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15119350" cy="10691813"/>
  <p:notesSz cx="9869488" cy="6735763"/>
  <p:defaultTextStyle>
    <a:defPPr>
      <a:defRPr lang="ja-JP"/>
    </a:defPPr>
    <a:lvl1pPr marL="0" algn="l" defTabSz="1407766" rtl="0" eaLnBrk="1" latinLnBrk="0" hangingPunct="1">
      <a:defRPr kumimoji="1" sz="2771" kern="1200">
        <a:solidFill>
          <a:schemeClr val="tx1"/>
        </a:solidFill>
        <a:latin typeface="+mn-lt"/>
        <a:ea typeface="+mn-ea"/>
        <a:cs typeface="+mn-cs"/>
      </a:defRPr>
    </a:lvl1pPr>
    <a:lvl2pPr marL="703882" algn="l" defTabSz="1407766" rtl="0" eaLnBrk="1" latinLnBrk="0" hangingPunct="1">
      <a:defRPr kumimoji="1" sz="2771" kern="1200">
        <a:solidFill>
          <a:schemeClr val="tx1"/>
        </a:solidFill>
        <a:latin typeface="+mn-lt"/>
        <a:ea typeface="+mn-ea"/>
        <a:cs typeface="+mn-cs"/>
      </a:defRPr>
    </a:lvl2pPr>
    <a:lvl3pPr marL="1407766" algn="l" defTabSz="1407766" rtl="0" eaLnBrk="1" latinLnBrk="0" hangingPunct="1">
      <a:defRPr kumimoji="1" sz="2771" kern="1200">
        <a:solidFill>
          <a:schemeClr val="tx1"/>
        </a:solidFill>
        <a:latin typeface="+mn-lt"/>
        <a:ea typeface="+mn-ea"/>
        <a:cs typeface="+mn-cs"/>
      </a:defRPr>
    </a:lvl3pPr>
    <a:lvl4pPr marL="2111648" algn="l" defTabSz="1407766" rtl="0" eaLnBrk="1" latinLnBrk="0" hangingPunct="1">
      <a:defRPr kumimoji="1" sz="2771" kern="1200">
        <a:solidFill>
          <a:schemeClr val="tx1"/>
        </a:solidFill>
        <a:latin typeface="+mn-lt"/>
        <a:ea typeface="+mn-ea"/>
        <a:cs typeface="+mn-cs"/>
      </a:defRPr>
    </a:lvl4pPr>
    <a:lvl5pPr marL="2815531" algn="l" defTabSz="1407766" rtl="0" eaLnBrk="1" latinLnBrk="0" hangingPunct="1">
      <a:defRPr kumimoji="1" sz="2771" kern="1200">
        <a:solidFill>
          <a:schemeClr val="tx1"/>
        </a:solidFill>
        <a:latin typeface="+mn-lt"/>
        <a:ea typeface="+mn-ea"/>
        <a:cs typeface="+mn-cs"/>
      </a:defRPr>
    </a:lvl5pPr>
    <a:lvl6pPr marL="3519414" algn="l" defTabSz="1407766" rtl="0" eaLnBrk="1" latinLnBrk="0" hangingPunct="1">
      <a:defRPr kumimoji="1" sz="2771" kern="1200">
        <a:solidFill>
          <a:schemeClr val="tx1"/>
        </a:solidFill>
        <a:latin typeface="+mn-lt"/>
        <a:ea typeface="+mn-ea"/>
        <a:cs typeface="+mn-cs"/>
      </a:defRPr>
    </a:lvl6pPr>
    <a:lvl7pPr marL="4223297" algn="l" defTabSz="1407766" rtl="0" eaLnBrk="1" latinLnBrk="0" hangingPunct="1">
      <a:defRPr kumimoji="1" sz="2771" kern="1200">
        <a:solidFill>
          <a:schemeClr val="tx1"/>
        </a:solidFill>
        <a:latin typeface="+mn-lt"/>
        <a:ea typeface="+mn-ea"/>
        <a:cs typeface="+mn-cs"/>
      </a:defRPr>
    </a:lvl7pPr>
    <a:lvl8pPr marL="4927180" algn="l" defTabSz="1407766" rtl="0" eaLnBrk="1" latinLnBrk="0" hangingPunct="1">
      <a:defRPr kumimoji="1" sz="2771" kern="1200">
        <a:solidFill>
          <a:schemeClr val="tx1"/>
        </a:solidFill>
        <a:latin typeface="+mn-lt"/>
        <a:ea typeface="+mn-ea"/>
        <a:cs typeface="+mn-cs"/>
      </a:defRPr>
    </a:lvl8pPr>
    <a:lvl9pPr marL="5631063" algn="l" defTabSz="1407766" rtl="0" eaLnBrk="1" latinLnBrk="0" hangingPunct="1">
      <a:defRPr kumimoji="1" sz="277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3939"/>
    <a:srgbClr val="F9F9F9"/>
    <a:srgbClr val="F06E6E"/>
    <a:srgbClr val="F66E6E"/>
    <a:srgbClr val="595959"/>
    <a:srgbClr val="0B8784"/>
    <a:srgbClr val="0C98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6370" autoAdjust="0"/>
  </p:normalViewPr>
  <p:slideViewPr>
    <p:cSldViewPr snapToGrid="0">
      <p:cViewPr>
        <p:scale>
          <a:sx n="100" d="100"/>
          <a:sy n="100" d="100"/>
        </p:scale>
        <p:origin x="4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5" y="1"/>
            <a:ext cx="4276779" cy="33795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590430" y="1"/>
            <a:ext cx="4276779" cy="337958"/>
          </a:xfrm>
          <a:prstGeom prst="rect">
            <a:avLst/>
          </a:prstGeom>
        </p:spPr>
        <p:txBody>
          <a:bodyPr vert="horz" lIns="91440" tIns="45720" rIns="91440" bIns="45720" rtlCol="0"/>
          <a:lstStyle>
            <a:lvl1pPr algn="r">
              <a:defRPr sz="1200"/>
            </a:lvl1pPr>
          </a:lstStyle>
          <a:p>
            <a:fld id="{112A8008-FDA3-410E-9738-B862D3BEBCE1}" type="datetimeFigureOut">
              <a:rPr kumimoji="1" lang="ja-JP" altLang="en-US" smtClean="0"/>
              <a:t>2022/8/5</a:t>
            </a:fld>
            <a:endParaRPr kumimoji="1" lang="ja-JP" altLang="en-US"/>
          </a:p>
        </p:txBody>
      </p:sp>
      <p:sp>
        <p:nvSpPr>
          <p:cNvPr id="4" name="スライド イメージ プレースホルダー 3"/>
          <p:cNvSpPr>
            <a:spLocks noGrp="1" noRot="1" noChangeAspect="1"/>
          </p:cNvSpPr>
          <p:nvPr>
            <p:ph type="sldImg" idx="2"/>
          </p:nvPr>
        </p:nvSpPr>
        <p:spPr>
          <a:xfrm>
            <a:off x="3328988" y="841375"/>
            <a:ext cx="3211512" cy="22733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86950" y="3241589"/>
            <a:ext cx="7895590" cy="265220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5" y="6397809"/>
            <a:ext cx="4276779" cy="33795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590430" y="6397809"/>
            <a:ext cx="4276779" cy="337957"/>
          </a:xfrm>
          <a:prstGeom prst="rect">
            <a:avLst/>
          </a:prstGeom>
        </p:spPr>
        <p:txBody>
          <a:bodyPr vert="horz" lIns="91440" tIns="45720" rIns="91440" bIns="45720" rtlCol="0" anchor="b"/>
          <a:lstStyle>
            <a:lvl1pPr algn="r">
              <a:defRPr sz="1200"/>
            </a:lvl1pPr>
          </a:lstStyle>
          <a:p>
            <a:fld id="{E8A7D10F-67A6-4E5B-9A49-01D3A0623C35}" type="slidenum">
              <a:rPr kumimoji="1" lang="ja-JP" altLang="en-US" smtClean="0"/>
              <a:t>‹#›</a:t>
            </a:fld>
            <a:endParaRPr kumimoji="1" lang="ja-JP" altLang="en-US"/>
          </a:p>
        </p:txBody>
      </p:sp>
    </p:spTree>
    <p:extLst>
      <p:ext uri="{BB962C8B-B14F-4D97-AF65-F5344CB8AC3E}">
        <p14:creationId xmlns:p14="http://schemas.microsoft.com/office/powerpoint/2010/main" val="42573494"/>
      </p:ext>
    </p:extLst>
  </p:cSld>
  <p:clrMap bg1="lt1" tx1="dk1" bg2="lt2" tx2="dk2" accent1="accent1" accent2="accent2" accent3="accent3" accent4="accent4" accent5="accent5" accent6="accent6" hlink="hlink" folHlink="folHlink"/>
  <p:notesStyle>
    <a:lvl1pPr marL="0" algn="l" defTabSz="1407766" rtl="0" eaLnBrk="1" latinLnBrk="0" hangingPunct="1">
      <a:defRPr kumimoji="1" sz="1848" kern="1200">
        <a:solidFill>
          <a:schemeClr val="tx1"/>
        </a:solidFill>
        <a:latin typeface="+mn-lt"/>
        <a:ea typeface="+mn-ea"/>
        <a:cs typeface="+mn-cs"/>
      </a:defRPr>
    </a:lvl1pPr>
    <a:lvl2pPr marL="703882" algn="l" defTabSz="1407766" rtl="0" eaLnBrk="1" latinLnBrk="0" hangingPunct="1">
      <a:defRPr kumimoji="1" sz="1848" kern="1200">
        <a:solidFill>
          <a:schemeClr val="tx1"/>
        </a:solidFill>
        <a:latin typeface="+mn-lt"/>
        <a:ea typeface="+mn-ea"/>
        <a:cs typeface="+mn-cs"/>
      </a:defRPr>
    </a:lvl2pPr>
    <a:lvl3pPr marL="1407766" algn="l" defTabSz="1407766" rtl="0" eaLnBrk="1" latinLnBrk="0" hangingPunct="1">
      <a:defRPr kumimoji="1" sz="1848" kern="1200">
        <a:solidFill>
          <a:schemeClr val="tx1"/>
        </a:solidFill>
        <a:latin typeface="+mn-lt"/>
        <a:ea typeface="+mn-ea"/>
        <a:cs typeface="+mn-cs"/>
      </a:defRPr>
    </a:lvl3pPr>
    <a:lvl4pPr marL="2111648" algn="l" defTabSz="1407766" rtl="0" eaLnBrk="1" latinLnBrk="0" hangingPunct="1">
      <a:defRPr kumimoji="1" sz="1848" kern="1200">
        <a:solidFill>
          <a:schemeClr val="tx1"/>
        </a:solidFill>
        <a:latin typeface="+mn-lt"/>
        <a:ea typeface="+mn-ea"/>
        <a:cs typeface="+mn-cs"/>
      </a:defRPr>
    </a:lvl4pPr>
    <a:lvl5pPr marL="2815531" algn="l" defTabSz="1407766" rtl="0" eaLnBrk="1" latinLnBrk="0" hangingPunct="1">
      <a:defRPr kumimoji="1" sz="1848" kern="1200">
        <a:solidFill>
          <a:schemeClr val="tx1"/>
        </a:solidFill>
        <a:latin typeface="+mn-lt"/>
        <a:ea typeface="+mn-ea"/>
        <a:cs typeface="+mn-cs"/>
      </a:defRPr>
    </a:lvl5pPr>
    <a:lvl6pPr marL="3519414" algn="l" defTabSz="1407766" rtl="0" eaLnBrk="1" latinLnBrk="0" hangingPunct="1">
      <a:defRPr kumimoji="1" sz="1848" kern="1200">
        <a:solidFill>
          <a:schemeClr val="tx1"/>
        </a:solidFill>
        <a:latin typeface="+mn-lt"/>
        <a:ea typeface="+mn-ea"/>
        <a:cs typeface="+mn-cs"/>
      </a:defRPr>
    </a:lvl6pPr>
    <a:lvl7pPr marL="4223297" algn="l" defTabSz="1407766" rtl="0" eaLnBrk="1" latinLnBrk="0" hangingPunct="1">
      <a:defRPr kumimoji="1" sz="1848" kern="1200">
        <a:solidFill>
          <a:schemeClr val="tx1"/>
        </a:solidFill>
        <a:latin typeface="+mn-lt"/>
        <a:ea typeface="+mn-ea"/>
        <a:cs typeface="+mn-cs"/>
      </a:defRPr>
    </a:lvl7pPr>
    <a:lvl8pPr marL="4927180" algn="l" defTabSz="1407766" rtl="0" eaLnBrk="1" latinLnBrk="0" hangingPunct="1">
      <a:defRPr kumimoji="1" sz="1848" kern="1200">
        <a:solidFill>
          <a:schemeClr val="tx1"/>
        </a:solidFill>
        <a:latin typeface="+mn-lt"/>
        <a:ea typeface="+mn-ea"/>
        <a:cs typeface="+mn-cs"/>
      </a:defRPr>
    </a:lvl8pPr>
    <a:lvl9pPr marL="5631063" algn="l" defTabSz="1407766" rtl="0" eaLnBrk="1" latinLnBrk="0" hangingPunct="1">
      <a:defRPr kumimoji="1" sz="184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28988" y="841375"/>
            <a:ext cx="3211512" cy="22733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8A7D10F-67A6-4E5B-9A49-01D3A0623C35}" type="slidenum">
              <a:rPr kumimoji="1" lang="ja-JP" altLang="en-US" smtClean="0"/>
              <a:t>1</a:t>
            </a:fld>
            <a:endParaRPr kumimoji="1" lang="ja-JP" altLang="en-US"/>
          </a:p>
        </p:txBody>
      </p:sp>
    </p:spTree>
    <p:extLst>
      <p:ext uri="{BB962C8B-B14F-4D97-AF65-F5344CB8AC3E}">
        <p14:creationId xmlns:p14="http://schemas.microsoft.com/office/powerpoint/2010/main" val="10685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A01C935-5042-4AD5-A86E-5E275E957866}" type="datetimeFigureOut">
              <a:rPr kumimoji="1" lang="ja-JP" altLang="en-US" smtClean="0"/>
              <a:t>2022/8/5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9C59F-FB51-442B-B6F3-E7741E71A17A}" type="slidenum">
              <a:rPr kumimoji="1" lang="ja-JP" altLang="en-US" smtClean="0"/>
              <a:t>‹#›</a:t>
            </a:fld>
            <a:endParaRPr kumimoji="1" lang="ja-JP" altLang="en-US"/>
          </a:p>
        </p:txBody>
      </p:sp>
    </p:spTree>
    <p:extLst>
      <p:ext uri="{BB962C8B-B14F-4D97-AF65-F5344CB8AC3E}">
        <p14:creationId xmlns:p14="http://schemas.microsoft.com/office/powerpoint/2010/main" val="2858733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A01C935-5042-4AD5-A86E-5E275E957866}" type="datetimeFigureOut">
              <a:rPr kumimoji="1" lang="ja-JP" altLang="en-US" smtClean="0"/>
              <a:t>2022/8/5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9C59F-FB51-442B-B6F3-E7741E71A17A}" type="slidenum">
              <a:rPr kumimoji="1" lang="ja-JP" altLang="en-US" smtClean="0"/>
              <a:t>‹#›</a:t>
            </a:fld>
            <a:endParaRPr kumimoji="1" lang="ja-JP" altLang="en-US"/>
          </a:p>
        </p:txBody>
      </p:sp>
    </p:spTree>
    <p:extLst>
      <p:ext uri="{BB962C8B-B14F-4D97-AF65-F5344CB8AC3E}">
        <p14:creationId xmlns:p14="http://schemas.microsoft.com/office/powerpoint/2010/main" val="4102673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A01C935-5042-4AD5-A86E-5E275E957866}" type="datetimeFigureOut">
              <a:rPr kumimoji="1" lang="ja-JP" altLang="en-US" smtClean="0"/>
              <a:t>2022/8/5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9C59F-FB51-442B-B6F3-E7741E71A17A}" type="slidenum">
              <a:rPr kumimoji="1" lang="ja-JP" altLang="en-US" smtClean="0"/>
              <a:t>‹#›</a:t>
            </a:fld>
            <a:endParaRPr kumimoji="1" lang="ja-JP" altLang="en-US"/>
          </a:p>
        </p:txBody>
      </p:sp>
    </p:spTree>
    <p:extLst>
      <p:ext uri="{BB962C8B-B14F-4D97-AF65-F5344CB8AC3E}">
        <p14:creationId xmlns:p14="http://schemas.microsoft.com/office/powerpoint/2010/main" val="1608055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A01C935-5042-4AD5-A86E-5E275E957866}" type="datetimeFigureOut">
              <a:rPr kumimoji="1" lang="ja-JP" altLang="en-US" smtClean="0"/>
              <a:t>2022/8/5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9C59F-FB51-442B-B6F3-E7741E71A17A}" type="slidenum">
              <a:rPr kumimoji="1" lang="ja-JP" altLang="en-US" smtClean="0"/>
              <a:t>‹#›</a:t>
            </a:fld>
            <a:endParaRPr kumimoji="1" lang="ja-JP" altLang="en-US"/>
          </a:p>
        </p:txBody>
      </p:sp>
    </p:spTree>
    <p:extLst>
      <p:ext uri="{BB962C8B-B14F-4D97-AF65-F5344CB8AC3E}">
        <p14:creationId xmlns:p14="http://schemas.microsoft.com/office/powerpoint/2010/main" val="3299520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A01C935-5042-4AD5-A86E-5E275E957866}" type="datetimeFigureOut">
              <a:rPr kumimoji="1" lang="ja-JP" altLang="en-US" smtClean="0"/>
              <a:t>2022/8/5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9C59F-FB51-442B-B6F3-E7741E71A17A}" type="slidenum">
              <a:rPr kumimoji="1" lang="ja-JP" altLang="en-US" smtClean="0"/>
              <a:t>‹#›</a:t>
            </a:fld>
            <a:endParaRPr kumimoji="1" lang="ja-JP" altLang="en-US"/>
          </a:p>
        </p:txBody>
      </p:sp>
    </p:spTree>
    <p:extLst>
      <p:ext uri="{BB962C8B-B14F-4D97-AF65-F5344CB8AC3E}">
        <p14:creationId xmlns:p14="http://schemas.microsoft.com/office/powerpoint/2010/main" val="208509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A01C935-5042-4AD5-A86E-5E275E957866}" type="datetimeFigureOut">
              <a:rPr kumimoji="1" lang="ja-JP" altLang="en-US" smtClean="0"/>
              <a:t>2022/8/5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919C59F-FB51-442B-B6F3-E7741E71A17A}" type="slidenum">
              <a:rPr kumimoji="1" lang="ja-JP" altLang="en-US" smtClean="0"/>
              <a:t>‹#›</a:t>
            </a:fld>
            <a:endParaRPr kumimoji="1" lang="ja-JP" altLang="en-US"/>
          </a:p>
        </p:txBody>
      </p:sp>
    </p:spTree>
    <p:extLst>
      <p:ext uri="{BB962C8B-B14F-4D97-AF65-F5344CB8AC3E}">
        <p14:creationId xmlns:p14="http://schemas.microsoft.com/office/powerpoint/2010/main" val="130761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A01C935-5042-4AD5-A86E-5E275E957866}" type="datetimeFigureOut">
              <a:rPr kumimoji="1" lang="ja-JP" altLang="en-US" smtClean="0"/>
              <a:t>2022/8/5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919C59F-FB51-442B-B6F3-E7741E71A17A}" type="slidenum">
              <a:rPr kumimoji="1" lang="ja-JP" altLang="en-US" smtClean="0"/>
              <a:t>‹#›</a:t>
            </a:fld>
            <a:endParaRPr kumimoji="1" lang="ja-JP" altLang="en-US"/>
          </a:p>
        </p:txBody>
      </p:sp>
    </p:spTree>
    <p:extLst>
      <p:ext uri="{BB962C8B-B14F-4D97-AF65-F5344CB8AC3E}">
        <p14:creationId xmlns:p14="http://schemas.microsoft.com/office/powerpoint/2010/main" val="3502957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A01C935-5042-4AD5-A86E-5E275E957866}" type="datetimeFigureOut">
              <a:rPr kumimoji="1" lang="ja-JP" altLang="en-US" smtClean="0"/>
              <a:t>2022/8/5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919C59F-FB51-442B-B6F3-E7741E71A17A}" type="slidenum">
              <a:rPr kumimoji="1" lang="ja-JP" altLang="en-US" smtClean="0"/>
              <a:t>‹#›</a:t>
            </a:fld>
            <a:endParaRPr kumimoji="1" lang="ja-JP" altLang="en-US"/>
          </a:p>
        </p:txBody>
      </p:sp>
    </p:spTree>
    <p:extLst>
      <p:ext uri="{BB962C8B-B14F-4D97-AF65-F5344CB8AC3E}">
        <p14:creationId xmlns:p14="http://schemas.microsoft.com/office/powerpoint/2010/main" val="3799870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1C935-5042-4AD5-A86E-5E275E957866}" type="datetimeFigureOut">
              <a:rPr kumimoji="1" lang="ja-JP" altLang="en-US" smtClean="0"/>
              <a:t>2022/8/5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919C59F-FB51-442B-B6F3-E7741E71A17A}" type="slidenum">
              <a:rPr kumimoji="1" lang="ja-JP" altLang="en-US" smtClean="0"/>
              <a:t>‹#›</a:t>
            </a:fld>
            <a:endParaRPr kumimoji="1" lang="ja-JP" altLang="en-US"/>
          </a:p>
        </p:txBody>
      </p:sp>
    </p:spTree>
    <p:extLst>
      <p:ext uri="{BB962C8B-B14F-4D97-AF65-F5344CB8AC3E}">
        <p14:creationId xmlns:p14="http://schemas.microsoft.com/office/powerpoint/2010/main" val="224398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A01C935-5042-4AD5-A86E-5E275E957866}" type="datetimeFigureOut">
              <a:rPr kumimoji="1" lang="ja-JP" altLang="en-US" smtClean="0"/>
              <a:t>2022/8/5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919C59F-FB51-442B-B6F3-E7741E71A17A}" type="slidenum">
              <a:rPr kumimoji="1" lang="ja-JP" altLang="en-US" smtClean="0"/>
              <a:t>‹#›</a:t>
            </a:fld>
            <a:endParaRPr kumimoji="1" lang="ja-JP" altLang="en-US"/>
          </a:p>
        </p:txBody>
      </p:sp>
    </p:spTree>
    <p:extLst>
      <p:ext uri="{BB962C8B-B14F-4D97-AF65-F5344CB8AC3E}">
        <p14:creationId xmlns:p14="http://schemas.microsoft.com/office/powerpoint/2010/main" val="2758258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A01C935-5042-4AD5-A86E-5E275E957866}" type="datetimeFigureOut">
              <a:rPr kumimoji="1" lang="ja-JP" altLang="en-US" smtClean="0"/>
              <a:t>2022/8/5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919C59F-FB51-442B-B6F3-E7741E71A17A}" type="slidenum">
              <a:rPr kumimoji="1" lang="ja-JP" altLang="en-US" smtClean="0"/>
              <a:t>‹#›</a:t>
            </a:fld>
            <a:endParaRPr kumimoji="1" lang="ja-JP" altLang="en-US"/>
          </a:p>
        </p:txBody>
      </p:sp>
    </p:spTree>
    <p:extLst>
      <p:ext uri="{BB962C8B-B14F-4D97-AF65-F5344CB8AC3E}">
        <p14:creationId xmlns:p14="http://schemas.microsoft.com/office/powerpoint/2010/main" val="385894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7A01C935-5042-4AD5-A86E-5E275E957866}" type="datetimeFigureOut">
              <a:rPr kumimoji="1" lang="ja-JP" altLang="en-US" smtClean="0"/>
              <a:t>2022/8/5</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F919C59F-FB51-442B-B6F3-E7741E71A17A}" type="slidenum">
              <a:rPr kumimoji="1" lang="ja-JP" altLang="en-US" smtClean="0"/>
              <a:t>‹#›</a:t>
            </a:fld>
            <a:endParaRPr kumimoji="1" lang="ja-JP" altLang="en-US"/>
          </a:p>
        </p:txBody>
      </p:sp>
    </p:spTree>
    <p:extLst>
      <p:ext uri="{BB962C8B-B14F-4D97-AF65-F5344CB8AC3E}">
        <p14:creationId xmlns:p14="http://schemas.microsoft.com/office/powerpoint/2010/main" val="3697815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jpe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5.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jpe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jpeg"/><Relationship Id="rId3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角丸四角形 176"/>
          <p:cNvSpPr/>
          <p:nvPr/>
        </p:nvSpPr>
        <p:spPr>
          <a:xfrm>
            <a:off x="-1080698" y="3586661"/>
            <a:ext cx="17201322" cy="7835107"/>
          </a:xfrm>
          <a:prstGeom prst="roundRect">
            <a:avLst>
              <a:gd name="adj" fmla="val 0"/>
            </a:avLst>
          </a:prstGeom>
          <a:solidFill>
            <a:schemeClr val="tx1"/>
          </a:solidFill>
          <a:ln>
            <a:solidFill>
              <a:schemeClr val="tx1">
                <a:lumMod val="65000"/>
                <a:lumOff val="35000"/>
              </a:schemeClr>
            </a:solidFill>
          </a:ln>
          <a:effectLst>
            <a:softEdge rad="419100"/>
          </a:effectLst>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dirty="0"/>
          </a:p>
        </p:txBody>
      </p:sp>
      <p:sp>
        <p:nvSpPr>
          <p:cNvPr id="219" name="角丸四角形 218"/>
          <p:cNvSpPr/>
          <p:nvPr/>
        </p:nvSpPr>
        <p:spPr>
          <a:xfrm>
            <a:off x="4185193" y="4234983"/>
            <a:ext cx="8048306" cy="3101597"/>
          </a:xfrm>
          <a:prstGeom prst="roundRect">
            <a:avLst>
              <a:gd name="adj" fmla="val 8185"/>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221" name="角丸四角形 220"/>
          <p:cNvSpPr/>
          <p:nvPr/>
        </p:nvSpPr>
        <p:spPr>
          <a:xfrm>
            <a:off x="184942" y="4235217"/>
            <a:ext cx="3882390" cy="3101363"/>
          </a:xfrm>
          <a:prstGeom prst="roundRect">
            <a:avLst>
              <a:gd name="adj" fmla="val 8185"/>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222" name="角丸四角形 221"/>
          <p:cNvSpPr/>
          <p:nvPr/>
        </p:nvSpPr>
        <p:spPr>
          <a:xfrm>
            <a:off x="189747" y="7485839"/>
            <a:ext cx="3995827" cy="3101363"/>
          </a:xfrm>
          <a:prstGeom prst="roundRect">
            <a:avLst>
              <a:gd name="adj" fmla="val 8185"/>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223" name="角丸四角形 222"/>
          <p:cNvSpPr/>
          <p:nvPr/>
        </p:nvSpPr>
        <p:spPr>
          <a:xfrm>
            <a:off x="4319119" y="7481494"/>
            <a:ext cx="7423146" cy="3101363"/>
          </a:xfrm>
          <a:prstGeom prst="roundRect">
            <a:avLst>
              <a:gd name="adj" fmla="val 8185"/>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224" name="角丸四角形 223"/>
          <p:cNvSpPr/>
          <p:nvPr/>
        </p:nvSpPr>
        <p:spPr>
          <a:xfrm>
            <a:off x="12404907" y="4222942"/>
            <a:ext cx="2561784" cy="3101363"/>
          </a:xfrm>
          <a:prstGeom prst="roundRect">
            <a:avLst>
              <a:gd name="adj" fmla="val 8185"/>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57" name="角丸四角形 56"/>
          <p:cNvSpPr/>
          <p:nvPr/>
        </p:nvSpPr>
        <p:spPr>
          <a:xfrm>
            <a:off x="10061002" y="747555"/>
            <a:ext cx="4905689" cy="3069245"/>
          </a:xfrm>
          <a:prstGeom prst="roundRect">
            <a:avLst>
              <a:gd name="adj" fmla="val 5861"/>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98" name="正方形/長方形 197"/>
          <p:cNvSpPr/>
          <p:nvPr/>
        </p:nvSpPr>
        <p:spPr>
          <a:xfrm rot="16200000">
            <a:off x="13372041" y="3202134"/>
            <a:ext cx="87688" cy="280318"/>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90" name="正方形/長方形 189"/>
          <p:cNvSpPr/>
          <p:nvPr/>
        </p:nvSpPr>
        <p:spPr>
          <a:xfrm rot="5400000">
            <a:off x="13269352" y="2167450"/>
            <a:ext cx="87688" cy="485691"/>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39" name="正方形/長方形 138"/>
          <p:cNvSpPr/>
          <p:nvPr/>
        </p:nvSpPr>
        <p:spPr>
          <a:xfrm>
            <a:off x="11072637" y="2162829"/>
            <a:ext cx="87688" cy="69077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5" name="正方形/長方形 4"/>
          <p:cNvSpPr/>
          <p:nvPr/>
        </p:nvSpPr>
        <p:spPr>
          <a:xfrm>
            <a:off x="0" y="6"/>
            <a:ext cx="15119350" cy="676241"/>
          </a:xfrm>
          <a:prstGeom prst="rect">
            <a:avLst/>
          </a:prstGeom>
          <a:solidFill>
            <a:schemeClr val="tx1">
              <a:lumMod val="65000"/>
              <a:lumOff val="35000"/>
            </a:schemeClr>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r>
              <a:rPr lang="ja-JP" altLang="en-US" sz="3086" dirty="0">
                <a:latin typeface="源ノ角ゴシック Code JP R" panose="020B0500000000000000" pitchFamily="34" charset="-128"/>
                <a:ea typeface="源ノ角ゴシック Code JP R" panose="020B0500000000000000" pitchFamily="34" charset="-128"/>
              </a:rPr>
              <a:t> </a:t>
            </a:r>
            <a:endParaRPr lang="ja-JP" altLang="en-US" sz="3118" dirty="0">
              <a:latin typeface="源ノ角ゴシック Code JP R" panose="020B0500000000000000" pitchFamily="34" charset="-128"/>
              <a:ea typeface="源ノ角ゴシック Code JP R" panose="020B0500000000000000" pitchFamily="34" charset="-128"/>
            </a:endParaRPr>
          </a:p>
        </p:txBody>
      </p:sp>
      <p:sp>
        <p:nvSpPr>
          <p:cNvPr id="6" name="テキスト ボックス 5"/>
          <p:cNvSpPr txBox="1"/>
          <p:nvPr/>
        </p:nvSpPr>
        <p:spPr>
          <a:xfrm>
            <a:off x="3405491" y="71538"/>
            <a:ext cx="2053507" cy="307777"/>
          </a:xfrm>
          <a:prstGeom prst="rect">
            <a:avLst/>
          </a:prstGeom>
          <a:noFill/>
        </p:spPr>
        <p:txBody>
          <a:bodyPr wrap="square" rtlCol="0">
            <a:spAutoFit/>
          </a:bodyPr>
          <a:lstStyle/>
          <a:p>
            <a:r>
              <a:rPr lang="ja-JP" altLang="en-US" sz="1400" dirty="0">
                <a:solidFill>
                  <a:schemeClr val="bg1"/>
                </a:solidFill>
                <a:latin typeface="源ノ角ゴシック Code JP R" panose="020B0500000000000000" pitchFamily="34" charset="-128"/>
                <a:ea typeface="源ノ角ゴシック Code JP R" panose="020B0500000000000000" pitchFamily="34" charset="-128"/>
              </a:rPr>
              <a:t>チームメンバー</a:t>
            </a:r>
          </a:p>
        </p:txBody>
      </p:sp>
      <p:sp>
        <p:nvSpPr>
          <p:cNvPr id="92" name="テキスト ボックス 91"/>
          <p:cNvSpPr txBox="1"/>
          <p:nvPr/>
        </p:nvSpPr>
        <p:spPr>
          <a:xfrm>
            <a:off x="3650780" y="317593"/>
            <a:ext cx="4606955" cy="297902"/>
          </a:xfrm>
          <a:prstGeom prst="rect">
            <a:avLst/>
          </a:prstGeom>
          <a:noFill/>
        </p:spPr>
        <p:txBody>
          <a:bodyPr wrap="square" rtlCol="0">
            <a:spAutoFit/>
          </a:bodyPr>
          <a:lstStyle/>
          <a:p>
            <a:r>
              <a:rPr lang="ja-JP" altLang="en-US" sz="1336" dirty="0">
                <a:solidFill>
                  <a:schemeClr val="bg1"/>
                </a:solidFill>
                <a:latin typeface="源ノ角ゴシック Code JP R" panose="020B0500000000000000" pitchFamily="34" charset="-128"/>
                <a:ea typeface="源ノ角ゴシック Code JP R" panose="020B0500000000000000" pitchFamily="34" charset="-128"/>
              </a:rPr>
              <a:t>熊抱 崚太 </a:t>
            </a:r>
            <a:r>
              <a:rPr lang="en-US" altLang="ja-JP" sz="1336" dirty="0">
                <a:solidFill>
                  <a:schemeClr val="bg1"/>
                </a:solidFill>
                <a:latin typeface="源ノ角ゴシック Code JP R" panose="020B0500000000000000" pitchFamily="34" charset="-128"/>
                <a:ea typeface="源ノ角ゴシック Code JP R" panose="020B0500000000000000" pitchFamily="34" charset="-128"/>
              </a:rPr>
              <a:t>/ </a:t>
            </a:r>
            <a:r>
              <a:rPr lang="ja-JP" altLang="en-US" sz="1336" dirty="0">
                <a:solidFill>
                  <a:schemeClr val="bg1"/>
                </a:solidFill>
                <a:latin typeface="源ノ角ゴシック Code JP R" panose="020B0500000000000000" pitchFamily="34" charset="-128"/>
                <a:ea typeface="源ノ角ゴシック Code JP R" panose="020B0500000000000000" pitchFamily="34" charset="-128"/>
              </a:rPr>
              <a:t>石原 廉太郎 </a:t>
            </a:r>
            <a:r>
              <a:rPr lang="en-US" altLang="ja-JP" sz="1336" dirty="0">
                <a:solidFill>
                  <a:schemeClr val="bg1"/>
                </a:solidFill>
                <a:latin typeface="源ノ角ゴシック Code JP R" panose="020B0500000000000000" pitchFamily="34" charset="-128"/>
                <a:ea typeface="源ノ角ゴシック Code JP R" panose="020B0500000000000000" pitchFamily="34" charset="-128"/>
              </a:rPr>
              <a:t>/</a:t>
            </a:r>
            <a:r>
              <a:rPr lang="ja-JP" altLang="en-US" sz="1336" dirty="0">
                <a:solidFill>
                  <a:schemeClr val="bg1"/>
                </a:solidFill>
                <a:latin typeface="源ノ角ゴシック Code JP R" panose="020B0500000000000000" pitchFamily="34" charset="-128"/>
                <a:ea typeface="源ノ角ゴシック Code JP R" panose="020B0500000000000000" pitchFamily="34" charset="-128"/>
              </a:rPr>
              <a:t> 松田 魁琉 </a:t>
            </a:r>
            <a:r>
              <a:rPr lang="en-US" altLang="ja-JP" sz="1336" dirty="0">
                <a:solidFill>
                  <a:schemeClr val="bg1"/>
                </a:solidFill>
                <a:latin typeface="源ノ角ゴシック Code JP R" panose="020B0500000000000000" pitchFamily="34" charset="-128"/>
                <a:ea typeface="源ノ角ゴシック Code JP R" panose="020B0500000000000000" pitchFamily="34" charset="-128"/>
              </a:rPr>
              <a:t>/</a:t>
            </a:r>
            <a:r>
              <a:rPr lang="ja-JP" altLang="en-US" sz="1336" dirty="0">
                <a:solidFill>
                  <a:schemeClr val="bg1"/>
                </a:solidFill>
                <a:latin typeface="源ノ角ゴシック Code JP R" panose="020B0500000000000000" pitchFamily="34" charset="-128"/>
                <a:ea typeface="源ノ角ゴシック Code JP R" panose="020B0500000000000000" pitchFamily="34" charset="-128"/>
              </a:rPr>
              <a:t> 目野 優輝 </a:t>
            </a:r>
          </a:p>
        </p:txBody>
      </p:sp>
      <p:sp>
        <p:nvSpPr>
          <p:cNvPr id="98" name="角丸四角形 97"/>
          <p:cNvSpPr/>
          <p:nvPr/>
        </p:nvSpPr>
        <p:spPr>
          <a:xfrm>
            <a:off x="2660080" y="731497"/>
            <a:ext cx="4819964" cy="3107103"/>
          </a:xfrm>
          <a:prstGeom prst="roundRect">
            <a:avLst>
              <a:gd name="adj" fmla="val 5861"/>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2" name="正方形/長方形 11"/>
          <p:cNvSpPr/>
          <p:nvPr/>
        </p:nvSpPr>
        <p:spPr>
          <a:xfrm>
            <a:off x="2933515" y="1572005"/>
            <a:ext cx="96307" cy="246659"/>
          </a:xfrm>
          <a:prstGeom prst="rect">
            <a:avLst/>
          </a:prstGeom>
          <a:solidFill>
            <a:srgbClr val="F06E6E"/>
          </a:solidFill>
          <a:ln>
            <a:solidFill>
              <a:srgbClr val="F06E6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29" name="角丸四角形 128"/>
          <p:cNvSpPr/>
          <p:nvPr/>
        </p:nvSpPr>
        <p:spPr>
          <a:xfrm>
            <a:off x="2808850" y="844686"/>
            <a:ext cx="1473556" cy="727004"/>
          </a:xfrm>
          <a:prstGeom prst="roundRect">
            <a:avLst>
              <a:gd name="adj" fmla="val 5861"/>
            </a:avLst>
          </a:prstGeom>
          <a:solidFill>
            <a:srgbClr val="F06E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pic>
        <p:nvPicPr>
          <p:cNvPr id="8" name="図 7"/>
          <p:cNvPicPr>
            <a:picLocks noChangeAspect="1"/>
          </p:cNvPicPr>
          <p:nvPr/>
        </p:nvPicPr>
        <p:blipFill rotWithShape="1">
          <a:blip r:embed="rId3" cstate="print">
            <a:extLst>
              <a:ext uri="{28A0092B-C50C-407E-A947-70E740481C1C}">
                <a14:useLocalDpi xmlns:a14="http://schemas.microsoft.com/office/drawing/2010/main" val="0"/>
              </a:ext>
            </a:extLst>
          </a:blip>
          <a:srcRect l="1677" t="33382" r="6107" b="33698"/>
          <a:stretch/>
        </p:blipFill>
        <p:spPr>
          <a:xfrm>
            <a:off x="3030538" y="1173832"/>
            <a:ext cx="1007518" cy="35966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1" name="テキスト ボックス 10"/>
          <p:cNvSpPr txBox="1"/>
          <p:nvPr/>
        </p:nvSpPr>
        <p:spPr>
          <a:xfrm>
            <a:off x="2767038" y="844685"/>
            <a:ext cx="1603612" cy="349455"/>
          </a:xfrm>
          <a:prstGeom prst="rect">
            <a:avLst/>
          </a:prstGeom>
          <a:noFill/>
        </p:spPr>
        <p:txBody>
          <a:bodyPr wrap="square" rtlCol="0">
            <a:spAutoFit/>
          </a:bodyPr>
          <a:lstStyle/>
          <a:p>
            <a:r>
              <a:rPr lang="en-US" altLang="ja-JP" sz="891" b="1" dirty="0">
                <a:solidFill>
                  <a:schemeClr val="bg1"/>
                </a:solidFill>
                <a:latin typeface="源ノ角ゴシック Code JP R" panose="020B0500000000000000" pitchFamily="34" charset="-128"/>
                <a:ea typeface="源ノ角ゴシック Code JP R" panose="020B0500000000000000" pitchFamily="34" charset="-128"/>
              </a:rPr>
              <a:t>Li-PO Battery</a:t>
            </a:r>
          </a:p>
          <a:p>
            <a:r>
              <a:rPr lang="en-US" altLang="ja-JP" sz="780" b="1" dirty="0">
                <a:solidFill>
                  <a:schemeClr val="bg1"/>
                </a:solidFill>
                <a:latin typeface="源ノ角ゴシック Code JP R" panose="020B0500000000000000" pitchFamily="34" charset="-128"/>
                <a:ea typeface="源ノ角ゴシック Code JP R" panose="020B0500000000000000" pitchFamily="34" charset="-128"/>
              </a:rPr>
              <a:t>         </a:t>
            </a:r>
            <a:r>
              <a:rPr lang="en-US" altLang="ja-JP" sz="780" dirty="0">
                <a:solidFill>
                  <a:schemeClr val="bg1"/>
                </a:solidFill>
                <a:latin typeface="源ノ角ゴシック Code JP R" panose="020B0500000000000000" pitchFamily="34" charset="-128"/>
                <a:ea typeface="源ノ角ゴシック Code JP R" panose="020B0500000000000000" pitchFamily="34" charset="-128"/>
              </a:rPr>
              <a:t>7.4V 2200mAh</a:t>
            </a:r>
            <a:endParaRPr lang="ja-JP" altLang="en-US" sz="780" dirty="0">
              <a:solidFill>
                <a:schemeClr val="bg1"/>
              </a:solidFill>
              <a:latin typeface="源ノ角ゴシック Code JP R" panose="020B0500000000000000" pitchFamily="34" charset="-128"/>
              <a:ea typeface="源ノ角ゴシック Code JP R" panose="020B0500000000000000" pitchFamily="34" charset="-128"/>
            </a:endParaRPr>
          </a:p>
        </p:txBody>
      </p:sp>
      <p:sp>
        <p:nvSpPr>
          <p:cNvPr id="131" name="角丸四角形 130"/>
          <p:cNvSpPr/>
          <p:nvPr/>
        </p:nvSpPr>
        <p:spPr>
          <a:xfrm>
            <a:off x="2805018" y="1825122"/>
            <a:ext cx="1299563" cy="826956"/>
          </a:xfrm>
          <a:prstGeom prst="roundRect">
            <a:avLst>
              <a:gd name="adj" fmla="val 5861"/>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32" name="テキスト ボックス 131"/>
          <p:cNvSpPr txBox="1"/>
          <p:nvPr/>
        </p:nvSpPr>
        <p:spPr>
          <a:xfrm>
            <a:off x="2761290" y="1788502"/>
            <a:ext cx="1557174" cy="307777"/>
          </a:xfrm>
          <a:prstGeom prst="rect">
            <a:avLst/>
          </a:prstGeom>
          <a:noFill/>
        </p:spPr>
        <p:txBody>
          <a:bodyPr wrap="square" rtlCol="0">
            <a:spAutoFit/>
          </a:bodyPr>
          <a:lstStyle/>
          <a:p>
            <a:r>
              <a:rPr lang="en-US" altLang="ja-JP" sz="700" b="1" dirty="0">
                <a:solidFill>
                  <a:schemeClr val="bg1"/>
                </a:solidFill>
                <a:latin typeface="源ノ角ゴシック Code JP M" panose="020B0600000000000000" pitchFamily="34" charset="-128"/>
                <a:ea typeface="源ノ角ゴシック Code JP M" panose="020B0600000000000000" pitchFamily="34" charset="-128"/>
              </a:rPr>
              <a:t>Power</a:t>
            </a:r>
            <a:r>
              <a:rPr lang="ja-JP" altLang="en-US" sz="700" b="1" dirty="0">
                <a:solidFill>
                  <a:schemeClr val="bg1"/>
                </a:solidFill>
                <a:latin typeface="源ノ角ゴシック Code JP M" panose="020B0600000000000000" pitchFamily="34" charset="-128"/>
                <a:ea typeface="源ノ角ゴシック Code JP M" panose="020B0600000000000000" pitchFamily="34" charset="-128"/>
              </a:rPr>
              <a:t> </a:t>
            </a:r>
            <a:r>
              <a:rPr lang="en-US" altLang="ja-JP" sz="700" b="1" dirty="0">
                <a:solidFill>
                  <a:schemeClr val="bg1"/>
                </a:solidFill>
                <a:latin typeface="源ノ角ゴシック Code JP M" panose="020B0600000000000000" pitchFamily="34" charset="-128"/>
                <a:ea typeface="源ノ角ゴシック Code JP M" panose="020B0600000000000000" pitchFamily="34" charset="-128"/>
              </a:rPr>
              <a:t>Supply Unit</a:t>
            </a:r>
            <a:endParaRPr lang="en-US" altLang="ja-JP" sz="600" b="1" dirty="0">
              <a:solidFill>
                <a:schemeClr val="bg1"/>
              </a:solidFill>
              <a:latin typeface="源ノ角ゴシック Code JP M" panose="020B0600000000000000" pitchFamily="34" charset="-128"/>
              <a:ea typeface="源ノ角ゴシック Code JP M" panose="020B0600000000000000" pitchFamily="34" charset="-128"/>
            </a:endParaRPr>
          </a:p>
          <a:p>
            <a:r>
              <a:rPr lang="en-US" altLang="ja-JP" sz="700" b="1" dirty="0">
                <a:solidFill>
                  <a:schemeClr val="bg1"/>
                </a:solidFill>
                <a:latin typeface="源ノ角ゴシック Code JP M" panose="020B0600000000000000" pitchFamily="34" charset="-128"/>
                <a:ea typeface="源ノ角ゴシック Code JP M" panose="020B0600000000000000" pitchFamily="34" charset="-128"/>
              </a:rPr>
              <a:t>           </a:t>
            </a:r>
            <a:r>
              <a:rPr lang="en-US" altLang="ja-JP" sz="600" dirty="0">
                <a:solidFill>
                  <a:schemeClr val="bg1"/>
                </a:solidFill>
                <a:latin typeface="源ノ角ゴシック Code JP R" panose="020B0500000000000000" pitchFamily="34" charset="-128"/>
                <a:ea typeface="源ノ角ゴシック Code JP R" panose="020B0500000000000000" pitchFamily="34" charset="-128"/>
              </a:rPr>
              <a:t>Fuse : 20A</a:t>
            </a:r>
            <a:endParaRPr lang="ja-JP" altLang="en-US" sz="600" b="1"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135" name="正方形/長方形 134"/>
          <p:cNvSpPr/>
          <p:nvPr/>
        </p:nvSpPr>
        <p:spPr>
          <a:xfrm>
            <a:off x="2932286" y="2664509"/>
            <a:ext cx="96307" cy="696667"/>
          </a:xfrm>
          <a:prstGeom prst="rect">
            <a:avLst/>
          </a:prstGeom>
          <a:solidFill>
            <a:srgbClr val="F06E6E"/>
          </a:solidFill>
          <a:ln>
            <a:solidFill>
              <a:srgbClr val="F06E6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6" name="テキスト ボックス 15"/>
          <p:cNvSpPr txBox="1"/>
          <p:nvPr/>
        </p:nvSpPr>
        <p:spPr>
          <a:xfrm rot="16200000">
            <a:off x="2769833" y="1593516"/>
            <a:ext cx="429524" cy="195118"/>
          </a:xfrm>
          <a:prstGeom prst="rect">
            <a:avLst/>
          </a:prstGeom>
          <a:noFill/>
        </p:spPr>
        <p:txBody>
          <a:bodyPr wrap="square" rtlCol="0">
            <a:spAutoFit/>
          </a:bodyPr>
          <a:lstStyle/>
          <a:p>
            <a:r>
              <a:rPr lang="en-US" altLang="ja-JP" sz="668" dirty="0">
                <a:solidFill>
                  <a:schemeClr val="bg1"/>
                </a:solidFill>
              </a:rPr>
              <a:t>Power</a:t>
            </a:r>
            <a:endParaRPr lang="ja-JP" altLang="en-US" sz="668" dirty="0">
              <a:solidFill>
                <a:schemeClr val="bg1"/>
              </a:solidFill>
            </a:endParaRPr>
          </a:p>
        </p:txBody>
      </p:sp>
      <p:sp>
        <p:nvSpPr>
          <p:cNvPr id="136" name="テキスト ボックス 135"/>
          <p:cNvSpPr txBox="1"/>
          <p:nvPr/>
        </p:nvSpPr>
        <p:spPr>
          <a:xfrm rot="16200000">
            <a:off x="2656223" y="2910009"/>
            <a:ext cx="639891" cy="195118"/>
          </a:xfrm>
          <a:prstGeom prst="rect">
            <a:avLst/>
          </a:prstGeom>
          <a:noFill/>
        </p:spPr>
        <p:txBody>
          <a:bodyPr wrap="square" rtlCol="0">
            <a:spAutoFit/>
          </a:bodyPr>
          <a:lstStyle/>
          <a:p>
            <a:r>
              <a:rPr lang="en-US" altLang="ja-JP" sz="668" dirty="0">
                <a:solidFill>
                  <a:schemeClr val="bg1"/>
                </a:solidFill>
              </a:rPr>
              <a:t>Power(7.4V)</a:t>
            </a:r>
            <a:endParaRPr lang="ja-JP" altLang="en-US" sz="668" dirty="0">
              <a:solidFill>
                <a:schemeClr val="bg1"/>
              </a:solidFill>
            </a:endParaRPr>
          </a:p>
        </p:txBody>
      </p:sp>
      <p:sp>
        <p:nvSpPr>
          <p:cNvPr id="138" name="正方形/長方形 137"/>
          <p:cNvSpPr/>
          <p:nvPr/>
        </p:nvSpPr>
        <p:spPr>
          <a:xfrm rot="16200000">
            <a:off x="3038893" y="3167910"/>
            <a:ext cx="87977" cy="301190"/>
          </a:xfrm>
          <a:prstGeom prst="rect">
            <a:avLst/>
          </a:prstGeom>
          <a:solidFill>
            <a:srgbClr val="F06E6E"/>
          </a:solidFill>
          <a:ln>
            <a:solidFill>
              <a:srgbClr val="F06E6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44" name="角丸四角形 143"/>
          <p:cNvSpPr/>
          <p:nvPr/>
        </p:nvSpPr>
        <p:spPr>
          <a:xfrm>
            <a:off x="3233477" y="2806903"/>
            <a:ext cx="970407" cy="908012"/>
          </a:xfrm>
          <a:prstGeom prst="roundRect">
            <a:avLst>
              <a:gd name="adj" fmla="val 5861"/>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45" name="テキスト ボックス 144"/>
          <p:cNvSpPr txBox="1"/>
          <p:nvPr/>
        </p:nvSpPr>
        <p:spPr>
          <a:xfrm>
            <a:off x="3162607" y="2816477"/>
            <a:ext cx="1113581" cy="229294"/>
          </a:xfrm>
          <a:prstGeom prst="rect">
            <a:avLst/>
          </a:prstGeom>
          <a:noFill/>
        </p:spPr>
        <p:txBody>
          <a:bodyPr wrap="square" rtlCol="0">
            <a:spAutoFit/>
          </a:bodyPr>
          <a:lstStyle/>
          <a:p>
            <a:r>
              <a:rPr lang="en-US" altLang="ja-JP" sz="445" b="1" dirty="0">
                <a:solidFill>
                  <a:schemeClr val="bg1"/>
                </a:solidFill>
                <a:latin typeface="源ノ角ゴシック Code JP M" panose="020B0600000000000000" pitchFamily="34" charset="-128"/>
                <a:ea typeface="源ノ角ゴシック Code JP M" panose="020B0600000000000000" pitchFamily="34" charset="-128"/>
              </a:rPr>
              <a:t>4ch Motor Control Board</a:t>
            </a:r>
          </a:p>
          <a:p>
            <a:r>
              <a:rPr lang="en-US" altLang="ja-JP" sz="445" b="1" dirty="0">
                <a:solidFill>
                  <a:schemeClr val="bg1"/>
                </a:solidFill>
                <a:latin typeface="源ノ角ゴシック Code JP M" panose="020B0600000000000000" pitchFamily="34" charset="-128"/>
                <a:ea typeface="源ノ角ゴシック Code JP M" panose="020B0600000000000000" pitchFamily="34" charset="-128"/>
              </a:rPr>
              <a:t>      (DAISEN DSR-1202) </a:t>
            </a:r>
            <a:endParaRPr lang="ja-JP" altLang="en-US" sz="334" b="1" dirty="0">
              <a:solidFill>
                <a:schemeClr val="bg1"/>
              </a:solidFill>
              <a:latin typeface="源ノ角ゴシック Code JP M" panose="020B0600000000000000" pitchFamily="34" charset="-128"/>
              <a:ea typeface="源ノ角ゴシック Code JP M" panose="020B0600000000000000" pitchFamily="34" charset="-128"/>
            </a:endParaRPr>
          </a:p>
        </p:txBody>
      </p:sp>
      <p:pic>
        <p:nvPicPr>
          <p:cNvPr id="26" name="図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98889" y="2934797"/>
            <a:ext cx="839584" cy="839584"/>
          </a:xfrm>
          <a:prstGeom prst="rect">
            <a:avLst/>
          </a:prstGeom>
        </p:spPr>
      </p:pic>
      <p:sp>
        <p:nvSpPr>
          <p:cNvPr id="146" name="角丸四角形 145"/>
          <p:cNvSpPr/>
          <p:nvPr/>
        </p:nvSpPr>
        <p:spPr>
          <a:xfrm>
            <a:off x="4382636" y="839717"/>
            <a:ext cx="1743878" cy="1812361"/>
          </a:xfrm>
          <a:prstGeom prst="roundRect">
            <a:avLst>
              <a:gd name="adj" fmla="val 5861"/>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47" name="テキスト ボックス 146"/>
          <p:cNvSpPr txBox="1"/>
          <p:nvPr/>
        </p:nvSpPr>
        <p:spPr>
          <a:xfrm>
            <a:off x="4354216" y="840012"/>
            <a:ext cx="1557174" cy="229422"/>
          </a:xfrm>
          <a:prstGeom prst="rect">
            <a:avLst/>
          </a:prstGeom>
          <a:noFill/>
        </p:spPr>
        <p:txBody>
          <a:bodyPr wrap="square" rtlCol="0">
            <a:spAutoFit/>
          </a:bodyPr>
          <a:lstStyle/>
          <a:p>
            <a:r>
              <a:rPr lang="en-US" altLang="ja-JP" sz="891" b="1" dirty="0">
                <a:solidFill>
                  <a:schemeClr val="bg1"/>
                </a:solidFill>
                <a:latin typeface="源ノ角ゴシック Code JP M" panose="020B0600000000000000" pitchFamily="34" charset="-128"/>
                <a:ea typeface="源ノ角ゴシック Code JP M" panose="020B0600000000000000" pitchFamily="34" charset="-128"/>
              </a:rPr>
              <a:t>Main Board</a:t>
            </a:r>
            <a:endParaRPr lang="ja-JP" altLang="en-US" sz="780" b="1"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151" name="角丸四角形 150"/>
          <p:cNvSpPr/>
          <p:nvPr/>
        </p:nvSpPr>
        <p:spPr>
          <a:xfrm>
            <a:off x="4563246" y="1061301"/>
            <a:ext cx="1384142" cy="342595"/>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pic>
        <p:nvPicPr>
          <p:cNvPr id="29" name="図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67093" y="1188328"/>
            <a:ext cx="1030830" cy="193280"/>
          </a:xfrm>
          <a:prstGeom prst="rect">
            <a:avLst/>
          </a:prstGeom>
        </p:spPr>
      </p:pic>
      <p:sp>
        <p:nvSpPr>
          <p:cNvPr id="148" name="正方形/長方形 147"/>
          <p:cNvSpPr/>
          <p:nvPr/>
        </p:nvSpPr>
        <p:spPr>
          <a:xfrm rot="5400000">
            <a:off x="4122810" y="2104708"/>
            <a:ext cx="238655" cy="246659"/>
          </a:xfrm>
          <a:prstGeom prst="rect">
            <a:avLst/>
          </a:prstGeom>
          <a:solidFill>
            <a:srgbClr val="F06E6E"/>
          </a:solidFill>
          <a:ln>
            <a:solidFill>
              <a:srgbClr val="F06E6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49" name="テキスト ボックス 148"/>
          <p:cNvSpPr txBox="1"/>
          <p:nvPr/>
        </p:nvSpPr>
        <p:spPr>
          <a:xfrm>
            <a:off x="4033492" y="2069467"/>
            <a:ext cx="429524" cy="297902"/>
          </a:xfrm>
          <a:prstGeom prst="rect">
            <a:avLst/>
          </a:prstGeom>
          <a:noFill/>
        </p:spPr>
        <p:txBody>
          <a:bodyPr wrap="square" rtlCol="0">
            <a:spAutoFit/>
          </a:bodyPr>
          <a:lstStyle/>
          <a:p>
            <a:r>
              <a:rPr lang="en-US" altLang="ja-JP" sz="668" dirty="0">
                <a:solidFill>
                  <a:schemeClr val="bg1"/>
                </a:solidFill>
              </a:rPr>
              <a:t>Power(5.5V)</a:t>
            </a:r>
            <a:endParaRPr lang="ja-JP" altLang="en-US" sz="668" dirty="0">
              <a:solidFill>
                <a:schemeClr val="bg1"/>
              </a:solidFill>
            </a:endParaRPr>
          </a:p>
        </p:txBody>
      </p:sp>
      <p:sp>
        <p:nvSpPr>
          <p:cNvPr id="150" name="テキスト ボックス 149"/>
          <p:cNvSpPr txBox="1"/>
          <p:nvPr/>
        </p:nvSpPr>
        <p:spPr>
          <a:xfrm>
            <a:off x="4916818" y="1036419"/>
            <a:ext cx="730550" cy="195118"/>
          </a:xfrm>
          <a:prstGeom prst="rect">
            <a:avLst/>
          </a:prstGeom>
          <a:noFill/>
        </p:spPr>
        <p:txBody>
          <a:bodyPr wrap="square" rtlCol="0">
            <a:spAutoFit/>
          </a:bodyPr>
          <a:lstStyle/>
          <a:p>
            <a:r>
              <a:rPr lang="en-US" altLang="ja-JP" sz="668" dirty="0">
                <a:solidFill>
                  <a:schemeClr val="bg1"/>
                </a:solidFill>
                <a:latin typeface="源ノ角ゴシック Code JP M" panose="020B0600000000000000" pitchFamily="34" charset="-128"/>
                <a:ea typeface="源ノ角ゴシック Code JP M" panose="020B0600000000000000" pitchFamily="34" charset="-128"/>
              </a:rPr>
              <a:t>Processer</a:t>
            </a:r>
            <a:endParaRPr lang="ja-JP" altLang="en-US" sz="557"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153" name="正方形/長方形 152"/>
          <p:cNvSpPr/>
          <p:nvPr/>
        </p:nvSpPr>
        <p:spPr>
          <a:xfrm>
            <a:off x="4997464" y="1413314"/>
            <a:ext cx="92321" cy="195913"/>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54" name="角丸四角形 153"/>
          <p:cNvSpPr/>
          <p:nvPr/>
        </p:nvSpPr>
        <p:spPr>
          <a:xfrm>
            <a:off x="4759792" y="1603790"/>
            <a:ext cx="553064" cy="173855"/>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30" name="テキスト ボックス 29"/>
          <p:cNvSpPr txBox="1"/>
          <p:nvPr/>
        </p:nvSpPr>
        <p:spPr>
          <a:xfrm>
            <a:off x="4679034" y="1613310"/>
            <a:ext cx="792052" cy="160813"/>
          </a:xfrm>
          <a:prstGeom prst="rect">
            <a:avLst/>
          </a:prstGeom>
          <a:noFill/>
        </p:spPr>
        <p:txBody>
          <a:bodyPr wrap="square" rtlCol="0">
            <a:spAutoFit/>
          </a:bodyPr>
          <a:lstStyle/>
          <a:p>
            <a:r>
              <a:rPr lang="en-US" altLang="ja-JP" sz="445" b="1" dirty="0">
                <a:solidFill>
                  <a:schemeClr val="bg1"/>
                </a:solidFill>
                <a:latin typeface="源ノ角ゴシック Code JP R" panose="020B0500000000000000" pitchFamily="34" charset="-128"/>
                <a:ea typeface="源ノ角ゴシック Code JP R" panose="020B0500000000000000" pitchFamily="34" charset="-128"/>
              </a:rPr>
              <a:t>Seeeduino Xiao</a:t>
            </a:r>
            <a:endParaRPr lang="ja-JP" altLang="en-US" sz="445" b="1" dirty="0">
              <a:solidFill>
                <a:schemeClr val="bg1"/>
              </a:solidFill>
              <a:latin typeface="源ノ角ゴシック Code JP R" panose="020B0500000000000000" pitchFamily="34" charset="-128"/>
              <a:ea typeface="源ノ角ゴシック Code JP R" panose="020B0500000000000000" pitchFamily="34" charset="-128"/>
            </a:endParaRPr>
          </a:p>
        </p:txBody>
      </p:sp>
      <p:sp>
        <p:nvSpPr>
          <p:cNvPr id="156" name="角丸四角形 155"/>
          <p:cNvSpPr/>
          <p:nvPr/>
        </p:nvSpPr>
        <p:spPr>
          <a:xfrm>
            <a:off x="4767093" y="1979371"/>
            <a:ext cx="553064" cy="173855"/>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57" name="正方形/長方形 156"/>
          <p:cNvSpPr/>
          <p:nvPr/>
        </p:nvSpPr>
        <p:spPr>
          <a:xfrm>
            <a:off x="4997461" y="1777513"/>
            <a:ext cx="89777" cy="191027"/>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58" name="テキスト ボックス 157"/>
          <p:cNvSpPr txBox="1"/>
          <p:nvPr/>
        </p:nvSpPr>
        <p:spPr>
          <a:xfrm>
            <a:off x="4741071" y="1988873"/>
            <a:ext cx="630354" cy="160813"/>
          </a:xfrm>
          <a:prstGeom prst="rect">
            <a:avLst/>
          </a:prstGeom>
          <a:noFill/>
        </p:spPr>
        <p:txBody>
          <a:bodyPr wrap="square" rtlCol="0">
            <a:spAutoFit/>
          </a:bodyPr>
          <a:lstStyle/>
          <a:p>
            <a:r>
              <a:rPr lang="en-US" altLang="ja-JP" sz="445" b="1" dirty="0">
                <a:solidFill>
                  <a:schemeClr val="bg1"/>
                </a:solidFill>
                <a:latin typeface="源ノ角ゴシック Code JP R" panose="020B0500000000000000" pitchFamily="34" charset="-128"/>
                <a:ea typeface="源ノ角ゴシック Code JP R" panose="020B0500000000000000" pitchFamily="34" charset="-128"/>
              </a:rPr>
              <a:t>Gyro Sensor</a:t>
            </a:r>
            <a:endParaRPr lang="ja-JP" altLang="en-US" sz="445" b="1" dirty="0">
              <a:solidFill>
                <a:schemeClr val="bg1"/>
              </a:solidFill>
              <a:latin typeface="源ノ角ゴシック Code JP R" panose="020B0500000000000000" pitchFamily="34" charset="-128"/>
              <a:ea typeface="源ノ角ゴシック Code JP R" panose="020B0500000000000000" pitchFamily="34" charset="-128"/>
            </a:endParaRPr>
          </a:p>
        </p:txBody>
      </p:sp>
      <p:sp>
        <p:nvSpPr>
          <p:cNvPr id="159" name="正方形/長方形 158"/>
          <p:cNvSpPr/>
          <p:nvPr/>
        </p:nvSpPr>
        <p:spPr>
          <a:xfrm>
            <a:off x="5622962" y="1417295"/>
            <a:ext cx="50912" cy="17748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60" name="角丸四角形 159"/>
          <p:cNvSpPr/>
          <p:nvPr/>
        </p:nvSpPr>
        <p:spPr>
          <a:xfrm>
            <a:off x="5363602" y="1607226"/>
            <a:ext cx="568657" cy="173855"/>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61" name="テキスト ボックス 160"/>
          <p:cNvSpPr txBox="1"/>
          <p:nvPr/>
        </p:nvSpPr>
        <p:spPr>
          <a:xfrm>
            <a:off x="5281965" y="1607795"/>
            <a:ext cx="792052" cy="160813"/>
          </a:xfrm>
          <a:prstGeom prst="rect">
            <a:avLst/>
          </a:prstGeom>
          <a:noFill/>
        </p:spPr>
        <p:txBody>
          <a:bodyPr wrap="square" rtlCol="0">
            <a:spAutoFit/>
          </a:bodyPr>
          <a:lstStyle/>
          <a:p>
            <a:r>
              <a:rPr lang="en-US" altLang="ja-JP" sz="445" b="1" dirty="0">
                <a:solidFill>
                  <a:schemeClr val="bg1"/>
                </a:solidFill>
                <a:latin typeface="源ノ角ゴシック Code JP R" panose="020B0500000000000000" pitchFamily="34" charset="-128"/>
                <a:ea typeface="源ノ角ゴシック Code JP R" panose="020B0500000000000000" pitchFamily="34" charset="-128"/>
              </a:rPr>
              <a:t>Seeeduino Xiao</a:t>
            </a:r>
            <a:endParaRPr lang="ja-JP" altLang="en-US" sz="445" b="1" dirty="0">
              <a:solidFill>
                <a:schemeClr val="bg1"/>
              </a:solidFill>
              <a:latin typeface="源ノ角ゴシック Code JP R" panose="020B0500000000000000" pitchFamily="34" charset="-128"/>
              <a:ea typeface="源ノ角ゴシック Code JP R" panose="020B0500000000000000" pitchFamily="34" charset="-128"/>
            </a:endParaRPr>
          </a:p>
        </p:txBody>
      </p:sp>
      <p:sp>
        <p:nvSpPr>
          <p:cNvPr id="165" name="正方形/長方形 164"/>
          <p:cNvSpPr/>
          <p:nvPr/>
        </p:nvSpPr>
        <p:spPr>
          <a:xfrm>
            <a:off x="5621922" y="1716003"/>
            <a:ext cx="51952" cy="2517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62" name="角丸四角形 161"/>
          <p:cNvSpPr/>
          <p:nvPr/>
        </p:nvSpPr>
        <p:spPr>
          <a:xfrm>
            <a:off x="5379196" y="1979371"/>
            <a:ext cx="553064" cy="173855"/>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64" name="テキスト ボックス 163"/>
          <p:cNvSpPr txBox="1"/>
          <p:nvPr/>
        </p:nvSpPr>
        <p:spPr>
          <a:xfrm>
            <a:off x="5302011" y="1958142"/>
            <a:ext cx="786012" cy="229294"/>
          </a:xfrm>
          <a:prstGeom prst="rect">
            <a:avLst/>
          </a:prstGeom>
          <a:noFill/>
        </p:spPr>
        <p:txBody>
          <a:bodyPr wrap="square" rtlCol="0">
            <a:spAutoFit/>
          </a:bodyPr>
          <a:lstStyle/>
          <a:p>
            <a:r>
              <a:rPr lang="en-US" altLang="ja-JP" sz="445" b="1" dirty="0">
                <a:solidFill>
                  <a:schemeClr val="bg1"/>
                </a:solidFill>
                <a:latin typeface="源ノ角ゴシック Code JP R" panose="020B0500000000000000" pitchFamily="34" charset="-128"/>
                <a:ea typeface="源ノ角ゴシック Code JP R" panose="020B0500000000000000" pitchFamily="34" charset="-128"/>
              </a:rPr>
              <a:t>IR Ring</a:t>
            </a:r>
          </a:p>
          <a:p>
            <a:r>
              <a:rPr lang="en-US" altLang="ja-JP" sz="445" b="1" dirty="0">
                <a:solidFill>
                  <a:schemeClr val="bg1"/>
                </a:solidFill>
                <a:latin typeface="源ノ角ゴシック Code JP R" panose="020B0500000000000000" pitchFamily="34" charset="-128"/>
                <a:ea typeface="源ノ角ゴシック Code JP R" panose="020B0500000000000000" pitchFamily="34" charset="-128"/>
              </a:rPr>
              <a:t>    </a:t>
            </a:r>
            <a:r>
              <a:rPr lang="en-US" altLang="ja-JP" sz="334" b="1" dirty="0">
                <a:solidFill>
                  <a:schemeClr val="bg1"/>
                </a:solidFill>
                <a:latin typeface="源ノ角ゴシック Code JP R" panose="020B0500000000000000" pitchFamily="34" charset="-128"/>
                <a:ea typeface="源ノ角ゴシック Code JP R" panose="020B0500000000000000" pitchFamily="34" charset="-128"/>
              </a:rPr>
              <a:t>TSSP58038 x 8</a:t>
            </a:r>
            <a:endParaRPr lang="ja-JP" altLang="en-US" sz="334" b="1" dirty="0">
              <a:solidFill>
                <a:schemeClr val="bg1"/>
              </a:solidFill>
              <a:latin typeface="源ノ角ゴシック Code JP R" panose="020B0500000000000000" pitchFamily="34" charset="-128"/>
              <a:ea typeface="源ノ角ゴシック Code JP R" panose="020B0500000000000000" pitchFamily="34" charset="-128"/>
            </a:endParaRPr>
          </a:p>
        </p:txBody>
      </p:sp>
      <p:sp>
        <p:nvSpPr>
          <p:cNvPr id="166" name="正方形/長方形 165"/>
          <p:cNvSpPr/>
          <p:nvPr/>
        </p:nvSpPr>
        <p:spPr>
          <a:xfrm>
            <a:off x="4638174" y="1413783"/>
            <a:ext cx="79338" cy="798038"/>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68" name="角丸四角形 167"/>
          <p:cNvSpPr/>
          <p:nvPr/>
        </p:nvSpPr>
        <p:spPr>
          <a:xfrm>
            <a:off x="4573984" y="2207417"/>
            <a:ext cx="760764" cy="379734"/>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69" name="テキスト ボックス 168"/>
          <p:cNvSpPr txBox="1"/>
          <p:nvPr/>
        </p:nvSpPr>
        <p:spPr>
          <a:xfrm>
            <a:off x="4527188" y="2213310"/>
            <a:ext cx="862627" cy="153888"/>
          </a:xfrm>
          <a:prstGeom prst="rect">
            <a:avLst/>
          </a:prstGeom>
          <a:noFill/>
        </p:spPr>
        <p:txBody>
          <a:bodyPr wrap="square" rtlCol="0">
            <a:spAutoFit/>
          </a:bodyPr>
          <a:lstStyle/>
          <a:p>
            <a:r>
              <a:rPr lang="en-US" altLang="ja-JP" sz="400" b="1" dirty="0">
                <a:solidFill>
                  <a:schemeClr val="bg1"/>
                </a:solidFill>
                <a:latin typeface="源ノ角ゴシック Code JP R" panose="020B0500000000000000" pitchFamily="34" charset="-128"/>
                <a:ea typeface="源ノ角ゴシック Code JP R" panose="020B0500000000000000" pitchFamily="34" charset="-128"/>
              </a:rPr>
              <a:t>Type-C Covert Module</a:t>
            </a:r>
            <a:endParaRPr lang="ja-JP" altLang="en-US" sz="400" b="1" dirty="0">
              <a:solidFill>
                <a:schemeClr val="bg1"/>
              </a:solidFill>
              <a:latin typeface="源ノ角ゴシック Code JP R" panose="020B0500000000000000" pitchFamily="34" charset="-128"/>
              <a:ea typeface="源ノ角ゴシック Code JP R" panose="020B0500000000000000" pitchFamily="34" charset="-128"/>
            </a:endParaRPr>
          </a:p>
        </p:txBody>
      </p:sp>
      <p:sp>
        <p:nvSpPr>
          <p:cNvPr id="171" name="角丸四角形 170"/>
          <p:cNvSpPr/>
          <p:nvPr/>
        </p:nvSpPr>
        <p:spPr>
          <a:xfrm>
            <a:off x="4589943" y="2365359"/>
            <a:ext cx="692022" cy="168828"/>
          </a:xfrm>
          <a:prstGeom prst="roundRect">
            <a:avLst>
              <a:gd name="adj" fmla="val 5861"/>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72" name="テキスト ボックス 171"/>
          <p:cNvSpPr txBox="1"/>
          <p:nvPr/>
        </p:nvSpPr>
        <p:spPr>
          <a:xfrm>
            <a:off x="4582790" y="2375051"/>
            <a:ext cx="832993" cy="153888"/>
          </a:xfrm>
          <a:prstGeom prst="rect">
            <a:avLst/>
          </a:prstGeom>
          <a:noFill/>
        </p:spPr>
        <p:txBody>
          <a:bodyPr wrap="square" rtlCol="0">
            <a:spAutoFit/>
          </a:bodyPr>
          <a:lstStyle/>
          <a:p>
            <a:r>
              <a:rPr lang="en-US" altLang="ja-JP" sz="400" b="1" dirty="0">
                <a:solidFill>
                  <a:schemeClr val="tx1">
                    <a:lumMod val="65000"/>
                    <a:lumOff val="35000"/>
                  </a:schemeClr>
                </a:solidFill>
                <a:latin typeface="源ノ角ゴシック Code JP R" panose="020B0500000000000000" pitchFamily="34" charset="-128"/>
                <a:ea typeface="源ノ角ゴシック Code JP R" panose="020B0500000000000000" pitchFamily="34" charset="-128"/>
              </a:rPr>
              <a:t>Serial To Type-C</a:t>
            </a:r>
            <a:endParaRPr lang="ja-JP" altLang="en-US" sz="400" b="1" dirty="0">
              <a:latin typeface="源ノ角ゴシック Code JP R" panose="020B0500000000000000" pitchFamily="34" charset="-128"/>
              <a:ea typeface="源ノ角ゴシック Code JP R" panose="020B0500000000000000" pitchFamily="34" charset="-128"/>
            </a:endParaRPr>
          </a:p>
        </p:txBody>
      </p:sp>
      <p:sp>
        <p:nvSpPr>
          <p:cNvPr id="58" name="正方形/長方形 57"/>
          <p:cNvSpPr/>
          <p:nvPr/>
        </p:nvSpPr>
        <p:spPr>
          <a:xfrm rot="16200000">
            <a:off x="6258720" y="1095429"/>
            <a:ext cx="87688" cy="32813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59" name="テキスト ボックス 58"/>
          <p:cNvSpPr txBox="1"/>
          <p:nvPr/>
        </p:nvSpPr>
        <p:spPr>
          <a:xfrm>
            <a:off x="6115598" y="1162751"/>
            <a:ext cx="411771" cy="195118"/>
          </a:xfrm>
          <a:prstGeom prst="rect">
            <a:avLst/>
          </a:prstGeom>
          <a:noFill/>
        </p:spPr>
        <p:txBody>
          <a:bodyPr wrap="square" rtlCol="0">
            <a:spAutoFit/>
          </a:bodyPr>
          <a:lstStyle/>
          <a:p>
            <a:r>
              <a:rPr lang="en-US" altLang="ja-JP" sz="668" dirty="0">
                <a:solidFill>
                  <a:schemeClr val="bg1"/>
                </a:solidFill>
              </a:rPr>
              <a:t>PWM</a:t>
            </a:r>
            <a:endParaRPr lang="ja-JP" altLang="en-US" sz="668" dirty="0">
              <a:solidFill>
                <a:schemeClr val="bg1"/>
              </a:solidFill>
            </a:endParaRPr>
          </a:p>
        </p:txBody>
      </p:sp>
      <p:sp>
        <p:nvSpPr>
          <p:cNvPr id="60" name="正方形/長方形 59"/>
          <p:cNvSpPr/>
          <p:nvPr/>
        </p:nvSpPr>
        <p:spPr>
          <a:xfrm rot="16200000">
            <a:off x="6258167" y="2043976"/>
            <a:ext cx="87688" cy="327025"/>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61" name="テキスト ボックス 60"/>
          <p:cNvSpPr txBox="1"/>
          <p:nvPr/>
        </p:nvSpPr>
        <p:spPr>
          <a:xfrm>
            <a:off x="6094050" y="2102814"/>
            <a:ext cx="429524" cy="195118"/>
          </a:xfrm>
          <a:prstGeom prst="rect">
            <a:avLst/>
          </a:prstGeom>
          <a:noFill/>
        </p:spPr>
        <p:txBody>
          <a:bodyPr wrap="square" rtlCol="0">
            <a:spAutoFit/>
          </a:bodyPr>
          <a:lstStyle/>
          <a:p>
            <a:r>
              <a:rPr lang="en-US" altLang="ja-JP" sz="668" dirty="0">
                <a:solidFill>
                  <a:schemeClr val="tx1">
                    <a:lumMod val="65000"/>
                    <a:lumOff val="35000"/>
                  </a:schemeClr>
                </a:solidFill>
              </a:rPr>
              <a:t>Analog</a:t>
            </a:r>
            <a:endParaRPr lang="ja-JP" altLang="en-US" sz="668" dirty="0">
              <a:solidFill>
                <a:schemeClr val="tx1">
                  <a:lumMod val="65000"/>
                  <a:lumOff val="35000"/>
                </a:schemeClr>
              </a:solidFill>
            </a:endParaRPr>
          </a:p>
        </p:txBody>
      </p:sp>
      <p:sp>
        <p:nvSpPr>
          <p:cNvPr id="68" name="正方形/長方形 67"/>
          <p:cNvSpPr/>
          <p:nvPr/>
        </p:nvSpPr>
        <p:spPr>
          <a:xfrm>
            <a:off x="4546099" y="2664716"/>
            <a:ext cx="87688" cy="34812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67" name="正方形/長方形 66"/>
          <p:cNvSpPr/>
          <p:nvPr/>
        </p:nvSpPr>
        <p:spPr>
          <a:xfrm rot="16200000">
            <a:off x="4334921" y="2804932"/>
            <a:ext cx="87688" cy="328131"/>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70" name="正方形/長方形 69"/>
          <p:cNvSpPr/>
          <p:nvPr/>
        </p:nvSpPr>
        <p:spPr>
          <a:xfrm rot="16200000">
            <a:off x="4487779" y="2996438"/>
            <a:ext cx="91657" cy="637816"/>
          </a:xfrm>
          <a:prstGeom prst="rect">
            <a:avLst/>
          </a:prstGeom>
          <a:solidFill>
            <a:srgbClr val="F66E6E"/>
          </a:solidFill>
          <a:ln>
            <a:solidFill>
              <a:srgbClr val="F06E6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71" name="テキスト ボックス 70"/>
          <p:cNvSpPr txBox="1"/>
          <p:nvPr/>
        </p:nvSpPr>
        <p:spPr>
          <a:xfrm>
            <a:off x="4320391" y="3216321"/>
            <a:ext cx="429524" cy="195118"/>
          </a:xfrm>
          <a:prstGeom prst="rect">
            <a:avLst/>
          </a:prstGeom>
          <a:noFill/>
        </p:spPr>
        <p:txBody>
          <a:bodyPr wrap="square" rtlCol="0">
            <a:spAutoFit/>
          </a:bodyPr>
          <a:lstStyle/>
          <a:p>
            <a:r>
              <a:rPr lang="en-US" altLang="ja-JP" sz="668" dirty="0">
                <a:solidFill>
                  <a:schemeClr val="bg1"/>
                </a:solidFill>
              </a:rPr>
              <a:t>Power</a:t>
            </a:r>
            <a:endParaRPr lang="ja-JP" altLang="en-US" sz="668" dirty="0">
              <a:solidFill>
                <a:schemeClr val="bg1"/>
              </a:solidFill>
            </a:endParaRPr>
          </a:p>
        </p:txBody>
      </p:sp>
      <p:sp>
        <p:nvSpPr>
          <p:cNvPr id="72" name="角丸四角形 71"/>
          <p:cNvSpPr/>
          <p:nvPr/>
        </p:nvSpPr>
        <p:spPr>
          <a:xfrm>
            <a:off x="6480439" y="844686"/>
            <a:ext cx="920486" cy="871317"/>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73" name="角丸四角形 72"/>
          <p:cNvSpPr/>
          <p:nvPr/>
        </p:nvSpPr>
        <p:spPr>
          <a:xfrm>
            <a:off x="6480439" y="1777646"/>
            <a:ext cx="920486" cy="874432"/>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75" name="テキスト ボックス 74"/>
          <p:cNvSpPr txBox="1"/>
          <p:nvPr/>
        </p:nvSpPr>
        <p:spPr>
          <a:xfrm>
            <a:off x="11575926" y="212999"/>
            <a:ext cx="2492559" cy="297902"/>
          </a:xfrm>
          <a:prstGeom prst="rect">
            <a:avLst/>
          </a:prstGeom>
          <a:noFill/>
        </p:spPr>
        <p:txBody>
          <a:bodyPr wrap="square" rtlCol="0">
            <a:spAutoFit/>
          </a:bodyPr>
          <a:lstStyle/>
          <a:p>
            <a:r>
              <a:rPr lang="en-US" altLang="ja-JP" sz="1336" b="1" dirty="0">
                <a:solidFill>
                  <a:schemeClr val="bg1"/>
                </a:solidFill>
                <a:latin typeface="源ノ角ゴシック Code JP R" panose="020B0500000000000000" pitchFamily="34" charset="-128"/>
                <a:ea typeface="源ノ角ゴシック Code JP R" panose="020B0500000000000000" pitchFamily="34" charset="-128"/>
              </a:rPr>
              <a:t>@munachu_artemis</a:t>
            </a:r>
            <a:endParaRPr lang="ja-JP" altLang="en-US" sz="1336" b="1" dirty="0">
              <a:solidFill>
                <a:schemeClr val="bg1"/>
              </a:solidFill>
              <a:latin typeface="源ノ角ゴシック Code JP R" panose="020B0500000000000000" pitchFamily="34" charset="-128"/>
              <a:ea typeface="源ノ角ゴシック Code JP R" panose="020B0500000000000000" pitchFamily="34" charset="-128"/>
            </a:endParaRPr>
          </a:p>
        </p:txBody>
      </p:sp>
      <p:sp>
        <p:nvSpPr>
          <p:cNvPr id="76" name="テキスト ボックス 75"/>
          <p:cNvSpPr txBox="1"/>
          <p:nvPr/>
        </p:nvSpPr>
        <p:spPr>
          <a:xfrm>
            <a:off x="8436068" y="71538"/>
            <a:ext cx="2762945" cy="544123"/>
          </a:xfrm>
          <a:prstGeom prst="rect">
            <a:avLst/>
          </a:prstGeom>
          <a:noFill/>
        </p:spPr>
        <p:txBody>
          <a:bodyPr wrap="square" rtlCol="0">
            <a:spAutoFit/>
          </a:bodyPr>
          <a:lstStyle/>
          <a:p>
            <a:r>
              <a:rPr lang="ja-JP" altLang="en-US" sz="1600" dirty="0">
                <a:solidFill>
                  <a:schemeClr val="bg1"/>
                </a:solidFill>
                <a:latin typeface="源ノ角ゴシック Code JP R" panose="020B0500000000000000" pitchFamily="34" charset="-128"/>
                <a:ea typeface="源ノ角ゴシック Code JP R" panose="020B0500000000000000" pitchFamily="34" charset="-128"/>
              </a:rPr>
              <a:t>所属</a:t>
            </a:r>
            <a:r>
              <a:rPr lang="en-US" altLang="ja-JP" sz="1600" dirty="0">
                <a:solidFill>
                  <a:schemeClr val="bg1"/>
                </a:solidFill>
                <a:latin typeface="源ノ角ゴシック Code JP R" panose="020B0500000000000000" pitchFamily="34" charset="-128"/>
                <a:ea typeface="源ノ角ゴシック Code JP R" panose="020B0500000000000000" pitchFamily="34" charset="-128"/>
              </a:rPr>
              <a:t> </a:t>
            </a:r>
            <a:r>
              <a:rPr lang="en-US" altLang="ja-JP" sz="1336" dirty="0">
                <a:solidFill>
                  <a:schemeClr val="bg1"/>
                </a:solidFill>
                <a:latin typeface="源ノ角ゴシック Code JP R" panose="020B0500000000000000" pitchFamily="34" charset="-128"/>
                <a:ea typeface="源ノ角ゴシック Code JP R" panose="020B0500000000000000" pitchFamily="34" charset="-128"/>
              </a:rPr>
              <a:t> </a:t>
            </a:r>
          </a:p>
          <a:p>
            <a:r>
              <a:rPr lang="en-US" altLang="ja-JP" sz="1336" dirty="0">
                <a:solidFill>
                  <a:schemeClr val="bg1"/>
                </a:solidFill>
                <a:latin typeface="源ノ角ゴシック Code JP R" panose="020B0500000000000000" pitchFamily="34" charset="-128"/>
                <a:ea typeface="源ノ角ゴシック Code JP R" panose="020B0500000000000000" pitchFamily="34" charset="-128"/>
              </a:rPr>
              <a:t>  </a:t>
            </a:r>
            <a:r>
              <a:rPr lang="ja-JP" altLang="en-US" sz="1336" dirty="0">
                <a:solidFill>
                  <a:schemeClr val="bg1"/>
                </a:solidFill>
                <a:latin typeface="源ノ角ゴシック Code JP R" panose="020B0500000000000000" pitchFamily="34" charset="-128"/>
                <a:ea typeface="源ノ角ゴシック Code JP R" panose="020B0500000000000000" pitchFamily="34" charset="-128"/>
              </a:rPr>
              <a:t>九州ブロック福岡ノード</a:t>
            </a:r>
            <a:endParaRPr lang="ja-JP" altLang="en-US" sz="1336" b="1" dirty="0">
              <a:solidFill>
                <a:schemeClr val="bg1"/>
              </a:solidFill>
              <a:latin typeface="源ノ角ゴシック Code JP R" panose="020B0500000000000000" pitchFamily="34" charset="-128"/>
              <a:ea typeface="源ノ角ゴシック Code JP R" panose="020B0500000000000000" pitchFamily="34" charset="-128"/>
            </a:endParaRPr>
          </a:p>
        </p:txBody>
      </p:sp>
      <p:sp>
        <p:nvSpPr>
          <p:cNvPr id="4" name="正方形/長方形 3"/>
          <p:cNvSpPr/>
          <p:nvPr/>
        </p:nvSpPr>
        <p:spPr>
          <a:xfrm>
            <a:off x="11153775" y="214313"/>
            <a:ext cx="326231" cy="2952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20680" y="59122"/>
            <a:ext cx="569720" cy="569720"/>
          </a:xfrm>
          <a:prstGeom prst="rect">
            <a:avLst/>
          </a:prstGeom>
        </p:spPr>
      </p:pic>
      <p:sp>
        <p:nvSpPr>
          <p:cNvPr id="80" name="テキスト ボックス 79"/>
          <p:cNvSpPr txBox="1"/>
          <p:nvPr/>
        </p:nvSpPr>
        <p:spPr>
          <a:xfrm>
            <a:off x="6444441" y="834131"/>
            <a:ext cx="1557174" cy="200055"/>
          </a:xfrm>
          <a:prstGeom prst="rect">
            <a:avLst/>
          </a:prstGeom>
          <a:noFill/>
        </p:spPr>
        <p:txBody>
          <a:bodyPr wrap="square" rtlCol="0">
            <a:spAutoFit/>
          </a:bodyPr>
          <a:lstStyle/>
          <a:p>
            <a:r>
              <a:rPr lang="en-US" altLang="ja-JP" sz="700" b="1" dirty="0">
                <a:solidFill>
                  <a:schemeClr val="bg1"/>
                </a:solidFill>
                <a:latin typeface="源ノ角ゴシック Code JP M" panose="020B0600000000000000" pitchFamily="34" charset="-128"/>
                <a:ea typeface="源ノ角ゴシック Code JP M" panose="020B0600000000000000" pitchFamily="34" charset="-128"/>
              </a:rPr>
              <a:t>Vision System</a:t>
            </a:r>
            <a:endParaRPr lang="ja-JP" altLang="en-US" sz="600" b="1"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81" name="テキスト ボックス 80"/>
          <p:cNvSpPr txBox="1"/>
          <p:nvPr/>
        </p:nvSpPr>
        <p:spPr>
          <a:xfrm>
            <a:off x="6439017" y="1780587"/>
            <a:ext cx="1557174" cy="200055"/>
          </a:xfrm>
          <a:prstGeom prst="rect">
            <a:avLst/>
          </a:prstGeom>
          <a:noFill/>
        </p:spPr>
        <p:txBody>
          <a:bodyPr wrap="square" rtlCol="0">
            <a:spAutoFit/>
          </a:bodyPr>
          <a:lstStyle/>
          <a:p>
            <a:r>
              <a:rPr lang="en-US" altLang="ja-JP" sz="700" b="1" dirty="0">
                <a:solidFill>
                  <a:schemeClr val="bg1"/>
                </a:solidFill>
                <a:latin typeface="源ノ角ゴシック Code JP M" panose="020B0600000000000000" pitchFamily="34" charset="-128"/>
                <a:ea typeface="源ノ角ゴシック Code JP M" panose="020B0600000000000000" pitchFamily="34" charset="-128"/>
              </a:rPr>
              <a:t>Line ring</a:t>
            </a:r>
            <a:endParaRPr lang="ja-JP" altLang="en-US" sz="600" b="1"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82" name="角丸四角形 81"/>
          <p:cNvSpPr/>
          <p:nvPr/>
        </p:nvSpPr>
        <p:spPr>
          <a:xfrm>
            <a:off x="4863795" y="2806903"/>
            <a:ext cx="970407" cy="908012"/>
          </a:xfrm>
          <a:prstGeom prst="roundRect">
            <a:avLst>
              <a:gd name="adj" fmla="val 5861"/>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83" name="テキスト ボックス 82"/>
          <p:cNvSpPr txBox="1"/>
          <p:nvPr/>
        </p:nvSpPr>
        <p:spPr>
          <a:xfrm>
            <a:off x="4830461" y="2803857"/>
            <a:ext cx="1113581" cy="307777"/>
          </a:xfrm>
          <a:prstGeom prst="rect">
            <a:avLst/>
          </a:prstGeom>
          <a:noFill/>
        </p:spPr>
        <p:txBody>
          <a:bodyPr wrap="square" rtlCol="0">
            <a:spAutoFit/>
          </a:bodyPr>
          <a:lstStyle/>
          <a:p>
            <a:r>
              <a:rPr lang="en-US" altLang="ja-JP" sz="700" b="1" dirty="0">
                <a:solidFill>
                  <a:schemeClr val="bg1"/>
                </a:solidFill>
                <a:latin typeface="源ノ角ゴシック Code JP M" panose="020B0600000000000000" pitchFamily="34" charset="-128"/>
                <a:ea typeface="源ノ角ゴシック Code JP M" panose="020B0600000000000000" pitchFamily="34" charset="-128"/>
              </a:rPr>
              <a:t>Motor</a:t>
            </a:r>
          </a:p>
          <a:p>
            <a:r>
              <a:rPr lang="en-US" altLang="ja-JP" sz="700" b="1" dirty="0">
                <a:solidFill>
                  <a:schemeClr val="bg1"/>
                </a:solidFill>
                <a:latin typeface="源ノ角ゴシック Code JP M" panose="020B0600000000000000" pitchFamily="34" charset="-128"/>
                <a:ea typeface="源ノ角ゴシック Code JP M" panose="020B0600000000000000" pitchFamily="34" charset="-128"/>
              </a:rPr>
              <a:t>  </a:t>
            </a:r>
            <a:r>
              <a:rPr lang="en-US" altLang="ja-JP" sz="500" b="1" dirty="0">
                <a:solidFill>
                  <a:schemeClr val="bg1"/>
                </a:solidFill>
                <a:latin typeface="源ノ角ゴシック Code JP M" panose="020B0600000000000000" pitchFamily="34" charset="-128"/>
                <a:ea typeface="源ノ角ゴシック Code JP M" panose="020B0600000000000000" pitchFamily="34" charset="-128"/>
              </a:rPr>
              <a:t>JMP-BE-3561 x 4</a:t>
            </a:r>
            <a:endParaRPr lang="ja-JP" altLang="en-US" sz="600" b="1"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86" name="テキスト ボックス 85"/>
          <p:cNvSpPr txBox="1"/>
          <p:nvPr/>
        </p:nvSpPr>
        <p:spPr>
          <a:xfrm rot="16200000">
            <a:off x="4856523" y="1420340"/>
            <a:ext cx="371477" cy="169277"/>
          </a:xfrm>
          <a:prstGeom prst="rect">
            <a:avLst/>
          </a:prstGeom>
          <a:noFill/>
        </p:spPr>
        <p:txBody>
          <a:bodyPr wrap="square" rtlCol="0">
            <a:spAutoFit/>
          </a:bodyPr>
          <a:lstStyle/>
          <a:p>
            <a:r>
              <a:rPr lang="en-US" altLang="ja-JP" sz="500" dirty="0">
                <a:solidFill>
                  <a:schemeClr val="tx1">
                    <a:lumMod val="65000"/>
                    <a:lumOff val="35000"/>
                  </a:schemeClr>
                </a:solidFill>
              </a:rPr>
              <a:t>Analog</a:t>
            </a:r>
            <a:endParaRPr lang="ja-JP" altLang="en-US" sz="500" dirty="0">
              <a:solidFill>
                <a:schemeClr val="tx1">
                  <a:lumMod val="65000"/>
                  <a:lumOff val="35000"/>
                </a:schemeClr>
              </a:solidFill>
            </a:endParaRPr>
          </a:p>
        </p:txBody>
      </p:sp>
      <p:sp>
        <p:nvSpPr>
          <p:cNvPr id="87" name="テキスト ボックス 86"/>
          <p:cNvSpPr txBox="1"/>
          <p:nvPr/>
        </p:nvSpPr>
        <p:spPr>
          <a:xfrm rot="16200000">
            <a:off x="4856462" y="1790005"/>
            <a:ext cx="371957" cy="169277"/>
          </a:xfrm>
          <a:prstGeom prst="rect">
            <a:avLst/>
          </a:prstGeom>
          <a:noFill/>
        </p:spPr>
        <p:txBody>
          <a:bodyPr wrap="square" rtlCol="0">
            <a:spAutoFit/>
          </a:bodyPr>
          <a:lstStyle/>
          <a:p>
            <a:r>
              <a:rPr lang="en-US" altLang="ja-JP" sz="500" dirty="0">
                <a:solidFill>
                  <a:schemeClr val="tx1">
                    <a:lumMod val="65000"/>
                    <a:lumOff val="35000"/>
                  </a:schemeClr>
                </a:solidFill>
              </a:rPr>
              <a:t>Analog</a:t>
            </a:r>
            <a:endParaRPr lang="ja-JP" altLang="en-US" sz="500" dirty="0">
              <a:solidFill>
                <a:schemeClr val="tx1">
                  <a:lumMod val="65000"/>
                  <a:lumOff val="35000"/>
                </a:schemeClr>
              </a:solidFill>
            </a:endParaRPr>
          </a:p>
        </p:txBody>
      </p:sp>
      <p:sp>
        <p:nvSpPr>
          <p:cNvPr id="88" name="テキスト ボックス 87"/>
          <p:cNvSpPr txBox="1"/>
          <p:nvPr/>
        </p:nvSpPr>
        <p:spPr>
          <a:xfrm rot="16200000">
            <a:off x="4463202" y="1663506"/>
            <a:ext cx="429524" cy="169277"/>
          </a:xfrm>
          <a:prstGeom prst="rect">
            <a:avLst/>
          </a:prstGeom>
          <a:noFill/>
        </p:spPr>
        <p:txBody>
          <a:bodyPr wrap="square" rtlCol="0">
            <a:spAutoFit/>
          </a:bodyPr>
          <a:lstStyle/>
          <a:p>
            <a:r>
              <a:rPr lang="en-US" altLang="ja-JP" sz="500" dirty="0">
                <a:solidFill>
                  <a:schemeClr val="tx1">
                    <a:lumMod val="65000"/>
                    <a:lumOff val="35000"/>
                  </a:schemeClr>
                </a:solidFill>
              </a:rPr>
              <a:t>Serial</a:t>
            </a:r>
            <a:endParaRPr lang="ja-JP" altLang="en-US" sz="500" dirty="0">
              <a:solidFill>
                <a:schemeClr val="tx1">
                  <a:lumMod val="65000"/>
                  <a:lumOff val="35000"/>
                </a:schemeClr>
              </a:solidFill>
            </a:endParaRPr>
          </a:p>
        </p:txBody>
      </p:sp>
      <p:sp>
        <p:nvSpPr>
          <p:cNvPr id="89" name="正方形/長方形 88"/>
          <p:cNvSpPr/>
          <p:nvPr/>
        </p:nvSpPr>
        <p:spPr>
          <a:xfrm>
            <a:off x="5607399" y="1415128"/>
            <a:ext cx="92321" cy="18100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90" name="正方形/長方形 89"/>
          <p:cNvSpPr/>
          <p:nvPr/>
        </p:nvSpPr>
        <p:spPr>
          <a:xfrm>
            <a:off x="5606609" y="1790655"/>
            <a:ext cx="92321" cy="177048"/>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91" name="テキスト ボックス 90"/>
          <p:cNvSpPr txBox="1"/>
          <p:nvPr/>
        </p:nvSpPr>
        <p:spPr>
          <a:xfrm rot="16200000">
            <a:off x="5462449" y="1422579"/>
            <a:ext cx="371477" cy="169277"/>
          </a:xfrm>
          <a:prstGeom prst="rect">
            <a:avLst/>
          </a:prstGeom>
          <a:noFill/>
        </p:spPr>
        <p:txBody>
          <a:bodyPr wrap="square" rtlCol="0">
            <a:spAutoFit/>
          </a:bodyPr>
          <a:lstStyle/>
          <a:p>
            <a:r>
              <a:rPr lang="en-US" altLang="ja-JP" sz="500" dirty="0">
                <a:solidFill>
                  <a:schemeClr val="tx1">
                    <a:lumMod val="65000"/>
                    <a:lumOff val="35000"/>
                  </a:schemeClr>
                </a:solidFill>
              </a:rPr>
              <a:t>Analog</a:t>
            </a:r>
            <a:endParaRPr lang="ja-JP" altLang="en-US" sz="500" dirty="0">
              <a:solidFill>
                <a:schemeClr val="tx1">
                  <a:lumMod val="65000"/>
                  <a:lumOff val="35000"/>
                </a:schemeClr>
              </a:solidFill>
            </a:endParaRPr>
          </a:p>
        </p:txBody>
      </p:sp>
      <p:sp>
        <p:nvSpPr>
          <p:cNvPr id="93" name="テキスト ボックス 92"/>
          <p:cNvSpPr txBox="1"/>
          <p:nvPr/>
        </p:nvSpPr>
        <p:spPr>
          <a:xfrm rot="16200000">
            <a:off x="5467030" y="1792632"/>
            <a:ext cx="371477" cy="169277"/>
          </a:xfrm>
          <a:prstGeom prst="rect">
            <a:avLst/>
          </a:prstGeom>
          <a:noFill/>
        </p:spPr>
        <p:txBody>
          <a:bodyPr wrap="square" rtlCol="0">
            <a:spAutoFit/>
          </a:bodyPr>
          <a:lstStyle/>
          <a:p>
            <a:r>
              <a:rPr lang="en-US" altLang="ja-JP" sz="500" dirty="0">
                <a:solidFill>
                  <a:schemeClr val="tx1">
                    <a:lumMod val="65000"/>
                    <a:lumOff val="35000"/>
                  </a:schemeClr>
                </a:solidFill>
              </a:rPr>
              <a:t>Analog</a:t>
            </a:r>
            <a:endParaRPr lang="ja-JP" altLang="en-US" sz="500" dirty="0">
              <a:solidFill>
                <a:schemeClr val="tx1">
                  <a:lumMod val="65000"/>
                  <a:lumOff val="35000"/>
                </a:schemeClr>
              </a:solidFill>
            </a:endParaRPr>
          </a:p>
        </p:txBody>
      </p:sp>
      <p:pic>
        <p:nvPicPr>
          <p:cNvPr id="9" name="図 8"/>
          <p:cNvPicPr>
            <a:picLocks noChangeAspect="1"/>
          </p:cNvPicPr>
          <p:nvPr/>
        </p:nvPicPr>
        <p:blipFill rotWithShape="1">
          <a:blip r:embed="rId7" cstate="print">
            <a:extLst>
              <a:ext uri="{28A0092B-C50C-407E-A947-70E740481C1C}">
                <a14:useLocalDpi xmlns:a14="http://schemas.microsoft.com/office/drawing/2010/main" val="0"/>
              </a:ext>
            </a:extLst>
          </a:blip>
          <a:srcRect l="19183" t="20521" r="7594" b="20150"/>
          <a:stretch/>
        </p:blipFill>
        <p:spPr>
          <a:xfrm>
            <a:off x="4977523" y="3124295"/>
            <a:ext cx="742950" cy="434975"/>
          </a:xfrm>
          <a:prstGeom prst="rect">
            <a:avLst/>
          </a:prstGeom>
        </p:spPr>
      </p:pic>
      <p:pic>
        <p:nvPicPr>
          <p:cNvPr id="10" name="図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90432" y="1917760"/>
            <a:ext cx="947432" cy="758964"/>
          </a:xfrm>
          <a:prstGeom prst="rect">
            <a:avLst/>
          </a:prstGeom>
        </p:spPr>
      </p:pic>
      <p:pic>
        <p:nvPicPr>
          <p:cNvPr id="13" name="図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10020" y="1983447"/>
            <a:ext cx="848870" cy="682753"/>
          </a:xfrm>
          <a:prstGeom prst="rect">
            <a:avLst/>
          </a:prstGeom>
        </p:spPr>
      </p:pic>
      <p:pic>
        <p:nvPicPr>
          <p:cNvPr id="15" name="図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02198" y="940416"/>
            <a:ext cx="922463" cy="634385"/>
          </a:xfrm>
          <a:prstGeom prst="rect">
            <a:avLst/>
          </a:prstGeom>
        </p:spPr>
      </p:pic>
      <p:cxnSp>
        <p:nvCxnSpPr>
          <p:cNvPr id="25" name="カギ線コネクタ 24"/>
          <p:cNvCxnSpPr/>
          <p:nvPr/>
        </p:nvCxnSpPr>
        <p:spPr>
          <a:xfrm rot="10800000" flipV="1">
            <a:off x="6714220" y="1485873"/>
            <a:ext cx="126639" cy="123354"/>
          </a:xfrm>
          <a:prstGeom prst="bentConnector3">
            <a:avLst>
              <a:gd name="adj1" fmla="val 16658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5" name="テキスト ボックス 124"/>
          <p:cNvSpPr txBox="1"/>
          <p:nvPr/>
        </p:nvSpPr>
        <p:spPr>
          <a:xfrm>
            <a:off x="6644097" y="1535224"/>
            <a:ext cx="1557174" cy="153888"/>
          </a:xfrm>
          <a:prstGeom prst="rect">
            <a:avLst/>
          </a:prstGeom>
          <a:noFill/>
        </p:spPr>
        <p:txBody>
          <a:bodyPr wrap="square" rtlCol="0">
            <a:spAutoFit/>
          </a:bodyPr>
          <a:lstStyle/>
          <a:p>
            <a:r>
              <a:rPr lang="en-US" altLang="ja-JP" sz="400" b="1" dirty="0">
                <a:solidFill>
                  <a:schemeClr val="bg1"/>
                </a:solidFill>
                <a:latin typeface="源ノ角ゴシック Code JP M" panose="020B0600000000000000" pitchFamily="34" charset="-128"/>
                <a:ea typeface="源ノ角ゴシック Code JP M" panose="020B0600000000000000" pitchFamily="34" charset="-128"/>
              </a:rPr>
              <a:t>Open MV Cam H7</a:t>
            </a:r>
            <a:endParaRPr lang="ja-JP" altLang="en-US" sz="300" b="1"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137" name="テキスト ボックス 136"/>
          <p:cNvSpPr txBox="1"/>
          <p:nvPr/>
        </p:nvSpPr>
        <p:spPr>
          <a:xfrm>
            <a:off x="332944" y="104798"/>
            <a:ext cx="3294612" cy="523220"/>
          </a:xfrm>
          <a:prstGeom prst="rect">
            <a:avLst/>
          </a:prstGeom>
          <a:noFill/>
        </p:spPr>
        <p:txBody>
          <a:bodyPr wrap="square" rtlCol="0">
            <a:spAutoFit/>
          </a:bodyPr>
          <a:lstStyle/>
          <a:p>
            <a:r>
              <a:rPr lang="ja-JP" altLang="en-US" sz="2800" dirty="0">
                <a:solidFill>
                  <a:schemeClr val="bg1"/>
                </a:solidFill>
                <a:latin typeface="源ノ角ゴシック Code JP R" panose="020B0500000000000000" pitchFamily="34" charset="-128"/>
                <a:ea typeface="源ノ角ゴシック Code JP R" panose="020B0500000000000000" pitchFamily="34" charset="-128"/>
              </a:rPr>
              <a:t>宗中アルテミス</a:t>
            </a:r>
          </a:p>
        </p:txBody>
      </p:sp>
      <p:sp>
        <p:nvSpPr>
          <p:cNvPr id="79" name="角丸四角形 78"/>
          <p:cNvSpPr/>
          <p:nvPr/>
        </p:nvSpPr>
        <p:spPr>
          <a:xfrm>
            <a:off x="10250991" y="828654"/>
            <a:ext cx="1166309" cy="647658"/>
          </a:xfrm>
          <a:prstGeom prst="roundRect">
            <a:avLst>
              <a:gd name="adj" fmla="val 5861"/>
            </a:avLst>
          </a:prstGeom>
          <a:solidFill>
            <a:srgbClr val="F06E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84" name="テキスト ボックス 83"/>
          <p:cNvSpPr txBox="1"/>
          <p:nvPr/>
        </p:nvSpPr>
        <p:spPr>
          <a:xfrm>
            <a:off x="10201245" y="828654"/>
            <a:ext cx="1320882" cy="212366"/>
          </a:xfrm>
          <a:prstGeom prst="rect">
            <a:avLst/>
          </a:prstGeom>
          <a:noFill/>
        </p:spPr>
        <p:txBody>
          <a:bodyPr wrap="square" rtlCol="0">
            <a:spAutoFit/>
          </a:bodyPr>
          <a:lstStyle/>
          <a:p>
            <a:r>
              <a:rPr lang="en-US" altLang="ja-JP" sz="780" dirty="0">
                <a:solidFill>
                  <a:schemeClr val="bg1"/>
                </a:solidFill>
                <a:latin typeface="源ノ角ゴシック Code JP H" panose="020B0A00000000000000" pitchFamily="34" charset="-128"/>
                <a:ea typeface="源ノ角ゴシック Code JP H" panose="020B0A00000000000000" pitchFamily="34" charset="-128"/>
              </a:rPr>
              <a:t>Dry cell</a:t>
            </a:r>
            <a:endParaRPr lang="ja-JP" altLang="en-US" sz="780" dirty="0">
              <a:solidFill>
                <a:schemeClr val="bg1"/>
              </a:solidFill>
              <a:latin typeface="源ノ角ゴシック Code JP H" panose="020B0A00000000000000" pitchFamily="34" charset="-128"/>
              <a:ea typeface="源ノ角ゴシック Code JP H" panose="020B0A00000000000000" pitchFamily="34" charset="-128"/>
            </a:endParaRPr>
          </a:p>
        </p:txBody>
      </p:sp>
      <p:sp>
        <p:nvSpPr>
          <p:cNvPr id="85" name="テキスト ボックス 84"/>
          <p:cNvSpPr txBox="1"/>
          <p:nvPr/>
        </p:nvSpPr>
        <p:spPr>
          <a:xfrm>
            <a:off x="10210812" y="952184"/>
            <a:ext cx="1451558" cy="200055"/>
          </a:xfrm>
          <a:prstGeom prst="rect">
            <a:avLst/>
          </a:prstGeom>
          <a:noFill/>
        </p:spPr>
        <p:txBody>
          <a:bodyPr wrap="square" rtlCol="0">
            <a:spAutoFit/>
          </a:bodyPr>
          <a:lstStyle/>
          <a:p>
            <a:r>
              <a:rPr lang="en-US" altLang="ja-JP" sz="700" dirty="0">
                <a:solidFill>
                  <a:schemeClr val="bg1"/>
                </a:solidFill>
                <a:latin typeface="源ノ角ゴシック Code JP R" panose="020B0500000000000000" pitchFamily="34" charset="-128"/>
                <a:ea typeface="源ノ角ゴシック Code JP R" panose="020B0500000000000000" pitchFamily="34" charset="-128"/>
              </a:rPr>
              <a:t>1.5V x 4 x 2 = 12V</a:t>
            </a:r>
            <a:endParaRPr lang="ja-JP" altLang="en-US" sz="700" dirty="0">
              <a:solidFill>
                <a:schemeClr val="bg1"/>
              </a:solidFill>
              <a:latin typeface="源ノ角ゴシック Code JP R" panose="020B0500000000000000" pitchFamily="34" charset="-128"/>
              <a:ea typeface="源ノ角ゴシック Code JP R" panose="020B0500000000000000" pitchFamily="34" charset="-128"/>
            </a:endParaRPr>
          </a:p>
        </p:txBody>
      </p:sp>
      <p:pic>
        <p:nvPicPr>
          <p:cNvPr id="104" name="図 10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96154" y="1077988"/>
            <a:ext cx="368048" cy="368048"/>
          </a:xfrm>
          <a:prstGeom prst="rect">
            <a:avLst/>
          </a:prstGeom>
        </p:spPr>
      </p:pic>
      <p:sp>
        <p:nvSpPr>
          <p:cNvPr id="105" name="正方形/長方形 104"/>
          <p:cNvSpPr/>
          <p:nvPr/>
        </p:nvSpPr>
        <p:spPr>
          <a:xfrm>
            <a:off x="10580654" y="1476312"/>
            <a:ext cx="126891" cy="1377287"/>
          </a:xfrm>
          <a:prstGeom prst="rect">
            <a:avLst/>
          </a:prstGeom>
          <a:solidFill>
            <a:srgbClr val="F06E6E"/>
          </a:solidFill>
          <a:ln>
            <a:solidFill>
              <a:srgbClr val="F06E6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06" name="テキスト ボックス 105"/>
          <p:cNvSpPr txBox="1"/>
          <p:nvPr/>
        </p:nvSpPr>
        <p:spPr>
          <a:xfrm rot="16200000">
            <a:off x="10425476" y="1977933"/>
            <a:ext cx="429524" cy="195118"/>
          </a:xfrm>
          <a:prstGeom prst="rect">
            <a:avLst/>
          </a:prstGeom>
          <a:noFill/>
        </p:spPr>
        <p:txBody>
          <a:bodyPr wrap="square" rtlCol="0">
            <a:spAutoFit/>
          </a:bodyPr>
          <a:lstStyle/>
          <a:p>
            <a:r>
              <a:rPr lang="en-US" altLang="ja-JP" sz="668" dirty="0">
                <a:solidFill>
                  <a:schemeClr val="bg1"/>
                </a:solidFill>
              </a:rPr>
              <a:t>Power</a:t>
            </a:r>
            <a:endParaRPr lang="ja-JP" altLang="en-US" sz="668" dirty="0">
              <a:solidFill>
                <a:schemeClr val="bg1"/>
              </a:solidFill>
            </a:endParaRPr>
          </a:p>
        </p:txBody>
      </p:sp>
      <p:sp>
        <p:nvSpPr>
          <p:cNvPr id="107" name="角丸四角形 106"/>
          <p:cNvSpPr/>
          <p:nvPr/>
        </p:nvSpPr>
        <p:spPr>
          <a:xfrm>
            <a:off x="10270030" y="2853599"/>
            <a:ext cx="970407" cy="800166"/>
          </a:xfrm>
          <a:prstGeom prst="roundRect">
            <a:avLst>
              <a:gd name="adj" fmla="val 5861"/>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08" name="テキスト ボックス 107"/>
          <p:cNvSpPr txBox="1"/>
          <p:nvPr/>
        </p:nvSpPr>
        <p:spPr>
          <a:xfrm>
            <a:off x="10202319" y="2853599"/>
            <a:ext cx="1113581" cy="229294"/>
          </a:xfrm>
          <a:prstGeom prst="rect">
            <a:avLst/>
          </a:prstGeom>
          <a:noFill/>
        </p:spPr>
        <p:txBody>
          <a:bodyPr wrap="square" rtlCol="0">
            <a:spAutoFit/>
          </a:bodyPr>
          <a:lstStyle/>
          <a:p>
            <a:r>
              <a:rPr lang="en-US" altLang="ja-JP" sz="445" b="1" dirty="0">
                <a:solidFill>
                  <a:schemeClr val="bg1"/>
                </a:solidFill>
                <a:latin typeface="源ノ角ゴシック Code JP M" panose="020B0600000000000000" pitchFamily="34" charset="-128"/>
                <a:ea typeface="源ノ角ゴシック Code JP M" panose="020B0600000000000000" pitchFamily="34" charset="-128"/>
              </a:rPr>
              <a:t>6ch Motor Control Board</a:t>
            </a:r>
          </a:p>
          <a:p>
            <a:r>
              <a:rPr lang="en-US" altLang="ja-JP" sz="445" b="1" dirty="0">
                <a:solidFill>
                  <a:schemeClr val="bg1"/>
                </a:solidFill>
                <a:latin typeface="源ノ角ゴシック Code JP M" panose="020B0600000000000000" pitchFamily="34" charset="-128"/>
                <a:ea typeface="源ノ角ゴシック Code JP M" panose="020B0600000000000000" pitchFamily="34" charset="-128"/>
              </a:rPr>
              <a:t>      (DAISEN DSR-1203) </a:t>
            </a:r>
            <a:endParaRPr lang="ja-JP" altLang="en-US" sz="334" b="1" dirty="0">
              <a:solidFill>
                <a:schemeClr val="bg1"/>
              </a:solidFill>
              <a:latin typeface="源ノ角ゴシック Code JP M" panose="020B0600000000000000" pitchFamily="34" charset="-128"/>
              <a:ea typeface="源ノ角ゴシック Code JP M" panose="020B0600000000000000" pitchFamily="34" charset="-128"/>
            </a:endParaRPr>
          </a:p>
        </p:txBody>
      </p:sp>
      <p:pic>
        <p:nvPicPr>
          <p:cNvPr id="14" name="図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328294" y="2919184"/>
            <a:ext cx="832031" cy="832031"/>
          </a:xfrm>
          <a:prstGeom prst="rect">
            <a:avLst/>
          </a:prstGeom>
        </p:spPr>
      </p:pic>
      <p:sp>
        <p:nvSpPr>
          <p:cNvPr id="110" name="角丸四角形 109"/>
          <p:cNvSpPr/>
          <p:nvPr/>
        </p:nvSpPr>
        <p:spPr>
          <a:xfrm>
            <a:off x="11798016" y="2853599"/>
            <a:ext cx="970407" cy="800166"/>
          </a:xfrm>
          <a:prstGeom prst="roundRect">
            <a:avLst>
              <a:gd name="adj" fmla="val 5861"/>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11" name="正方形/長方形 110"/>
          <p:cNvSpPr/>
          <p:nvPr/>
        </p:nvSpPr>
        <p:spPr>
          <a:xfrm rot="16200000">
            <a:off x="11471377" y="2940681"/>
            <a:ext cx="91657" cy="535823"/>
          </a:xfrm>
          <a:prstGeom prst="rect">
            <a:avLst/>
          </a:prstGeom>
          <a:solidFill>
            <a:srgbClr val="F66E6E"/>
          </a:solidFill>
          <a:ln>
            <a:solidFill>
              <a:srgbClr val="F06E6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12" name="テキスト ボックス 111"/>
          <p:cNvSpPr txBox="1"/>
          <p:nvPr/>
        </p:nvSpPr>
        <p:spPr>
          <a:xfrm>
            <a:off x="11312741" y="3111033"/>
            <a:ext cx="429524" cy="195118"/>
          </a:xfrm>
          <a:prstGeom prst="rect">
            <a:avLst/>
          </a:prstGeom>
          <a:noFill/>
        </p:spPr>
        <p:txBody>
          <a:bodyPr wrap="square" rtlCol="0">
            <a:spAutoFit/>
          </a:bodyPr>
          <a:lstStyle/>
          <a:p>
            <a:r>
              <a:rPr lang="en-US" altLang="ja-JP" sz="668" dirty="0">
                <a:solidFill>
                  <a:schemeClr val="bg1"/>
                </a:solidFill>
              </a:rPr>
              <a:t>Power</a:t>
            </a:r>
            <a:endParaRPr lang="ja-JP" altLang="en-US" sz="668" dirty="0">
              <a:solidFill>
                <a:schemeClr val="bg1"/>
              </a:solidFill>
            </a:endParaRPr>
          </a:p>
        </p:txBody>
      </p:sp>
      <p:sp>
        <p:nvSpPr>
          <p:cNvPr id="113" name="テキスト ボックス 112"/>
          <p:cNvSpPr txBox="1"/>
          <p:nvPr/>
        </p:nvSpPr>
        <p:spPr>
          <a:xfrm>
            <a:off x="11769915" y="2898227"/>
            <a:ext cx="1086763" cy="184666"/>
          </a:xfrm>
          <a:prstGeom prst="rect">
            <a:avLst/>
          </a:prstGeom>
          <a:noFill/>
        </p:spPr>
        <p:txBody>
          <a:bodyPr wrap="square" rtlCol="0">
            <a:spAutoFit/>
          </a:bodyPr>
          <a:lstStyle/>
          <a:p>
            <a:r>
              <a:rPr lang="en-US" altLang="ja-JP" sz="600" b="1" dirty="0">
                <a:solidFill>
                  <a:schemeClr val="bg1"/>
                </a:solidFill>
                <a:latin typeface="源ノ角ゴシック Code JP M" panose="020B0600000000000000" pitchFamily="34" charset="-128"/>
                <a:ea typeface="源ノ角ゴシック Code JP M" panose="020B0600000000000000" pitchFamily="34" charset="-128"/>
              </a:rPr>
              <a:t>DAISEN MOTOR x 4</a:t>
            </a:r>
            <a:endParaRPr lang="ja-JP" altLang="en-US" sz="500" b="1" dirty="0">
              <a:solidFill>
                <a:schemeClr val="bg1"/>
              </a:solidFill>
              <a:latin typeface="源ノ角ゴシック Code JP M" panose="020B0600000000000000" pitchFamily="34" charset="-128"/>
              <a:ea typeface="源ノ角ゴシック Code JP M" panose="020B0600000000000000" pitchFamily="34" charset="-128"/>
            </a:endParaRPr>
          </a:p>
        </p:txBody>
      </p:sp>
      <p:pic>
        <p:nvPicPr>
          <p:cNvPr id="17" name="図 16"/>
          <p:cNvPicPr>
            <a:picLocks noChangeAspect="1"/>
          </p:cNvPicPr>
          <p:nvPr/>
        </p:nvPicPr>
        <p:blipFill rotWithShape="1">
          <a:blip r:embed="rId13" cstate="print">
            <a:extLst>
              <a:ext uri="{28A0092B-C50C-407E-A947-70E740481C1C}">
                <a14:useLocalDpi xmlns:a14="http://schemas.microsoft.com/office/drawing/2010/main" val="0"/>
              </a:ext>
            </a:extLst>
          </a:blip>
          <a:srcRect t="22905" r="3721" b="28490"/>
          <a:stretch/>
        </p:blipFill>
        <p:spPr>
          <a:xfrm>
            <a:off x="11951219" y="3158955"/>
            <a:ext cx="710664" cy="358775"/>
          </a:xfrm>
          <a:prstGeom prst="rect">
            <a:avLst/>
          </a:prstGeom>
        </p:spPr>
      </p:pic>
      <p:pic>
        <p:nvPicPr>
          <p:cNvPr id="114" name="図 1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9814" y="1077988"/>
            <a:ext cx="368048" cy="368048"/>
          </a:xfrm>
          <a:prstGeom prst="rect">
            <a:avLst/>
          </a:prstGeom>
        </p:spPr>
      </p:pic>
      <p:pic>
        <p:nvPicPr>
          <p:cNvPr id="115" name="図 1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440050" y="1077988"/>
            <a:ext cx="368048" cy="368048"/>
          </a:xfrm>
          <a:prstGeom prst="rect">
            <a:avLst/>
          </a:prstGeom>
        </p:spPr>
      </p:pic>
      <p:pic>
        <p:nvPicPr>
          <p:cNvPr id="116" name="図 1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560286" y="1077988"/>
            <a:ext cx="368048" cy="368048"/>
          </a:xfrm>
          <a:prstGeom prst="rect">
            <a:avLst/>
          </a:prstGeom>
        </p:spPr>
      </p:pic>
      <p:pic>
        <p:nvPicPr>
          <p:cNvPr id="117" name="図 11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747196" y="1077988"/>
            <a:ext cx="368048" cy="368048"/>
          </a:xfrm>
          <a:prstGeom prst="rect">
            <a:avLst/>
          </a:prstGeom>
        </p:spPr>
      </p:pic>
      <p:pic>
        <p:nvPicPr>
          <p:cNvPr id="118" name="図 1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870856" y="1077988"/>
            <a:ext cx="368048" cy="368048"/>
          </a:xfrm>
          <a:prstGeom prst="rect">
            <a:avLst/>
          </a:prstGeom>
        </p:spPr>
      </p:pic>
      <p:pic>
        <p:nvPicPr>
          <p:cNvPr id="119" name="図 1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991092" y="1077988"/>
            <a:ext cx="368048" cy="368048"/>
          </a:xfrm>
          <a:prstGeom prst="rect">
            <a:avLst/>
          </a:prstGeom>
        </p:spPr>
      </p:pic>
      <p:pic>
        <p:nvPicPr>
          <p:cNvPr id="120" name="図 11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111328" y="1077988"/>
            <a:ext cx="368048" cy="368048"/>
          </a:xfrm>
          <a:prstGeom prst="rect">
            <a:avLst/>
          </a:prstGeom>
        </p:spPr>
      </p:pic>
      <p:sp>
        <p:nvSpPr>
          <p:cNvPr id="121" name="角丸四角形 120"/>
          <p:cNvSpPr/>
          <p:nvPr/>
        </p:nvSpPr>
        <p:spPr>
          <a:xfrm>
            <a:off x="11510634" y="830848"/>
            <a:ext cx="882741" cy="647658"/>
          </a:xfrm>
          <a:prstGeom prst="roundRect">
            <a:avLst>
              <a:gd name="adj" fmla="val 5861"/>
            </a:avLst>
          </a:prstGeom>
          <a:solidFill>
            <a:srgbClr val="F06E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22" name="テキスト ボックス 121"/>
          <p:cNvSpPr txBox="1"/>
          <p:nvPr/>
        </p:nvSpPr>
        <p:spPr>
          <a:xfrm>
            <a:off x="11479376" y="819022"/>
            <a:ext cx="1320882" cy="212366"/>
          </a:xfrm>
          <a:prstGeom prst="rect">
            <a:avLst/>
          </a:prstGeom>
          <a:noFill/>
        </p:spPr>
        <p:txBody>
          <a:bodyPr wrap="square" rtlCol="0">
            <a:spAutoFit/>
          </a:bodyPr>
          <a:lstStyle/>
          <a:p>
            <a:r>
              <a:rPr lang="en-US" altLang="ja-JP" sz="780" dirty="0">
                <a:solidFill>
                  <a:schemeClr val="bg1"/>
                </a:solidFill>
                <a:latin typeface="源ノ角ゴシック Code JP H" panose="020B0A00000000000000" pitchFamily="34" charset="-128"/>
                <a:ea typeface="源ノ角ゴシック Code JP H" panose="020B0A00000000000000" pitchFamily="34" charset="-128"/>
              </a:rPr>
              <a:t>Dry cell</a:t>
            </a:r>
            <a:endParaRPr lang="ja-JP" altLang="en-US" sz="780" dirty="0">
              <a:solidFill>
                <a:schemeClr val="bg1"/>
              </a:solidFill>
              <a:latin typeface="源ノ角ゴシック Code JP H" panose="020B0A00000000000000" pitchFamily="34" charset="-128"/>
              <a:ea typeface="源ノ角ゴシック Code JP H" panose="020B0A00000000000000" pitchFamily="34" charset="-128"/>
            </a:endParaRPr>
          </a:p>
        </p:txBody>
      </p:sp>
      <p:sp>
        <p:nvSpPr>
          <p:cNvPr id="123" name="テキスト ボックス 122"/>
          <p:cNvSpPr txBox="1"/>
          <p:nvPr/>
        </p:nvSpPr>
        <p:spPr>
          <a:xfrm>
            <a:off x="12084076" y="828654"/>
            <a:ext cx="1451558" cy="200055"/>
          </a:xfrm>
          <a:prstGeom prst="rect">
            <a:avLst/>
          </a:prstGeom>
          <a:noFill/>
        </p:spPr>
        <p:txBody>
          <a:bodyPr wrap="square" rtlCol="0">
            <a:spAutoFit/>
          </a:bodyPr>
          <a:lstStyle/>
          <a:p>
            <a:r>
              <a:rPr lang="en-US" altLang="ja-JP" sz="700" dirty="0">
                <a:solidFill>
                  <a:schemeClr val="bg1"/>
                </a:solidFill>
                <a:latin typeface="源ノ角ゴシック Code JP R" panose="020B0500000000000000" pitchFamily="34" charset="-128"/>
                <a:ea typeface="源ノ角ゴシック Code JP R" panose="020B0500000000000000" pitchFamily="34" charset="-128"/>
              </a:rPr>
              <a:t>9V</a:t>
            </a:r>
            <a:endParaRPr lang="ja-JP" altLang="en-US" sz="700" dirty="0">
              <a:solidFill>
                <a:schemeClr val="bg1"/>
              </a:solidFill>
              <a:latin typeface="源ノ角ゴシック Code JP R" panose="020B0500000000000000" pitchFamily="34" charset="-128"/>
              <a:ea typeface="源ノ角ゴシック Code JP R" panose="020B0500000000000000" pitchFamily="34" charset="-128"/>
            </a:endParaRPr>
          </a:p>
        </p:txBody>
      </p:sp>
      <p:pic>
        <p:nvPicPr>
          <p:cNvPr id="18" name="図 1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643107" y="882382"/>
            <a:ext cx="590392" cy="590392"/>
          </a:xfrm>
          <a:prstGeom prst="rect">
            <a:avLst/>
          </a:prstGeom>
        </p:spPr>
      </p:pic>
      <p:sp>
        <p:nvSpPr>
          <p:cNvPr id="124" name="正方形/長方形 123"/>
          <p:cNvSpPr/>
          <p:nvPr/>
        </p:nvSpPr>
        <p:spPr>
          <a:xfrm rot="5400000">
            <a:off x="12541845" y="952445"/>
            <a:ext cx="126891" cy="419473"/>
          </a:xfrm>
          <a:prstGeom prst="rect">
            <a:avLst/>
          </a:prstGeom>
          <a:solidFill>
            <a:srgbClr val="F06E6E"/>
          </a:solidFill>
          <a:ln>
            <a:solidFill>
              <a:srgbClr val="F06E6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26" name="正方形/長方形 125"/>
          <p:cNvSpPr/>
          <p:nvPr/>
        </p:nvSpPr>
        <p:spPr>
          <a:xfrm>
            <a:off x="12689365" y="1101715"/>
            <a:ext cx="126891" cy="444421"/>
          </a:xfrm>
          <a:prstGeom prst="rect">
            <a:avLst/>
          </a:prstGeom>
          <a:solidFill>
            <a:srgbClr val="F06E6E"/>
          </a:solidFill>
          <a:ln>
            <a:solidFill>
              <a:srgbClr val="F06E6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27" name="テキスト ボックス 126"/>
          <p:cNvSpPr txBox="1"/>
          <p:nvPr/>
        </p:nvSpPr>
        <p:spPr>
          <a:xfrm>
            <a:off x="12424633" y="1069434"/>
            <a:ext cx="429524" cy="195118"/>
          </a:xfrm>
          <a:prstGeom prst="rect">
            <a:avLst/>
          </a:prstGeom>
          <a:noFill/>
        </p:spPr>
        <p:txBody>
          <a:bodyPr wrap="square" rtlCol="0">
            <a:spAutoFit/>
          </a:bodyPr>
          <a:lstStyle/>
          <a:p>
            <a:r>
              <a:rPr lang="en-US" altLang="ja-JP" sz="668" dirty="0">
                <a:solidFill>
                  <a:schemeClr val="bg1"/>
                </a:solidFill>
              </a:rPr>
              <a:t>Power</a:t>
            </a:r>
            <a:endParaRPr lang="ja-JP" altLang="en-US" sz="668" dirty="0">
              <a:solidFill>
                <a:schemeClr val="bg1"/>
              </a:solidFill>
            </a:endParaRPr>
          </a:p>
        </p:txBody>
      </p:sp>
      <p:sp>
        <p:nvSpPr>
          <p:cNvPr id="128" name="角丸四角形 127"/>
          <p:cNvSpPr/>
          <p:nvPr/>
        </p:nvSpPr>
        <p:spPr>
          <a:xfrm>
            <a:off x="10928334" y="1548815"/>
            <a:ext cx="2134125" cy="604411"/>
          </a:xfrm>
          <a:prstGeom prst="roundRect">
            <a:avLst>
              <a:gd name="adj" fmla="val 5861"/>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30" name="テキスト ボックス 129"/>
          <p:cNvSpPr txBox="1"/>
          <p:nvPr/>
        </p:nvSpPr>
        <p:spPr>
          <a:xfrm>
            <a:off x="11490822" y="1554491"/>
            <a:ext cx="1557174" cy="229422"/>
          </a:xfrm>
          <a:prstGeom prst="rect">
            <a:avLst/>
          </a:prstGeom>
          <a:noFill/>
        </p:spPr>
        <p:txBody>
          <a:bodyPr wrap="square" rtlCol="0">
            <a:spAutoFit/>
          </a:bodyPr>
          <a:lstStyle/>
          <a:p>
            <a:r>
              <a:rPr lang="en-US" altLang="ja-JP" sz="891" b="1" dirty="0">
                <a:solidFill>
                  <a:schemeClr val="bg1"/>
                </a:solidFill>
                <a:latin typeface="源ノ角ゴシック Code JP M" panose="020B0600000000000000" pitchFamily="34" charset="-128"/>
                <a:ea typeface="源ノ角ゴシック Code JP M" panose="020B0600000000000000" pitchFamily="34" charset="-128"/>
              </a:rPr>
              <a:t>Main Board</a:t>
            </a:r>
            <a:endParaRPr lang="ja-JP" altLang="en-US" sz="780" b="1"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109" name="角丸四角形 108"/>
          <p:cNvSpPr/>
          <p:nvPr/>
        </p:nvSpPr>
        <p:spPr>
          <a:xfrm>
            <a:off x="11315792" y="1761514"/>
            <a:ext cx="1384142" cy="342595"/>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pic>
        <p:nvPicPr>
          <p:cNvPr id="133" name="図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19639" y="1888541"/>
            <a:ext cx="1030830" cy="193280"/>
          </a:xfrm>
          <a:prstGeom prst="rect">
            <a:avLst/>
          </a:prstGeom>
        </p:spPr>
      </p:pic>
      <p:sp>
        <p:nvSpPr>
          <p:cNvPr id="134" name="テキスト ボックス 133"/>
          <p:cNvSpPr txBox="1"/>
          <p:nvPr/>
        </p:nvSpPr>
        <p:spPr>
          <a:xfrm>
            <a:off x="11669364" y="1736632"/>
            <a:ext cx="730550" cy="195118"/>
          </a:xfrm>
          <a:prstGeom prst="rect">
            <a:avLst/>
          </a:prstGeom>
          <a:noFill/>
        </p:spPr>
        <p:txBody>
          <a:bodyPr wrap="square" rtlCol="0">
            <a:spAutoFit/>
          </a:bodyPr>
          <a:lstStyle/>
          <a:p>
            <a:r>
              <a:rPr lang="en-US" altLang="ja-JP" sz="668" dirty="0">
                <a:solidFill>
                  <a:schemeClr val="bg1"/>
                </a:solidFill>
                <a:latin typeface="源ノ角ゴシック Code JP M" panose="020B0600000000000000" pitchFamily="34" charset="-128"/>
                <a:ea typeface="源ノ角ゴシック Code JP M" panose="020B0600000000000000" pitchFamily="34" charset="-128"/>
              </a:rPr>
              <a:t>Processer</a:t>
            </a:r>
            <a:endParaRPr lang="ja-JP" altLang="en-US" sz="557"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142" name="角丸四角形 141"/>
          <p:cNvSpPr/>
          <p:nvPr/>
        </p:nvSpPr>
        <p:spPr>
          <a:xfrm>
            <a:off x="11677128" y="2198521"/>
            <a:ext cx="1383043" cy="604411"/>
          </a:xfrm>
          <a:prstGeom prst="roundRect">
            <a:avLst>
              <a:gd name="adj" fmla="val 5861"/>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43" name="テキスト ボックス 142"/>
          <p:cNvSpPr txBox="1"/>
          <p:nvPr/>
        </p:nvSpPr>
        <p:spPr>
          <a:xfrm>
            <a:off x="12067406" y="2192505"/>
            <a:ext cx="571989" cy="229422"/>
          </a:xfrm>
          <a:prstGeom prst="rect">
            <a:avLst/>
          </a:prstGeom>
          <a:noFill/>
        </p:spPr>
        <p:txBody>
          <a:bodyPr wrap="square" rtlCol="0">
            <a:spAutoFit/>
          </a:bodyPr>
          <a:lstStyle/>
          <a:p>
            <a:r>
              <a:rPr lang="en-US" altLang="ja-JP" sz="891" b="1" dirty="0">
                <a:solidFill>
                  <a:schemeClr val="bg1"/>
                </a:solidFill>
                <a:latin typeface="源ノ角ゴシック Code JP M" panose="020B0600000000000000" pitchFamily="34" charset="-128"/>
                <a:ea typeface="源ノ角ゴシック Code JP M" panose="020B0600000000000000" pitchFamily="34" charset="-128"/>
              </a:rPr>
              <a:t>Slave</a:t>
            </a:r>
            <a:endParaRPr lang="ja-JP" altLang="en-US" sz="780" b="1"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152" name="角丸四角形 151"/>
          <p:cNvSpPr/>
          <p:nvPr/>
        </p:nvSpPr>
        <p:spPr>
          <a:xfrm>
            <a:off x="11772966" y="2403596"/>
            <a:ext cx="1181490" cy="342595"/>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pic>
        <p:nvPicPr>
          <p:cNvPr id="155" name="図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35487" y="2533107"/>
            <a:ext cx="1030830" cy="193280"/>
          </a:xfrm>
          <a:prstGeom prst="rect">
            <a:avLst/>
          </a:prstGeom>
        </p:spPr>
      </p:pic>
      <p:sp>
        <p:nvSpPr>
          <p:cNvPr id="163" name="テキスト ボックス 162"/>
          <p:cNvSpPr txBox="1"/>
          <p:nvPr/>
        </p:nvSpPr>
        <p:spPr>
          <a:xfrm>
            <a:off x="11991021" y="2378807"/>
            <a:ext cx="730550" cy="195118"/>
          </a:xfrm>
          <a:prstGeom prst="rect">
            <a:avLst/>
          </a:prstGeom>
          <a:noFill/>
        </p:spPr>
        <p:txBody>
          <a:bodyPr wrap="square" rtlCol="0">
            <a:spAutoFit/>
          </a:bodyPr>
          <a:lstStyle/>
          <a:p>
            <a:r>
              <a:rPr lang="en-US" altLang="ja-JP" sz="668" dirty="0">
                <a:solidFill>
                  <a:schemeClr val="bg1"/>
                </a:solidFill>
                <a:latin typeface="源ノ角ゴシック Code JP M" panose="020B0600000000000000" pitchFamily="34" charset="-128"/>
                <a:ea typeface="源ノ角ゴシック Code JP M" panose="020B0600000000000000" pitchFamily="34" charset="-128"/>
              </a:rPr>
              <a:t>Processer</a:t>
            </a:r>
            <a:endParaRPr lang="ja-JP" altLang="en-US" sz="557"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167" name="正方形/長方形 166"/>
          <p:cNvSpPr/>
          <p:nvPr/>
        </p:nvSpPr>
        <p:spPr>
          <a:xfrm>
            <a:off x="11362589" y="2164955"/>
            <a:ext cx="87688" cy="39746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70" name="正方形/長方形 169"/>
          <p:cNvSpPr/>
          <p:nvPr/>
        </p:nvSpPr>
        <p:spPr>
          <a:xfrm rot="16200000">
            <a:off x="11468637" y="2368684"/>
            <a:ext cx="87688" cy="299783"/>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75" name="角丸四角形 174"/>
          <p:cNvSpPr/>
          <p:nvPr/>
        </p:nvSpPr>
        <p:spPr>
          <a:xfrm>
            <a:off x="13561440" y="919840"/>
            <a:ext cx="1266161" cy="625516"/>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78" name="角丸四角形 177"/>
          <p:cNvSpPr/>
          <p:nvPr/>
        </p:nvSpPr>
        <p:spPr>
          <a:xfrm>
            <a:off x="13561440" y="1627339"/>
            <a:ext cx="1266161" cy="625516"/>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79" name="角丸四角形 178"/>
          <p:cNvSpPr/>
          <p:nvPr/>
        </p:nvSpPr>
        <p:spPr>
          <a:xfrm>
            <a:off x="13562811" y="2328489"/>
            <a:ext cx="1266161" cy="625516"/>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80" name="角丸四角形 179"/>
          <p:cNvSpPr/>
          <p:nvPr/>
        </p:nvSpPr>
        <p:spPr>
          <a:xfrm>
            <a:off x="13558916" y="3035988"/>
            <a:ext cx="1266161" cy="625516"/>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81" name="テキスト ボックス 180"/>
          <p:cNvSpPr txBox="1"/>
          <p:nvPr/>
        </p:nvSpPr>
        <p:spPr>
          <a:xfrm>
            <a:off x="13631480" y="2342051"/>
            <a:ext cx="1125826" cy="215444"/>
          </a:xfrm>
          <a:prstGeom prst="rect">
            <a:avLst/>
          </a:prstGeom>
          <a:noFill/>
        </p:spPr>
        <p:txBody>
          <a:bodyPr wrap="square" rtlCol="0">
            <a:spAutoFit/>
          </a:bodyPr>
          <a:lstStyle/>
          <a:p>
            <a:r>
              <a:rPr lang="en-US" altLang="ja-JP" sz="800" b="1" dirty="0">
                <a:solidFill>
                  <a:schemeClr val="bg1"/>
                </a:solidFill>
                <a:latin typeface="源ノ角ゴシック Code JP M" panose="020B0600000000000000" pitchFamily="34" charset="-128"/>
                <a:ea typeface="源ノ角ゴシック Code JP M" panose="020B0600000000000000" pitchFamily="34" charset="-128"/>
              </a:rPr>
              <a:t>IR Sensor x 6</a:t>
            </a:r>
            <a:endParaRPr lang="ja-JP" altLang="en-US" sz="700" b="1"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182" name="正方形/長方形 181"/>
          <p:cNvSpPr/>
          <p:nvPr/>
        </p:nvSpPr>
        <p:spPr>
          <a:xfrm rot="5400000">
            <a:off x="13124968" y="1564633"/>
            <a:ext cx="87688" cy="191174"/>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83" name="テキスト ボックス 182"/>
          <p:cNvSpPr txBox="1"/>
          <p:nvPr/>
        </p:nvSpPr>
        <p:spPr>
          <a:xfrm>
            <a:off x="13571063" y="927771"/>
            <a:ext cx="1236636" cy="215444"/>
          </a:xfrm>
          <a:prstGeom prst="rect">
            <a:avLst/>
          </a:prstGeom>
          <a:noFill/>
        </p:spPr>
        <p:txBody>
          <a:bodyPr wrap="square" rtlCol="0">
            <a:spAutoFit/>
          </a:bodyPr>
          <a:lstStyle/>
          <a:p>
            <a:r>
              <a:rPr lang="en-US" altLang="ja-JP" sz="800" b="1" dirty="0">
                <a:solidFill>
                  <a:schemeClr val="bg1"/>
                </a:solidFill>
                <a:latin typeface="源ノ角ゴシック Code JP M" panose="020B0600000000000000" pitchFamily="34" charset="-128"/>
                <a:ea typeface="源ノ角ゴシック Code JP M" panose="020B0600000000000000" pitchFamily="34" charset="-128"/>
              </a:rPr>
              <a:t>LINE Sensor x 4</a:t>
            </a:r>
            <a:endParaRPr lang="ja-JP" altLang="en-US" sz="700" b="1"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184" name="正方形/長方形 183"/>
          <p:cNvSpPr/>
          <p:nvPr/>
        </p:nvSpPr>
        <p:spPr>
          <a:xfrm rot="5400000">
            <a:off x="13397590" y="1137814"/>
            <a:ext cx="87688" cy="214207"/>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85" name="正方形/長方形 184"/>
          <p:cNvSpPr/>
          <p:nvPr/>
        </p:nvSpPr>
        <p:spPr>
          <a:xfrm>
            <a:off x="13246642" y="1201074"/>
            <a:ext cx="87688" cy="5029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88" name="テキスト ボックス 187"/>
          <p:cNvSpPr txBox="1"/>
          <p:nvPr/>
        </p:nvSpPr>
        <p:spPr>
          <a:xfrm rot="16200000">
            <a:off x="13073320" y="1381755"/>
            <a:ext cx="429524" cy="195118"/>
          </a:xfrm>
          <a:prstGeom prst="rect">
            <a:avLst/>
          </a:prstGeom>
          <a:noFill/>
        </p:spPr>
        <p:txBody>
          <a:bodyPr wrap="square" rtlCol="0">
            <a:spAutoFit/>
          </a:bodyPr>
          <a:lstStyle/>
          <a:p>
            <a:r>
              <a:rPr lang="en-US" altLang="ja-JP" sz="668" dirty="0">
                <a:solidFill>
                  <a:schemeClr val="tx1">
                    <a:lumMod val="65000"/>
                    <a:lumOff val="35000"/>
                  </a:schemeClr>
                </a:solidFill>
              </a:rPr>
              <a:t>Analog</a:t>
            </a:r>
            <a:endParaRPr lang="ja-JP" altLang="en-US" sz="668" dirty="0">
              <a:solidFill>
                <a:schemeClr val="tx1">
                  <a:lumMod val="65000"/>
                  <a:lumOff val="35000"/>
                </a:schemeClr>
              </a:solidFill>
            </a:endParaRPr>
          </a:p>
        </p:txBody>
      </p:sp>
      <p:pic>
        <p:nvPicPr>
          <p:cNvPr id="2" name="図 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rot="18402144">
            <a:off x="13729930" y="997287"/>
            <a:ext cx="536720" cy="536720"/>
          </a:xfrm>
          <a:prstGeom prst="rect">
            <a:avLst/>
          </a:prstGeom>
        </p:spPr>
      </p:pic>
      <p:sp>
        <p:nvSpPr>
          <p:cNvPr id="189" name="正方形/長方形 188"/>
          <p:cNvSpPr/>
          <p:nvPr/>
        </p:nvSpPr>
        <p:spPr>
          <a:xfrm rot="5400000">
            <a:off x="13128007" y="1936934"/>
            <a:ext cx="87688" cy="191174"/>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91" name="テキスト ボックス 190"/>
          <p:cNvSpPr txBox="1"/>
          <p:nvPr/>
        </p:nvSpPr>
        <p:spPr>
          <a:xfrm>
            <a:off x="13096079" y="2312736"/>
            <a:ext cx="429524" cy="195118"/>
          </a:xfrm>
          <a:prstGeom prst="rect">
            <a:avLst/>
          </a:prstGeom>
          <a:noFill/>
        </p:spPr>
        <p:txBody>
          <a:bodyPr wrap="square" rtlCol="0">
            <a:spAutoFit/>
          </a:bodyPr>
          <a:lstStyle/>
          <a:p>
            <a:r>
              <a:rPr lang="en-US" altLang="ja-JP" sz="668" dirty="0">
                <a:solidFill>
                  <a:schemeClr val="tx1">
                    <a:lumMod val="65000"/>
                    <a:lumOff val="35000"/>
                  </a:schemeClr>
                </a:solidFill>
              </a:rPr>
              <a:t>Analog</a:t>
            </a:r>
            <a:endParaRPr lang="ja-JP" altLang="en-US" sz="668" dirty="0">
              <a:solidFill>
                <a:schemeClr val="tx1">
                  <a:lumMod val="65000"/>
                  <a:lumOff val="35000"/>
                </a:schemeClr>
              </a:solidFill>
            </a:endParaRPr>
          </a:p>
        </p:txBody>
      </p:sp>
      <p:sp>
        <p:nvSpPr>
          <p:cNvPr id="192" name="正方形/長方形 191"/>
          <p:cNvSpPr/>
          <p:nvPr/>
        </p:nvSpPr>
        <p:spPr>
          <a:xfrm>
            <a:off x="13254968" y="1988874"/>
            <a:ext cx="87688" cy="376486"/>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93" name="テキスト ボックス 192"/>
          <p:cNvSpPr txBox="1"/>
          <p:nvPr/>
        </p:nvSpPr>
        <p:spPr>
          <a:xfrm>
            <a:off x="13522059" y="1633824"/>
            <a:ext cx="1365092" cy="184666"/>
          </a:xfrm>
          <a:prstGeom prst="rect">
            <a:avLst/>
          </a:prstGeom>
          <a:noFill/>
        </p:spPr>
        <p:txBody>
          <a:bodyPr wrap="square" rtlCol="0">
            <a:spAutoFit/>
          </a:bodyPr>
          <a:lstStyle/>
          <a:p>
            <a:r>
              <a:rPr lang="en-US" altLang="ja-JP" sz="600" b="1" dirty="0">
                <a:solidFill>
                  <a:schemeClr val="bg1"/>
                </a:solidFill>
                <a:latin typeface="源ノ角ゴシック Code JP M" panose="020B0600000000000000" pitchFamily="34" charset="-128"/>
                <a:ea typeface="源ノ角ゴシック Code JP M" panose="020B0600000000000000" pitchFamily="34" charset="-128"/>
              </a:rPr>
              <a:t>Ultra Sonic Sensor x 4</a:t>
            </a:r>
            <a:endParaRPr lang="ja-JP" altLang="en-US" sz="500" b="1" dirty="0">
              <a:solidFill>
                <a:schemeClr val="bg1"/>
              </a:solidFill>
              <a:latin typeface="源ノ角ゴシック Code JP M" panose="020B0600000000000000" pitchFamily="34" charset="-128"/>
              <a:ea typeface="源ノ角ゴシック Code JP M" panose="020B0600000000000000" pitchFamily="34" charset="-128"/>
            </a:endParaRPr>
          </a:p>
        </p:txBody>
      </p:sp>
      <p:pic>
        <p:nvPicPr>
          <p:cNvPr id="19" name="図 1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rot="20363920">
            <a:off x="13614979" y="1742122"/>
            <a:ext cx="613714" cy="613714"/>
          </a:xfrm>
          <a:prstGeom prst="rect">
            <a:avLst/>
          </a:prstGeom>
        </p:spPr>
      </p:pic>
      <p:sp>
        <p:nvSpPr>
          <p:cNvPr id="194" name="正方形/長方形 193"/>
          <p:cNvSpPr/>
          <p:nvPr/>
        </p:nvSpPr>
        <p:spPr>
          <a:xfrm rot="5400000">
            <a:off x="13268382" y="1623985"/>
            <a:ext cx="87688" cy="472623"/>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95" name="テキスト ボックス 194"/>
          <p:cNvSpPr txBox="1"/>
          <p:nvPr/>
        </p:nvSpPr>
        <p:spPr>
          <a:xfrm>
            <a:off x="13114562" y="1765589"/>
            <a:ext cx="429524" cy="195118"/>
          </a:xfrm>
          <a:prstGeom prst="rect">
            <a:avLst/>
          </a:prstGeom>
          <a:noFill/>
        </p:spPr>
        <p:txBody>
          <a:bodyPr wrap="square" rtlCol="0">
            <a:spAutoFit/>
          </a:bodyPr>
          <a:lstStyle/>
          <a:p>
            <a:r>
              <a:rPr lang="en-US" altLang="ja-JP" sz="668" dirty="0">
                <a:solidFill>
                  <a:schemeClr val="tx1">
                    <a:lumMod val="65000"/>
                    <a:lumOff val="35000"/>
                  </a:schemeClr>
                </a:solidFill>
              </a:rPr>
              <a:t>Analog</a:t>
            </a:r>
            <a:endParaRPr lang="ja-JP" altLang="en-US" sz="668" dirty="0">
              <a:solidFill>
                <a:schemeClr val="tx1">
                  <a:lumMod val="65000"/>
                  <a:lumOff val="35000"/>
                </a:schemeClr>
              </a:solidFill>
            </a:endParaRPr>
          </a:p>
        </p:txBody>
      </p:sp>
      <p:pic>
        <p:nvPicPr>
          <p:cNvPr id="20" name="図 1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639533" y="2486636"/>
            <a:ext cx="398336" cy="423454"/>
          </a:xfrm>
          <a:prstGeom prst="rect">
            <a:avLst/>
          </a:prstGeom>
        </p:spPr>
      </p:pic>
      <p:sp>
        <p:nvSpPr>
          <p:cNvPr id="196" name="正方形/長方形 195"/>
          <p:cNvSpPr/>
          <p:nvPr/>
        </p:nvSpPr>
        <p:spPr>
          <a:xfrm rot="16200000">
            <a:off x="13164632" y="2463222"/>
            <a:ext cx="87688" cy="268361"/>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97" name="正方形/長方形 196"/>
          <p:cNvSpPr/>
          <p:nvPr/>
        </p:nvSpPr>
        <p:spPr>
          <a:xfrm>
            <a:off x="13257767" y="2553558"/>
            <a:ext cx="87688" cy="830542"/>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99" name="テキスト ボックス 198"/>
          <p:cNvSpPr txBox="1"/>
          <p:nvPr/>
        </p:nvSpPr>
        <p:spPr>
          <a:xfrm rot="16200000">
            <a:off x="13085861" y="2872289"/>
            <a:ext cx="429524" cy="195118"/>
          </a:xfrm>
          <a:prstGeom prst="rect">
            <a:avLst/>
          </a:prstGeom>
          <a:noFill/>
        </p:spPr>
        <p:txBody>
          <a:bodyPr wrap="square" rtlCol="0">
            <a:spAutoFit/>
          </a:bodyPr>
          <a:lstStyle/>
          <a:p>
            <a:r>
              <a:rPr lang="en-US" altLang="ja-JP" sz="668" dirty="0">
                <a:solidFill>
                  <a:schemeClr val="tx1">
                    <a:lumMod val="65000"/>
                    <a:lumOff val="35000"/>
                  </a:schemeClr>
                </a:solidFill>
              </a:rPr>
              <a:t>Analog</a:t>
            </a:r>
            <a:endParaRPr lang="ja-JP" altLang="en-US" sz="668" dirty="0">
              <a:solidFill>
                <a:schemeClr val="tx1">
                  <a:lumMod val="65000"/>
                  <a:lumOff val="35000"/>
                </a:schemeClr>
              </a:solidFill>
            </a:endParaRPr>
          </a:p>
        </p:txBody>
      </p:sp>
      <p:sp>
        <p:nvSpPr>
          <p:cNvPr id="200" name="テキスト ボックス 199"/>
          <p:cNvSpPr txBox="1"/>
          <p:nvPr/>
        </p:nvSpPr>
        <p:spPr>
          <a:xfrm>
            <a:off x="13701775" y="3045465"/>
            <a:ext cx="1125826" cy="215444"/>
          </a:xfrm>
          <a:prstGeom prst="rect">
            <a:avLst/>
          </a:prstGeom>
          <a:noFill/>
        </p:spPr>
        <p:txBody>
          <a:bodyPr wrap="square" rtlCol="0">
            <a:spAutoFit/>
          </a:bodyPr>
          <a:lstStyle/>
          <a:p>
            <a:r>
              <a:rPr lang="en-US" altLang="ja-JP" sz="800" b="1" dirty="0">
                <a:solidFill>
                  <a:schemeClr val="bg1"/>
                </a:solidFill>
                <a:latin typeface="源ノ角ゴシック Code JP M" panose="020B0600000000000000" pitchFamily="34" charset="-128"/>
                <a:ea typeface="源ノ角ゴシック Code JP M" panose="020B0600000000000000" pitchFamily="34" charset="-128"/>
              </a:rPr>
              <a:t>Gyro Sensor</a:t>
            </a:r>
            <a:endParaRPr lang="ja-JP" altLang="en-US" sz="700" b="1"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202" name="角丸四角形 201"/>
          <p:cNvSpPr/>
          <p:nvPr/>
        </p:nvSpPr>
        <p:spPr>
          <a:xfrm>
            <a:off x="13604143" y="3235750"/>
            <a:ext cx="456601" cy="390894"/>
          </a:xfrm>
          <a:prstGeom prst="roundRect">
            <a:avLst>
              <a:gd name="adj" fmla="val 5861"/>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201" name="テキスト ボックス 200"/>
          <p:cNvSpPr txBox="1"/>
          <p:nvPr/>
        </p:nvSpPr>
        <p:spPr>
          <a:xfrm>
            <a:off x="13585496" y="3327514"/>
            <a:ext cx="493893" cy="215444"/>
          </a:xfrm>
          <a:prstGeom prst="rect">
            <a:avLst/>
          </a:prstGeom>
          <a:noFill/>
        </p:spPr>
        <p:txBody>
          <a:bodyPr wrap="square" rtlCol="0">
            <a:spAutoFit/>
          </a:bodyPr>
          <a:lstStyle/>
          <a:p>
            <a:pPr algn="ctr"/>
            <a:r>
              <a:rPr lang="en-US" altLang="ja-JP" sz="400" b="1" dirty="0">
                <a:solidFill>
                  <a:schemeClr val="tx1">
                    <a:lumMod val="65000"/>
                    <a:lumOff val="35000"/>
                  </a:schemeClr>
                </a:solidFill>
                <a:latin typeface="源ノ角ゴシック Code JP R" panose="020B0500000000000000" pitchFamily="34" charset="-128"/>
                <a:ea typeface="源ノ角ゴシック Code JP R" panose="020B0500000000000000" pitchFamily="34" charset="-128"/>
              </a:rPr>
              <a:t>Seeeduino </a:t>
            </a:r>
          </a:p>
          <a:p>
            <a:pPr algn="ctr"/>
            <a:r>
              <a:rPr lang="en-US" altLang="ja-JP" sz="400" b="1" dirty="0">
                <a:solidFill>
                  <a:schemeClr val="tx1">
                    <a:lumMod val="65000"/>
                    <a:lumOff val="35000"/>
                  </a:schemeClr>
                </a:solidFill>
                <a:latin typeface="源ノ角ゴシック Code JP R" panose="020B0500000000000000" pitchFamily="34" charset="-128"/>
                <a:ea typeface="源ノ角ゴシック Code JP R" panose="020B0500000000000000" pitchFamily="34" charset="-128"/>
              </a:rPr>
              <a:t>Xiao</a:t>
            </a:r>
            <a:endParaRPr lang="ja-JP" altLang="en-US" sz="400" b="1" dirty="0">
              <a:latin typeface="源ノ角ゴシック Code JP R" panose="020B0500000000000000" pitchFamily="34" charset="-128"/>
              <a:ea typeface="源ノ角ゴシック Code JP R" panose="020B0500000000000000" pitchFamily="34" charset="-128"/>
            </a:endParaRPr>
          </a:p>
        </p:txBody>
      </p:sp>
      <p:sp>
        <p:nvSpPr>
          <p:cNvPr id="203" name="角丸四角形 202"/>
          <p:cNvSpPr/>
          <p:nvPr/>
        </p:nvSpPr>
        <p:spPr>
          <a:xfrm>
            <a:off x="14317942" y="3235750"/>
            <a:ext cx="456601" cy="390894"/>
          </a:xfrm>
          <a:prstGeom prst="roundRect">
            <a:avLst>
              <a:gd name="adj" fmla="val 5861"/>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205" name="正方形/長方形 204"/>
          <p:cNvSpPr/>
          <p:nvPr/>
        </p:nvSpPr>
        <p:spPr>
          <a:xfrm rot="5400000">
            <a:off x="14145499" y="3299346"/>
            <a:ext cx="87688" cy="257198"/>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206" name="テキスト ボックス 205"/>
          <p:cNvSpPr txBox="1"/>
          <p:nvPr/>
        </p:nvSpPr>
        <p:spPr>
          <a:xfrm>
            <a:off x="14060744" y="3330386"/>
            <a:ext cx="429524" cy="195118"/>
          </a:xfrm>
          <a:prstGeom prst="rect">
            <a:avLst/>
          </a:prstGeom>
          <a:noFill/>
        </p:spPr>
        <p:txBody>
          <a:bodyPr wrap="square" rtlCol="0">
            <a:spAutoFit/>
          </a:bodyPr>
          <a:lstStyle/>
          <a:p>
            <a:r>
              <a:rPr lang="en-US" altLang="ja-JP" sz="668" dirty="0">
                <a:solidFill>
                  <a:schemeClr val="tx1">
                    <a:lumMod val="65000"/>
                    <a:lumOff val="35000"/>
                  </a:schemeClr>
                </a:solidFill>
              </a:rPr>
              <a:t>I²C</a:t>
            </a:r>
            <a:endParaRPr lang="ja-JP" altLang="en-US" sz="668" dirty="0">
              <a:solidFill>
                <a:schemeClr val="tx1">
                  <a:lumMod val="65000"/>
                  <a:lumOff val="35000"/>
                </a:schemeClr>
              </a:solidFill>
            </a:endParaRPr>
          </a:p>
        </p:txBody>
      </p:sp>
      <p:sp>
        <p:nvSpPr>
          <p:cNvPr id="207" name="テキスト ボックス 206"/>
          <p:cNvSpPr txBox="1"/>
          <p:nvPr/>
        </p:nvSpPr>
        <p:spPr>
          <a:xfrm>
            <a:off x="11371629" y="2425634"/>
            <a:ext cx="429524" cy="195118"/>
          </a:xfrm>
          <a:prstGeom prst="rect">
            <a:avLst/>
          </a:prstGeom>
          <a:noFill/>
        </p:spPr>
        <p:txBody>
          <a:bodyPr wrap="square" rtlCol="0">
            <a:spAutoFit/>
          </a:bodyPr>
          <a:lstStyle/>
          <a:p>
            <a:r>
              <a:rPr lang="en-US" altLang="ja-JP" sz="668" dirty="0">
                <a:solidFill>
                  <a:schemeClr val="tx1">
                    <a:lumMod val="65000"/>
                    <a:lumOff val="35000"/>
                  </a:schemeClr>
                </a:solidFill>
              </a:rPr>
              <a:t>I²C</a:t>
            </a:r>
            <a:endParaRPr lang="ja-JP" altLang="en-US" sz="668" dirty="0">
              <a:solidFill>
                <a:schemeClr val="tx1">
                  <a:lumMod val="65000"/>
                  <a:lumOff val="35000"/>
                </a:schemeClr>
              </a:solidFill>
            </a:endParaRPr>
          </a:p>
        </p:txBody>
      </p:sp>
      <p:sp>
        <p:nvSpPr>
          <p:cNvPr id="208" name="テキスト ボックス 207"/>
          <p:cNvSpPr txBox="1"/>
          <p:nvPr/>
        </p:nvSpPr>
        <p:spPr>
          <a:xfrm rot="16200000">
            <a:off x="10980864" y="2418831"/>
            <a:ext cx="277377" cy="195118"/>
          </a:xfrm>
          <a:prstGeom prst="rect">
            <a:avLst/>
          </a:prstGeom>
          <a:noFill/>
        </p:spPr>
        <p:txBody>
          <a:bodyPr wrap="square" rtlCol="0">
            <a:spAutoFit/>
          </a:bodyPr>
          <a:lstStyle/>
          <a:p>
            <a:r>
              <a:rPr lang="en-US" altLang="ja-JP" sz="668" dirty="0">
                <a:solidFill>
                  <a:schemeClr val="tx1">
                    <a:lumMod val="65000"/>
                    <a:lumOff val="35000"/>
                  </a:schemeClr>
                </a:solidFill>
              </a:rPr>
              <a:t>I²C</a:t>
            </a:r>
            <a:endParaRPr lang="ja-JP" altLang="en-US" sz="668" dirty="0">
              <a:solidFill>
                <a:schemeClr val="tx1">
                  <a:lumMod val="65000"/>
                  <a:lumOff val="35000"/>
                </a:schemeClr>
              </a:solidFill>
            </a:endParaRPr>
          </a:p>
        </p:txBody>
      </p:sp>
      <p:sp>
        <p:nvSpPr>
          <p:cNvPr id="209" name="テキスト ボックス 208"/>
          <p:cNvSpPr txBox="1"/>
          <p:nvPr/>
        </p:nvSpPr>
        <p:spPr>
          <a:xfrm>
            <a:off x="4313725" y="2872289"/>
            <a:ext cx="277377" cy="195118"/>
          </a:xfrm>
          <a:prstGeom prst="rect">
            <a:avLst/>
          </a:prstGeom>
          <a:noFill/>
        </p:spPr>
        <p:txBody>
          <a:bodyPr wrap="square" rtlCol="0">
            <a:spAutoFit/>
          </a:bodyPr>
          <a:lstStyle/>
          <a:p>
            <a:r>
              <a:rPr lang="en-US" altLang="ja-JP" sz="668" dirty="0">
                <a:solidFill>
                  <a:schemeClr val="tx1">
                    <a:lumMod val="65000"/>
                    <a:lumOff val="35000"/>
                  </a:schemeClr>
                </a:solidFill>
              </a:rPr>
              <a:t>I²C</a:t>
            </a:r>
            <a:endParaRPr lang="ja-JP" altLang="en-US" sz="668" dirty="0">
              <a:solidFill>
                <a:schemeClr val="tx1">
                  <a:lumMod val="65000"/>
                  <a:lumOff val="35000"/>
                </a:schemeClr>
              </a:solidFill>
            </a:endParaRPr>
          </a:p>
        </p:txBody>
      </p:sp>
      <p:sp>
        <p:nvSpPr>
          <p:cNvPr id="210" name="テキスト ボックス 209"/>
          <p:cNvSpPr txBox="1"/>
          <p:nvPr/>
        </p:nvSpPr>
        <p:spPr>
          <a:xfrm>
            <a:off x="14165652" y="3351187"/>
            <a:ext cx="761179" cy="184666"/>
          </a:xfrm>
          <a:prstGeom prst="rect">
            <a:avLst/>
          </a:prstGeom>
          <a:noFill/>
        </p:spPr>
        <p:txBody>
          <a:bodyPr wrap="square" rtlCol="0">
            <a:spAutoFit/>
          </a:bodyPr>
          <a:lstStyle/>
          <a:p>
            <a:pPr algn="ctr"/>
            <a:r>
              <a:rPr lang="en-US" altLang="ja-JP" sz="600" b="1" dirty="0">
                <a:solidFill>
                  <a:schemeClr val="tx1">
                    <a:lumMod val="65000"/>
                    <a:lumOff val="35000"/>
                  </a:schemeClr>
                </a:solidFill>
                <a:latin typeface="源ノ角ゴシック Code JP R" panose="020B0500000000000000" pitchFamily="34" charset="-128"/>
                <a:ea typeface="源ノ角ゴシック Code JP R" panose="020B0500000000000000" pitchFamily="34" charset="-128"/>
              </a:rPr>
              <a:t>L3GD20H</a:t>
            </a:r>
            <a:endParaRPr lang="ja-JP" altLang="en-US" sz="600" b="1" dirty="0">
              <a:latin typeface="源ノ角ゴシック Code JP R" panose="020B0500000000000000" pitchFamily="34" charset="-128"/>
              <a:ea typeface="源ノ角ゴシック Code JP R" panose="020B0500000000000000" pitchFamily="34" charset="-128"/>
            </a:endParaRPr>
          </a:p>
        </p:txBody>
      </p:sp>
      <p:pic>
        <p:nvPicPr>
          <p:cNvPr id="211" name="図 21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rot="18402144">
            <a:off x="13881099" y="1005497"/>
            <a:ext cx="536720" cy="536720"/>
          </a:xfrm>
          <a:prstGeom prst="rect">
            <a:avLst/>
          </a:prstGeom>
        </p:spPr>
      </p:pic>
      <p:pic>
        <p:nvPicPr>
          <p:cNvPr id="212" name="図 21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rot="18402144">
            <a:off x="14039331" y="1016011"/>
            <a:ext cx="536720" cy="536720"/>
          </a:xfrm>
          <a:prstGeom prst="rect">
            <a:avLst/>
          </a:prstGeom>
        </p:spPr>
      </p:pic>
      <p:pic>
        <p:nvPicPr>
          <p:cNvPr id="213" name="図 21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rot="18402144">
            <a:off x="14203713" y="1010417"/>
            <a:ext cx="536720" cy="536720"/>
          </a:xfrm>
          <a:prstGeom prst="rect">
            <a:avLst/>
          </a:prstGeom>
        </p:spPr>
      </p:pic>
      <p:pic>
        <p:nvPicPr>
          <p:cNvPr id="214" name="図 2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rot="20363920">
            <a:off x="13798076" y="1754452"/>
            <a:ext cx="613714" cy="613714"/>
          </a:xfrm>
          <a:prstGeom prst="rect">
            <a:avLst/>
          </a:prstGeom>
        </p:spPr>
      </p:pic>
      <p:pic>
        <p:nvPicPr>
          <p:cNvPr id="215" name="図 21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rot="20363920">
            <a:off x="13998007" y="1754199"/>
            <a:ext cx="613714" cy="613714"/>
          </a:xfrm>
          <a:prstGeom prst="rect">
            <a:avLst/>
          </a:prstGeom>
        </p:spPr>
      </p:pic>
      <p:pic>
        <p:nvPicPr>
          <p:cNvPr id="216" name="図 21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rot="20363920">
            <a:off x="14206101" y="1754749"/>
            <a:ext cx="613714" cy="613714"/>
          </a:xfrm>
          <a:prstGeom prst="rect">
            <a:avLst/>
          </a:prstGeom>
        </p:spPr>
      </p:pic>
      <p:pic>
        <p:nvPicPr>
          <p:cNvPr id="226" name="図 22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786818" y="2486636"/>
            <a:ext cx="398336" cy="423454"/>
          </a:xfrm>
          <a:prstGeom prst="rect">
            <a:avLst/>
          </a:prstGeom>
        </p:spPr>
      </p:pic>
      <p:pic>
        <p:nvPicPr>
          <p:cNvPr id="227" name="図 22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33980" y="2486636"/>
            <a:ext cx="398336" cy="423454"/>
          </a:xfrm>
          <a:prstGeom prst="rect">
            <a:avLst/>
          </a:prstGeom>
        </p:spPr>
      </p:pic>
      <p:pic>
        <p:nvPicPr>
          <p:cNvPr id="228" name="図 22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4087442" y="2486636"/>
            <a:ext cx="398336" cy="423454"/>
          </a:xfrm>
          <a:prstGeom prst="rect">
            <a:avLst/>
          </a:prstGeom>
        </p:spPr>
      </p:pic>
      <p:pic>
        <p:nvPicPr>
          <p:cNvPr id="229" name="図 22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4238279" y="2492714"/>
            <a:ext cx="398336" cy="423454"/>
          </a:xfrm>
          <a:prstGeom prst="rect">
            <a:avLst/>
          </a:prstGeom>
        </p:spPr>
      </p:pic>
      <p:pic>
        <p:nvPicPr>
          <p:cNvPr id="230" name="図 22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4378591" y="2486636"/>
            <a:ext cx="398336" cy="423454"/>
          </a:xfrm>
          <a:prstGeom prst="rect">
            <a:avLst/>
          </a:prstGeom>
        </p:spPr>
      </p:pic>
      <p:sp>
        <p:nvSpPr>
          <p:cNvPr id="174" name="テキスト ボックス 173"/>
          <p:cNvSpPr txBox="1"/>
          <p:nvPr/>
        </p:nvSpPr>
        <p:spPr>
          <a:xfrm>
            <a:off x="246449" y="4346998"/>
            <a:ext cx="3706029" cy="2923877"/>
          </a:xfrm>
          <a:prstGeom prst="rect">
            <a:avLst/>
          </a:prstGeom>
          <a:noFill/>
        </p:spPr>
        <p:txBody>
          <a:bodyPr wrap="square" rtlCol="0">
            <a:spAutoFit/>
          </a:bodyPr>
          <a:lstStyle/>
          <a:p>
            <a:r>
              <a:rPr lang="ja-JP" altLang="en-US" sz="2800" dirty="0">
                <a:solidFill>
                  <a:schemeClr val="bg1"/>
                </a:solidFill>
                <a:latin typeface="源ノ角ゴシック Code JP M" panose="020B0600000000000000" pitchFamily="34" charset="-128"/>
                <a:ea typeface="源ノ角ゴシック Code JP M" panose="020B0600000000000000" pitchFamily="34" charset="-128"/>
              </a:rPr>
              <a:t>電源基盤 </a:t>
            </a:r>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　　</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これまでは、電源を</a:t>
            </a:r>
            <a:r>
              <a:rPr lang="en-US" altLang="ja-JP" sz="1200" dirty="0">
                <a:solidFill>
                  <a:schemeClr val="bg1"/>
                </a:solidFill>
                <a:latin typeface="源ノ角ゴシック Code JP L" panose="020B0300000000000000" pitchFamily="34" charset="-128"/>
                <a:ea typeface="源ノ角ゴシック Code JP L" panose="020B0300000000000000" pitchFamily="34" charset="-128"/>
              </a:rPr>
              <a:t>1</a:t>
            </a:r>
            <a:r>
              <a:rPr lang="ja-JP" altLang="en-US" sz="1200" dirty="0" err="1">
                <a:solidFill>
                  <a:schemeClr val="bg1"/>
                </a:solidFill>
                <a:latin typeface="源ノ角ゴシック Code JP L" panose="020B0300000000000000" pitchFamily="34" charset="-128"/>
                <a:ea typeface="源ノ角ゴシック Code JP L" panose="020B0300000000000000" pitchFamily="34" charset="-128"/>
              </a:rPr>
              <a:t>つの</a:t>
            </a:r>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バッテリーから取ると、</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モータの電圧降下により、制御部分のリセットが</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かかるという問題があったため、電源を制御用、</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駆動用と</a:t>
            </a:r>
            <a:r>
              <a:rPr lang="en-US" altLang="ja-JP" sz="1200" dirty="0">
                <a:solidFill>
                  <a:schemeClr val="bg1"/>
                </a:solidFill>
                <a:latin typeface="源ノ角ゴシック Code JP L" panose="020B0300000000000000" pitchFamily="34" charset="-128"/>
                <a:ea typeface="源ノ角ゴシック Code JP L" panose="020B0300000000000000" pitchFamily="34" charset="-128"/>
              </a:rPr>
              <a:t>2</a:t>
            </a:r>
            <a:r>
              <a:rPr lang="ja-JP" altLang="en-US" sz="1200" dirty="0" err="1">
                <a:solidFill>
                  <a:schemeClr val="bg1"/>
                </a:solidFill>
                <a:latin typeface="源ノ角ゴシック Code JP L" panose="020B0300000000000000" pitchFamily="34" charset="-128"/>
                <a:ea typeface="源ノ角ゴシック Code JP L" panose="020B0300000000000000" pitchFamily="34" charset="-128"/>
              </a:rPr>
              <a:t>つに</a:t>
            </a:r>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分ける必要がありました。</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今年は、安定化に</a:t>
            </a:r>
            <a:r>
              <a:rPr lang="en-US" altLang="ja-JP" sz="1200" dirty="0">
                <a:solidFill>
                  <a:schemeClr val="bg1"/>
                </a:solidFill>
                <a:latin typeface="源ノ角ゴシック Code JP L" panose="020B0300000000000000" pitchFamily="34" charset="-128"/>
                <a:ea typeface="源ノ角ゴシック Code JP L" panose="020B0300000000000000" pitchFamily="34" charset="-128"/>
              </a:rPr>
              <a:t>DCDC</a:t>
            </a:r>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コンバータを</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採用することで、</a:t>
            </a:r>
            <a:r>
              <a:rPr lang="en-US" altLang="ja-JP" sz="1200" dirty="0">
                <a:solidFill>
                  <a:schemeClr val="bg1"/>
                </a:solidFill>
                <a:latin typeface="源ノ角ゴシック Code JP L" panose="020B0300000000000000" pitchFamily="34" charset="-128"/>
                <a:ea typeface="源ノ角ゴシック Code JP L" panose="020B0300000000000000" pitchFamily="34" charset="-128"/>
              </a:rPr>
              <a:t>1</a:t>
            </a:r>
            <a:r>
              <a:rPr lang="ja-JP" altLang="en-US" sz="1200" dirty="0" err="1">
                <a:solidFill>
                  <a:schemeClr val="bg1"/>
                </a:solidFill>
                <a:latin typeface="源ノ角ゴシック Code JP L" panose="020B0300000000000000" pitchFamily="34" charset="-128"/>
                <a:ea typeface="源ノ角ゴシック Code JP L" panose="020B0300000000000000" pitchFamily="34" charset="-128"/>
              </a:rPr>
              <a:t>つの</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バッテリーから電源を取って</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もモータの電圧降下による</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制御部分のリセットに対応</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しました。これにより、</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回路の簡易化、基板の</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省スペース化を実現</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しました。</a:t>
            </a:r>
          </a:p>
        </p:txBody>
      </p:sp>
      <p:sp>
        <p:nvSpPr>
          <p:cNvPr id="225" name="テキスト ボックス 224"/>
          <p:cNvSpPr txBox="1"/>
          <p:nvPr/>
        </p:nvSpPr>
        <p:spPr>
          <a:xfrm>
            <a:off x="4285168" y="4342462"/>
            <a:ext cx="2955192" cy="2862322"/>
          </a:xfrm>
          <a:prstGeom prst="rect">
            <a:avLst/>
          </a:prstGeom>
          <a:noFill/>
        </p:spPr>
        <p:txBody>
          <a:bodyPr wrap="square" rtlCol="0">
            <a:spAutoFit/>
          </a:bodyPr>
          <a:lstStyle/>
          <a:p>
            <a:r>
              <a:rPr lang="ja-JP" altLang="en-US" sz="2400" dirty="0">
                <a:solidFill>
                  <a:schemeClr val="bg1"/>
                </a:solidFill>
                <a:latin typeface="源ノ角ゴシック Code JP M" panose="020B0600000000000000" pitchFamily="34" charset="-128"/>
                <a:ea typeface="源ノ角ゴシック Code JP M" panose="020B0600000000000000" pitchFamily="34" charset="-128"/>
              </a:rPr>
              <a:t>カメラのライン制御</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超音波センサーで壁との距離を測って</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ライン制御をするという制御方法から、カメラを用いてライン制御をする方法に変更し、コートの中心方向に移動する</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アルゴリズムを実装しました。常に</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カメラでコートの中心を取り続け、</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ロボットからコートの中心への角度を</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算出することによってラインが反応</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したときにコートの中心方向へ移動する</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ことが可能になるだけでなく、</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ラインにどの角度で乗っても</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正確にコート内に移動することが可能になりました。</a:t>
            </a:r>
          </a:p>
        </p:txBody>
      </p:sp>
      <p:sp>
        <p:nvSpPr>
          <p:cNvPr id="233" name="テキスト ボックス 232"/>
          <p:cNvSpPr txBox="1"/>
          <p:nvPr/>
        </p:nvSpPr>
        <p:spPr>
          <a:xfrm>
            <a:off x="12452762" y="4333696"/>
            <a:ext cx="2513930" cy="2800767"/>
          </a:xfrm>
          <a:prstGeom prst="rect">
            <a:avLst/>
          </a:prstGeom>
          <a:noFill/>
        </p:spPr>
        <p:txBody>
          <a:bodyPr wrap="square" rtlCol="0">
            <a:spAutoFit/>
          </a:bodyPr>
          <a:lstStyle/>
          <a:p>
            <a:r>
              <a:rPr lang="ja-JP" altLang="en-US" sz="2000" dirty="0">
                <a:solidFill>
                  <a:schemeClr val="bg1"/>
                </a:solidFill>
                <a:latin typeface="源ノ角ゴシック Code JP M" panose="020B0600000000000000" pitchFamily="34" charset="-128"/>
                <a:ea typeface="源ノ角ゴシック Code JP M" panose="020B0600000000000000" pitchFamily="34" charset="-128"/>
              </a:rPr>
              <a:t>ボールセンサの制御  </a:t>
            </a:r>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　　</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今まではボールセンサーをすべて</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メインマイコンに接続し、反応したものの組み合わせで移動方向を判断する制御方法を使用してきました。今シーズンからボールセンサーを一度別マイコンに接続し、各ボールセンサの反応値から</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ボールの角度を算出・出力し、</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それをもとに移動する制御方法に変更しました。センサーの数を</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以前より追加したことで、より</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正確なボールの位置の把握、回り込みができるようになりました。</a:t>
            </a:r>
          </a:p>
        </p:txBody>
      </p:sp>
      <p:sp>
        <p:nvSpPr>
          <p:cNvPr id="235" name="テキスト ボックス 234"/>
          <p:cNvSpPr txBox="1"/>
          <p:nvPr/>
        </p:nvSpPr>
        <p:spPr>
          <a:xfrm>
            <a:off x="237203" y="7541968"/>
            <a:ext cx="3934941" cy="2923877"/>
          </a:xfrm>
          <a:prstGeom prst="rect">
            <a:avLst/>
          </a:prstGeom>
          <a:noFill/>
        </p:spPr>
        <p:txBody>
          <a:bodyPr wrap="square" rtlCol="0">
            <a:spAutoFit/>
          </a:bodyPr>
          <a:lstStyle/>
          <a:p>
            <a:r>
              <a:rPr lang="ja-JP" altLang="en-US" sz="2800" dirty="0">
                <a:solidFill>
                  <a:schemeClr val="bg1"/>
                </a:solidFill>
                <a:latin typeface="源ノ角ゴシック Code JP M" panose="020B0600000000000000" pitchFamily="34" charset="-128"/>
                <a:ea typeface="源ノ角ゴシック Code JP M" panose="020B0600000000000000" pitchFamily="34" charset="-128"/>
              </a:rPr>
              <a:t>円形ライン</a:t>
            </a:r>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　　</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300" dirty="0">
                <a:solidFill>
                  <a:schemeClr val="bg1"/>
                </a:solidFill>
                <a:latin typeface="源ノ角ゴシック Code JP L" panose="020B0300000000000000" pitchFamily="34" charset="-128"/>
                <a:ea typeface="源ノ角ゴシック Code JP L" panose="020B0300000000000000" pitchFamily="34" charset="-128"/>
              </a:rPr>
              <a:t>今年は、小サイズのラインセンサー数個から、センサー</a:t>
            </a:r>
            <a:r>
              <a:rPr lang="en-US" altLang="ja-JP" sz="1300" dirty="0">
                <a:solidFill>
                  <a:schemeClr val="bg1"/>
                </a:solidFill>
                <a:latin typeface="源ノ角ゴシック Code JP L" panose="020B0300000000000000" pitchFamily="34" charset="-128"/>
                <a:ea typeface="源ノ角ゴシック Code JP L" panose="020B0300000000000000" pitchFamily="34" charset="-128"/>
              </a:rPr>
              <a:t>16</a:t>
            </a:r>
            <a:r>
              <a:rPr lang="ja-JP" altLang="en-US" sz="1300" dirty="0">
                <a:solidFill>
                  <a:schemeClr val="bg1"/>
                </a:solidFill>
                <a:latin typeface="源ノ角ゴシック Code JP L" panose="020B0300000000000000" pitchFamily="34" charset="-128"/>
                <a:ea typeface="源ノ角ゴシック Code JP L" panose="020B0300000000000000" pitchFamily="34" charset="-128"/>
              </a:rPr>
              <a:t>個を円形に配置したものに変更。円形することでどのような状態でもラインに</a:t>
            </a:r>
            <a:endParaRPr lang="en-US" altLang="ja-JP" sz="13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300" dirty="0">
                <a:solidFill>
                  <a:schemeClr val="bg1"/>
                </a:solidFill>
                <a:latin typeface="源ノ角ゴシック Code JP L" panose="020B0300000000000000" pitchFamily="34" charset="-128"/>
                <a:ea typeface="源ノ角ゴシック Code JP L" panose="020B0300000000000000" pitchFamily="34" charset="-128"/>
              </a:rPr>
              <a:t>反応するようになり</a:t>
            </a:r>
            <a:endParaRPr lang="en-US" altLang="ja-JP" sz="13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300" dirty="0">
                <a:solidFill>
                  <a:schemeClr val="bg1"/>
                </a:solidFill>
                <a:latin typeface="源ノ角ゴシック Code JP L" panose="020B0300000000000000" pitchFamily="34" charset="-128"/>
                <a:ea typeface="源ノ角ゴシック Code JP L" panose="020B0300000000000000" pitchFamily="34" charset="-128"/>
              </a:rPr>
              <a:t>ました。前年からの</a:t>
            </a:r>
            <a:endParaRPr lang="en-US" altLang="ja-JP" sz="13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300" dirty="0">
                <a:solidFill>
                  <a:schemeClr val="bg1"/>
                </a:solidFill>
                <a:latin typeface="源ノ角ゴシック Code JP L" panose="020B0300000000000000" pitchFamily="34" charset="-128"/>
                <a:ea typeface="源ノ角ゴシック Code JP L" panose="020B0300000000000000" pitchFamily="34" charset="-128"/>
              </a:rPr>
              <a:t>課題の「スピードが</a:t>
            </a:r>
            <a:endParaRPr lang="en-US" altLang="ja-JP" sz="13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300" dirty="0">
                <a:solidFill>
                  <a:schemeClr val="bg1"/>
                </a:solidFill>
                <a:latin typeface="源ノ角ゴシック Code JP L" panose="020B0300000000000000" pitchFamily="34" charset="-128"/>
                <a:ea typeface="源ノ角ゴシック Code JP L" panose="020B0300000000000000" pitchFamily="34" charset="-128"/>
              </a:rPr>
              <a:t>速すぎてラインから</a:t>
            </a:r>
            <a:endParaRPr lang="en-US" altLang="ja-JP" sz="13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300" dirty="0">
                <a:solidFill>
                  <a:schemeClr val="bg1"/>
                </a:solidFill>
                <a:latin typeface="源ノ角ゴシック Code JP L" panose="020B0300000000000000" pitchFamily="34" charset="-128"/>
                <a:ea typeface="源ノ角ゴシック Code JP L" panose="020B0300000000000000" pitchFamily="34" charset="-128"/>
              </a:rPr>
              <a:t>出る」というのも</a:t>
            </a:r>
            <a:endParaRPr lang="en-US" altLang="ja-JP" sz="13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300" dirty="0">
                <a:solidFill>
                  <a:schemeClr val="bg1"/>
                </a:solidFill>
                <a:latin typeface="源ノ角ゴシック Code JP L" panose="020B0300000000000000" pitchFamily="34" charset="-128"/>
                <a:ea typeface="源ノ角ゴシック Code JP L" panose="020B0300000000000000" pitchFamily="34" charset="-128"/>
              </a:rPr>
              <a:t>解決し、スピードを</a:t>
            </a:r>
            <a:endParaRPr lang="en-US" altLang="ja-JP" sz="13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300" dirty="0">
                <a:solidFill>
                  <a:schemeClr val="bg1"/>
                </a:solidFill>
                <a:latin typeface="源ノ角ゴシック Code JP L" panose="020B0300000000000000" pitchFamily="34" charset="-128"/>
                <a:ea typeface="源ノ角ゴシック Code JP L" panose="020B0300000000000000" pitchFamily="34" charset="-128"/>
              </a:rPr>
              <a:t>気にせずに制御が</a:t>
            </a:r>
            <a:endParaRPr lang="en-US" altLang="ja-JP" sz="13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300" dirty="0">
                <a:solidFill>
                  <a:schemeClr val="bg1"/>
                </a:solidFill>
                <a:latin typeface="源ノ角ゴシック Code JP L" panose="020B0300000000000000" pitchFamily="34" charset="-128"/>
                <a:ea typeface="源ノ角ゴシック Code JP L" panose="020B0300000000000000" pitchFamily="34" charset="-128"/>
              </a:rPr>
              <a:t>できるように</a:t>
            </a:r>
            <a:endParaRPr lang="en-US" altLang="ja-JP" sz="13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300" dirty="0">
                <a:solidFill>
                  <a:schemeClr val="bg1"/>
                </a:solidFill>
                <a:latin typeface="源ノ角ゴシック Code JP L" panose="020B0300000000000000" pitchFamily="34" charset="-128"/>
                <a:ea typeface="源ノ角ゴシック Code JP L" panose="020B0300000000000000" pitchFamily="34" charset="-128"/>
              </a:rPr>
              <a:t>なりました。</a:t>
            </a:r>
          </a:p>
        </p:txBody>
      </p:sp>
      <p:sp>
        <p:nvSpPr>
          <p:cNvPr id="240" name="テキスト ボックス 239"/>
          <p:cNvSpPr txBox="1"/>
          <p:nvPr/>
        </p:nvSpPr>
        <p:spPr>
          <a:xfrm>
            <a:off x="4428374" y="7549324"/>
            <a:ext cx="7117816" cy="3016210"/>
          </a:xfrm>
          <a:prstGeom prst="rect">
            <a:avLst/>
          </a:prstGeom>
          <a:noFill/>
        </p:spPr>
        <p:txBody>
          <a:bodyPr wrap="square" rtlCol="0">
            <a:spAutoFit/>
          </a:bodyPr>
          <a:lstStyle/>
          <a:p>
            <a:r>
              <a:rPr lang="ja-JP" altLang="en-US" sz="2800" dirty="0">
                <a:solidFill>
                  <a:schemeClr val="bg1"/>
                </a:solidFill>
                <a:latin typeface="源ノ角ゴシック Code JP M" panose="020B0600000000000000" pitchFamily="34" charset="-128"/>
                <a:ea typeface="源ノ角ゴシック Code JP M" panose="020B0600000000000000" pitchFamily="34" charset="-128"/>
              </a:rPr>
              <a:t>技術の駆使、そして最適化へ</a:t>
            </a:r>
            <a:r>
              <a:rPr lang="ja-JP" altLang="en-US" sz="1050" dirty="0">
                <a:solidFill>
                  <a:schemeClr val="bg1"/>
                </a:solidFill>
                <a:latin typeface="源ノ角ゴシック Code JP L" panose="020B0300000000000000" pitchFamily="34" charset="-128"/>
                <a:ea typeface="源ノ角ゴシック Code JP L" panose="020B0300000000000000" pitchFamily="34" charset="-128"/>
              </a:rPr>
              <a:t>　</a:t>
            </a:r>
            <a:endParaRPr lang="en-US" altLang="ja-JP" sz="1050" dirty="0">
              <a:solidFill>
                <a:schemeClr val="bg1"/>
              </a:solidFill>
              <a:latin typeface="源ノ角ゴシック Code JP L" panose="020B0300000000000000" pitchFamily="34" charset="-128"/>
              <a:ea typeface="源ノ角ゴシック Code JP L" panose="020B0300000000000000" pitchFamily="34" charset="-128"/>
            </a:endParaRPr>
          </a:p>
          <a:p>
            <a:r>
              <a:rPr lang="en-US" altLang="ja-JP" sz="1200" dirty="0">
                <a:solidFill>
                  <a:schemeClr val="bg1"/>
                </a:solidFill>
                <a:latin typeface="源ノ角ゴシック Code JP L" panose="020B0300000000000000" pitchFamily="34" charset="-128"/>
                <a:ea typeface="源ノ角ゴシック Code JP L" panose="020B0300000000000000" pitchFamily="34" charset="-128"/>
              </a:rPr>
              <a:t>Fusion360</a:t>
            </a:r>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や</a:t>
            </a:r>
            <a:r>
              <a:rPr lang="en-US" altLang="ja-JP" sz="1200" dirty="0">
                <a:solidFill>
                  <a:schemeClr val="bg1"/>
                </a:solidFill>
                <a:latin typeface="源ノ角ゴシック Code JP L" panose="020B0300000000000000" pitchFamily="34" charset="-128"/>
                <a:ea typeface="源ノ角ゴシック Code JP L" panose="020B0300000000000000" pitchFamily="34" charset="-128"/>
              </a:rPr>
              <a:t>KiCad</a:t>
            </a:r>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を用いてほぼすべての部品を独自で</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設計しています。また、</a:t>
            </a:r>
            <a:r>
              <a:rPr lang="en-US" altLang="ja-JP" sz="1200" dirty="0">
                <a:solidFill>
                  <a:schemeClr val="bg1"/>
                </a:solidFill>
                <a:latin typeface="源ノ角ゴシック Code JP L" panose="020B0300000000000000" pitchFamily="34" charset="-128"/>
                <a:ea typeface="源ノ角ゴシック Code JP L" panose="020B0300000000000000" pitchFamily="34" charset="-128"/>
              </a:rPr>
              <a:t>3D</a:t>
            </a:r>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プリンタや</a:t>
            </a:r>
            <a:r>
              <a:rPr lang="en-US" altLang="ja-JP" sz="1200" dirty="0">
                <a:solidFill>
                  <a:schemeClr val="bg1"/>
                </a:solidFill>
                <a:latin typeface="源ノ角ゴシック Code JP L" panose="020B0300000000000000" pitchFamily="34" charset="-128"/>
                <a:ea typeface="源ノ角ゴシック Code JP L" panose="020B0300000000000000" pitchFamily="34" charset="-128"/>
              </a:rPr>
              <a:t>CNC</a:t>
            </a:r>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を使用することで、</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さらに正確に短時間での部品の製作、量産が可能になりました。</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基板類も、発注基板によって自分たちのロボットに特化した</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機能、形のものを実現可能になりました。また、チーム内での</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ファイル共有のために</a:t>
            </a:r>
            <a:r>
              <a:rPr lang="en-US" altLang="ja-JP" sz="1200" dirty="0" err="1">
                <a:solidFill>
                  <a:schemeClr val="bg1"/>
                </a:solidFill>
                <a:latin typeface="源ノ角ゴシック Code JP L" panose="020B0300000000000000" pitchFamily="34" charset="-128"/>
                <a:ea typeface="源ノ角ゴシック Code JP L" panose="020B0300000000000000" pitchFamily="34" charset="-128"/>
              </a:rPr>
              <a:t>Github</a:t>
            </a:r>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を用いることで、複数での</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大規模プロジェクト開発が容易に行えるようになりました。</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100" dirty="0">
                <a:solidFill>
                  <a:schemeClr val="bg1"/>
                </a:solidFill>
                <a:latin typeface="源ノ角ゴシック Code JP L" panose="020B0300000000000000" pitchFamily="34" charset="-128"/>
                <a:ea typeface="源ノ角ゴシック Code JP L" panose="020B0300000000000000" pitchFamily="34" charset="-128"/>
              </a:rPr>
              <a:t>部品設計：</a:t>
            </a:r>
            <a:r>
              <a:rPr lang="en-US" altLang="ja-JP" sz="1100" dirty="0">
                <a:solidFill>
                  <a:schemeClr val="bg1"/>
                </a:solidFill>
                <a:latin typeface="源ノ角ゴシック Code JP L" panose="020B0300000000000000" pitchFamily="34" charset="-128"/>
                <a:ea typeface="源ノ角ゴシック Code JP L" panose="020B0300000000000000" pitchFamily="34" charset="-128"/>
              </a:rPr>
              <a:t>Fusion360</a:t>
            </a:r>
          </a:p>
          <a:p>
            <a:r>
              <a:rPr lang="ja-JP" altLang="en-US" sz="1100" dirty="0">
                <a:solidFill>
                  <a:schemeClr val="bg1"/>
                </a:solidFill>
                <a:latin typeface="源ノ角ゴシック Code JP L" panose="020B0300000000000000" pitchFamily="34" charset="-128"/>
                <a:ea typeface="源ノ角ゴシック Code JP L" panose="020B0300000000000000" pitchFamily="34" charset="-128"/>
              </a:rPr>
              <a:t>基板設計：</a:t>
            </a:r>
            <a:r>
              <a:rPr lang="en-US" altLang="ja-JP" sz="1100" dirty="0">
                <a:solidFill>
                  <a:schemeClr val="bg1"/>
                </a:solidFill>
                <a:latin typeface="源ノ角ゴシック Code JP L" panose="020B0300000000000000" pitchFamily="34" charset="-128"/>
                <a:ea typeface="源ノ角ゴシック Code JP L" panose="020B0300000000000000" pitchFamily="34" charset="-128"/>
              </a:rPr>
              <a:t>KiCad</a:t>
            </a:r>
          </a:p>
          <a:p>
            <a:r>
              <a:rPr lang="ja-JP" altLang="en-US" sz="1100" dirty="0">
                <a:solidFill>
                  <a:schemeClr val="bg1"/>
                </a:solidFill>
                <a:latin typeface="源ノ角ゴシック Code JP L" panose="020B0300000000000000" pitchFamily="34" charset="-128"/>
                <a:ea typeface="源ノ角ゴシック Code JP L" panose="020B0300000000000000" pitchFamily="34" charset="-128"/>
              </a:rPr>
              <a:t>基板発注：</a:t>
            </a:r>
            <a:r>
              <a:rPr lang="en-US" altLang="ja-JP" sz="1100" dirty="0">
                <a:solidFill>
                  <a:schemeClr val="bg1"/>
                </a:solidFill>
                <a:latin typeface="源ノ角ゴシック Code JP L" panose="020B0300000000000000" pitchFamily="34" charset="-128"/>
                <a:ea typeface="源ノ角ゴシック Code JP L" panose="020B0300000000000000" pitchFamily="34" charset="-128"/>
              </a:rPr>
              <a:t>JLCPCB</a:t>
            </a:r>
          </a:p>
          <a:p>
            <a:r>
              <a:rPr lang="ja-JP" altLang="en-US" sz="1100" dirty="0">
                <a:solidFill>
                  <a:schemeClr val="bg1"/>
                </a:solidFill>
                <a:latin typeface="源ノ角ゴシック Code JP L" panose="020B0300000000000000" pitchFamily="34" charset="-128"/>
                <a:ea typeface="源ノ角ゴシック Code JP L" panose="020B0300000000000000" pitchFamily="34" charset="-128"/>
              </a:rPr>
              <a:t>部品製作：</a:t>
            </a:r>
            <a:r>
              <a:rPr lang="en-US" altLang="ja-JP" sz="1050" dirty="0">
                <a:solidFill>
                  <a:schemeClr val="bg1"/>
                </a:solidFill>
                <a:latin typeface="源ノ角ゴシック Code JP L" panose="020B0300000000000000" pitchFamily="34" charset="-128"/>
                <a:ea typeface="源ノ角ゴシック Code JP L" panose="020B0300000000000000" pitchFamily="34" charset="-128"/>
              </a:rPr>
              <a:t>Originalmind kitmill CL100</a:t>
            </a:r>
          </a:p>
          <a:p>
            <a:r>
              <a:rPr lang="ja-JP" altLang="en-US" sz="1100" dirty="0">
                <a:solidFill>
                  <a:schemeClr val="bg1"/>
                </a:solidFill>
                <a:latin typeface="源ノ角ゴシック Code JP L" panose="020B0300000000000000" pitchFamily="34" charset="-128"/>
                <a:ea typeface="源ノ角ゴシック Code JP L" panose="020B0300000000000000" pitchFamily="34" charset="-128"/>
              </a:rPr>
              <a:t>　　　　　</a:t>
            </a:r>
            <a:r>
              <a:rPr lang="en-US" altLang="ja-JP" sz="1050" dirty="0">
                <a:solidFill>
                  <a:schemeClr val="bg1"/>
                </a:solidFill>
                <a:latin typeface="源ノ角ゴシック Code JP L" panose="020B0300000000000000" pitchFamily="34" charset="-128"/>
                <a:ea typeface="源ノ角ゴシック Code JP L" panose="020B0300000000000000" pitchFamily="34" charset="-128"/>
              </a:rPr>
              <a:t>FLASHFORGE Adventurer3 lite</a:t>
            </a:r>
          </a:p>
          <a:p>
            <a:r>
              <a:rPr lang="ja-JP" altLang="en-US" sz="1100" dirty="0">
                <a:solidFill>
                  <a:schemeClr val="bg1"/>
                </a:solidFill>
                <a:latin typeface="源ノ角ゴシック Code JP L" panose="020B0300000000000000" pitchFamily="34" charset="-128"/>
                <a:ea typeface="源ノ角ゴシック Code JP L" panose="020B0300000000000000" pitchFamily="34" charset="-128"/>
              </a:rPr>
              <a:t>基盤制作：</a:t>
            </a:r>
            <a:r>
              <a:rPr lang="en-US" altLang="ja-JP" sz="1050" dirty="0">
                <a:solidFill>
                  <a:schemeClr val="bg1"/>
                </a:solidFill>
                <a:latin typeface="源ノ角ゴシック Code JP L" panose="020B0300000000000000" pitchFamily="34" charset="-128"/>
                <a:ea typeface="源ノ角ゴシック Code JP L" panose="020B0300000000000000" pitchFamily="34" charset="-128"/>
              </a:rPr>
              <a:t>Originalmind kitmill BS200</a:t>
            </a:r>
            <a:endParaRPr lang="ja-JP" altLang="en-US" sz="1050" dirty="0">
              <a:solidFill>
                <a:schemeClr val="bg1"/>
              </a:solidFill>
              <a:latin typeface="源ノ角ゴシック Code JP L" panose="020B0300000000000000" pitchFamily="34" charset="-128"/>
              <a:ea typeface="源ノ角ゴシック Code JP L" panose="020B0300000000000000" pitchFamily="34" charset="-128"/>
            </a:endParaRPr>
          </a:p>
        </p:txBody>
      </p:sp>
      <p:pic>
        <p:nvPicPr>
          <p:cNvPr id="22" name="図 21"/>
          <p:cNvPicPr>
            <a:picLocks noChangeAspect="1"/>
          </p:cNvPicPr>
          <p:nvPr/>
        </p:nvPicPr>
        <p:blipFill rotWithShape="1">
          <a:blip r:embed="rId18">
            <a:extLst>
              <a:ext uri="{28A0092B-C50C-407E-A947-70E740481C1C}">
                <a14:useLocalDpi xmlns:a14="http://schemas.microsoft.com/office/drawing/2010/main" val="0"/>
              </a:ext>
            </a:extLst>
          </a:blip>
          <a:srcRect r="49972"/>
          <a:stretch/>
        </p:blipFill>
        <p:spPr>
          <a:xfrm rot="5400000">
            <a:off x="7217417" y="4604435"/>
            <a:ext cx="2437301" cy="2413060"/>
          </a:xfrm>
          <a:prstGeom prst="rect">
            <a:avLst/>
          </a:prstGeom>
        </p:spPr>
      </p:pic>
      <p:cxnSp>
        <p:nvCxnSpPr>
          <p:cNvPr id="27" name="直線矢印コネクタ 26"/>
          <p:cNvCxnSpPr>
            <a:endCxn id="22" idx="3"/>
          </p:cNvCxnSpPr>
          <p:nvPr/>
        </p:nvCxnSpPr>
        <p:spPr>
          <a:xfrm>
            <a:off x="7621666" y="4960517"/>
            <a:ext cx="814402" cy="2069099"/>
          </a:xfrm>
          <a:prstGeom prst="straightConnector1">
            <a:avLst/>
          </a:prstGeom>
          <a:ln w="38100">
            <a:solidFill>
              <a:srgbClr val="F33939"/>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直線矢印コネクタ 242"/>
          <p:cNvCxnSpPr>
            <a:endCxn id="22" idx="3"/>
          </p:cNvCxnSpPr>
          <p:nvPr/>
        </p:nvCxnSpPr>
        <p:spPr>
          <a:xfrm flipH="1">
            <a:off x="8436068" y="5937182"/>
            <a:ext cx="825224" cy="1092434"/>
          </a:xfrm>
          <a:prstGeom prst="straightConnector1">
            <a:avLst/>
          </a:prstGeom>
          <a:ln w="38100">
            <a:solidFill>
              <a:srgbClr val="F33939"/>
            </a:solidFill>
            <a:tailEnd type="triangle"/>
          </a:ln>
        </p:spPr>
        <p:style>
          <a:lnRef idx="1">
            <a:schemeClr val="accent1"/>
          </a:lnRef>
          <a:fillRef idx="0">
            <a:schemeClr val="accent1"/>
          </a:fillRef>
          <a:effectRef idx="0">
            <a:schemeClr val="accent1"/>
          </a:effectRef>
          <a:fontRef idx="minor">
            <a:schemeClr val="tx1"/>
          </a:fontRef>
        </p:style>
      </p:cxnSp>
      <p:pic>
        <p:nvPicPr>
          <p:cNvPr id="21" name="図 20"/>
          <p:cNvPicPr>
            <a:picLocks noChangeAspect="1"/>
          </p:cNvPicPr>
          <p:nvPr/>
        </p:nvPicPr>
        <p:blipFill rotWithShape="1">
          <a:blip r:embed="rId19" cstate="print">
            <a:extLst>
              <a:ext uri="{28A0092B-C50C-407E-A947-70E740481C1C}">
                <a14:useLocalDpi xmlns:a14="http://schemas.microsoft.com/office/drawing/2010/main" val="0"/>
              </a:ext>
            </a:extLst>
          </a:blip>
          <a:srcRect l="23256" t="23564" r="21678" b="25303"/>
          <a:stretch/>
        </p:blipFill>
        <p:spPr>
          <a:xfrm>
            <a:off x="7209860" y="4629430"/>
            <a:ext cx="823612" cy="764783"/>
          </a:xfrm>
          <a:prstGeom prst="rect">
            <a:avLst/>
          </a:prstGeom>
        </p:spPr>
      </p:pic>
      <p:pic>
        <p:nvPicPr>
          <p:cNvPr id="242" name="図 241"/>
          <p:cNvPicPr>
            <a:picLocks noChangeAspect="1"/>
          </p:cNvPicPr>
          <p:nvPr/>
        </p:nvPicPr>
        <p:blipFill rotWithShape="1">
          <a:blip r:embed="rId19" cstate="print">
            <a:extLst>
              <a:ext uri="{28A0092B-C50C-407E-A947-70E740481C1C}">
                <a14:useLocalDpi xmlns:a14="http://schemas.microsoft.com/office/drawing/2010/main" val="0"/>
              </a:ext>
            </a:extLst>
          </a:blip>
          <a:srcRect l="23256" t="23564" r="21678" b="25303"/>
          <a:stretch/>
        </p:blipFill>
        <p:spPr>
          <a:xfrm>
            <a:off x="8836997" y="5597759"/>
            <a:ext cx="823612" cy="764783"/>
          </a:xfrm>
          <a:prstGeom prst="rect">
            <a:avLst/>
          </a:prstGeom>
        </p:spPr>
      </p:pic>
      <p:sp>
        <p:nvSpPr>
          <p:cNvPr id="244" name="角丸四角形 243"/>
          <p:cNvSpPr/>
          <p:nvPr/>
        </p:nvSpPr>
        <p:spPr>
          <a:xfrm>
            <a:off x="11890179" y="7481493"/>
            <a:ext cx="3076511" cy="3101363"/>
          </a:xfrm>
          <a:prstGeom prst="roundRect">
            <a:avLst>
              <a:gd name="adj" fmla="val 8185"/>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245" name="テキスト ボックス 244"/>
          <p:cNvSpPr txBox="1"/>
          <p:nvPr/>
        </p:nvSpPr>
        <p:spPr>
          <a:xfrm>
            <a:off x="11944890" y="7499733"/>
            <a:ext cx="2981941" cy="2308324"/>
          </a:xfrm>
          <a:prstGeom prst="rect">
            <a:avLst/>
          </a:prstGeom>
          <a:noFill/>
        </p:spPr>
        <p:txBody>
          <a:bodyPr wrap="square" rtlCol="0">
            <a:spAutoFit/>
          </a:bodyPr>
          <a:lstStyle/>
          <a:p>
            <a:r>
              <a:rPr lang="ja-JP" altLang="en-US" sz="2400" dirty="0">
                <a:solidFill>
                  <a:schemeClr val="bg1"/>
                </a:solidFill>
                <a:latin typeface="源ノ角ゴシック Code JP M" panose="020B0600000000000000" pitchFamily="34" charset="-128"/>
                <a:ea typeface="源ノ角ゴシック Code JP M" panose="020B0600000000000000" pitchFamily="34" charset="-128"/>
              </a:rPr>
              <a:t>技術共有</a:t>
            </a:r>
            <a:endParaRPr lang="en-US" altLang="ja-JP" sz="2400" dirty="0">
              <a:solidFill>
                <a:schemeClr val="bg1"/>
              </a:solidFill>
              <a:latin typeface="源ノ角ゴシック Code JP M" panose="020B0600000000000000" pitchFamily="34" charset="-128"/>
              <a:ea typeface="源ノ角ゴシック Code JP M" panose="020B06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私たちは、</a:t>
            </a:r>
            <a:r>
              <a:rPr lang="en-US" altLang="ja-JP" sz="1200" dirty="0" err="1">
                <a:solidFill>
                  <a:schemeClr val="bg1"/>
                </a:solidFill>
                <a:latin typeface="源ノ角ゴシック Code JP L" panose="020B0300000000000000" pitchFamily="34" charset="-128"/>
                <a:ea typeface="源ノ角ゴシック Code JP L" panose="020B0300000000000000" pitchFamily="34" charset="-128"/>
              </a:rPr>
              <a:t>RoboCupJunior</a:t>
            </a:r>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に参加</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する上で、技術の共有をすることは必要</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不可欠であると考えました。そこで、</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私たちで</a:t>
            </a:r>
            <a:r>
              <a:rPr lang="en-US" altLang="ja-JP" sz="1200" dirty="0">
                <a:solidFill>
                  <a:schemeClr val="bg1"/>
                </a:solidFill>
                <a:latin typeface="源ノ角ゴシック Code JP L" panose="020B0300000000000000" pitchFamily="34" charset="-128"/>
                <a:ea typeface="源ノ角ゴシック Code JP L" panose="020B0300000000000000" pitchFamily="34" charset="-128"/>
              </a:rPr>
              <a:t>Twitter</a:t>
            </a:r>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のアカウント、</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ウェブブログを作成し、私たちが</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持っている技術を公開・共有することで</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チームの力を伸ばすことができます。</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ロボットのハードウェア面、ソフト</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ウェア面からの共有をすることも考えて</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いるため、ぜひ一度お越しください。</a:t>
            </a:r>
          </a:p>
        </p:txBody>
      </p:sp>
      <p:sp>
        <p:nvSpPr>
          <p:cNvPr id="246" name="テキスト ボックス 245"/>
          <p:cNvSpPr txBox="1"/>
          <p:nvPr/>
        </p:nvSpPr>
        <p:spPr>
          <a:xfrm>
            <a:off x="11891550" y="9917578"/>
            <a:ext cx="3521271" cy="415498"/>
          </a:xfrm>
          <a:prstGeom prst="rect">
            <a:avLst/>
          </a:prstGeom>
          <a:noFill/>
        </p:spPr>
        <p:txBody>
          <a:bodyPr wrap="square" rtlCol="0">
            <a:spAutoFit/>
          </a:bodyPr>
          <a:lstStyle/>
          <a:p>
            <a:r>
              <a:rPr lang="en-US" altLang="ja-JP" sz="1050" b="1" dirty="0">
                <a:solidFill>
                  <a:schemeClr val="bg1"/>
                </a:solidFill>
                <a:latin typeface="源ノ角ゴシック Code JP L" panose="020B0300000000000000" pitchFamily="34" charset="-128"/>
                <a:ea typeface="源ノ角ゴシック Code JP L" panose="020B0300000000000000" pitchFamily="34" charset="-128"/>
              </a:rPr>
              <a:t>Twitter:@</a:t>
            </a:r>
            <a:r>
              <a:rPr lang="en-US" altLang="ja-JP" sz="1050" b="1" dirty="0" err="1">
                <a:solidFill>
                  <a:schemeClr val="bg1"/>
                </a:solidFill>
                <a:latin typeface="源ノ角ゴシック Code JP L" panose="020B0300000000000000" pitchFamily="34" charset="-128"/>
                <a:ea typeface="源ノ角ゴシック Code JP L" panose="020B0300000000000000" pitchFamily="34" charset="-128"/>
              </a:rPr>
              <a:t>munachu_artemis</a:t>
            </a:r>
            <a:endParaRPr lang="en-US" altLang="ja-JP" sz="1050" b="1" dirty="0">
              <a:solidFill>
                <a:schemeClr val="bg1"/>
              </a:solidFill>
              <a:latin typeface="源ノ角ゴシック Code JP L" panose="020B0300000000000000" pitchFamily="34" charset="-128"/>
              <a:ea typeface="源ノ角ゴシック Code JP L" panose="020B0300000000000000" pitchFamily="34" charset="-128"/>
            </a:endParaRPr>
          </a:p>
          <a:p>
            <a:r>
              <a:rPr lang="en-US" altLang="ja-JP" sz="1050" b="1" dirty="0" err="1">
                <a:solidFill>
                  <a:schemeClr val="bg1"/>
                </a:solidFill>
                <a:latin typeface="源ノ角ゴシック Code JP L" panose="020B0300000000000000" pitchFamily="34" charset="-128"/>
                <a:ea typeface="源ノ角ゴシック Code JP L" panose="020B0300000000000000" pitchFamily="34" charset="-128"/>
              </a:rPr>
              <a:t>Blog:https</a:t>
            </a:r>
            <a:r>
              <a:rPr lang="en-US" altLang="ja-JP" sz="1050" b="1" dirty="0">
                <a:solidFill>
                  <a:schemeClr val="bg1"/>
                </a:solidFill>
                <a:latin typeface="源ノ角ゴシック Code JP L" panose="020B0300000000000000" pitchFamily="34" charset="-128"/>
                <a:ea typeface="源ノ角ゴシック Code JP L" panose="020B0300000000000000" pitchFamily="34" charset="-128"/>
              </a:rPr>
              <a:t>://asahi-rcj.github.io</a:t>
            </a:r>
            <a:endParaRPr lang="ja-JP" altLang="en-US" sz="1050" b="1" dirty="0">
              <a:solidFill>
                <a:schemeClr val="bg1"/>
              </a:solidFill>
              <a:latin typeface="源ノ角ゴシック Code JP L" panose="020B0300000000000000" pitchFamily="34" charset="-128"/>
              <a:ea typeface="源ノ角ゴシック Code JP L" panose="020B0300000000000000" pitchFamily="34" charset="-128"/>
            </a:endParaRPr>
          </a:p>
        </p:txBody>
      </p:sp>
      <p:pic>
        <p:nvPicPr>
          <p:cNvPr id="46" name="図 45"/>
          <p:cNvPicPr>
            <a:picLocks noChangeAspect="1"/>
          </p:cNvPicPr>
          <p:nvPr/>
        </p:nvPicPr>
        <p:blipFill rotWithShape="1">
          <a:blip r:embed="rId20" cstate="print">
            <a:extLst>
              <a:ext uri="{28A0092B-C50C-407E-A947-70E740481C1C}">
                <a14:useLocalDpi xmlns:a14="http://schemas.microsoft.com/office/drawing/2010/main" val="0"/>
              </a:ext>
            </a:extLst>
          </a:blip>
          <a:srcRect l="18278" r="18222"/>
          <a:stretch/>
        </p:blipFill>
        <p:spPr>
          <a:xfrm>
            <a:off x="7996191" y="9962400"/>
            <a:ext cx="606776" cy="535110"/>
          </a:xfrm>
          <a:prstGeom prst="rect">
            <a:avLst/>
          </a:prstGeom>
        </p:spPr>
      </p:pic>
      <p:pic>
        <p:nvPicPr>
          <p:cNvPr id="39" name="図 38"/>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539848" y="9618816"/>
            <a:ext cx="682999" cy="682999"/>
          </a:xfrm>
          <a:prstGeom prst="rect">
            <a:avLst/>
          </a:prstGeom>
        </p:spPr>
      </p:pic>
      <p:pic>
        <p:nvPicPr>
          <p:cNvPr id="44" name="図 43"/>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9240736" y="9736061"/>
            <a:ext cx="2325383" cy="682264"/>
          </a:xfrm>
          <a:prstGeom prst="rect">
            <a:avLst/>
          </a:prstGeom>
        </p:spPr>
      </p:pic>
      <p:pic>
        <p:nvPicPr>
          <p:cNvPr id="37" name="図 36"/>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320954" y="9351731"/>
            <a:ext cx="1003386" cy="885163"/>
          </a:xfrm>
          <a:prstGeom prst="rect">
            <a:avLst/>
          </a:prstGeom>
        </p:spPr>
      </p:pic>
      <p:pic>
        <p:nvPicPr>
          <p:cNvPr id="24" name="図 23">
            <a:extLst>
              <a:ext uri="{FF2B5EF4-FFF2-40B4-BE49-F238E27FC236}">
                <a16:creationId xmlns:a16="http://schemas.microsoft.com/office/drawing/2014/main" id="{38164A6C-0691-9201-B00C-47BB12CE7D1E}"/>
              </a:ext>
            </a:extLst>
          </p:cNvPr>
          <p:cNvPicPr>
            <a:picLocks noChangeAspect="1"/>
          </p:cNvPicPr>
          <p:nvPr/>
        </p:nvPicPr>
        <p:blipFill>
          <a:blip r:embed="rId24"/>
          <a:stretch>
            <a:fillRect/>
          </a:stretch>
        </p:blipFill>
        <p:spPr>
          <a:xfrm>
            <a:off x="9914556" y="8618835"/>
            <a:ext cx="1728551" cy="1079645"/>
          </a:xfrm>
          <a:prstGeom prst="rect">
            <a:avLst/>
          </a:prstGeom>
        </p:spPr>
      </p:pic>
      <p:pic>
        <p:nvPicPr>
          <p:cNvPr id="31" name="図 30">
            <a:extLst>
              <a:ext uri="{FF2B5EF4-FFF2-40B4-BE49-F238E27FC236}">
                <a16:creationId xmlns:a16="http://schemas.microsoft.com/office/drawing/2014/main" id="{5A506B3D-14EF-F923-B6A8-4D972CAF3B96}"/>
              </a:ext>
            </a:extLst>
          </p:cNvPr>
          <p:cNvPicPr>
            <a:picLocks noChangeAspect="1"/>
          </p:cNvPicPr>
          <p:nvPr/>
        </p:nvPicPr>
        <p:blipFill>
          <a:blip r:embed="rId25"/>
          <a:stretch>
            <a:fillRect/>
          </a:stretch>
        </p:blipFill>
        <p:spPr>
          <a:xfrm>
            <a:off x="8958493" y="8000597"/>
            <a:ext cx="1480580" cy="1216088"/>
          </a:xfrm>
          <a:prstGeom prst="rect">
            <a:avLst/>
          </a:prstGeom>
        </p:spPr>
      </p:pic>
      <p:pic>
        <p:nvPicPr>
          <p:cNvPr id="28" name="図 27">
            <a:extLst>
              <a:ext uri="{FF2B5EF4-FFF2-40B4-BE49-F238E27FC236}">
                <a16:creationId xmlns:a16="http://schemas.microsoft.com/office/drawing/2014/main" id="{77585FF6-C77A-5041-43BB-C8D171A6EC8F}"/>
              </a:ext>
            </a:extLst>
          </p:cNvPr>
          <p:cNvPicPr>
            <a:picLocks noChangeAspect="1"/>
          </p:cNvPicPr>
          <p:nvPr/>
        </p:nvPicPr>
        <p:blipFill rotWithShape="1">
          <a:blip r:embed="rId26" cstate="print">
            <a:extLst>
              <a:ext uri="{28A0092B-C50C-407E-A947-70E740481C1C}">
                <a14:useLocalDpi xmlns:a14="http://schemas.microsoft.com/office/drawing/2010/main" val="0"/>
              </a:ext>
            </a:extLst>
          </a:blip>
          <a:srcRect l="22914" t="-2548" r="15999" b="4948"/>
          <a:stretch/>
        </p:blipFill>
        <p:spPr>
          <a:xfrm>
            <a:off x="69734" y="709127"/>
            <a:ext cx="2554766" cy="3061351"/>
          </a:xfrm>
          <a:prstGeom prst="rect">
            <a:avLst/>
          </a:prstGeom>
        </p:spPr>
      </p:pic>
      <p:pic>
        <p:nvPicPr>
          <p:cNvPr id="33" name="図 32">
            <a:extLst>
              <a:ext uri="{FF2B5EF4-FFF2-40B4-BE49-F238E27FC236}">
                <a16:creationId xmlns:a16="http://schemas.microsoft.com/office/drawing/2014/main" id="{BBB4551F-FD79-6454-8E2D-E2CBB0F0F7F0}"/>
              </a:ext>
            </a:extLst>
          </p:cNvPr>
          <p:cNvPicPr>
            <a:picLocks noChangeAspect="1"/>
          </p:cNvPicPr>
          <p:nvPr/>
        </p:nvPicPr>
        <p:blipFill rotWithShape="1">
          <a:blip r:embed="rId27" cstate="print">
            <a:extLst>
              <a:ext uri="{28A0092B-C50C-407E-A947-70E740481C1C}">
                <a14:useLocalDpi xmlns:a14="http://schemas.microsoft.com/office/drawing/2010/main" val="0"/>
              </a:ext>
            </a:extLst>
          </a:blip>
          <a:srcRect l="21967" r="15192"/>
          <a:stretch/>
        </p:blipFill>
        <p:spPr>
          <a:xfrm>
            <a:off x="7490810" y="735561"/>
            <a:ext cx="2553080" cy="3047062"/>
          </a:xfrm>
          <a:prstGeom prst="rect">
            <a:avLst/>
          </a:prstGeom>
        </p:spPr>
      </p:pic>
      <p:pic>
        <p:nvPicPr>
          <p:cNvPr id="40" name="図 39">
            <a:extLst>
              <a:ext uri="{FF2B5EF4-FFF2-40B4-BE49-F238E27FC236}">
                <a16:creationId xmlns:a16="http://schemas.microsoft.com/office/drawing/2014/main" id="{81467D52-0506-0C1C-0284-1E442AD8755D}"/>
              </a:ext>
            </a:extLst>
          </p:cNvPr>
          <p:cNvPicPr>
            <a:picLocks noChangeAspect="1"/>
          </p:cNvPicPr>
          <p:nvPr/>
        </p:nvPicPr>
        <p:blipFill rotWithShape="1">
          <a:blip r:embed="rId28" cstate="print">
            <a:extLst>
              <a:ext uri="{28A0092B-C50C-407E-A947-70E740481C1C}">
                <a14:useLocalDpi xmlns:a14="http://schemas.microsoft.com/office/drawing/2010/main" val="0"/>
              </a:ext>
            </a:extLst>
          </a:blip>
          <a:srcRect l="6970" r="4011"/>
          <a:stretch/>
        </p:blipFill>
        <p:spPr>
          <a:xfrm>
            <a:off x="9718168" y="4805986"/>
            <a:ext cx="2427532" cy="2061071"/>
          </a:xfrm>
          <a:prstGeom prst="rect">
            <a:avLst/>
          </a:prstGeom>
        </p:spPr>
      </p:pic>
      <p:pic>
        <p:nvPicPr>
          <p:cNvPr id="45" name="図 44">
            <a:extLst>
              <a:ext uri="{FF2B5EF4-FFF2-40B4-BE49-F238E27FC236}">
                <a16:creationId xmlns:a16="http://schemas.microsoft.com/office/drawing/2014/main" id="{82BBACEA-A094-E4E9-791B-DD1C311E9C41}"/>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059926" y="8638081"/>
            <a:ext cx="1855156" cy="1855156"/>
          </a:xfrm>
          <a:prstGeom prst="rect">
            <a:avLst/>
          </a:prstGeom>
        </p:spPr>
      </p:pic>
      <p:pic>
        <p:nvPicPr>
          <p:cNvPr id="48" name="図 47">
            <a:extLst>
              <a:ext uri="{FF2B5EF4-FFF2-40B4-BE49-F238E27FC236}">
                <a16:creationId xmlns:a16="http://schemas.microsoft.com/office/drawing/2014/main" id="{857B7C14-6842-D79E-276B-D2271C79BD4B}"/>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rot="372101">
            <a:off x="1469258" y="5253658"/>
            <a:ext cx="3356024" cy="2518472"/>
          </a:xfrm>
          <a:prstGeom prst="rect">
            <a:avLst/>
          </a:prstGeom>
        </p:spPr>
      </p:pic>
    </p:spTree>
    <p:extLst>
      <p:ext uri="{BB962C8B-B14F-4D97-AF65-F5344CB8AC3E}">
        <p14:creationId xmlns:p14="http://schemas.microsoft.com/office/powerpoint/2010/main" val="361501160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1551</TotalTime>
  <Words>769</Words>
  <Application>Microsoft Office PowerPoint</Application>
  <PresentationFormat>ユーザー設定</PresentationFormat>
  <Paragraphs>139</Paragraphs>
  <Slides>1</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vt:i4>
      </vt:variant>
    </vt:vector>
  </HeadingPairs>
  <TitlesOfParts>
    <vt:vector size="10" baseType="lpstr">
      <vt:lpstr>源ノ角ゴシック Code JP H</vt:lpstr>
      <vt:lpstr>源ノ角ゴシック Code JP L</vt:lpstr>
      <vt:lpstr>源ノ角ゴシック Code JP M</vt:lpstr>
      <vt:lpstr>源ノ角ゴシック Code JP R</vt:lpstr>
      <vt:lpstr>源ノ角ゴシック Light</vt:lpstr>
      <vt:lpstr>Arial</vt:lpstr>
      <vt:lpstr>Calibri</vt:lpstr>
      <vt:lpstr>Calibri Light</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アカウント</dc:creator>
  <cp:lastModifiedBy>羽生 禎伸</cp:lastModifiedBy>
  <cp:revision>119</cp:revision>
  <cp:lastPrinted>2022-07-31T08:38:06Z</cp:lastPrinted>
  <dcterms:created xsi:type="dcterms:W3CDTF">2021-12-19T01:48:24Z</dcterms:created>
  <dcterms:modified xsi:type="dcterms:W3CDTF">2022-08-05T07:18:29Z</dcterms:modified>
</cp:coreProperties>
</file>