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5119350" cy="10691813"/>
  <p:notesSz cx="6858000" cy="9144000"/>
  <p:defaultTextStyle>
    <a:defPPr>
      <a:defRPr lang="ja-JP"/>
    </a:defPPr>
    <a:lvl1pPr marL="0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460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921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8381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7841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7301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6762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6222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5682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C00"/>
    <a:srgbClr val="F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710" autoAdjust="0"/>
    <p:restoredTop sz="95000" autoAdjust="0"/>
  </p:normalViewPr>
  <p:slideViewPr>
    <p:cSldViewPr snapToGrid="0">
      <p:cViewPr>
        <p:scale>
          <a:sx n="75" d="100"/>
          <a:sy n="75" d="100"/>
        </p:scale>
        <p:origin x="1908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8CC91-C364-4B3B-82FA-AC506B25D13D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2260A-1567-4048-A438-0C3D73005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14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260A-1567-4048-A438-0C3D730051C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94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48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36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73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33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93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56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30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99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57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03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FF90D-8F5D-4FFE-A8AC-DC55650B53DE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54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23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0" y="-300871"/>
            <a:ext cx="2306437" cy="163091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436661" y="222011"/>
            <a:ext cx="101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所属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16872" y="556159"/>
            <a:ext cx="226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九州ブロック 福岡ノード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64747" y="220380"/>
            <a:ext cx="213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チームメンバー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644958" y="551284"/>
            <a:ext cx="4791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熊抱 崚太 </a:t>
            </a:r>
            <a:r>
              <a:rPr kumimoji="1" lang="en-US" altLang="ja-JP" sz="1400" dirty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/ </a:t>
            </a:r>
            <a:r>
              <a:rPr lang="ja-JP" altLang="en-US" sz="1400" dirty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石原 廉太郎 </a:t>
            </a:r>
            <a:r>
              <a:rPr lang="en-US" altLang="ja-JP" sz="1400" dirty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/ </a:t>
            </a:r>
            <a:r>
              <a:rPr lang="ja-JP" altLang="en-US" sz="1400" dirty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松田 魁琉 </a:t>
            </a:r>
            <a:r>
              <a:rPr lang="en-US" altLang="ja-JP" sz="1400" dirty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/ </a:t>
            </a:r>
            <a:r>
              <a:rPr lang="ja-JP" altLang="en-US" sz="1400" dirty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目野 優輝</a:t>
            </a:r>
            <a:endParaRPr lang="en-US" altLang="ja-JP" sz="1400" dirty="0"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594479" y="414969"/>
            <a:ext cx="200709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36" dirty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@munachu_artemis</a:t>
            </a:r>
            <a:endParaRPr lang="ja-JP" altLang="en-US" sz="1336" dirty="0"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232" y="261092"/>
            <a:ext cx="569720" cy="56972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313" y="196920"/>
            <a:ext cx="718478" cy="718478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2776286" y="386882"/>
            <a:ext cx="127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BLOG :</a:t>
            </a:r>
            <a:endParaRPr lang="ja-JP" altLang="en-US" sz="1600" dirty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5810ADF1-2FA9-68BA-C87E-15996A67411A}"/>
              </a:ext>
            </a:extLst>
          </p:cNvPr>
          <p:cNvSpPr/>
          <p:nvPr/>
        </p:nvSpPr>
        <p:spPr>
          <a:xfrm>
            <a:off x="-2473" y="4900502"/>
            <a:ext cx="15119350" cy="57849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/>
          <p:nvPr/>
        </p:nvCxnSpPr>
        <p:spPr>
          <a:xfrm>
            <a:off x="253065" y="1025936"/>
            <a:ext cx="14388966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2" name="グループ化 1031"/>
          <p:cNvGrpSpPr/>
          <p:nvPr/>
        </p:nvGrpSpPr>
        <p:grpSpPr>
          <a:xfrm>
            <a:off x="2976917" y="1156457"/>
            <a:ext cx="6850777" cy="3610318"/>
            <a:chOff x="170191" y="1142878"/>
            <a:chExt cx="6850777" cy="3610318"/>
          </a:xfrm>
        </p:grpSpPr>
        <p:sp>
          <p:nvSpPr>
            <p:cNvPr id="52" name="正方形/長方形 51"/>
            <p:cNvSpPr/>
            <p:nvPr/>
          </p:nvSpPr>
          <p:spPr>
            <a:xfrm>
              <a:off x="3279964" y="1744770"/>
              <a:ext cx="866034" cy="1926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 smtClean="0"/>
                <a:t>Analog</a:t>
              </a:r>
              <a:endParaRPr kumimoji="1" lang="ja-JP" altLang="en-US" sz="1050" dirty="0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3296701" y="2275778"/>
              <a:ext cx="822425" cy="1926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 smtClean="0"/>
                <a:t>Analog</a:t>
              </a:r>
              <a:endParaRPr kumimoji="1" lang="ja-JP" altLang="en-US" sz="1050" dirty="0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1567534" y="2696438"/>
              <a:ext cx="716967" cy="178138"/>
            </a:xfrm>
            <a:prstGeom prst="rect">
              <a:avLst/>
            </a:prstGeom>
            <a:solidFill>
              <a:srgbClr val="F95959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/>
                <a:t>PWR / 5.0V</a:t>
              </a:r>
              <a:endParaRPr kumimoji="1" lang="ja-JP" altLang="en-US" sz="900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567534" y="2874576"/>
              <a:ext cx="726201" cy="173575"/>
            </a:xfrm>
            <a:prstGeom prst="rect">
              <a:avLst/>
            </a:prstGeom>
            <a:solidFill>
              <a:srgbClr val="F95959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 smtClean="0"/>
                <a:t>PWR</a:t>
              </a:r>
              <a:r>
                <a:rPr kumimoji="1" lang="en-US" altLang="ja-JP" sz="900" dirty="0" smtClean="0"/>
                <a:t> / 3.3V</a:t>
              </a:r>
              <a:endParaRPr kumimoji="1" lang="ja-JP" altLang="en-US" sz="900" dirty="0"/>
            </a:p>
          </p:txBody>
        </p:sp>
        <p:grpSp>
          <p:nvGrpSpPr>
            <p:cNvPr id="26" name="グループ化 25"/>
            <p:cNvGrpSpPr/>
            <p:nvPr/>
          </p:nvGrpSpPr>
          <p:grpSpPr>
            <a:xfrm>
              <a:off x="195351" y="2343886"/>
              <a:ext cx="1380825" cy="1027429"/>
              <a:chOff x="2391649" y="1189909"/>
              <a:chExt cx="3929062" cy="2372354"/>
            </a:xfrm>
          </p:grpSpPr>
          <p:sp>
            <p:nvSpPr>
              <p:cNvPr id="21" name="角丸四角形 20"/>
              <p:cNvSpPr/>
              <p:nvPr/>
            </p:nvSpPr>
            <p:spPr>
              <a:xfrm>
                <a:off x="2391649" y="1189909"/>
                <a:ext cx="3929062" cy="2372354"/>
              </a:xfrm>
              <a:prstGeom prst="roundRect">
                <a:avLst>
                  <a:gd name="adj" fmla="val 504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2391649" y="1290017"/>
                <a:ext cx="3735993" cy="497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800" dirty="0" smtClean="0">
                    <a:latin typeface="源ノ角ゴシック Code JP M" panose="020B0600000000000000" pitchFamily="34" charset="-128"/>
                    <a:ea typeface="源ノ角ゴシック Code JP M" panose="020B0600000000000000" pitchFamily="34" charset="-128"/>
                  </a:rPr>
                  <a:t>Power</a:t>
                </a:r>
                <a:r>
                  <a:rPr kumimoji="1" lang="en-US" altLang="ja-JP" sz="400" dirty="0" smtClean="0">
                    <a:latin typeface="源ノ角ゴシック Code JP M" panose="020B0600000000000000" pitchFamily="34" charset="-128"/>
                    <a:ea typeface="源ノ角ゴシック Code JP M" panose="020B0600000000000000" pitchFamily="34" charset="-128"/>
                  </a:rPr>
                  <a:t> </a:t>
                </a:r>
                <a:r>
                  <a:rPr kumimoji="1" lang="en-US" altLang="ja-JP" sz="800" dirty="0" smtClean="0">
                    <a:latin typeface="源ノ角ゴシック Code JP M" panose="020B0600000000000000" pitchFamily="34" charset="-128"/>
                    <a:ea typeface="源ノ角ゴシック Code JP M" panose="020B0600000000000000" pitchFamily="34" charset="-128"/>
                  </a:rPr>
                  <a:t>Supply</a:t>
                </a:r>
                <a:r>
                  <a:rPr lang="en-US" altLang="ja-JP" sz="500" dirty="0">
                    <a:latin typeface="源ノ角ゴシック Code JP M" panose="020B0600000000000000" pitchFamily="34" charset="-128"/>
                    <a:ea typeface="源ノ角ゴシック Code JP M" panose="020B0600000000000000" pitchFamily="34" charset="-128"/>
                  </a:rPr>
                  <a:t> </a:t>
                </a:r>
                <a:r>
                  <a:rPr kumimoji="1" lang="en-US" altLang="ja-JP" sz="800" dirty="0" smtClean="0">
                    <a:latin typeface="源ノ角ゴシック Code JP M" panose="020B0600000000000000" pitchFamily="34" charset="-128"/>
                    <a:ea typeface="源ノ角ゴシック Code JP M" panose="020B0600000000000000" pitchFamily="34" charset="-128"/>
                  </a:rPr>
                  <a:t>Unit</a:t>
                </a:r>
                <a:endParaRPr kumimoji="1" lang="ja-JP" altLang="en-US" sz="800" dirty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endParaRPr>
              </a:p>
            </p:txBody>
          </p:sp>
        </p:grpSp>
        <p:grpSp>
          <p:nvGrpSpPr>
            <p:cNvPr id="28" name="グループ化 27"/>
            <p:cNvGrpSpPr/>
            <p:nvPr/>
          </p:nvGrpSpPr>
          <p:grpSpPr>
            <a:xfrm>
              <a:off x="2293735" y="1179476"/>
              <a:ext cx="2805707" cy="2202202"/>
              <a:chOff x="2391649" y="1189909"/>
              <a:chExt cx="3929062" cy="2372354"/>
            </a:xfrm>
          </p:grpSpPr>
          <p:sp>
            <p:nvSpPr>
              <p:cNvPr id="29" name="角丸四角形 28"/>
              <p:cNvSpPr/>
              <p:nvPr/>
            </p:nvSpPr>
            <p:spPr>
              <a:xfrm>
                <a:off x="2391649" y="1189909"/>
                <a:ext cx="3929062" cy="2372354"/>
              </a:xfrm>
              <a:prstGeom prst="roundRect">
                <a:avLst>
                  <a:gd name="adj" fmla="val 504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2391649" y="1220349"/>
                <a:ext cx="18548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50" dirty="0" smtClean="0">
                    <a:latin typeface="源ノ角ゴシック Code JP M" panose="020B0600000000000000" pitchFamily="34" charset="-128"/>
                    <a:ea typeface="源ノ角ゴシック Code JP M" panose="020B0600000000000000" pitchFamily="34" charset="-128"/>
                  </a:rPr>
                  <a:t>Main Board</a:t>
                </a:r>
                <a:endParaRPr kumimoji="1" lang="ja-JP" altLang="en-US" sz="1050" dirty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endParaRPr>
              </a:p>
            </p:txBody>
          </p:sp>
        </p:grpSp>
        <p:grpSp>
          <p:nvGrpSpPr>
            <p:cNvPr id="31" name="グループ化 30"/>
            <p:cNvGrpSpPr/>
            <p:nvPr/>
          </p:nvGrpSpPr>
          <p:grpSpPr>
            <a:xfrm>
              <a:off x="219537" y="1197371"/>
              <a:ext cx="1999163" cy="824052"/>
              <a:chOff x="2391648" y="1189909"/>
              <a:chExt cx="4044865" cy="2372354"/>
            </a:xfrm>
          </p:grpSpPr>
          <p:sp>
            <p:nvSpPr>
              <p:cNvPr id="32" name="角丸四角形 31"/>
              <p:cNvSpPr/>
              <p:nvPr/>
            </p:nvSpPr>
            <p:spPr>
              <a:xfrm>
                <a:off x="2391649" y="1189909"/>
                <a:ext cx="3929062" cy="2372354"/>
              </a:xfrm>
              <a:prstGeom prst="roundRect">
                <a:avLst>
                  <a:gd name="adj" fmla="val 504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2391648" y="1274943"/>
                <a:ext cx="4044865" cy="2281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50" dirty="0" smtClean="0">
                    <a:latin typeface="源ノ角ゴシック Code JP M" panose="020B0600000000000000" pitchFamily="34" charset="-128"/>
                    <a:ea typeface="源ノ角ゴシック Code JP M" panose="020B0600000000000000" pitchFamily="34" charset="-128"/>
                  </a:rPr>
                  <a:t>Li-PO Battery </a:t>
                </a:r>
              </a:p>
              <a:p>
                <a:r>
                  <a:rPr lang="en-US" altLang="ja-JP" sz="700" dirty="0" smtClean="0">
                    <a:latin typeface="源ノ角ゴシック Code JP M" panose="020B0600000000000000" pitchFamily="34" charset="-128"/>
                    <a:ea typeface="源ノ角ゴシック Code JP M" panose="020B0600000000000000" pitchFamily="34" charset="-128"/>
                  </a:rPr>
                  <a:t>             </a:t>
                </a:r>
              </a:p>
              <a:p>
                <a:endParaRPr lang="en-US" altLang="ja-JP" sz="700" dirty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endParaRPr>
              </a:p>
              <a:p>
                <a:endParaRPr lang="en-US" altLang="ja-JP" sz="700" dirty="0" smtClean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endParaRPr>
              </a:p>
              <a:p>
                <a:endParaRPr lang="en-US" altLang="ja-JP" sz="700" dirty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endParaRPr>
              </a:p>
              <a:p>
                <a:r>
                  <a:rPr lang="en-US" altLang="ja-JP" sz="700" dirty="0" smtClean="0">
                    <a:latin typeface="源ノ角ゴシック Code JP M" panose="020B0600000000000000" pitchFamily="34" charset="-128"/>
                    <a:ea typeface="源ノ角ゴシック Code JP M" panose="020B0600000000000000" pitchFamily="34" charset="-128"/>
                  </a:rPr>
                  <a:t>                 11.2V 1300mAh</a:t>
                </a:r>
                <a:endParaRPr kumimoji="1" lang="ja-JP" altLang="en-US" sz="1000" dirty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endParaRPr>
              </a:p>
            </p:txBody>
          </p:sp>
        </p:grpSp>
        <p:grpSp>
          <p:nvGrpSpPr>
            <p:cNvPr id="27" name="グループ化 26"/>
            <p:cNvGrpSpPr/>
            <p:nvPr/>
          </p:nvGrpSpPr>
          <p:grpSpPr>
            <a:xfrm>
              <a:off x="2405882" y="2784266"/>
              <a:ext cx="2614198" cy="575208"/>
              <a:chOff x="3594895" y="2611741"/>
              <a:chExt cx="2399561" cy="575208"/>
            </a:xfrm>
          </p:grpSpPr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xmlns="" id="{EFCF447B-DF4E-F420-B181-5ED79E9170AE}"/>
                  </a:ext>
                </a:extLst>
              </p:cNvPr>
              <p:cNvSpPr/>
              <p:nvPr/>
            </p:nvSpPr>
            <p:spPr>
              <a:xfrm>
                <a:off x="3594895" y="2656801"/>
                <a:ext cx="2399561" cy="486610"/>
              </a:xfrm>
              <a:prstGeom prst="roundRect">
                <a:avLst>
                  <a:gd name="adj" fmla="val 1628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sz="900" dirty="0" smtClean="0">
                    <a:latin typeface="源ノ角ゴシック Code JP R" panose="020B0500000000000000" pitchFamily="34" charset="-128"/>
                    <a:ea typeface="源ノ角ゴシック Code JP R" panose="020B0500000000000000" pitchFamily="34" charset="-128"/>
                  </a:rPr>
                  <a:t>     メインマイコン</a:t>
                </a:r>
                <a:r>
                  <a:rPr lang="en-US" altLang="ja-JP" sz="900" dirty="0" smtClean="0">
                    <a:latin typeface="源ノ角ゴシック Code JP R" panose="020B0500000000000000" pitchFamily="34" charset="-128"/>
                    <a:ea typeface="源ノ角ゴシック Code JP R" panose="020B0500000000000000" pitchFamily="34" charset="-128"/>
                  </a:rPr>
                  <a:t>         </a:t>
                </a:r>
                <a:r>
                  <a:rPr lang="ja-JP" altLang="en-US" sz="600" dirty="0" smtClean="0">
                    <a:latin typeface="源ノ角ゴシック Code JP R" panose="020B0500000000000000" pitchFamily="34" charset="-128"/>
                    <a:ea typeface="源ノ角ゴシック Code JP R" panose="020B0500000000000000" pitchFamily="34" charset="-128"/>
                  </a:rPr>
                  <a:t> </a:t>
                </a:r>
                <a:endParaRPr lang="en-US" altLang="ja-JP" sz="600" dirty="0" smtClean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endParaRPr>
              </a:p>
              <a:p>
                <a:r>
                  <a:rPr lang="en-US" altLang="ja-JP" sz="600" dirty="0">
                    <a:latin typeface="源ノ角ゴシック Code JP R" panose="020B0500000000000000" pitchFamily="34" charset="-128"/>
                    <a:ea typeface="源ノ角ゴシック Code JP R" panose="020B0500000000000000" pitchFamily="34" charset="-128"/>
                  </a:rPr>
                  <a:t> </a:t>
                </a:r>
                <a:r>
                  <a:rPr lang="en-US" altLang="ja-JP" sz="600" dirty="0" smtClean="0">
                    <a:latin typeface="源ノ角ゴシック Code JP R" panose="020B0500000000000000" pitchFamily="34" charset="-128"/>
                    <a:ea typeface="源ノ角ゴシック Code JP R" panose="020B0500000000000000" pitchFamily="34" charset="-128"/>
                  </a:rPr>
                  <a:t>       </a:t>
                </a:r>
                <a:r>
                  <a:rPr lang="en-US" altLang="ja-JP" sz="900" dirty="0" smtClean="0">
                    <a:latin typeface="源ノ角ゴシック Code JP R" panose="020B0500000000000000" pitchFamily="34" charset="-128"/>
                    <a:ea typeface="源ノ角ゴシック Code JP R" panose="020B0500000000000000" pitchFamily="34" charset="-128"/>
                  </a:rPr>
                  <a:t>Teensy 4.0 </a:t>
                </a:r>
                <a:endParaRPr kumimoji="1" lang="ja-JP" altLang="en-US" sz="9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endParaRPr>
              </a:p>
            </p:txBody>
          </p:sp>
          <p:pic>
            <p:nvPicPr>
              <p:cNvPr id="1028" name="Picture 4" descr="CPUのアイコン04素材 | 無料のアイコンイラスト集 icon-pit"/>
              <p:cNvPicPr>
                <a:picLocks noChangeAspect="1" noChangeArrowheads="1"/>
              </p:cNvPicPr>
              <p:nvPr/>
            </p:nvPicPr>
            <p:blipFill>
              <a:blip r:embed="rId6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0604" y="2611741"/>
                <a:ext cx="568473" cy="5752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9" name="正方形/長方形 38"/>
            <p:cNvSpPr/>
            <p:nvPr/>
          </p:nvSpPr>
          <p:spPr>
            <a:xfrm>
              <a:off x="604069" y="2027970"/>
              <a:ext cx="452351" cy="309369"/>
            </a:xfrm>
            <a:prstGeom prst="rect">
              <a:avLst/>
            </a:prstGeom>
            <a:solidFill>
              <a:srgbClr val="F95959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PWR</a:t>
              </a:r>
              <a:endParaRPr kumimoji="1" lang="ja-JP" altLang="en-US" sz="900" dirty="0"/>
            </a:p>
          </p:txBody>
        </p:sp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93" y="2540552"/>
              <a:ext cx="971657" cy="781512"/>
            </a:xfrm>
            <a:prstGeom prst="rect">
              <a:avLst/>
            </a:prstGeom>
          </p:spPr>
        </p:pic>
        <p:sp>
          <p:nvSpPr>
            <p:cNvPr id="42" name="テキスト ボックス 41"/>
            <p:cNvSpPr txBox="1"/>
            <p:nvPr/>
          </p:nvSpPr>
          <p:spPr>
            <a:xfrm>
              <a:off x="170191" y="3001092"/>
              <a:ext cx="1312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00" dirty="0" smtClean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Fuse</a:t>
              </a:r>
              <a:r>
                <a:rPr lang="en-US" altLang="ja-JP" sz="600" dirty="0" smtClean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:20A</a:t>
              </a:r>
            </a:p>
            <a:p>
              <a:r>
                <a:rPr kumimoji="1" lang="en-US" altLang="ja-JP" sz="600" dirty="0" smtClean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DC-DC:</a:t>
              </a:r>
            </a:p>
            <a:p>
              <a:r>
                <a:rPr lang="en-US" altLang="ja-JP" sz="600" dirty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altLang="ja-JP" sz="600" dirty="0" smtClean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OKL-T/3W5NC</a:t>
              </a:r>
              <a:endParaRPr kumimoji="1" lang="en-US" altLang="ja-JP" sz="600" dirty="0" smtClean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endParaRPr kumimoji="1" lang="ja-JP" altLang="en-US" sz="600" dirty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pic>
          <p:nvPicPr>
            <p:cNvPr id="40" name="図 39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5" t="34059" r="6607" b="33808"/>
            <a:stretch/>
          </p:blipFill>
          <p:spPr>
            <a:xfrm>
              <a:off x="646996" y="1450580"/>
              <a:ext cx="1097756" cy="38576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balanced" dir="t">
                <a:rot lat="0" lon="0" rev="10800000"/>
              </a:lightRig>
            </a:scene3d>
            <a:sp3d extrusionH="76200" contourW="12700">
              <a:bevelT w="381000" h="114300"/>
              <a:extrusionClr>
                <a:schemeClr val="bg1"/>
              </a:extrusionClr>
              <a:contourClr>
                <a:schemeClr val="bg1"/>
              </a:contourClr>
            </a:sp3d>
          </p:spPr>
        </p:pic>
        <p:sp>
          <p:nvSpPr>
            <p:cNvPr id="45" name="正方形/長方形 44"/>
            <p:cNvSpPr/>
            <p:nvPr/>
          </p:nvSpPr>
          <p:spPr>
            <a:xfrm>
              <a:off x="2573896" y="2634517"/>
              <a:ext cx="626908" cy="19263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/>
                <a:t>Serial</a:t>
              </a:r>
              <a:endParaRPr kumimoji="1" lang="ja-JP" altLang="en-US" sz="1200" dirty="0"/>
            </a:p>
          </p:txBody>
        </p:sp>
        <p:grpSp>
          <p:nvGrpSpPr>
            <p:cNvPr id="46" name="グループ化 45"/>
            <p:cNvGrpSpPr/>
            <p:nvPr/>
          </p:nvGrpSpPr>
          <p:grpSpPr>
            <a:xfrm>
              <a:off x="2390072" y="1510505"/>
              <a:ext cx="979889" cy="1168272"/>
              <a:chOff x="3871864" y="2388567"/>
              <a:chExt cx="729671" cy="1168272"/>
            </a:xfrm>
          </p:grpSpPr>
          <p:sp>
            <p:nvSpPr>
              <p:cNvPr id="47" name="四角形: 角を丸くする 11">
                <a:extLst>
                  <a:ext uri="{FF2B5EF4-FFF2-40B4-BE49-F238E27FC236}">
                    <a16:creationId xmlns:a16="http://schemas.microsoft.com/office/drawing/2014/main" xmlns="" id="{EFCF447B-DF4E-F420-B181-5ED79E9170AE}"/>
                  </a:ext>
                </a:extLst>
              </p:cNvPr>
              <p:cNvSpPr/>
              <p:nvPr/>
            </p:nvSpPr>
            <p:spPr>
              <a:xfrm>
                <a:off x="3871864" y="2388567"/>
                <a:ext cx="729671" cy="1136363"/>
              </a:xfrm>
              <a:prstGeom prst="roundRect">
                <a:avLst>
                  <a:gd name="adj" fmla="val 1628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ja-JP" sz="100" dirty="0" smtClean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endParaRPr>
              </a:p>
              <a:p>
                <a:r>
                  <a:rPr lang="ja-JP" altLang="en-US" sz="900" dirty="0" smtClean="0">
                    <a:latin typeface="源ノ角ゴシック Code JP R" panose="020B0500000000000000" pitchFamily="34" charset="-128"/>
                    <a:ea typeface="源ノ角ゴシック Code JP R" panose="020B0500000000000000" pitchFamily="34" charset="-128"/>
                  </a:rPr>
                  <a:t>サブマイコン</a:t>
                </a:r>
                <a:r>
                  <a:rPr lang="en-US" altLang="ja-JP" sz="900" dirty="0" smtClean="0">
                    <a:latin typeface="源ノ角ゴシック Code JP R" panose="020B0500000000000000" pitchFamily="34" charset="-128"/>
                    <a:ea typeface="源ノ角ゴシック Code JP R" panose="020B0500000000000000" pitchFamily="34" charset="-128"/>
                  </a:rPr>
                  <a:t>        </a:t>
                </a:r>
              </a:p>
              <a:p>
                <a:r>
                  <a:rPr lang="en-US" altLang="ja-JP" sz="200" dirty="0" smtClean="0">
                    <a:latin typeface="源ノ角ゴシック Code JP R" panose="020B0500000000000000" pitchFamily="34" charset="-128"/>
                    <a:ea typeface="源ノ角ゴシック Code JP R" panose="020B0500000000000000" pitchFamily="34" charset="-128"/>
                  </a:rPr>
                  <a:t> </a:t>
                </a:r>
                <a:endParaRPr lang="en-US" altLang="ja-JP" sz="2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endParaRPr>
              </a:p>
              <a:p>
                <a:r>
                  <a:rPr lang="en-US" altLang="ja-JP" sz="600" dirty="0" smtClean="0">
                    <a:latin typeface="源ノ角ゴシック Code JP R" panose="020B0500000000000000" pitchFamily="34" charset="-128"/>
                    <a:ea typeface="源ノ角ゴシック Code JP R" panose="020B0500000000000000" pitchFamily="34" charset="-128"/>
                  </a:rPr>
                  <a:t>   </a:t>
                </a:r>
                <a:r>
                  <a:rPr lang="en-US" altLang="ja-JP" sz="700" dirty="0" smtClean="0">
                    <a:latin typeface="源ノ角ゴシック Code JP R" panose="020B0500000000000000" pitchFamily="34" charset="-128"/>
                    <a:ea typeface="源ノ角ゴシック Code JP R" panose="020B0500000000000000" pitchFamily="34" charset="-128"/>
                  </a:rPr>
                  <a:t>Arduino     </a:t>
                </a:r>
              </a:p>
              <a:p>
                <a:r>
                  <a:rPr lang="en-US" altLang="ja-JP" sz="700" dirty="0">
                    <a:latin typeface="源ノ角ゴシック Code JP R" panose="020B0500000000000000" pitchFamily="34" charset="-128"/>
                    <a:ea typeface="源ノ角ゴシック Code JP R" panose="020B0500000000000000" pitchFamily="34" charset="-128"/>
                  </a:rPr>
                  <a:t> </a:t>
                </a:r>
                <a:r>
                  <a:rPr lang="en-US" altLang="ja-JP" sz="400" dirty="0">
                    <a:latin typeface="源ノ角ゴシック Code JP R" panose="020B0500000000000000" pitchFamily="34" charset="-128"/>
                    <a:ea typeface="源ノ角ゴシック Code JP R" panose="020B0500000000000000" pitchFamily="34" charset="-128"/>
                  </a:rPr>
                  <a:t> </a:t>
                </a:r>
                <a:r>
                  <a:rPr lang="en-US" altLang="ja-JP" sz="700" dirty="0" smtClean="0">
                    <a:latin typeface="源ノ角ゴシック Code JP R" panose="020B0500000000000000" pitchFamily="34" charset="-128"/>
                    <a:ea typeface="源ノ角ゴシック Code JP R" panose="020B0500000000000000" pitchFamily="34" charset="-128"/>
                  </a:rPr>
                  <a:t>Mega 2560</a:t>
                </a:r>
              </a:p>
              <a:p>
                <a:endParaRPr kumimoji="1" lang="en-US" altLang="ja-JP" sz="9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endParaRPr>
              </a:p>
              <a:p>
                <a:endParaRPr lang="en-US" altLang="ja-JP" sz="900" dirty="0" smtClean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endParaRPr>
              </a:p>
              <a:p>
                <a:endParaRPr kumimoji="1" lang="en-US" altLang="ja-JP" sz="9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endParaRPr>
              </a:p>
              <a:p>
                <a:r>
                  <a:rPr kumimoji="1" lang="en-US" altLang="ja-JP" sz="900" dirty="0" smtClean="0">
                    <a:latin typeface="源ノ角ゴシック Code JP R" panose="020B0500000000000000" pitchFamily="34" charset="-128"/>
                    <a:ea typeface="源ノ角ゴシック Code JP R" panose="020B0500000000000000" pitchFamily="34" charset="-128"/>
                  </a:rPr>
                  <a:t> </a:t>
                </a:r>
                <a:endParaRPr kumimoji="1" lang="ja-JP" altLang="en-US" sz="9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endParaRPr>
              </a:p>
            </p:txBody>
          </p:sp>
          <p:pic>
            <p:nvPicPr>
              <p:cNvPr id="48" name="Picture 4" descr="CPUのアイコン04素材 | 無料のアイコンイラスト集 icon-pit"/>
              <p:cNvPicPr>
                <a:picLocks noChangeAspect="1" noChangeArrowheads="1"/>
              </p:cNvPicPr>
              <p:nvPr/>
            </p:nvPicPr>
            <p:blipFill>
              <a:blip r:embed="rId6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6916" y="2856233"/>
                <a:ext cx="519567" cy="7006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5" name="四角形: 角を丸くする 11">
              <a:extLst>
                <a:ext uri="{FF2B5EF4-FFF2-40B4-BE49-F238E27FC236}">
                  <a16:creationId xmlns:a16="http://schemas.microsoft.com/office/drawing/2014/main" xmlns="" id="{EFCF447B-DF4E-F420-B181-5ED79E9170AE}"/>
                </a:ext>
              </a:extLst>
            </p:cNvPr>
            <p:cNvSpPr/>
            <p:nvPr/>
          </p:nvSpPr>
          <p:spPr>
            <a:xfrm>
              <a:off x="4040818" y="2025142"/>
              <a:ext cx="979889" cy="764288"/>
            </a:xfrm>
            <a:prstGeom prst="roundRect">
              <a:avLst>
                <a:gd name="adj" fmla="val 1628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  <a:p>
              <a:endParaRPr lang="en-US" altLang="ja-JP" sz="900" dirty="0" smtClean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  <a:p>
              <a:endParaRPr kumimoji="1"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  <a:p>
              <a:endParaRPr kumimoji="1"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</p:txBody>
        </p:sp>
        <p:sp>
          <p:nvSpPr>
            <p:cNvPr id="57" name="四角形: 角を丸くする 11">
              <a:extLst>
                <a:ext uri="{FF2B5EF4-FFF2-40B4-BE49-F238E27FC236}">
                  <a16:creationId xmlns:a16="http://schemas.microsoft.com/office/drawing/2014/main" xmlns="" id="{EFCF447B-DF4E-F420-B181-5ED79E9170AE}"/>
                </a:ext>
              </a:extLst>
            </p:cNvPr>
            <p:cNvSpPr/>
            <p:nvPr/>
          </p:nvSpPr>
          <p:spPr>
            <a:xfrm>
              <a:off x="4048049" y="1224385"/>
              <a:ext cx="977899" cy="784542"/>
            </a:xfrm>
            <a:prstGeom prst="roundRect">
              <a:avLst>
                <a:gd name="adj" fmla="val 1628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 smtClean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4040818" y="1221381"/>
              <a:ext cx="10719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900" dirty="0" smtClean="0">
                  <a:solidFill>
                    <a:schemeClr val="bg1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ジャイロセンサ</a:t>
              </a:r>
              <a:endParaRPr kumimoji="1" lang="ja-JP" altLang="en-US" sz="900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4239052" y="1363599"/>
              <a:ext cx="66992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700" dirty="0" smtClean="0">
                  <a:solidFill>
                    <a:schemeClr val="bg1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MPU6050</a:t>
              </a:r>
              <a:endParaRPr kumimoji="1" lang="ja-JP" altLang="en-US" sz="700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pic>
          <p:nvPicPr>
            <p:cNvPr id="43" name="図 4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45" b="23073"/>
            <a:stretch/>
          </p:blipFill>
          <p:spPr>
            <a:xfrm>
              <a:off x="4141864" y="1549745"/>
              <a:ext cx="799851" cy="409383"/>
            </a:xfrm>
            <a:prstGeom prst="rect">
              <a:avLst/>
            </a:prstGeom>
          </p:spPr>
        </p:pic>
        <p:sp>
          <p:nvSpPr>
            <p:cNvPr id="61" name="テキスト ボックス 60"/>
            <p:cNvSpPr txBox="1"/>
            <p:nvPr/>
          </p:nvSpPr>
          <p:spPr>
            <a:xfrm>
              <a:off x="4048049" y="2017186"/>
              <a:ext cx="1071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 smtClean="0">
                  <a:solidFill>
                    <a:schemeClr val="bg1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ボールセンサ</a:t>
              </a:r>
              <a:endParaRPr kumimoji="1" lang="ja-JP" altLang="en-US" sz="1000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4022449" y="2197509"/>
              <a:ext cx="119499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700" dirty="0" smtClean="0">
                  <a:solidFill>
                    <a:schemeClr val="bg1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TSSP58038 x</a:t>
              </a:r>
              <a:r>
                <a:rPr lang="en-US" altLang="ja-JP" sz="300" dirty="0" smtClean="0">
                  <a:solidFill>
                    <a:schemeClr val="bg1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altLang="ja-JP" sz="700" dirty="0" smtClean="0">
                  <a:solidFill>
                    <a:schemeClr val="bg1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16</a:t>
              </a:r>
              <a:endParaRPr kumimoji="1" lang="ja-JP" altLang="en-US" sz="700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grpSp>
          <p:nvGrpSpPr>
            <p:cNvPr id="75" name="グループ化 74"/>
            <p:cNvGrpSpPr/>
            <p:nvPr/>
          </p:nvGrpSpPr>
          <p:grpSpPr>
            <a:xfrm>
              <a:off x="3983369" y="2330660"/>
              <a:ext cx="653531" cy="440287"/>
              <a:chOff x="4272373" y="2326260"/>
              <a:chExt cx="872266" cy="680316"/>
            </a:xfrm>
          </p:grpSpPr>
          <p:pic>
            <p:nvPicPr>
              <p:cNvPr id="58" name="図 5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02808">
                <a:off x="4272373" y="2432785"/>
                <a:ext cx="554732" cy="554732"/>
              </a:xfrm>
              <a:prstGeom prst="rect">
                <a:avLst/>
              </a:prstGeom>
            </p:spPr>
          </p:pic>
          <p:pic>
            <p:nvPicPr>
              <p:cNvPr id="64" name="図 63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5764" y="2326260"/>
                <a:ext cx="554732" cy="554732"/>
              </a:xfrm>
              <a:prstGeom prst="rect">
                <a:avLst/>
              </a:prstGeom>
            </p:spPr>
          </p:pic>
          <p:pic>
            <p:nvPicPr>
              <p:cNvPr id="65" name="図 6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46195">
                <a:off x="4589907" y="2451844"/>
                <a:ext cx="554732" cy="554732"/>
              </a:xfrm>
              <a:prstGeom prst="rect">
                <a:avLst/>
              </a:prstGeom>
            </p:spPr>
          </p:pic>
        </p:grpSp>
        <p:sp>
          <p:nvSpPr>
            <p:cNvPr id="67" name="角丸四角形 66"/>
            <p:cNvSpPr/>
            <p:nvPr/>
          </p:nvSpPr>
          <p:spPr>
            <a:xfrm>
              <a:off x="186708" y="3658807"/>
              <a:ext cx="2097793" cy="1063114"/>
            </a:xfrm>
            <a:prstGeom prst="roundRect">
              <a:avLst>
                <a:gd name="adj" fmla="val 504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705892" y="3381678"/>
              <a:ext cx="332062" cy="504946"/>
            </a:xfrm>
            <a:prstGeom prst="rect">
              <a:avLst/>
            </a:prstGeom>
            <a:solidFill>
              <a:srgbClr val="F95959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195350" y="3707947"/>
              <a:ext cx="13129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 smtClean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MOTOR</a:t>
              </a:r>
              <a:endParaRPr kumimoji="1" lang="ja-JP" altLang="en-US" sz="800" dirty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pic>
          <p:nvPicPr>
            <p:cNvPr id="60" name="図 5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136" y="3858144"/>
              <a:ext cx="733818" cy="733818"/>
            </a:xfrm>
            <a:prstGeom prst="rect">
              <a:avLst/>
            </a:prstGeom>
          </p:spPr>
        </p:pic>
        <p:sp>
          <p:nvSpPr>
            <p:cNvPr id="70" name="テキスト ボックス 69"/>
            <p:cNvSpPr txBox="1"/>
            <p:nvPr/>
          </p:nvSpPr>
          <p:spPr>
            <a:xfrm>
              <a:off x="217939" y="4494965"/>
              <a:ext cx="95627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dirty="0" smtClean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DAISEN DSR-1202</a:t>
              </a:r>
              <a:endParaRPr kumimoji="1" lang="ja-JP" altLang="en-US" sz="600" dirty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71" name="角丸四角形 70"/>
            <p:cNvSpPr/>
            <p:nvPr/>
          </p:nvSpPr>
          <p:spPr>
            <a:xfrm>
              <a:off x="249331" y="3892290"/>
              <a:ext cx="882267" cy="781675"/>
            </a:xfrm>
            <a:prstGeom prst="roundRect">
              <a:avLst>
                <a:gd name="adj" fmla="val 5043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1131598" y="4225053"/>
              <a:ext cx="200404" cy="159769"/>
            </a:xfrm>
            <a:prstGeom prst="rect">
              <a:avLst/>
            </a:prstGeom>
            <a:solidFill>
              <a:srgbClr val="F95959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300" dirty="0" smtClean="0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1039213" y="4201455"/>
              <a:ext cx="772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>
                  <a:solidFill>
                    <a:schemeClr val="bg1"/>
                  </a:solidFill>
                </a:rPr>
                <a:t>PWR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74" name="角丸四角形 73"/>
            <p:cNvSpPr/>
            <p:nvPr/>
          </p:nvSpPr>
          <p:spPr>
            <a:xfrm>
              <a:off x="1327486" y="3890300"/>
              <a:ext cx="896827" cy="777182"/>
            </a:xfrm>
            <a:prstGeom prst="roundRect">
              <a:avLst>
                <a:gd name="adj" fmla="val 5043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69" name="図 68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70" t="19389" r="6871" b="20526"/>
            <a:stretch/>
          </p:blipFill>
          <p:spPr>
            <a:xfrm rot="18728041">
              <a:off x="1254920" y="4156359"/>
              <a:ext cx="735807" cy="416718"/>
            </a:xfrm>
            <a:prstGeom prst="rect">
              <a:avLst/>
            </a:prstGeom>
          </p:spPr>
        </p:pic>
        <p:sp>
          <p:nvSpPr>
            <p:cNvPr id="76" name="テキスト ボックス 75"/>
            <p:cNvSpPr txBox="1"/>
            <p:nvPr/>
          </p:nvSpPr>
          <p:spPr>
            <a:xfrm>
              <a:off x="1278651" y="3935546"/>
              <a:ext cx="10150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700" b="1" dirty="0" smtClean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JMP-BE-3561</a:t>
              </a:r>
              <a:r>
                <a:rPr lang="en-US" altLang="ja-JP" sz="300" b="1" dirty="0" smtClean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 </a:t>
              </a:r>
              <a:r>
                <a:rPr lang="en-US" altLang="ja-JP" sz="700" b="1" dirty="0" smtClean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x</a:t>
              </a:r>
              <a:r>
                <a:rPr lang="ja-JP" altLang="en-US" sz="300" b="1" dirty="0" smtClean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 </a:t>
              </a:r>
              <a:r>
                <a:rPr lang="en-US" altLang="ja-JP" sz="700" b="1" dirty="0" smtClean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4</a:t>
              </a:r>
              <a:endParaRPr lang="ja-JP" altLang="ja-JP" sz="700" dirty="0"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</p:txBody>
        </p:sp>
        <p:sp>
          <p:nvSpPr>
            <p:cNvPr id="77" name="テキスト ボックス 76"/>
            <p:cNvSpPr txBox="1"/>
            <p:nvPr/>
          </p:nvSpPr>
          <p:spPr>
            <a:xfrm>
              <a:off x="669410" y="3505768"/>
              <a:ext cx="838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>
                  <a:solidFill>
                    <a:schemeClr val="bg1"/>
                  </a:solidFill>
                </a:rPr>
                <a:t>PWR</a:t>
              </a:r>
              <a:endParaRPr lang="ja-JP" altLang="ja-JP" sz="900" dirty="0">
                <a:solidFill>
                  <a:schemeClr val="bg1"/>
                </a:solidFill>
                <a:effectLst/>
                <a:ea typeface="源ノ角ゴシック Code JP R" panose="020B0500000000000000" pitchFamily="34" charset="-128"/>
              </a:endParaRPr>
            </a:p>
          </p:txBody>
        </p:sp>
        <p:pic>
          <p:nvPicPr>
            <p:cNvPr id="78" name="図 77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70" t="19389" r="6871" b="20526"/>
            <a:stretch/>
          </p:blipFill>
          <p:spPr>
            <a:xfrm rot="18728041">
              <a:off x="1391566" y="4171022"/>
              <a:ext cx="735807" cy="416718"/>
            </a:xfrm>
            <a:prstGeom prst="rect">
              <a:avLst/>
            </a:prstGeom>
          </p:spPr>
        </p:pic>
        <p:pic>
          <p:nvPicPr>
            <p:cNvPr id="79" name="図 78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70" t="19389" r="6871" b="20526"/>
            <a:stretch/>
          </p:blipFill>
          <p:spPr>
            <a:xfrm rot="18728041">
              <a:off x="1503488" y="4176934"/>
              <a:ext cx="735807" cy="416718"/>
            </a:xfrm>
            <a:prstGeom prst="rect">
              <a:avLst/>
            </a:prstGeom>
          </p:spPr>
        </p:pic>
        <p:pic>
          <p:nvPicPr>
            <p:cNvPr id="80" name="図 79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70" t="19389" r="6871" b="20526"/>
            <a:stretch/>
          </p:blipFill>
          <p:spPr>
            <a:xfrm rot="18728041">
              <a:off x="1615411" y="4176462"/>
              <a:ext cx="735807" cy="416718"/>
            </a:xfrm>
            <a:prstGeom prst="rect">
              <a:avLst/>
            </a:prstGeom>
          </p:spPr>
        </p:pic>
        <p:sp>
          <p:nvSpPr>
            <p:cNvPr id="81" name="正方形/長方形 80"/>
            <p:cNvSpPr/>
            <p:nvPr/>
          </p:nvSpPr>
          <p:spPr>
            <a:xfrm>
              <a:off x="1577272" y="3149115"/>
              <a:ext cx="521162" cy="173575"/>
            </a:xfrm>
            <a:prstGeom prst="rect">
              <a:avLst/>
            </a:prstGeom>
            <a:solidFill>
              <a:srgbClr val="F95959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82" name="正方形/長方形 81"/>
            <p:cNvSpPr/>
            <p:nvPr/>
          </p:nvSpPr>
          <p:spPr>
            <a:xfrm rot="5400000">
              <a:off x="1849494" y="3300300"/>
              <a:ext cx="470109" cy="173575"/>
            </a:xfrm>
            <a:prstGeom prst="rect">
              <a:avLst/>
            </a:prstGeom>
            <a:solidFill>
              <a:srgbClr val="F95959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1997480" y="3454157"/>
              <a:ext cx="454883" cy="173575"/>
            </a:xfrm>
            <a:prstGeom prst="rect">
              <a:avLst/>
            </a:prstGeom>
            <a:solidFill>
              <a:srgbClr val="F95959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1532695" y="3130942"/>
              <a:ext cx="7722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 smtClean="0">
                  <a:solidFill>
                    <a:schemeClr val="bg1"/>
                  </a:solidFill>
                </a:rPr>
                <a:t>PWR / 12V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85" name="グループ化 84"/>
            <p:cNvGrpSpPr/>
            <p:nvPr/>
          </p:nvGrpSpPr>
          <p:grpSpPr>
            <a:xfrm>
              <a:off x="2397877" y="3449540"/>
              <a:ext cx="2906928" cy="1272380"/>
              <a:chOff x="2383609" y="1189909"/>
              <a:chExt cx="3929062" cy="2372354"/>
            </a:xfrm>
          </p:grpSpPr>
          <p:sp>
            <p:nvSpPr>
              <p:cNvPr id="86" name="角丸四角形 85"/>
              <p:cNvSpPr/>
              <p:nvPr/>
            </p:nvSpPr>
            <p:spPr>
              <a:xfrm>
                <a:off x="2383609" y="1189909"/>
                <a:ext cx="3929062" cy="2372354"/>
              </a:xfrm>
              <a:prstGeom prst="roundRect">
                <a:avLst>
                  <a:gd name="adj" fmla="val 504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2394428" y="1237170"/>
                <a:ext cx="2188051" cy="74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latin typeface="源ノ角ゴシック Code JP M" panose="020B0600000000000000" pitchFamily="34" charset="-128"/>
                    <a:ea typeface="源ノ角ゴシック Code JP M" panose="020B0600000000000000" pitchFamily="34" charset="-128"/>
                  </a:rPr>
                  <a:t>Kicking</a:t>
                </a:r>
                <a:r>
                  <a:rPr kumimoji="1" lang="ja-JP" altLang="en-US" sz="400" dirty="0" smtClean="0">
                    <a:latin typeface="源ノ角ゴシック Code JP M" panose="020B0600000000000000" pitchFamily="34" charset="-128"/>
                    <a:ea typeface="源ノ角ゴシック Code JP M" panose="020B0600000000000000" pitchFamily="34" charset="-128"/>
                  </a:rPr>
                  <a:t>　</a:t>
                </a:r>
                <a:endParaRPr kumimoji="1" lang="en-US" altLang="ja-JP" sz="1000" dirty="0" smtClean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endParaRPr>
              </a:p>
              <a:p>
                <a:r>
                  <a:rPr kumimoji="1" lang="en-US" altLang="ja-JP" sz="1000" dirty="0" smtClean="0">
                    <a:latin typeface="源ノ角ゴシック Code JP M" panose="020B0600000000000000" pitchFamily="34" charset="-128"/>
                    <a:ea typeface="源ノ角ゴシック Code JP M" panose="020B0600000000000000" pitchFamily="34" charset="-128"/>
                  </a:rPr>
                  <a:t>   System</a:t>
                </a:r>
                <a:endParaRPr kumimoji="1" lang="ja-JP" altLang="en-US" sz="1000" dirty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endParaRPr>
              </a:p>
            </p:txBody>
          </p:sp>
        </p:grpSp>
        <p:grpSp>
          <p:nvGrpSpPr>
            <p:cNvPr id="90" name="グループ化 89"/>
            <p:cNvGrpSpPr/>
            <p:nvPr/>
          </p:nvGrpSpPr>
          <p:grpSpPr>
            <a:xfrm>
              <a:off x="4397971" y="2337088"/>
              <a:ext cx="653531" cy="440287"/>
              <a:chOff x="4272373" y="2326260"/>
              <a:chExt cx="872266" cy="680316"/>
            </a:xfrm>
          </p:grpSpPr>
          <p:pic>
            <p:nvPicPr>
              <p:cNvPr id="91" name="図 9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02808">
                <a:off x="4272373" y="2432785"/>
                <a:ext cx="554732" cy="554732"/>
              </a:xfrm>
              <a:prstGeom prst="rect">
                <a:avLst/>
              </a:prstGeom>
            </p:spPr>
          </p:pic>
          <p:pic>
            <p:nvPicPr>
              <p:cNvPr id="92" name="図 9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5764" y="2326260"/>
                <a:ext cx="554732" cy="554732"/>
              </a:xfrm>
              <a:prstGeom prst="rect">
                <a:avLst/>
              </a:prstGeom>
            </p:spPr>
          </p:pic>
          <p:pic>
            <p:nvPicPr>
              <p:cNvPr id="93" name="図 9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46195">
                <a:off x="4589907" y="2451844"/>
                <a:ext cx="554732" cy="554732"/>
              </a:xfrm>
              <a:prstGeom prst="rect">
                <a:avLst/>
              </a:prstGeom>
            </p:spPr>
          </p:pic>
        </p:grpSp>
        <p:sp>
          <p:nvSpPr>
            <p:cNvPr id="95" name="正方形/長方形 94"/>
            <p:cNvSpPr/>
            <p:nvPr/>
          </p:nvSpPr>
          <p:spPr>
            <a:xfrm>
              <a:off x="5028315" y="2899260"/>
              <a:ext cx="266428" cy="12923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 dirty="0"/>
            </a:p>
          </p:txBody>
        </p:sp>
        <p:sp>
          <p:nvSpPr>
            <p:cNvPr id="96" name="正方形/長方形 95"/>
            <p:cNvSpPr/>
            <p:nvPr/>
          </p:nvSpPr>
          <p:spPr>
            <a:xfrm rot="16200000">
              <a:off x="4502704" y="2113948"/>
              <a:ext cx="1452770" cy="13422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5168206" y="1442604"/>
              <a:ext cx="228139" cy="12923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 dirty="0"/>
            </a:p>
          </p:txBody>
        </p:sp>
        <p:grpSp>
          <p:nvGrpSpPr>
            <p:cNvPr id="98" name="グループ化 97"/>
            <p:cNvGrpSpPr/>
            <p:nvPr/>
          </p:nvGrpSpPr>
          <p:grpSpPr>
            <a:xfrm>
              <a:off x="5395713" y="1142878"/>
              <a:ext cx="1625255" cy="1375093"/>
              <a:chOff x="2391647" y="1189909"/>
              <a:chExt cx="3421807" cy="1848728"/>
            </a:xfrm>
          </p:grpSpPr>
          <p:sp>
            <p:nvSpPr>
              <p:cNvPr id="99" name="角丸四角形 98"/>
              <p:cNvSpPr/>
              <p:nvPr/>
            </p:nvSpPr>
            <p:spPr>
              <a:xfrm>
                <a:off x="2391651" y="1189909"/>
                <a:ext cx="2980762" cy="1848728"/>
              </a:xfrm>
              <a:prstGeom prst="roundRect">
                <a:avLst>
                  <a:gd name="adj" fmla="val 504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2391647" y="1220349"/>
                <a:ext cx="3421807" cy="281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 smtClean="0">
                    <a:latin typeface="源ノ角ゴシック Code JP M" panose="020B0600000000000000" pitchFamily="34" charset="-128"/>
                    <a:ea typeface="源ノ角ゴシック Code JP M" panose="020B0600000000000000" pitchFamily="34" charset="-128"/>
                  </a:rPr>
                  <a:t>Vision System</a:t>
                </a:r>
                <a:endParaRPr kumimoji="1" lang="ja-JP" altLang="en-US" sz="1100" dirty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endParaRPr>
              </a:p>
            </p:txBody>
          </p:sp>
        </p:grpSp>
        <p:pic>
          <p:nvPicPr>
            <p:cNvPr id="88" name="図 8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104" y="1363599"/>
              <a:ext cx="1397917" cy="961358"/>
            </a:xfrm>
            <a:prstGeom prst="rect">
              <a:avLst/>
            </a:prstGeom>
          </p:spPr>
        </p:pic>
        <p:sp>
          <p:nvSpPr>
            <p:cNvPr id="102" name="テキスト ボックス 101"/>
            <p:cNvSpPr txBox="1"/>
            <p:nvPr/>
          </p:nvSpPr>
          <p:spPr>
            <a:xfrm>
              <a:off x="5552940" y="2223451"/>
              <a:ext cx="13484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smtClean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OpenMV H7</a:t>
              </a:r>
              <a:endParaRPr kumimoji="1" lang="ja-JP" altLang="en-US" sz="1050" dirty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5028315" y="3090904"/>
              <a:ext cx="367398" cy="12923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 dirty="0"/>
            </a:p>
          </p:txBody>
        </p:sp>
        <p:grpSp>
          <p:nvGrpSpPr>
            <p:cNvPr id="104" name="グループ化 103"/>
            <p:cNvGrpSpPr/>
            <p:nvPr/>
          </p:nvGrpSpPr>
          <p:grpSpPr>
            <a:xfrm>
              <a:off x="5385830" y="2567444"/>
              <a:ext cx="1625255" cy="2169545"/>
              <a:chOff x="2370839" y="645444"/>
              <a:chExt cx="3421807" cy="2916819"/>
            </a:xfrm>
          </p:grpSpPr>
          <p:sp>
            <p:nvSpPr>
              <p:cNvPr id="105" name="角丸四角形 104"/>
              <p:cNvSpPr/>
              <p:nvPr/>
            </p:nvSpPr>
            <p:spPr>
              <a:xfrm>
                <a:off x="2391649" y="645444"/>
                <a:ext cx="2980764" cy="2916819"/>
              </a:xfrm>
              <a:prstGeom prst="roundRect">
                <a:avLst>
                  <a:gd name="adj" fmla="val 504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2370839" y="664659"/>
                <a:ext cx="3421807" cy="351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 smtClean="0">
                    <a:latin typeface="源ノ角ゴシック Code JP M" panose="020B0600000000000000" pitchFamily="34" charset="-128"/>
                    <a:ea typeface="源ノ角ゴシック Code JP M" panose="020B0600000000000000" pitchFamily="34" charset="-128"/>
                  </a:rPr>
                  <a:t>Line Ring</a:t>
                </a:r>
                <a:endParaRPr kumimoji="1" lang="ja-JP" altLang="en-US" sz="1100" dirty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endParaRPr>
              </a:p>
            </p:txBody>
          </p:sp>
        </p:grpSp>
        <p:sp>
          <p:nvSpPr>
            <p:cNvPr id="107" name="テキスト ボックス 106"/>
            <p:cNvSpPr txBox="1"/>
            <p:nvPr/>
          </p:nvSpPr>
          <p:spPr>
            <a:xfrm rot="5400000">
              <a:off x="4912204" y="2200840"/>
              <a:ext cx="64017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smtClean="0">
                  <a:solidFill>
                    <a:schemeClr val="bg1"/>
                  </a:solidFill>
                </a:rPr>
                <a:t>Serial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08" name="テキスト ボックス 107"/>
            <p:cNvSpPr txBox="1"/>
            <p:nvPr/>
          </p:nvSpPr>
          <p:spPr>
            <a:xfrm>
              <a:off x="4974656" y="3038806"/>
              <a:ext cx="6401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 smtClean="0">
                  <a:solidFill>
                    <a:schemeClr val="bg1"/>
                  </a:solidFill>
                </a:rPr>
                <a:t>Serial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01" name="正方形/長方形 100"/>
            <p:cNvSpPr/>
            <p:nvPr/>
          </p:nvSpPr>
          <p:spPr>
            <a:xfrm rot="16200000">
              <a:off x="3283813" y="3501550"/>
              <a:ext cx="535001" cy="176923"/>
            </a:xfrm>
            <a:prstGeom prst="rect">
              <a:avLst/>
            </a:prstGeom>
            <a:solidFill>
              <a:srgbClr val="F29C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 smtClean="0"/>
                <a:t>Digital</a:t>
              </a:r>
              <a:endParaRPr kumimoji="1" lang="ja-JP" altLang="en-US" sz="900" dirty="0"/>
            </a:p>
          </p:txBody>
        </p:sp>
        <p:sp>
          <p:nvSpPr>
            <p:cNvPr id="109" name="正方形/長方形 108"/>
            <p:cNvSpPr/>
            <p:nvPr/>
          </p:nvSpPr>
          <p:spPr>
            <a:xfrm rot="16200000">
              <a:off x="3891120" y="3503185"/>
              <a:ext cx="535002" cy="176924"/>
            </a:xfrm>
            <a:prstGeom prst="rect">
              <a:avLst/>
            </a:prstGeom>
            <a:solidFill>
              <a:srgbClr val="F29C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 smtClean="0"/>
                <a:t>Digital</a:t>
              </a:r>
              <a:endParaRPr kumimoji="1" lang="ja-JP" altLang="en-US" sz="900" dirty="0"/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3177120" y="4087241"/>
              <a:ext cx="270877" cy="173575"/>
            </a:xfrm>
            <a:prstGeom prst="rect">
              <a:avLst/>
            </a:prstGeom>
            <a:solidFill>
              <a:srgbClr val="F95959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3055031" y="4060388"/>
              <a:ext cx="49053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900" dirty="0" smtClean="0">
                  <a:solidFill>
                    <a:schemeClr val="bg1"/>
                  </a:solidFill>
                </a:rPr>
                <a:t>　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48V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15" name="グループ化 114"/>
            <p:cNvGrpSpPr/>
            <p:nvPr/>
          </p:nvGrpSpPr>
          <p:grpSpPr>
            <a:xfrm>
              <a:off x="3408470" y="3847846"/>
              <a:ext cx="245101" cy="738137"/>
              <a:chOff x="2174395" y="1189909"/>
              <a:chExt cx="1122533" cy="2447962"/>
            </a:xfrm>
          </p:grpSpPr>
          <p:sp>
            <p:nvSpPr>
              <p:cNvPr id="116" name="角丸四角形 115"/>
              <p:cNvSpPr/>
              <p:nvPr/>
            </p:nvSpPr>
            <p:spPr>
              <a:xfrm>
                <a:off x="2383608" y="1189909"/>
                <a:ext cx="895614" cy="2447962"/>
              </a:xfrm>
              <a:prstGeom prst="roundRect">
                <a:avLst>
                  <a:gd name="adj" fmla="val 504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7" name="テキスト ボックス 116"/>
              <p:cNvSpPr txBox="1"/>
              <p:nvPr/>
            </p:nvSpPr>
            <p:spPr>
              <a:xfrm>
                <a:off x="2174395" y="1615656"/>
                <a:ext cx="1122533" cy="183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latin typeface="源ノ角ゴシック Code JP M" panose="020B0600000000000000" pitchFamily="34" charset="-128"/>
                    <a:ea typeface="源ノ角ゴシック Code JP M" panose="020B0600000000000000" pitchFamily="34" charset="-128"/>
                  </a:rPr>
                  <a:t>F</a:t>
                </a:r>
              </a:p>
              <a:p>
                <a:r>
                  <a:rPr kumimoji="1" lang="en-US" altLang="ja-JP" sz="1000" dirty="0" smtClean="0">
                    <a:latin typeface="源ノ角ゴシック Code JP M" panose="020B0600000000000000" pitchFamily="34" charset="-128"/>
                    <a:ea typeface="源ノ角ゴシック Code JP M" panose="020B0600000000000000" pitchFamily="34" charset="-128"/>
                  </a:rPr>
                  <a:t>E</a:t>
                </a:r>
              </a:p>
              <a:p>
                <a:r>
                  <a:rPr kumimoji="1" lang="en-US" altLang="ja-JP" sz="1000" dirty="0" smtClean="0">
                    <a:latin typeface="源ノ角ゴシック Code JP M" panose="020B0600000000000000" pitchFamily="34" charset="-128"/>
                    <a:ea typeface="源ノ角ゴシック Code JP M" panose="020B0600000000000000" pitchFamily="34" charset="-128"/>
                  </a:rPr>
                  <a:t>T</a:t>
                </a:r>
                <a:endParaRPr kumimoji="1" lang="ja-JP" altLang="en-US" sz="1000" dirty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endParaRPr>
              </a:p>
            </p:txBody>
          </p:sp>
        </p:grpSp>
        <p:sp>
          <p:nvSpPr>
            <p:cNvPr id="119" name="正方形/長方形 118"/>
            <p:cNvSpPr/>
            <p:nvPr/>
          </p:nvSpPr>
          <p:spPr>
            <a:xfrm>
              <a:off x="3655974" y="4087433"/>
              <a:ext cx="396844" cy="173575"/>
            </a:xfrm>
            <a:prstGeom prst="rect">
              <a:avLst/>
            </a:prstGeom>
            <a:solidFill>
              <a:srgbClr val="F95959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grpSp>
          <p:nvGrpSpPr>
            <p:cNvPr id="120" name="グループ化 119"/>
            <p:cNvGrpSpPr/>
            <p:nvPr/>
          </p:nvGrpSpPr>
          <p:grpSpPr>
            <a:xfrm>
              <a:off x="3648834" y="3962506"/>
              <a:ext cx="544723" cy="411945"/>
              <a:chOff x="2219480" y="1189909"/>
              <a:chExt cx="2617709" cy="2780909"/>
            </a:xfrm>
          </p:grpSpPr>
          <p:sp>
            <p:nvSpPr>
              <p:cNvPr id="121" name="角丸四角形 120"/>
              <p:cNvSpPr/>
              <p:nvPr/>
            </p:nvSpPr>
            <p:spPr>
              <a:xfrm>
                <a:off x="2383606" y="1189909"/>
                <a:ext cx="1547676" cy="2719917"/>
              </a:xfrm>
              <a:prstGeom prst="roundRect">
                <a:avLst>
                  <a:gd name="adj" fmla="val 504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2" name="テキスト ボックス 121"/>
              <p:cNvSpPr txBox="1"/>
              <p:nvPr/>
            </p:nvSpPr>
            <p:spPr>
              <a:xfrm>
                <a:off x="2219480" y="1269803"/>
                <a:ext cx="2617709" cy="270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500" dirty="0" smtClean="0">
                    <a:latin typeface="源ノ角ゴシック Code JP M" panose="020B0600000000000000" pitchFamily="34" charset="-128"/>
                    <a:ea typeface="源ノ角ゴシック Code JP M" panose="020B0600000000000000" pitchFamily="34" charset="-128"/>
                  </a:rPr>
                  <a:t>　</a:t>
                </a:r>
                <a:r>
                  <a:rPr lang="en-US" altLang="ja-JP" sz="800" dirty="0" smtClean="0">
                    <a:latin typeface="源ノ角ゴシック Code JP M" panose="020B0600000000000000" pitchFamily="34" charset="-128"/>
                    <a:ea typeface="源ノ角ゴシック Code JP M" panose="020B0600000000000000" pitchFamily="34" charset="-128"/>
                  </a:rPr>
                  <a:t>C </a:t>
                </a:r>
              </a:p>
              <a:p>
                <a:r>
                  <a:rPr kumimoji="1" lang="en-US" altLang="ja-JP" sz="600" dirty="0" smtClean="0">
                    <a:latin typeface="源ノ角ゴシック Code JP M" panose="020B0600000000000000" pitchFamily="34" charset="-128"/>
                    <a:ea typeface="源ノ角ゴシック Code JP M" panose="020B0600000000000000" pitchFamily="34" charset="-128"/>
                  </a:rPr>
                  <a:t>4700</a:t>
                </a:r>
              </a:p>
              <a:p>
                <a:r>
                  <a:rPr lang="ja-JP" altLang="en-US" sz="400" dirty="0">
                    <a:latin typeface="源ノ角ゴシック Code JP M" panose="020B0600000000000000" pitchFamily="34" charset="-128"/>
                    <a:ea typeface="源ノ角ゴシック Code JP M" panose="020B0600000000000000" pitchFamily="34" charset="-128"/>
                  </a:rPr>
                  <a:t>　</a:t>
                </a:r>
                <a:r>
                  <a:rPr kumimoji="1" lang="en-US" altLang="ja-JP" sz="600" dirty="0" smtClean="0">
                    <a:latin typeface="源ノ角ゴシック Code JP M" panose="020B0600000000000000" pitchFamily="34" charset="-128"/>
                    <a:ea typeface="源ノ角ゴシック Code JP M" panose="020B0600000000000000" pitchFamily="34" charset="-128"/>
                  </a:rPr>
                  <a:t>μF</a:t>
                </a:r>
                <a:r>
                  <a:rPr kumimoji="1" lang="ja-JP" altLang="en-US" sz="600" dirty="0" smtClean="0">
                    <a:latin typeface="源ノ角ゴシック Code JP M" panose="020B0600000000000000" pitchFamily="34" charset="-128"/>
                    <a:ea typeface="源ノ角ゴシック Code JP M" panose="020B0600000000000000" pitchFamily="34" charset="-128"/>
                  </a:rPr>
                  <a:t>　</a:t>
                </a:r>
                <a:endParaRPr kumimoji="1" lang="ja-JP" altLang="en-US" sz="600" dirty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endParaRPr>
              </a:p>
            </p:txBody>
          </p:sp>
        </p:grpSp>
        <p:sp>
          <p:nvSpPr>
            <p:cNvPr id="129" name="正方形/長方形 128"/>
            <p:cNvSpPr/>
            <p:nvPr/>
          </p:nvSpPr>
          <p:spPr>
            <a:xfrm>
              <a:off x="4256105" y="4091439"/>
              <a:ext cx="114012" cy="173575"/>
            </a:xfrm>
            <a:prstGeom prst="rect">
              <a:avLst/>
            </a:prstGeom>
            <a:solidFill>
              <a:srgbClr val="F95959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grpSp>
          <p:nvGrpSpPr>
            <p:cNvPr id="35" name="グループ化 34"/>
            <p:cNvGrpSpPr/>
            <p:nvPr/>
          </p:nvGrpSpPr>
          <p:grpSpPr>
            <a:xfrm>
              <a:off x="4026817" y="3853825"/>
              <a:ext cx="244618" cy="734311"/>
              <a:chOff x="4212465" y="3841658"/>
              <a:chExt cx="244618" cy="734311"/>
            </a:xfrm>
          </p:grpSpPr>
          <p:sp>
            <p:nvSpPr>
              <p:cNvPr id="130" name="角丸四角形 129"/>
              <p:cNvSpPr/>
              <p:nvPr/>
            </p:nvSpPr>
            <p:spPr>
              <a:xfrm>
                <a:off x="4243580" y="3841658"/>
                <a:ext cx="191831" cy="734311"/>
              </a:xfrm>
              <a:prstGeom prst="roundRect">
                <a:avLst>
                  <a:gd name="adj" fmla="val 504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1" name="テキスト ボックス 130"/>
              <p:cNvSpPr txBox="1"/>
              <p:nvPr/>
            </p:nvSpPr>
            <p:spPr>
              <a:xfrm>
                <a:off x="4212465" y="3950339"/>
                <a:ext cx="24461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latin typeface="源ノ角ゴシック Code JP M" panose="020B0600000000000000" pitchFamily="34" charset="-128"/>
                    <a:ea typeface="源ノ角ゴシック Code JP M" panose="020B0600000000000000" pitchFamily="34" charset="-128"/>
                  </a:rPr>
                  <a:t>F</a:t>
                </a:r>
              </a:p>
              <a:p>
                <a:r>
                  <a:rPr kumimoji="1" lang="en-US" altLang="ja-JP" sz="1000" dirty="0" smtClean="0">
                    <a:latin typeface="源ノ角ゴシック Code JP M" panose="020B0600000000000000" pitchFamily="34" charset="-128"/>
                    <a:ea typeface="源ノ角ゴシック Code JP M" panose="020B0600000000000000" pitchFamily="34" charset="-128"/>
                  </a:rPr>
                  <a:t>E</a:t>
                </a:r>
              </a:p>
              <a:p>
                <a:r>
                  <a:rPr kumimoji="1" lang="en-US" altLang="ja-JP" sz="1000" dirty="0" smtClean="0">
                    <a:latin typeface="源ノ角ゴシック Code JP M" panose="020B0600000000000000" pitchFamily="34" charset="-128"/>
                    <a:ea typeface="源ノ角ゴシック Code JP M" panose="020B0600000000000000" pitchFamily="34" charset="-128"/>
                  </a:rPr>
                  <a:t>T</a:t>
                </a:r>
                <a:endParaRPr kumimoji="1" lang="ja-JP" altLang="en-US" sz="1000" dirty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endParaRPr>
              </a:p>
            </p:txBody>
          </p:sp>
        </p:grpSp>
        <p:grpSp>
          <p:nvGrpSpPr>
            <p:cNvPr id="132" name="グループ化 131"/>
            <p:cNvGrpSpPr/>
            <p:nvPr/>
          </p:nvGrpSpPr>
          <p:grpSpPr>
            <a:xfrm>
              <a:off x="4322060" y="3633053"/>
              <a:ext cx="1049928" cy="923774"/>
              <a:chOff x="2244980" y="1184780"/>
              <a:chExt cx="2824376" cy="2372354"/>
            </a:xfrm>
          </p:grpSpPr>
          <p:sp>
            <p:nvSpPr>
              <p:cNvPr id="133" name="角丸四角形 132"/>
              <p:cNvSpPr/>
              <p:nvPr/>
            </p:nvSpPr>
            <p:spPr>
              <a:xfrm>
                <a:off x="2386943" y="1184780"/>
                <a:ext cx="2314936" cy="2372354"/>
              </a:xfrm>
              <a:prstGeom prst="roundRect">
                <a:avLst>
                  <a:gd name="adj" fmla="val 504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4" name="テキスト ボックス 133"/>
              <p:cNvSpPr txBox="1"/>
              <p:nvPr/>
            </p:nvSpPr>
            <p:spPr>
              <a:xfrm>
                <a:off x="2244980" y="1336766"/>
                <a:ext cx="2824376" cy="513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700" dirty="0" smtClean="0">
                    <a:latin typeface="源ノ角ゴシック Code JP M" panose="020B0600000000000000" pitchFamily="34" charset="-128"/>
                    <a:ea typeface="源ノ角ゴシック Code JP M" panose="020B0600000000000000" pitchFamily="34" charset="-128"/>
                  </a:rPr>
                  <a:t>ソレノイドキッカー</a:t>
                </a:r>
                <a:endParaRPr kumimoji="1" lang="ja-JP" altLang="en-US" sz="700" dirty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endParaRPr>
              </a:p>
            </p:txBody>
          </p:sp>
        </p:grpSp>
        <p:grpSp>
          <p:nvGrpSpPr>
            <p:cNvPr id="110" name="グループ化 109"/>
            <p:cNvGrpSpPr/>
            <p:nvPr/>
          </p:nvGrpSpPr>
          <p:grpSpPr>
            <a:xfrm>
              <a:off x="2462280" y="3911373"/>
              <a:ext cx="1186495" cy="553214"/>
              <a:chOff x="2261336" y="1184780"/>
              <a:chExt cx="4088673" cy="2372354"/>
            </a:xfrm>
          </p:grpSpPr>
          <p:sp>
            <p:nvSpPr>
              <p:cNvPr id="111" name="角丸四角形 110"/>
              <p:cNvSpPr/>
              <p:nvPr/>
            </p:nvSpPr>
            <p:spPr>
              <a:xfrm>
                <a:off x="2386943" y="1184780"/>
                <a:ext cx="2314936" cy="2372354"/>
              </a:xfrm>
              <a:prstGeom prst="roundRect">
                <a:avLst>
                  <a:gd name="adj" fmla="val 504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2261336" y="1387235"/>
                <a:ext cx="4088673" cy="184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800" dirty="0" smtClean="0">
                    <a:latin typeface="源ノ角ゴシック Code JP M" panose="020B0600000000000000" pitchFamily="34" charset="-128"/>
                    <a:ea typeface="源ノ角ゴシック Code JP M" panose="020B0600000000000000" pitchFamily="34" charset="-128"/>
                  </a:rPr>
                  <a:t> 昇圧回路</a:t>
                </a:r>
                <a:endParaRPr kumimoji="1" lang="en-US" altLang="ja-JP" sz="800" dirty="0" smtClean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endParaRPr>
              </a:p>
              <a:p>
                <a:endParaRPr lang="en-US" altLang="ja-JP" sz="800" dirty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endParaRPr>
              </a:p>
              <a:p>
                <a:r>
                  <a:rPr lang="en-US" altLang="ja-JP" sz="400" dirty="0" smtClean="0">
                    <a:latin typeface="源ノ角ゴシック Code JP M" panose="020B0600000000000000" pitchFamily="34" charset="-128"/>
                    <a:ea typeface="源ノ角ゴシック Code JP M" panose="020B0600000000000000" pitchFamily="34" charset="-128"/>
                  </a:rPr>
                  <a:t> </a:t>
                </a:r>
                <a:r>
                  <a:rPr lang="en-US" altLang="ja-JP" sz="600" dirty="0" smtClean="0">
                    <a:latin typeface="源ノ角ゴシック Code JP M" panose="020B0600000000000000" pitchFamily="34" charset="-128"/>
                    <a:ea typeface="源ノ角ゴシック Code JP M" panose="020B0600000000000000" pitchFamily="34" charset="-128"/>
                  </a:rPr>
                  <a:t>12V </a:t>
                </a:r>
                <a:r>
                  <a:rPr lang="ja-JP" altLang="en-US" sz="600" dirty="0" smtClean="0">
                    <a:latin typeface="源ノ角ゴシック Code JP M" panose="020B0600000000000000" pitchFamily="34" charset="-128"/>
                    <a:ea typeface="源ノ角ゴシック Code JP M" panose="020B0600000000000000" pitchFamily="34" charset="-128"/>
                  </a:rPr>
                  <a:t>→</a:t>
                </a:r>
                <a:r>
                  <a:rPr lang="en-US" altLang="ja-JP" sz="600" dirty="0" smtClean="0">
                    <a:latin typeface="源ノ角ゴシック Code JP M" panose="020B0600000000000000" pitchFamily="34" charset="-128"/>
                    <a:ea typeface="源ノ角ゴシック Code JP M" panose="020B0600000000000000" pitchFamily="34" charset="-128"/>
                  </a:rPr>
                  <a:t> 48V</a:t>
                </a:r>
                <a:endParaRPr lang="en-US" altLang="ja-JP" sz="800" dirty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endParaRPr>
              </a:p>
            </p:txBody>
          </p:sp>
        </p:grpSp>
        <p:grpSp>
          <p:nvGrpSpPr>
            <p:cNvPr id="36" name="グループ化 35"/>
            <p:cNvGrpSpPr/>
            <p:nvPr/>
          </p:nvGrpSpPr>
          <p:grpSpPr>
            <a:xfrm>
              <a:off x="5729397" y="3371286"/>
              <a:ext cx="748406" cy="651447"/>
              <a:chOff x="6009553" y="3429985"/>
              <a:chExt cx="826936" cy="726450"/>
            </a:xfrm>
          </p:grpSpPr>
          <p:grpSp>
            <p:nvGrpSpPr>
              <p:cNvPr id="135" name="グループ化 134"/>
              <p:cNvGrpSpPr/>
              <p:nvPr/>
            </p:nvGrpSpPr>
            <p:grpSpPr>
              <a:xfrm>
                <a:off x="6009553" y="3429985"/>
                <a:ext cx="826936" cy="700222"/>
                <a:chOff x="2243369" y="1184784"/>
                <a:chExt cx="2824374" cy="2372354"/>
              </a:xfrm>
            </p:grpSpPr>
            <p:sp>
              <p:nvSpPr>
                <p:cNvPr id="136" name="角丸四角形 135"/>
                <p:cNvSpPr/>
                <p:nvPr/>
              </p:nvSpPr>
              <p:spPr>
                <a:xfrm>
                  <a:off x="2386934" y="1184784"/>
                  <a:ext cx="2314938" cy="2372354"/>
                </a:xfrm>
                <a:prstGeom prst="roundRect">
                  <a:avLst>
                    <a:gd name="adj" fmla="val 5043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37" name="テキスト ボックス 136"/>
                <p:cNvSpPr txBox="1"/>
                <p:nvPr/>
              </p:nvSpPr>
              <p:spPr>
                <a:xfrm>
                  <a:off x="2243369" y="1231840"/>
                  <a:ext cx="2824374" cy="1554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600" dirty="0" smtClean="0">
                      <a:latin typeface="源ノ角ゴシック Code JP M" panose="020B0600000000000000" pitchFamily="34" charset="-128"/>
                      <a:ea typeface="源ノ角ゴシック Code JP M" panose="020B0600000000000000" pitchFamily="34" charset="-128"/>
                    </a:rPr>
                    <a:t>Arduino </a:t>
                  </a:r>
                </a:p>
                <a:p>
                  <a:r>
                    <a:rPr lang="en-US" altLang="ja-JP" sz="600" dirty="0">
                      <a:latin typeface="源ノ角ゴシック Code JP M" panose="020B0600000000000000" pitchFamily="34" charset="-128"/>
                      <a:ea typeface="源ノ角ゴシック Code JP M" panose="020B0600000000000000" pitchFamily="34" charset="-128"/>
                    </a:rPr>
                    <a:t> </a:t>
                  </a:r>
                  <a:r>
                    <a:rPr lang="en-US" altLang="ja-JP" sz="600" dirty="0" smtClean="0">
                      <a:latin typeface="源ノ角ゴシック Code JP M" panose="020B0600000000000000" pitchFamily="34" charset="-128"/>
                      <a:ea typeface="源ノ角ゴシック Code JP M" panose="020B0600000000000000" pitchFamily="34" charset="-128"/>
                    </a:rPr>
                    <a:t>Mega 2560</a:t>
                  </a:r>
                </a:p>
              </p:txBody>
            </p:sp>
          </p:grpSp>
          <p:pic>
            <p:nvPicPr>
              <p:cNvPr id="141" name="Picture 4" descr="CPUのアイコン04素材 | 無料のアイコンイラスト集 icon-pit"/>
              <p:cNvPicPr>
                <a:picLocks noChangeAspect="1" noChangeArrowheads="1"/>
              </p:cNvPicPr>
              <p:nvPr/>
            </p:nvPicPr>
            <p:blipFill>
              <a:blip r:embed="rId14" cstate="print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5537" y="3630248"/>
                <a:ext cx="524032" cy="526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4" name="グループ化 43"/>
          <p:cNvGrpSpPr/>
          <p:nvPr/>
        </p:nvGrpSpPr>
        <p:grpSpPr>
          <a:xfrm>
            <a:off x="124283" y="5015580"/>
            <a:ext cx="3341329" cy="1895067"/>
            <a:chOff x="124283" y="5015579"/>
            <a:chExt cx="3451985" cy="2077065"/>
          </a:xfrm>
        </p:grpSpPr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xmlns="" id="{9CAD2B58-8EC7-250F-70BF-EBDD6823213A}"/>
                </a:ext>
              </a:extLst>
            </p:cNvPr>
            <p:cNvSpPr/>
            <p:nvPr/>
          </p:nvSpPr>
          <p:spPr>
            <a:xfrm>
              <a:off x="124283" y="5015579"/>
              <a:ext cx="3451985" cy="2077065"/>
            </a:xfrm>
            <a:prstGeom prst="roundRect">
              <a:avLst>
                <a:gd name="adj" fmla="val 5655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1100" dirty="0">
                <a:solidFill>
                  <a:sysClr val="windowText" lastClr="000000"/>
                </a:solidFill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158347" y="5088292"/>
              <a:ext cx="3347778" cy="1889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より</a:t>
              </a:r>
              <a:r>
                <a:rPr lang="ja-JP" altLang="en-US" sz="1200" dirty="0" smtClean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早く、より正確に</a:t>
              </a:r>
              <a:r>
                <a:rPr lang="ja-JP" altLang="en-US" sz="900" dirty="0" smtClean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ー</a:t>
              </a:r>
              <a:r>
                <a:rPr lang="ja-JP" altLang="en-US" sz="900" dirty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ラインセンサ</a:t>
              </a:r>
              <a:r>
                <a:rPr lang="ja-JP" altLang="en-US" sz="900" dirty="0" smtClean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の改良</a:t>
              </a:r>
              <a:endParaRPr lang="en-US" altLang="ja-JP" sz="900" dirty="0" smtClean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endParaRPr lang="en-US" altLang="ja-JP" sz="600" dirty="0" smtClean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コート上の白線を認識する</a:t>
              </a:r>
              <a:endPara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ラインセンサは、円形</a:t>
              </a:r>
              <a:r>
                <a:rPr lang="en-US" altLang="ja-JP" sz="800" dirty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+</a:t>
              </a:r>
              <a:r>
                <a:rPr lang="ja-JP" altLang="en-US" sz="800" dirty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十字</a:t>
              </a:r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に配置</a:t>
              </a:r>
              <a:endPara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した</a:t>
              </a:r>
              <a:r>
                <a:rPr lang="ja-JP" altLang="en-US" sz="800" dirty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もの</a:t>
              </a:r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に改良しました。以前</a:t>
              </a:r>
              <a:endPara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よりもセンサーが外側に伸びたため、</a:t>
              </a:r>
              <a:endPara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早く</a:t>
              </a:r>
              <a:r>
                <a:rPr lang="ja-JP" altLang="en-US" sz="800" dirty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ライン</a:t>
              </a:r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に反応</a:t>
              </a:r>
              <a:r>
                <a:rPr lang="ja-JP" altLang="en-US" sz="800" dirty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することが</a:t>
              </a:r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できる</a:t>
              </a:r>
              <a:endPara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ようになりました。また</a:t>
              </a:r>
              <a:r>
                <a:rPr lang="ja-JP" altLang="en-US" sz="800" dirty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、</a:t>
              </a:r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反応した</a:t>
              </a:r>
              <a:endPara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位置</a:t>
              </a:r>
              <a:r>
                <a:rPr lang="ja-JP" altLang="en-US" sz="800" dirty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から角度</a:t>
              </a:r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と距離</a:t>
              </a:r>
              <a:r>
                <a:rPr lang="ja-JP" altLang="en-US" sz="800" dirty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を求め</a:t>
              </a:r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、条件を</a:t>
              </a:r>
              <a:endPara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分ける</a:t>
              </a:r>
              <a:r>
                <a:rPr lang="ja-JP" altLang="en-US" sz="800" dirty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ことで最適な制御</a:t>
              </a:r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ができる</a:t>
              </a:r>
              <a:endPara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よう</a:t>
              </a:r>
              <a:r>
                <a:rPr lang="ja-JP" altLang="en-US" sz="800" dirty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になり</a:t>
              </a:r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、ルール</a:t>
              </a:r>
              <a:r>
                <a:rPr lang="ja-JP" altLang="en-US" sz="800" dirty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改定</a:t>
              </a:r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による</a:t>
              </a:r>
              <a:endPara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白線外の空間</a:t>
              </a:r>
              <a:r>
                <a:rPr lang="ja-JP" altLang="en-US" sz="800" dirty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の縮小に</a:t>
              </a:r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も対応する</a:t>
              </a:r>
              <a:endPara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ことができました。</a:t>
              </a:r>
              <a:endParaRPr kumimoji="1" lang="ja-JP" altLang="en-US" sz="10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</p:txBody>
        </p:sp>
      </p:grpSp>
      <p:grpSp>
        <p:nvGrpSpPr>
          <p:cNvPr id="142" name="グループ化 141"/>
          <p:cNvGrpSpPr/>
          <p:nvPr/>
        </p:nvGrpSpPr>
        <p:grpSpPr>
          <a:xfrm>
            <a:off x="3539361" y="4998305"/>
            <a:ext cx="3446847" cy="3544296"/>
            <a:chOff x="124283" y="5015579"/>
            <a:chExt cx="3451985" cy="2077065"/>
          </a:xfrm>
        </p:grpSpPr>
        <p:sp>
          <p:nvSpPr>
            <p:cNvPr id="143" name="四角形: 角を丸くする 16">
              <a:extLst>
                <a:ext uri="{FF2B5EF4-FFF2-40B4-BE49-F238E27FC236}">
                  <a16:creationId xmlns:a16="http://schemas.microsoft.com/office/drawing/2014/main" xmlns="" id="{9CAD2B58-8EC7-250F-70BF-EBDD6823213A}"/>
                </a:ext>
              </a:extLst>
            </p:cNvPr>
            <p:cNvSpPr/>
            <p:nvPr/>
          </p:nvSpPr>
          <p:spPr>
            <a:xfrm>
              <a:off x="124283" y="5015579"/>
              <a:ext cx="3451985" cy="2077065"/>
            </a:xfrm>
            <a:prstGeom prst="roundRect">
              <a:avLst>
                <a:gd name="adj" fmla="val 337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1100" dirty="0">
                <a:solidFill>
                  <a:sysClr val="windowText" lastClr="000000"/>
                </a:solidFill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</p:txBody>
        </p:sp>
        <p:sp>
          <p:nvSpPr>
            <p:cNvPr id="144" name="テキスト ボックス 143"/>
            <p:cNvSpPr txBox="1"/>
            <p:nvPr/>
          </p:nvSpPr>
          <p:spPr>
            <a:xfrm>
              <a:off x="178093" y="5075982"/>
              <a:ext cx="3347778" cy="1253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ワンキック</a:t>
              </a:r>
              <a:r>
                <a:rPr lang="ja-JP" altLang="en-US" sz="1200" dirty="0" smtClean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で状況を変える</a:t>
              </a:r>
              <a:endParaRPr lang="en-US" altLang="ja-JP" sz="900" dirty="0" smtClean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endParaRPr lang="en-US" altLang="ja-JP" sz="700" dirty="0" smtClean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ja-JP" altLang="en-US" sz="800" dirty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今季</a:t>
              </a:r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から、ソレノイドキッカーを用いたキック機構を搭載しました。</a:t>
              </a:r>
              <a:endPara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kumimoji="1"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キッカー機構を乗せることで、ロボットが普通にボールを運ぶよりも</a:t>
              </a:r>
              <a:endParaRPr kumimoji="1"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lang="ja-JP" altLang="en-US" sz="800" dirty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強い</a:t>
              </a:r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力でシュートすることができます。</a:t>
              </a:r>
              <a:endPara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キック機構を用いることで、自分のロボットとボールが離れている</a:t>
              </a:r>
              <a:endPara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ため、ゴールに入る前に相手ロボットと接触していてもプッシングを</a:t>
              </a:r>
              <a:endPara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取られないため、必然的にゴールに入る回数が増えることになります。</a:t>
              </a:r>
              <a:endPara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lang="ja-JP" altLang="en-US" sz="800" dirty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また</a:t>
              </a:r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、キック機構と他の機能を一緒に用いることで、より強力な</a:t>
              </a:r>
              <a:endPara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lang="ja-JP" altLang="en-US" sz="800" dirty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シュート</a:t>
              </a:r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を打つことができます。例えば、カメラを用いてゴールの</a:t>
              </a:r>
              <a:endPara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lang="ja-JP" altLang="en-US" sz="800" dirty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方向</a:t>
              </a:r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を向きながらボールをキックすることで、前を向いてキックするよりもはるかにゴールへのシュート率を上げることができます。</a:t>
              </a:r>
              <a:endPara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lang="ja-JP" altLang="en-US" sz="800" dirty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また</a:t>
              </a:r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、自陣を守るロボットであっても、前方にボールをキックする</a:t>
              </a:r>
              <a:endPara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lang="ja-JP" altLang="en-US" sz="800" dirty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ことができる</a:t>
              </a:r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ため、アタック・ディフェンス両方の機能を兼ね備えた</a:t>
              </a:r>
              <a:endPara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強いロボットを作ることができます。</a:t>
              </a:r>
              <a:endPara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endParaRPr kumimoji="1" lang="ja-JP" altLang="en-US" sz="10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</p:txBody>
        </p:sp>
      </p:grpSp>
      <p:grpSp>
        <p:nvGrpSpPr>
          <p:cNvPr id="145" name="グループ化 144"/>
          <p:cNvGrpSpPr/>
          <p:nvPr/>
        </p:nvGrpSpPr>
        <p:grpSpPr>
          <a:xfrm>
            <a:off x="127279" y="7006486"/>
            <a:ext cx="3332911" cy="3544296"/>
            <a:chOff x="124283" y="5015579"/>
            <a:chExt cx="3451985" cy="2077065"/>
          </a:xfrm>
        </p:grpSpPr>
        <p:sp>
          <p:nvSpPr>
            <p:cNvPr id="146" name="四角形: 角を丸くする 16">
              <a:extLst>
                <a:ext uri="{FF2B5EF4-FFF2-40B4-BE49-F238E27FC236}">
                  <a16:creationId xmlns:a16="http://schemas.microsoft.com/office/drawing/2014/main" xmlns="" id="{9CAD2B58-8EC7-250F-70BF-EBDD6823213A}"/>
                </a:ext>
              </a:extLst>
            </p:cNvPr>
            <p:cNvSpPr/>
            <p:nvPr/>
          </p:nvSpPr>
          <p:spPr>
            <a:xfrm>
              <a:off x="124283" y="5015579"/>
              <a:ext cx="3451985" cy="2077065"/>
            </a:xfrm>
            <a:prstGeom prst="roundRect">
              <a:avLst>
                <a:gd name="adj" fmla="val 3448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1100" dirty="0">
                <a:solidFill>
                  <a:sysClr val="windowText" lastClr="000000"/>
                </a:solidFill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</p:txBody>
        </p:sp>
        <p:sp>
          <p:nvSpPr>
            <p:cNvPr id="147" name="テキスト ボックス 146"/>
            <p:cNvSpPr txBox="1"/>
            <p:nvPr/>
          </p:nvSpPr>
          <p:spPr>
            <a:xfrm>
              <a:off x="152667" y="5054269"/>
              <a:ext cx="3347778" cy="109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 smtClean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コート、ゴール、そして先を見る</a:t>
              </a:r>
              <a:endParaRPr lang="en-US" altLang="ja-JP" sz="900" dirty="0" smtClean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endParaRPr lang="en-US" altLang="ja-JP" sz="700" dirty="0" smtClean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僕たちのロボット</a:t>
              </a:r>
              <a:r>
                <a:rPr lang="ja-JP" altLang="en-US" sz="800" dirty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に</a:t>
              </a:r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は</a:t>
              </a:r>
              <a:r>
                <a:rPr lang="en-US" altLang="ja-JP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OpenMV H7</a:t>
              </a:r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というカメラを搭載して</a:t>
              </a:r>
              <a:endPara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います。このカメラを用いて、コートの中心の角度と距離、</a:t>
              </a:r>
              <a:endPara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青・黄ゴールの角度と距離を計算し</a:t>
              </a:r>
              <a:r>
                <a:rPr lang="ja-JP" altLang="en-US" sz="800" dirty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ています。</a:t>
              </a:r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これらのデータを</a:t>
              </a:r>
              <a:endPara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応用することで、現在自分がコートの中心からどの</a:t>
              </a:r>
              <a:r>
                <a:rPr lang="ja-JP" altLang="en-US" sz="800" dirty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くらい</a:t>
              </a:r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の角度・距離にいるのかを知ることができたり、常に相手のゴールの方向を見ながらボールを運ぶことを可能にしました。カメラを使うことで、リアルタイムで常にコートの状況を見る</a:t>
              </a:r>
              <a:r>
                <a:rPr lang="ja-JP" altLang="en-US" sz="800" dirty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こと</a:t>
              </a:r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ができるため、たとえロボットがゴールの一部を隠したとして</a:t>
              </a:r>
              <a:r>
                <a:rPr lang="ja-JP" altLang="en-US" sz="800" dirty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も</a:t>
              </a:r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、空いている方向にロボットを傾けてシュートすることができます。</a:t>
              </a:r>
              <a:endPara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lang="ja-JP" altLang="en-US" sz="800" dirty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また</a:t>
              </a:r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、ディフェンス機では、自陣のゴールの角度と距離を使う</a:t>
              </a:r>
              <a:endPara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ことで、相手ロボットから自陣を守るという行動をとれるように</a:t>
              </a:r>
              <a:endPara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lang="ja-JP" altLang="en-US" sz="800" dirty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なりました。</a:t>
              </a:r>
              <a:endPara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</p:txBody>
        </p:sp>
      </p:grpSp>
      <p:grpSp>
        <p:nvGrpSpPr>
          <p:cNvPr id="149" name="グループ化 148"/>
          <p:cNvGrpSpPr/>
          <p:nvPr/>
        </p:nvGrpSpPr>
        <p:grpSpPr>
          <a:xfrm>
            <a:off x="10608952" y="4998305"/>
            <a:ext cx="4346442" cy="5547585"/>
            <a:chOff x="124283" y="5015579"/>
            <a:chExt cx="3451985" cy="2077065"/>
          </a:xfrm>
        </p:grpSpPr>
        <p:sp>
          <p:nvSpPr>
            <p:cNvPr id="150" name="四角形: 角を丸くする 16">
              <a:extLst>
                <a:ext uri="{FF2B5EF4-FFF2-40B4-BE49-F238E27FC236}">
                  <a16:creationId xmlns:a16="http://schemas.microsoft.com/office/drawing/2014/main" xmlns="" id="{9CAD2B58-8EC7-250F-70BF-EBDD6823213A}"/>
                </a:ext>
              </a:extLst>
            </p:cNvPr>
            <p:cNvSpPr/>
            <p:nvPr/>
          </p:nvSpPr>
          <p:spPr>
            <a:xfrm>
              <a:off x="124283" y="5015579"/>
              <a:ext cx="3451985" cy="2077065"/>
            </a:xfrm>
            <a:prstGeom prst="roundRect">
              <a:avLst>
                <a:gd name="adj" fmla="val 193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1100" dirty="0">
                <a:solidFill>
                  <a:sysClr val="windowText" lastClr="000000"/>
                </a:solidFill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</p:txBody>
        </p:sp>
        <p:sp>
          <p:nvSpPr>
            <p:cNvPr id="151" name="テキスト ボックス 150"/>
            <p:cNvSpPr txBox="1"/>
            <p:nvPr/>
          </p:nvSpPr>
          <p:spPr>
            <a:xfrm>
              <a:off x="171711" y="5046231"/>
              <a:ext cx="3347778" cy="14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 smtClean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モータのスピードと制動距離の関係</a:t>
              </a:r>
              <a:endParaRPr lang="en-US" altLang="ja-JP" sz="900" dirty="0" smtClean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endParaRPr lang="en-US" altLang="ja-JP" sz="700" dirty="0" smtClean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</p:grpSp>
      <p:grpSp>
        <p:nvGrpSpPr>
          <p:cNvPr id="156" name="グループ化 155"/>
          <p:cNvGrpSpPr/>
          <p:nvPr/>
        </p:nvGrpSpPr>
        <p:grpSpPr>
          <a:xfrm>
            <a:off x="7071588" y="4998305"/>
            <a:ext cx="3451985" cy="1714703"/>
            <a:chOff x="124283" y="5015579"/>
            <a:chExt cx="3451985" cy="2077065"/>
          </a:xfrm>
        </p:grpSpPr>
        <p:sp>
          <p:nvSpPr>
            <p:cNvPr id="157" name="四角形: 角を丸くする 16">
              <a:extLst>
                <a:ext uri="{FF2B5EF4-FFF2-40B4-BE49-F238E27FC236}">
                  <a16:creationId xmlns:a16="http://schemas.microsoft.com/office/drawing/2014/main" xmlns="" id="{9CAD2B58-8EC7-250F-70BF-EBDD6823213A}"/>
                </a:ext>
              </a:extLst>
            </p:cNvPr>
            <p:cNvSpPr/>
            <p:nvPr/>
          </p:nvSpPr>
          <p:spPr>
            <a:xfrm>
              <a:off x="124283" y="5015579"/>
              <a:ext cx="3451985" cy="2077065"/>
            </a:xfrm>
            <a:prstGeom prst="roundRect">
              <a:avLst>
                <a:gd name="adj" fmla="val 5655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1100" dirty="0">
                <a:solidFill>
                  <a:sysClr val="windowText" lastClr="000000"/>
                </a:solidFill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</p:txBody>
        </p:sp>
        <p:sp>
          <p:nvSpPr>
            <p:cNvPr id="158" name="テキスト ボックス 157"/>
            <p:cNvSpPr txBox="1"/>
            <p:nvPr/>
          </p:nvSpPr>
          <p:spPr>
            <a:xfrm>
              <a:off x="171711" y="5073959"/>
              <a:ext cx="3347778" cy="577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 smtClean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Untitled</a:t>
              </a:r>
            </a:p>
            <a:p>
              <a:endParaRPr lang="en-US" altLang="ja-JP" sz="600" dirty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ja-JP" altLang="en-US" sz="700" dirty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テキスト</a:t>
              </a:r>
              <a:r>
                <a:rPr lang="ja-JP" altLang="en-US" sz="7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を記入</a:t>
              </a:r>
              <a:endParaRPr lang="en-US" altLang="ja-JP" sz="700" dirty="0" smtClean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</p:grpSp>
      <p:grpSp>
        <p:nvGrpSpPr>
          <p:cNvPr id="159" name="グループ化 158"/>
          <p:cNvGrpSpPr/>
          <p:nvPr/>
        </p:nvGrpSpPr>
        <p:grpSpPr>
          <a:xfrm>
            <a:off x="3545569" y="8601346"/>
            <a:ext cx="6978004" cy="1940704"/>
            <a:chOff x="124283" y="5015579"/>
            <a:chExt cx="3451985" cy="2077065"/>
          </a:xfrm>
        </p:grpSpPr>
        <p:sp>
          <p:nvSpPr>
            <p:cNvPr id="160" name="四角形: 角を丸くする 16">
              <a:extLst>
                <a:ext uri="{FF2B5EF4-FFF2-40B4-BE49-F238E27FC236}">
                  <a16:creationId xmlns:a16="http://schemas.microsoft.com/office/drawing/2014/main" xmlns="" id="{9CAD2B58-8EC7-250F-70BF-EBDD6823213A}"/>
                </a:ext>
              </a:extLst>
            </p:cNvPr>
            <p:cNvSpPr/>
            <p:nvPr/>
          </p:nvSpPr>
          <p:spPr>
            <a:xfrm>
              <a:off x="124283" y="5015579"/>
              <a:ext cx="3451985" cy="2077065"/>
            </a:xfrm>
            <a:prstGeom prst="roundRect">
              <a:avLst>
                <a:gd name="adj" fmla="val 5655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1100" dirty="0">
                <a:solidFill>
                  <a:sysClr val="windowText" lastClr="000000"/>
                </a:solidFill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</p:txBody>
        </p:sp>
        <p:sp>
          <p:nvSpPr>
            <p:cNvPr id="161" name="テキスト ボックス 160"/>
            <p:cNvSpPr txBox="1"/>
            <p:nvPr/>
          </p:nvSpPr>
          <p:spPr>
            <a:xfrm>
              <a:off x="171711" y="5038011"/>
              <a:ext cx="3347778" cy="305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 smtClean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ツールを駆使する</a:t>
              </a:r>
              <a:r>
                <a:rPr lang="ja-JP" altLang="en-US" sz="900" dirty="0" smtClean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ー様々なサービスの利用</a:t>
              </a:r>
              <a:endParaRPr lang="en-US" altLang="ja-JP" sz="1200" dirty="0" smtClean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</p:grpSp>
      <p:grpSp>
        <p:nvGrpSpPr>
          <p:cNvPr id="165" name="グループ化 164"/>
          <p:cNvGrpSpPr/>
          <p:nvPr/>
        </p:nvGrpSpPr>
        <p:grpSpPr>
          <a:xfrm>
            <a:off x="7071588" y="6805471"/>
            <a:ext cx="3451985" cy="1746136"/>
            <a:chOff x="124283" y="5015579"/>
            <a:chExt cx="3451985" cy="2077065"/>
          </a:xfrm>
        </p:grpSpPr>
        <p:sp>
          <p:nvSpPr>
            <p:cNvPr id="166" name="四角形: 角を丸くする 16">
              <a:extLst>
                <a:ext uri="{FF2B5EF4-FFF2-40B4-BE49-F238E27FC236}">
                  <a16:creationId xmlns:a16="http://schemas.microsoft.com/office/drawing/2014/main" xmlns="" id="{9CAD2B58-8EC7-250F-70BF-EBDD6823213A}"/>
                </a:ext>
              </a:extLst>
            </p:cNvPr>
            <p:cNvSpPr/>
            <p:nvPr/>
          </p:nvSpPr>
          <p:spPr>
            <a:xfrm>
              <a:off x="124283" y="5015579"/>
              <a:ext cx="3451985" cy="2077065"/>
            </a:xfrm>
            <a:prstGeom prst="roundRect">
              <a:avLst>
                <a:gd name="adj" fmla="val 5655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1100" dirty="0">
                <a:solidFill>
                  <a:sysClr val="windowText" lastClr="000000"/>
                </a:solidFill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</p:txBody>
        </p:sp>
        <p:sp>
          <p:nvSpPr>
            <p:cNvPr id="167" name="テキスト ボックス 166"/>
            <p:cNvSpPr txBox="1"/>
            <p:nvPr/>
          </p:nvSpPr>
          <p:spPr>
            <a:xfrm>
              <a:off x="171711" y="5028237"/>
              <a:ext cx="3347778" cy="1995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スポンサー</a:t>
              </a:r>
              <a:endParaRPr lang="en-US" altLang="ja-JP" sz="900" dirty="0" smtClean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endParaRPr lang="en-US" altLang="ja-JP" sz="700" dirty="0" smtClean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僕たちがロボット製作をしていくうえで、金銭面や技術面から</a:t>
              </a:r>
              <a:endPara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kumimoji="1"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サポートしていただいております。この場を借りてお礼申し上げます。</a:t>
              </a:r>
              <a:endParaRPr kumimoji="1"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endParaRPr lang="en-US" altLang="ja-JP" sz="8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lang="en-US" altLang="ja-JP" sz="10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JLCPCB </a:t>
              </a:r>
              <a:r>
                <a:rPr lang="ja-JP" altLang="en-US" sz="10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様</a:t>
              </a:r>
              <a:endParaRPr lang="en-US" altLang="ja-JP" sz="10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kumimoji="1"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 基板の発注に際する発注費用や送料などの面でサポートをして</a:t>
              </a:r>
              <a:endParaRPr kumimoji="1"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kumimoji="1"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 いただいております。</a:t>
              </a:r>
              <a:endParaRPr kumimoji="1"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endParaRPr lang="en-US" altLang="ja-JP" sz="6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lang="ja-JP" altLang="en-US" sz="10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佐賀大</a:t>
              </a:r>
              <a:r>
                <a:rPr lang="en-US" altLang="ja-JP" sz="10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de</a:t>
              </a:r>
              <a:r>
                <a:rPr lang="ja-JP" altLang="en-US" sz="10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ラボ 様</a:t>
              </a:r>
              <a:endParaRPr lang="en-US" altLang="ja-JP" sz="10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lang="en-US" altLang="ja-JP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 3D</a:t>
              </a:r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プリンタ、レーザーカッターなどの機械を利用させてもらう</a:t>
              </a:r>
              <a:endPara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  <a:p>
              <a:r>
                <a:rPr lang="ja-JP" altLang="en-US" sz="800" dirty="0" smtClean="0">
                  <a:latin typeface="源ノ角ゴシック Code JP N" panose="020B0400000000000000" pitchFamily="34" charset="-128"/>
                  <a:ea typeface="源ノ角ゴシック Code JP N" panose="020B0400000000000000" pitchFamily="34" charset="-128"/>
                </a:rPr>
                <a:t> だけでなく、技術交流の場としても活用させていただいております。</a:t>
              </a:r>
              <a:endParaRPr kumimoji="1" lang="ja-JP" altLang="en-US" sz="12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endParaRPr>
            </a:p>
          </p:txBody>
        </p:sp>
      </p:grpSp>
      <p:sp>
        <p:nvSpPr>
          <p:cNvPr id="168" name="テキスト ボックス 167"/>
          <p:cNvSpPr txBox="1"/>
          <p:nvPr/>
        </p:nvSpPr>
        <p:spPr>
          <a:xfrm>
            <a:off x="3669924" y="8957353"/>
            <a:ext cx="33494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ロボット製作をスムーズに行うため、様々なツールを駆使して活動を</a:t>
            </a:r>
            <a:endParaRPr lang="en-US" altLang="ja-JP" sz="800" dirty="0" smtClean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r>
              <a:rPr lang="ja-JP" altLang="en-US" sz="8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行って</a:t>
            </a:r>
            <a:r>
              <a:rPr lang="ja-JP" altLang="en-US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います。例えば、ロボットの設計を早く、正確に行うために、</a:t>
            </a:r>
            <a:endParaRPr lang="en-US" altLang="ja-JP" sz="800" dirty="0" smtClean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r>
              <a: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Fusion360(</a:t>
            </a:r>
            <a:r>
              <a:rPr lang="ja-JP" altLang="en-US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機体設計</a:t>
            </a:r>
            <a:r>
              <a: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)</a:t>
            </a:r>
            <a:r>
              <a:rPr lang="ja-JP" altLang="en-US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 や、</a:t>
            </a:r>
            <a:r>
              <a:rPr lang="en-US" altLang="ja-JP" sz="800" dirty="0" err="1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KiCad</a:t>
            </a:r>
            <a:r>
              <a: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(</a:t>
            </a:r>
            <a:r>
              <a:rPr lang="ja-JP" altLang="en-US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回路設計</a:t>
            </a:r>
            <a:r>
              <a: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)</a:t>
            </a:r>
            <a:r>
              <a:rPr lang="ja-JP" altLang="en-US" sz="8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など</a:t>
            </a:r>
            <a:r>
              <a:rPr lang="ja-JP" altLang="en-US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のソフトを</a:t>
            </a:r>
            <a:endParaRPr lang="en-US" altLang="ja-JP" sz="800" dirty="0" smtClean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r>
              <a:rPr lang="ja-JP" altLang="en-US" sz="8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活用</a:t>
            </a:r>
            <a:r>
              <a:rPr lang="ja-JP" altLang="en-US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しています。ロボットの設計以外にも、チーム内で「今自分が</a:t>
            </a:r>
            <a:endParaRPr lang="en-US" altLang="ja-JP" sz="800" dirty="0" smtClean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r>
              <a:rPr lang="ja-JP" altLang="en-US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何をすべきなのか」、「まだどのタスクが終わってないのか」を</a:t>
            </a:r>
            <a:endParaRPr lang="en-US" altLang="ja-JP" sz="800" dirty="0" smtClean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r>
              <a:rPr lang="ja-JP" altLang="en-US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はっきりさせるために、タスク管理ソフトを利用し、タスクの</a:t>
            </a:r>
            <a:endParaRPr lang="en-US" altLang="ja-JP" sz="800" dirty="0" smtClean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r>
              <a:rPr lang="ja-JP" altLang="en-US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明確化のみならず、日程の管理や情報伝達にも活用し、チーム内</a:t>
            </a:r>
            <a:endParaRPr lang="en-US" altLang="ja-JP" sz="800" dirty="0" smtClean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r>
              <a:rPr lang="ja-JP" altLang="en-US" sz="800" dirty="0" err="1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での</a:t>
            </a:r>
            <a:r>
              <a:rPr lang="ja-JP" altLang="en-US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活動を円滑に進めています。また、</a:t>
            </a:r>
            <a:r>
              <a:rPr lang="en-US" altLang="ja-JP" sz="800" dirty="0" err="1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Github</a:t>
            </a:r>
            <a:r>
              <a:rPr lang="ja-JP" altLang="en-US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などのデータ共有</a:t>
            </a:r>
            <a:endParaRPr lang="en-US" altLang="ja-JP" sz="800" dirty="0" smtClean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r>
              <a:rPr lang="ja-JP" altLang="en-US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サービスを利用し、チーム内での最新の進捗を常に素早く共有</a:t>
            </a:r>
            <a:endParaRPr lang="en-US" altLang="ja-JP" sz="800" dirty="0" smtClean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r>
              <a:rPr lang="ja-JP" altLang="en-US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しています。これらのおかげで、わずかな活動時間でも大きな進捗</a:t>
            </a:r>
            <a:endParaRPr lang="en-US" altLang="ja-JP" sz="800" dirty="0" smtClean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r>
              <a:rPr lang="ja-JP" altLang="en-US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を生み出せています。</a:t>
            </a:r>
            <a:endParaRPr lang="en-US" altLang="ja-JP" sz="800" dirty="0" smtClean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</p:txBody>
      </p:sp>
      <p:cxnSp>
        <p:nvCxnSpPr>
          <p:cNvPr id="54" name="直線コネクタ 53"/>
          <p:cNvCxnSpPr/>
          <p:nvPr/>
        </p:nvCxnSpPr>
        <p:spPr>
          <a:xfrm>
            <a:off x="7056576" y="8912468"/>
            <a:ext cx="0" cy="14914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テキスト ボックス 169"/>
          <p:cNvSpPr txBox="1"/>
          <p:nvPr/>
        </p:nvSpPr>
        <p:spPr>
          <a:xfrm>
            <a:off x="7071588" y="8907618"/>
            <a:ext cx="3476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駆使</a:t>
            </a:r>
            <a:r>
              <a:rPr lang="ja-JP" altLang="en-US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するツールはそれだけにとどまりません。例えば、</a:t>
            </a:r>
            <a:r>
              <a: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SNS</a:t>
            </a:r>
            <a:r>
              <a:rPr lang="ja-JP" altLang="en-US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は</a:t>
            </a:r>
            <a:endParaRPr lang="en-US" altLang="ja-JP" sz="800" dirty="0" smtClean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r>
              <a:rPr lang="ja-JP" altLang="en-US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新しい技術や情報を身に着ける重要なツールの一つです。</a:t>
            </a:r>
            <a:endParaRPr lang="en-US" altLang="ja-JP" sz="800" dirty="0" smtClean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r>
              <a:rPr lang="ja-JP" altLang="en-US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僕たちは、</a:t>
            </a:r>
            <a:r>
              <a: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RCJ</a:t>
            </a:r>
            <a:r>
              <a:rPr lang="ja-JP" altLang="en-US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に参加するうえで、技術の共有をしていくことは</a:t>
            </a:r>
            <a:endParaRPr lang="en-US" altLang="ja-JP" sz="800" dirty="0" smtClean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r>
              <a:rPr lang="ja-JP" altLang="en-US" sz="8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必要不可欠</a:t>
            </a:r>
            <a:r>
              <a:rPr lang="ja-JP" altLang="en-US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であると考えています。そのため、</a:t>
            </a:r>
            <a:r>
              <a: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Twitter</a:t>
            </a:r>
            <a:r>
              <a:rPr lang="ja-JP" altLang="en-US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のアカウント、</a:t>
            </a:r>
            <a:endParaRPr lang="en-US" altLang="ja-JP" sz="800" dirty="0" smtClean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r>
              <a:rPr lang="ja-JP" altLang="en-US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チームのウェブサイトを作成し、私たちが持っている技術の公開・共有</a:t>
            </a:r>
            <a:endParaRPr lang="en-US" altLang="ja-JP" sz="800" dirty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r>
              <a:rPr lang="ja-JP" altLang="en-US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を行っています。プレゼンシート右上に</a:t>
            </a:r>
            <a:r>
              <a: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Twitter</a:t>
            </a:r>
            <a:r>
              <a:rPr lang="ja-JP" altLang="en-US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のユーザー名と</a:t>
            </a:r>
            <a:endParaRPr lang="en-US" altLang="ja-JP" sz="800" dirty="0" smtClean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r>
              <a:rPr lang="ja-JP" altLang="en-US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ブログの</a:t>
            </a:r>
            <a:r>
              <a:rPr lang="en-US" altLang="ja-JP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QR</a:t>
            </a:r>
            <a:r>
              <a:rPr lang="ja-JP" altLang="en-US" sz="8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コードを掲示しているので、ぜひ一度お訪ねください。</a:t>
            </a:r>
            <a:endParaRPr lang="en-US" altLang="ja-JP" sz="800" dirty="0" smtClean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</p:txBody>
      </p:sp>
      <p:pic>
        <p:nvPicPr>
          <p:cNvPr id="1025" name="図 10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216" y="9776231"/>
            <a:ext cx="653715" cy="653715"/>
          </a:xfrm>
          <a:prstGeom prst="rect">
            <a:avLst/>
          </a:prstGeom>
        </p:spPr>
      </p:pic>
      <p:pic>
        <p:nvPicPr>
          <p:cNvPr id="1026" name="図 102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324" y="10004404"/>
            <a:ext cx="467932" cy="467932"/>
          </a:xfrm>
          <a:prstGeom prst="rect">
            <a:avLst/>
          </a:prstGeom>
        </p:spPr>
      </p:pic>
      <p:pic>
        <p:nvPicPr>
          <p:cNvPr id="1027" name="図 102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766" y="9898194"/>
            <a:ext cx="983651" cy="550845"/>
          </a:xfrm>
          <a:prstGeom prst="rect">
            <a:avLst/>
          </a:prstGeom>
        </p:spPr>
      </p:pic>
      <p:pic>
        <p:nvPicPr>
          <p:cNvPr id="1029" name="図 102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206" y="9840432"/>
            <a:ext cx="655129" cy="655129"/>
          </a:xfrm>
          <a:prstGeom prst="rect">
            <a:avLst/>
          </a:prstGeom>
        </p:spPr>
      </p:pic>
      <p:pic>
        <p:nvPicPr>
          <p:cNvPr id="1030" name="Picture 2" descr="https://cdn.discordapp.com/attachments/1081541380960178176/1084867489554505728/image.png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5" t="4354" r="19830" b="9077"/>
          <a:stretch/>
        </p:blipFill>
        <p:spPr bwMode="auto">
          <a:xfrm>
            <a:off x="119142" y="1386189"/>
            <a:ext cx="2808451" cy="33985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8" name="グループ化 1047"/>
          <p:cNvGrpSpPr/>
          <p:nvPr/>
        </p:nvGrpSpPr>
        <p:grpSpPr>
          <a:xfrm>
            <a:off x="3785089" y="7210834"/>
            <a:ext cx="1195625" cy="1011744"/>
            <a:chOff x="3717236" y="6745672"/>
            <a:chExt cx="1195625" cy="1196590"/>
          </a:xfrm>
        </p:grpSpPr>
        <p:sp>
          <p:nvSpPr>
            <p:cNvPr id="1033" name="正方形/長方形 1032"/>
            <p:cNvSpPr/>
            <p:nvPr/>
          </p:nvSpPr>
          <p:spPr>
            <a:xfrm>
              <a:off x="3717236" y="6748280"/>
              <a:ext cx="1195625" cy="11939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4" name="正方形/長方形 1033"/>
            <p:cNvSpPr/>
            <p:nvPr/>
          </p:nvSpPr>
          <p:spPr>
            <a:xfrm>
              <a:off x="4081997" y="6745672"/>
              <a:ext cx="466101" cy="139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36" name="直線コネクタ 1035"/>
            <p:cNvCxnSpPr/>
            <p:nvPr/>
          </p:nvCxnSpPr>
          <p:spPr>
            <a:xfrm flipV="1">
              <a:off x="3861041" y="6904032"/>
              <a:ext cx="908011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コネクタ 186"/>
            <p:cNvCxnSpPr/>
            <p:nvPr/>
          </p:nvCxnSpPr>
          <p:spPr>
            <a:xfrm>
              <a:off x="3861041" y="6894508"/>
              <a:ext cx="0" cy="10477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コネクタ 190"/>
            <p:cNvCxnSpPr/>
            <p:nvPr/>
          </p:nvCxnSpPr>
          <p:spPr>
            <a:xfrm>
              <a:off x="4767705" y="6894508"/>
              <a:ext cx="0" cy="10477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コネクタ 191"/>
            <p:cNvCxnSpPr/>
            <p:nvPr/>
          </p:nvCxnSpPr>
          <p:spPr>
            <a:xfrm>
              <a:off x="4082439" y="6904032"/>
              <a:ext cx="0" cy="16113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コネクタ 193"/>
            <p:cNvCxnSpPr/>
            <p:nvPr/>
          </p:nvCxnSpPr>
          <p:spPr>
            <a:xfrm>
              <a:off x="4566195" y="6894508"/>
              <a:ext cx="0" cy="16113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コネクタ 194"/>
            <p:cNvCxnSpPr/>
            <p:nvPr/>
          </p:nvCxnSpPr>
          <p:spPr>
            <a:xfrm>
              <a:off x="4081997" y="7055645"/>
              <a:ext cx="50062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1" name="図 180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23564" r="21678" b="25303"/>
          <a:stretch/>
        </p:blipFill>
        <p:spPr>
          <a:xfrm rot="11513366">
            <a:off x="4061146" y="7316305"/>
            <a:ext cx="340155" cy="315858"/>
          </a:xfrm>
          <a:prstGeom prst="rect">
            <a:avLst/>
          </a:prstGeom>
        </p:spPr>
      </p:pic>
      <p:pic>
        <p:nvPicPr>
          <p:cNvPr id="203" name="図 202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23564" r="21678" b="25303"/>
          <a:stretch/>
        </p:blipFill>
        <p:spPr>
          <a:xfrm rot="2651919">
            <a:off x="3940659" y="7537445"/>
            <a:ext cx="340155" cy="315858"/>
          </a:xfrm>
          <a:prstGeom prst="rect">
            <a:avLst/>
          </a:prstGeom>
        </p:spPr>
      </p:pic>
      <p:sp>
        <p:nvSpPr>
          <p:cNvPr id="1049" name="円/楕円 1048"/>
          <p:cNvSpPr/>
          <p:nvPr/>
        </p:nvSpPr>
        <p:spPr>
          <a:xfrm rot="713366">
            <a:off x="4158530" y="7560011"/>
            <a:ext cx="78281" cy="85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0" name="四角形吹き出し 1049"/>
          <p:cNvSpPr/>
          <p:nvPr/>
        </p:nvSpPr>
        <p:spPr>
          <a:xfrm>
            <a:off x="4389850" y="7530331"/>
            <a:ext cx="590864" cy="155932"/>
          </a:xfrm>
          <a:prstGeom prst="wedgeRectCallout">
            <a:avLst>
              <a:gd name="adj1" fmla="val -67819"/>
              <a:gd name="adj2" fmla="val 46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 smtClean="0">
                <a:solidFill>
                  <a:schemeClr val="tx1"/>
                </a:solidFill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プッシング</a:t>
            </a:r>
            <a:endParaRPr kumimoji="1" lang="ja-JP" altLang="en-US" sz="500" dirty="0">
              <a:solidFill>
                <a:schemeClr val="tx1"/>
              </a:solidFill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</p:txBody>
      </p:sp>
      <p:sp>
        <p:nvSpPr>
          <p:cNvPr id="206" name="テキスト ボックス 205"/>
          <p:cNvSpPr txBox="1"/>
          <p:nvPr/>
        </p:nvSpPr>
        <p:spPr>
          <a:xfrm>
            <a:off x="3639961" y="8264212"/>
            <a:ext cx="14997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今までプッシングを取られていたシーンも</a:t>
            </a:r>
            <a:r>
              <a:rPr lang="en-US" altLang="ja-JP" sz="5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…</a:t>
            </a:r>
            <a:endParaRPr kumimoji="1" lang="en-US" altLang="ja-JP" sz="500" dirty="0" smtClean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</p:txBody>
      </p:sp>
      <p:sp>
        <p:nvSpPr>
          <p:cNvPr id="208" name="テキスト ボックス 207"/>
          <p:cNvSpPr txBox="1"/>
          <p:nvPr/>
        </p:nvSpPr>
        <p:spPr>
          <a:xfrm>
            <a:off x="4919537" y="7494423"/>
            <a:ext cx="596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キック機構</a:t>
            </a:r>
            <a:endParaRPr lang="en-US" altLang="ja-JP" sz="500" dirty="0" smtClean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pPr algn="ctr"/>
            <a:endParaRPr lang="en-US" altLang="ja-JP" sz="500" dirty="0" smtClean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pPr algn="ctr"/>
            <a:endParaRPr lang="en-US" altLang="ja-JP" sz="500" dirty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pPr algn="ctr"/>
            <a:r>
              <a:rPr lang="ja-JP" altLang="en-US" sz="5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搭載後</a:t>
            </a:r>
            <a:r>
              <a:rPr lang="en-US" altLang="ja-JP" sz="5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…</a:t>
            </a:r>
            <a:endParaRPr lang="en-US" altLang="ja-JP" sz="500" dirty="0" smtClean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</p:txBody>
      </p:sp>
      <p:sp>
        <p:nvSpPr>
          <p:cNvPr id="1051" name="右矢印 1050"/>
          <p:cNvSpPr/>
          <p:nvPr/>
        </p:nvSpPr>
        <p:spPr>
          <a:xfrm>
            <a:off x="4982057" y="7608813"/>
            <a:ext cx="517740" cy="164296"/>
          </a:xfrm>
          <a:prstGeom prst="rightArrow">
            <a:avLst>
              <a:gd name="adj1" fmla="val 50000"/>
              <a:gd name="adj2" fmla="val 557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9" name="グループ化 208"/>
          <p:cNvGrpSpPr/>
          <p:nvPr/>
        </p:nvGrpSpPr>
        <p:grpSpPr>
          <a:xfrm>
            <a:off x="5515831" y="7200833"/>
            <a:ext cx="1195625" cy="1011744"/>
            <a:chOff x="3717236" y="6745672"/>
            <a:chExt cx="1195625" cy="1196590"/>
          </a:xfrm>
        </p:grpSpPr>
        <p:sp>
          <p:nvSpPr>
            <p:cNvPr id="210" name="正方形/長方形 209"/>
            <p:cNvSpPr/>
            <p:nvPr/>
          </p:nvSpPr>
          <p:spPr>
            <a:xfrm>
              <a:off x="3717236" y="6748280"/>
              <a:ext cx="1195625" cy="11939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正方形/長方形 210"/>
            <p:cNvSpPr/>
            <p:nvPr/>
          </p:nvSpPr>
          <p:spPr>
            <a:xfrm>
              <a:off x="4081997" y="6745672"/>
              <a:ext cx="466101" cy="139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2" name="直線コネクタ 211"/>
            <p:cNvCxnSpPr/>
            <p:nvPr/>
          </p:nvCxnSpPr>
          <p:spPr>
            <a:xfrm flipV="1">
              <a:off x="3861041" y="6904032"/>
              <a:ext cx="908011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コネクタ 212"/>
            <p:cNvCxnSpPr/>
            <p:nvPr/>
          </p:nvCxnSpPr>
          <p:spPr>
            <a:xfrm>
              <a:off x="3861041" y="6894508"/>
              <a:ext cx="0" cy="10477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コネクタ 213"/>
            <p:cNvCxnSpPr/>
            <p:nvPr/>
          </p:nvCxnSpPr>
          <p:spPr>
            <a:xfrm>
              <a:off x="4767705" y="6894508"/>
              <a:ext cx="0" cy="10477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コネクタ 214"/>
            <p:cNvCxnSpPr/>
            <p:nvPr/>
          </p:nvCxnSpPr>
          <p:spPr>
            <a:xfrm>
              <a:off x="4082439" y="6904032"/>
              <a:ext cx="0" cy="16113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コネクタ 215"/>
            <p:cNvCxnSpPr/>
            <p:nvPr/>
          </p:nvCxnSpPr>
          <p:spPr>
            <a:xfrm>
              <a:off x="4566195" y="6894508"/>
              <a:ext cx="0" cy="16113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コネクタ 216"/>
            <p:cNvCxnSpPr/>
            <p:nvPr/>
          </p:nvCxnSpPr>
          <p:spPr>
            <a:xfrm>
              <a:off x="4081997" y="7055645"/>
              <a:ext cx="50062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2" name="テキスト ボックス 221"/>
          <p:cNvSpPr txBox="1"/>
          <p:nvPr/>
        </p:nvSpPr>
        <p:spPr>
          <a:xfrm>
            <a:off x="5347767" y="8225741"/>
            <a:ext cx="1499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キックすることでプッシングとなることなく</a:t>
            </a:r>
            <a:endParaRPr kumimoji="1" lang="en-US" altLang="ja-JP" sz="500" dirty="0" smtClean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pPr algn="ctr"/>
            <a:r>
              <a:rPr lang="ja-JP" altLang="en-US" sz="5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得点</a:t>
            </a:r>
            <a:r>
              <a:rPr lang="ja-JP" altLang="en-US" sz="5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を取ることができる</a:t>
            </a:r>
            <a:endParaRPr kumimoji="1" lang="en-US" altLang="ja-JP" sz="500" dirty="0" smtClean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</p:txBody>
      </p:sp>
      <p:pic>
        <p:nvPicPr>
          <p:cNvPr id="223" name="図 222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23564" r="21678" b="25303"/>
          <a:stretch/>
        </p:blipFill>
        <p:spPr>
          <a:xfrm rot="1251564">
            <a:off x="5667151" y="7964537"/>
            <a:ext cx="296568" cy="275384"/>
          </a:xfrm>
          <a:prstGeom prst="rect">
            <a:avLst/>
          </a:prstGeom>
        </p:spPr>
      </p:pic>
      <p:sp>
        <p:nvSpPr>
          <p:cNvPr id="224" name="円/楕円 223"/>
          <p:cNvSpPr/>
          <p:nvPr/>
        </p:nvSpPr>
        <p:spPr>
          <a:xfrm rot="713366">
            <a:off x="5822384" y="7881517"/>
            <a:ext cx="95789" cy="957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381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5" name="図 224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23564" r="21678" b="25303"/>
          <a:stretch/>
        </p:blipFill>
        <p:spPr>
          <a:xfrm rot="10800000">
            <a:off x="6021089" y="7414924"/>
            <a:ext cx="272244" cy="252798"/>
          </a:xfrm>
          <a:prstGeom prst="rect">
            <a:avLst/>
          </a:prstGeom>
        </p:spPr>
      </p:pic>
      <p:sp>
        <p:nvSpPr>
          <p:cNvPr id="226" name="円/楕円 225"/>
          <p:cNvSpPr/>
          <p:nvPr/>
        </p:nvSpPr>
        <p:spPr>
          <a:xfrm rot="713366">
            <a:off x="5872339" y="7770533"/>
            <a:ext cx="95789" cy="957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円/楕円 226"/>
          <p:cNvSpPr/>
          <p:nvPr/>
        </p:nvSpPr>
        <p:spPr>
          <a:xfrm rot="713366">
            <a:off x="5925657" y="7633266"/>
            <a:ext cx="95789" cy="957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円/楕円 229"/>
          <p:cNvSpPr/>
          <p:nvPr/>
        </p:nvSpPr>
        <p:spPr>
          <a:xfrm rot="713366">
            <a:off x="5903471" y="7214894"/>
            <a:ext cx="95789" cy="957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四角形吹き出し 228"/>
          <p:cNvSpPr/>
          <p:nvPr/>
        </p:nvSpPr>
        <p:spPr>
          <a:xfrm>
            <a:off x="6011245" y="7034081"/>
            <a:ext cx="838782" cy="185385"/>
          </a:xfrm>
          <a:prstGeom prst="wedgeRectCallout">
            <a:avLst>
              <a:gd name="adj1" fmla="val -44353"/>
              <a:gd name="adj2" fmla="val 2078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00" dirty="0">
                <a:solidFill>
                  <a:schemeClr val="tx1"/>
                </a:solidFill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当たっている</a:t>
            </a:r>
            <a:r>
              <a:rPr lang="ja-JP" altLang="en-US" sz="500" dirty="0" smtClean="0">
                <a:solidFill>
                  <a:schemeClr val="tx1"/>
                </a:solidFill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がセーフ</a:t>
            </a:r>
            <a:endParaRPr kumimoji="1" lang="ja-JP" altLang="en-US" sz="500" dirty="0">
              <a:solidFill>
                <a:schemeClr val="tx1"/>
              </a:solidFill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</p:txBody>
      </p:sp>
      <p:sp>
        <p:nvSpPr>
          <p:cNvPr id="231" name="円/楕円 230"/>
          <p:cNvSpPr/>
          <p:nvPr/>
        </p:nvSpPr>
        <p:spPr>
          <a:xfrm rot="713366">
            <a:off x="5925657" y="7356203"/>
            <a:ext cx="95789" cy="957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円/楕円 231"/>
          <p:cNvSpPr/>
          <p:nvPr/>
        </p:nvSpPr>
        <p:spPr>
          <a:xfrm rot="713366">
            <a:off x="5956810" y="7495143"/>
            <a:ext cx="95789" cy="957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テキスト ボックス 241"/>
          <p:cNvSpPr txBox="1"/>
          <p:nvPr/>
        </p:nvSpPr>
        <p:spPr>
          <a:xfrm>
            <a:off x="228927" y="1099242"/>
            <a:ext cx="213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ロボットの概要</a:t>
            </a:r>
            <a:endParaRPr kumimoji="1" lang="ja-JP" altLang="en-US" sz="1800" dirty="0"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cxnSp>
        <p:nvCxnSpPr>
          <p:cNvPr id="1053" name="直線コネクタ 1052"/>
          <p:cNvCxnSpPr/>
          <p:nvPr/>
        </p:nvCxnSpPr>
        <p:spPr>
          <a:xfrm>
            <a:off x="3915774" y="5356577"/>
            <a:ext cx="277936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直線コネクタ 244"/>
          <p:cNvCxnSpPr/>
          <p:nvPr/>
        </p:nvCxnSpPr>
        <p:spPr>
          <a:xfrm>
            <a:off x="318008" y="5348957"/>
            <a:ext cx="2951452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7" name="グループ化 246"/>
          <p:cNvGrpSpPr/>
          <p:nvPr/>
        </p:nvGrpSpPr>
        <p:grpSpPr>
          <a:xfrm>
            <a:off x="330708" y="8954224"/>
            <a:ext cx="1195625" cy="1280281"/>
            <a:chOff x="3717236" y="6745672"/>
            <a:chExt cx="1195625" cy="1196590"/>
          </a:xfrm>
        </p:grpSpPr>
        <p:sp>
          <p:nvSpPr>
            <p:cNvPr id="248" name="正方形/長方形 247"/>
            <p:cNvSpPr/>
            <p:nvPr/>
          </p:nvSpPr>
          <p:spPr>
            <a:xfrm>
              <a:off x="3717236" y="6748280"/>
              <a:ext cx="1195625" cy="11939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9" name="正方形/長方形 248"/>
            <p:cNvSpPr/>
            <p:nvPr/>
          </p:nvSpPr>
          <p:spPr>
            <a:xfrm>
              <a:off x="4081997" y="6745672"/>
              <a:ext cx="466101" cy="139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0" name="直線コネクタ 249"/>
            <p:cNvCxnSpPr/>
            <p:nvPr/>
          </p:nvCxnSpPr>
          <p:spPr>
            <a:xfrm flipV="1">
              <a:off x="3861041" y="6904032"/>
              <a:ext cx="908011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コネクタ 250"/>
            <p:cNvCxnSpPr/>
            <p:nvPr/>
          </p:nvCxnSpPr>
          <p:spPr>
            <a:xfrm>
              <a:off x="3861041" y="6894508"/>
              <a:ext cx="0" cy="10477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コネクタ 251"/>
            <p:cNvCxnSpPr/>
            <p:nvPr/>
          </p:nvCxnSpPr>
          <p:spPr>
            <a:xfrm>
              <a:off x="4767705" y="6894508"/>
              <a:ext cx="0" cy="10477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コネクタ 252"/>
            <p:cNvCxnSpPr/>
            <p:nvPr/>
          </p:nvCxnSpPr>
          <p:spPr>
            <a:xfrm>
              <a:off x="4082439" y="6904032"/>
              <a:ext cx="0" cy="16113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コネクタ 253"/>
            <p:cNvCxnSpPr/>
            <p:nvPr/>
          </p:nvCxnSpPr>
          <p:spPr>
            <a:xfrm>
              <a:off x="4552040" y="6894508"/>
              <a:ext cx="0" cy="16113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線コネクタ 254"/>
            <p:cNvCxnSpPr/>
            <p:nvPr/>
          </p:nvCxnSpPr>
          <p:spPr>
            <a:xfrm>
              <a:off x="4077235" y="7055645"/>
              <a:ext cx="48419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8" name="直線コネクタ 257"/>
          <p:cNvCxnSpPr/>
          <p:nvPr/>
        </p:nvCxnSpPr>
        <p:spPr>
          <a:xfrm>
            <a:off x="318008" y="7326677"/>
            <a:ext cx="2951452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/>
          <p:nvPr/>
        </p:nvCxnSpPr>
        <p:spPr>
          <a:xfrm>
            <a:off x="3785089" y="8882053"/>
            <a:ext cx="6448571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直線コネクタ 261"/>
          <p:cNvCxnSpPr/>
          <p:nvPr/>
        </p:nvCxnSpPr>
        <p:spPr>
          <a:xfrm>
            <a:off x="7317179" y="7072506"/>
            <a:ext cx="2951452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>
          <a:xfrm>
            <a:off x="10861761" y="5356577"/>
            <a:ext cx="382905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6" name="図 265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23564" r="21678" b="25303"/>
          <a:stretch/>
        </p:blipFill>
        <p:spPr>
          <a:xfrm>
            <a:off x="443793" y="9827128"/>
            <a:ext cx="340155" cy="315858"/>
          </a:xfrm>
          <a:prstGeom prst="rect">
            <a:avLst/>
          </a:prstGeom>
          <a:effectLst>
            <a:softEdge rad="0"/>
          </a:effectLst>
        </p:spPr>
      </p:pic>
      <p:sp>
        <p:nvSpPr>
          <p:cNvPr id="267" name="円/楕円 266"/>
          <p:cNvSpPr/>
          <p:nvPr/>
        </p:nvSpPr>
        <p:spPr>
          <a:xfrm>
            <a:off x="578525" y="9804669"/>
            <a:ext cx="78281" cy="85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8" name="図 267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23564" r="21678" b="25303"/>
          <a:stretch/>
        </p:blipFill>
        <p:spPr>
          <a:xfrm>
            <a:off x="445092" y="9161070"/>
            <a:ext cx="340155" cy="315858"/>
          </a:xfrm>
          <a:prstGeom prst="rect">
            <a:avLst/>
          </a:prstGeom>
          <a:effectLst>
            <a:softEdge rad="0"/>
          </a:effectLst>
        </p:spPr>
      </p:pic>
      <p:sp>
        <p:nvSpPr>
          <p:cNvPr id="269" name="円/楕円 268"/>
          <p:cNvSpPr/>
          <p:nvPr/>
        </p:nvSpPr>
        <p:spPr>
          <a:xfrm>
            <a:off x="578525" y="8988978"/>
            <a:ext cx="78281" cy="85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0" name="テキスト ボックス 269"/>
          <p:cNvSpPr txBox="1"/>
          <p:nvPr/>
        </p:nvSpPr>
        <p:spPr>
          <a:xfrm>
            <a:off x="185839" y="10263260"/>
            <a:ext cx="14997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何もない</a:t>
            </a:r>
            <a:r>
              <a:rPr lang="ja-JP" altLang="en-US" sz="5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と入らないこのシュートも</a:t>
            </a:r>
            <a:r>
              <a:rPr lang="en-US" altLang="ja-JP" sz="5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…</a:t>
            </a:r>
            <a:endParaRPr kumimoji="1" lang="en-US" altLang="ja-JP" sz="500" dirty="0" smtClean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</p:txBody>
      </p:sp>
      <p:sp>
        <p:nvSpPr>
          <p:cNvPr id="271" name="テキスト ボックス 270"/>
          <p:cNvSpPr txBox="1"/>
          <p:nvPr/>
        </p:nvSpPr>
        <p:spPr>
          <a:xfrm>
            <a:off x="1471582" y="9463039"/>
            <a:ext cx="596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カメラ</a:t>
            </a:r>
            <a:endParaRPr lang="en-US" altLang="ja-JP" sz="500" dirty="0" smtClean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pPr algn="ctr"/>
            <a:endParaRPr lang="en-US" altLang="ja-JP" sz="500" dirty="0" smtClean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pPr algn="ctr"/>
            <a:endParaRPr lang="en-US" altLang="ja-JP" sz="500" dirty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pPr algn="ctr"/>
            <a:r>
              <a:rPr lang="ja-JP" altLang="en-US" sz="5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 搭載後</a:t>
            </a:r>
            <a:r>
              <a:rPr lang="en-US" altLang="ja-JP" sz="5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…</a:t>
            </a:r>
            <a:endParaRPr lang="en-US" altLang="ja-JP" sz="500" dirty="0" smtClean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</p:txBody>
      </p:sp>
      <p:sp>
        <p:nvSpPr>
          <p:cNvPr id="272" name="右矢印 271"/>
          <p:cNvSpPr/>
          <p:nvPr/>
        </p:nvSpPr>
        <p:spPr>
          <a:xfrm>
            <a:off x="1534102" y="9577429"/>
            <a:ext cx="517740" cy="164296"/>
          </a:xfrm>
          <a:prstGeom prst="rightArrow">
            <a:avLst>
              <a:gd name="adj1" fmla="val 50000"/>
              <a:gd name="adj2" fmla="val 557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3" name="グループ化 272"/>
          <p:cNvGrpSpPr/>
          <p:nvPr/>
        </p:nvGrpSpPr>
        <p:grpSpPr>
          <a:xfrm>
            <a:off x="2064103" y="8948447"/>
            <a:ext cx="1195625" cy="1280281"/>
            <a:chOff x="3717236" y="6745672"/>
            <a:chExt cx="1195625" cy="1196590"/>
          </a:xfrm>
        </p:grpSpPr>
        <p:sp>
          <p:nvSpPr>
            <p:cNvPr id="274" name="正方形/長方形 273"/>
            <p:cNvSpPr/>
            <p:nvPr/>
          </p:nvSpPr>
          <p:spPr>
            <a:xfrm>
              <a:off x="3717236" y="6748280"/>
              <a:ext cx="1195625" cy="11939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" name="正方形/長方形 274"/>
            <p:cNvSpPr/>
            <p:nvPr/>
          </p:nvSpPr>
          <p:spPr>
            <a:xfrm>
              <a:off x="4081997" y="6745672"/>
              <a:ext cx="466101" cy="139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6" name="直線コネクタ 275"/>
            <p:cNvCxnSpPr/>
            <p:nvPr/>
          </p:nvCxnSpPr>
          <p:spPr>
            <a:xfrm flipV="1">
              <a:off x="3861041" y="6904032"/>
              <a:ext cx="908011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コネクタ 276"/>
            <p:cNvCxnSpPr/>
            <p:nvPr/>
          </p:nvCxnSpPr>
          <p:spPr>
            <a:xfrm>
              <a:off x="3861041" y="6894508"/>
              <a:ext cx="0" cy="10477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コネクタ 277"/>
            <p:cNvCxnSpPr/>
            <p:nvPr/>
          </p:nvCxnSpPr>
          <p:spPr>
            <a:xfrm>
              <a:off x="4767705" y="6894508"/>
              <a:ext cx="0" cy="10477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コネクタ 278"/>
            <p:cNvCxnSpPr/>
            <p:nvPr/>
          </p:nvCxnSpPr>
          <p:spPr>
            <a:xfrm>
              <a:off x="4082439" y="6904032"/>
              <a:ext cx="0" cy="16113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コネクタ 279"/>
            <p:cNvCxnSpPr/>
            <p:nvPr/>
          </p:nvCxnSpPr>
          <p:spPr>
            <a:xfrm>
              <a:off x="4552040" y="6894508"/>
              <a:ext cx="0" cy="16113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コネクタ 280"/>
            <p:cNvCxnSpPr/>
            <p:nvPr/>
          </p:nvCxnSpPr>
          <p:spPr>
            <a:xfrm>
              <a:off x="4077235" y="7055645"/>
              <a:ext cx="48419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2" name="右矢印 281"/>
          <p:cNvSpPr/>
          <p:nvPr/>
        </p:nvSpPr>
        <p:spPr>
          <a:xfrm rot="16200000">
            <a:off x="457966" y="9559434"/>
            <a:ext cx="327574" cy="123720"/>
          </a:xfrm>
          <a:prstGeom prst="rightArrow">
            <a:avLst>
              <a:gd name="adj1" fmla="val 23912"/>
              <a:gd name="adj2" fmla="val 692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3" name="図 282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23564" r="21678" b="25303"/>
          <a:stretch/>
        </p:blipFill>
        <p:spPr>
          <a:xfrm rot="971854">
            <a:off x="2235865" y="9859088"/>
            <a:ext cx="340155" cy="315858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1062" name="直線コネクタ 1061"/>
          <p:cNvCxnSpPr/>
          <p:nvPr/>
        </p:nvCxnSpPr>
        <p:spPr>
          <a:xfrm flipH="1">
            <a:off x="2413853" y="9022998"/>
            <a:ext cx="240773" cy="98829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9" name="図 28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23564" r="21678" b="25303"/>
          <a:stretch/>
        </p:blipFill>
        <p:spPr>
          <a:xfrm rot="725676">
            <a:off x="2395943" y="9387424"/>
            <a:ext cx="340155" cy="315858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290" name="直線コネクタ 289"/>
          <p:cNvCxnSpPr/>
          <p:nvPr/>
        </p:nvCxnSpPr>
        <p:spPr>
          <a:xfrm flipH="1">
            <a:off x="2572670" y="9022998"/>
            <a:ext cx="81070" cy="51312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円/楕円 291"/>
          <p:cNvSpPr/>
          <p:nvPr/>
        </p:nvSpPr>
        <p:spPr>
          <a:xfrm>
            <a:off x="2405942" y="9853902"/>
            <a:ext cx="78281" cy="85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円/楕円 292"/>
          <p:cNvSpPr/>
          <p:nvPr/>
        </p:nvSpPr>
        <p:spPr>
          <a:xfrm>
            <a:off x="2554970" y="9377727"/>
            <a:ext cx="78281" cy="85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円/楕円 293"/>
          <p:cNvSpPr/>
          <p:nvPr/>
        </p:nvSpPr>
        <p:spPr>
          <a:xfrm>
            <a:off x="2687133" y="8996679"/>
            <a:ext cx="78281" cy="85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5" name="テキスト ボックス 294"/>
          <p:cNvSpPr txBox="1"/>
          <p:nvPr/>
        </p:nvSpPr>
        <p:spPr>
          <a:xfrm>
            <a:off x="1919978" y="10234505"/>
            <a:ext cx="1499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カメラ</a:t>
            </a:r>
            <a:r>
              <a:rPr lang="ja-JP" altLang="en-US" sz="5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でゴールの角度を計算することで</a:t>
            </a:r>
            <a:endParaRPr lang="en-US" altLang="ja-JP" sz="500" dirty="0" smtClean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pPr algn="ctr"/>
            <a:r>
              <a:rPr kumimoji="1" lang="ja-JP" altLang="en-US" sz="5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ゴールに</a:t>
            </a:r>
            <a:r>
              <a:rPr kumimoji="1" lang="ja-JP" altLang="en-US" sz="500" dirty="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向かってシュートする</a:t>
            </a:r>
            <a:r>
              <a:rPr kumimoji="1" lang="ja-JP" altLang="en-US" sz="500" smtClean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ことが</a:t>
            </a:r>
            <a:endParaRPr kumimoji="1" lang="en-US" altLang="ja-JP" sz="500" dirty="0" smtClean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608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2329</TotalTime>
  <Words>1004</Words>
  <Application>Microsoft Office PowerPoint</Application>
  <PresentationFormat>ユーザー設定</PresentationFormat>
  <Paragraphs>160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ＭＳ Ｐゴシック</vt:lpstr>
      <vt:lpstr>源ノ角ゴシック Code JP L</vt:lpstr>
      <vt:lpstr>源ノ角ゴシック Code JP M</vt:lpstr>
      <vt:lpstr>源ノ角ゴシック Code JP N</vt:lpstr>
      <vt:lpstr>源ノ角ゴシック Code JP R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Microsoft アカウント</cp:lastModifiedBy>
  <cp:revision>40</cp:revision>
  <dcterms:created xsi:type="dcterms:W3CDTF">2023-02-14T07:18:03Z</dcterms:created>
  <dcterms:modified xsi:type="dcterms:W3CDTF">2023-03-13T16:55:04Z</dcterms:modified>
</cp:coreProperties>
</file>