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163" autoAdjust="0"/>
  </p:normalViewPr>
  <p:slideViewPr>
    <p:cSldViewPr snapToGrid="0">
      <p:cViewPr>
        <p:scale>
          <a:sx n="75" d="100"/>
          <a:sy n="75" d="100"/>
        </p:scale>
        <p:origin x="126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角丸四角形 97"/>
          <p:cNvSpPr/>
          <p:nvPr/>
        </p:nvSpPr>
        <p:spPr>
          <a:xfrm>
            <a:off x="2660080" y="731497"/>
            <a:ext cx="4819964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6668332" y="2177271"/>
            <a:ext cx="74533" cy="57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7" name="角丸四角形 176"/>
          <p:cNvSpPr/>
          <p:nvPr/>
        </p:nvSpPr>
        <p:spPr>
          <a:xfrm>
            <a:off x="-1080698" y="3580887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44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8048306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7" y="7485839"/>
            <a:ext cx="3995827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3" name="角丸四角形 222"/>
          <p:cNvSpPr/>
          <p:nvPr/>
        </p:nvSpPr>
        <p:spPr>
          <a:xfrm>
            <a:off x="4319119" y="7481494"/>
            <a:ext cx="7423146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2404907" y="4222942"/>
            <a:ext cx="256178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7" name="角丸四角形 56"/>
          <p:cNvSpPr/>
          <p:nvPr/>
        </p:nvSpPr>
        <p:spPr>
          <a:xfrm>
            <a:off x="10061002" y="747555"/>
            <a:ext cx="4905689" cy="3069245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98" name="正方形/長方形 197"/>
          <p:cNvSpPr/>
          <p:nvPr/>
        </p:nvSpPr>
        <p:spPr>
          <a:xfrm rot="16200000">
            <a:off x="13372041" y="3202134"/>
            <a:ext cx="87688" cy="28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0" name="正方形/長方形 189"/>
          <p:cNvSpPr/>
          <p:nvPr/>
        </p:nvSpPr>
        <p:spPr>
          <a:xfrm rot="5400000">
            <a:off x="13269352" y="2167450"/>
            <a:ext cx="87688" cy="485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39" name="正方形/長方形 138"/>
          <p:cNvSpPr/>
          <p:nvPr/>
        </p:nvSpPr>
        <p:spPr>
          <a:xfrm>
            <a:off x="11072637" y="2162829"/>
            <a:ext cx="87688" cy="690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5491" y="71538"/>
            <a:ext cx="205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  <a:endParaRPr lang="ja-JP" altLang="en-US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650780" y="317593"/>
            <a:ext cx="4606955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熊抱 崚太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石原 廉太郎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松田 魁琉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目野 優輝 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1842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" name="正方形/長方形 11"/>
          <p:cNvSpPr/>
          <p:nvPr/>
        </p:nvSpPr>
        <p:spPr>
          <a:xfrm>
            <a:off x="2933515" y="1572005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808850" y="844686"/>
            <a:ext cx="1473556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030538" y="1173832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767038" y="844685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</a:t>
            </a:r>
            <a:r>
              <a:rPr lang="en-US" altLang="ja-JP" sz="78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en-US" altLang="ja-JP" sz="78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805018" y="1825122"/>
            <a:ext cx="1299563" cy="826956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761290" y="1788502"/>
            <a:ext cx="155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     </a:t>
            </a:r>
            <a:r>
              <a:rPr lang="en-US" altLang="ja-JP" sz="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Fuse : 20A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32286" y="2664509"/>
            <a:ext cx="96307" cy="69666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769833" y="159351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2656223" y="2910009"/>
            <a:ext cx="63989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3038893" y="3167910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3233477" y="2806903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3162607" y="2816477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DSR-1202)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89" y="2934797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4382636" y="839717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354216" y="840012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4563246" y="1061301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93" y="1188328"/>
            <a:ext cx="1030830" cy="193280"/>
          </a:xfrm>
          <a:prstGeom prst="rect">
            <a:avLst/>
          </a:prstGeom>
        </p:spPr>
      </p:pic>
      <p:sp>
        <p:nvSpPr>
          <p:cNvPr id="148" name="正方形/長方形 147"/>
          <p:cNvSpPr/>
          <p:nvPr/>
        </p:nvSpPr>
        <p:spPr>
          <a:xfrm rot="5400000">
            <a:off x="4122810" y="2104708"/>
            <a:ext cx="238655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4033492" y="2069467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Power(5.5V)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4916818" y="1036419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997464" y="1413314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4759792" y="1603790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9034" y="1613310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4767093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4997461" y="1777513"/>
            <a:ext cx="89777" cy="19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741071" y="1988873"/>
            <a:ext cx="630354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622962" y="1417295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5363602" y="1607226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281965" y="1607795"/>
            <a:ext cx="792052" cy="16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445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621922" y="1716003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5379196" y="1979371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302011" y="1958142"/>
            <a:ext cx="786012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334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334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4638174" y="1413783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4573984" y="2207417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4527188" y="2213310"/>
            <a:ext cx="862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4589943" y="2365359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790" y="2375051"/>
            <a:ext cx="83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Serial To Type-C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519963" y="731497"/>
            <a:ext cx="2501120" cy="3101363"/>
          </a:xfrm>
          <a:prstGeom prst="roundRect">
            <a:avLst>
              <a:gd name="adj" fmla="val 81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6258720" y="1095429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115598" y="1162751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6400327" y="1914971"/>
            <a:ext cx="74533" cy="5981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78151" y="211715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546099" y="2664716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4334921" y="2804932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4704948" y="2775233"/>
            <a:ext cx="95693" cy="1076190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320391" y="3216321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480439" y="844686"/>
            <a:ext cx="920486" cy="1224781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480101" y="2761738"/>
            <a:ext cx="920486" cy="908751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1980" y="200656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152885" y="71538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98919" y="190488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175" y="47182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6444441" y="834131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59446" y="2795894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5293760" y="2773382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260426" y="2770336"/>
            <a:ext cx="111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5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JMP-BE-3561 x 4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4856523" y="1420340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4856462" y="1790005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4463202" y="1663506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607399" y="1415128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5606609" y="1790655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5462449" y="1422579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5467030" y="179263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>
            <a:off x="5407488" y="3090774"/>
            <a:ext cx="742950" cy="4349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6" y="2939294"/>
            <a:ext cx="94743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5140" y="2009531"/>
            <a:ext cx="848870" cy="68275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15322"/>
          <a:stretch/>
        </p:blipFill>
        <p:spPr>
          <a:xfrm>
            <a:off x="6539280" y="953447"/>
            <a:ext cx="857250" cy="882460"/>
          </a:xfrm>
          <a:prstGeom prst="rect">
            <a:avLst/>
          </a:prstGeom>
        </p:spPr>
      </p:pic>
      <p:cxnSp>
        <p:nvCxnSpPr>
          <p:cNvPr id="25" name="カギ線コネクタ 24"/>
          <p:cNvCxnSpPr/>
          <p:nvPr/>
        </p:nvCxnSpPr>
        <p:spPr>
          <a:xfrm>
            <a:off x="6957494" y="1722479"/>
            <a:ext cx="235009" cy="217120"/>
          </a:xfrm>
          <a:prstGeom prst="bentConnector3">
            <a:avLst>
              <a:gd name="adj1" fmla="val -14319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599092" y="1806649"/>
            <a:ext cx="15379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3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2944" y="104798"/>
            <a:ext cx="329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宗中アルテミス</a:t>
            </a:r>
            <a:endParaRPr lang="ja-JP" altLang="en-US" sz="28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250991" y="828654"/>
            <a:ext cx="1166309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201245" y="828654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210812" y="95218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1.5V x 4 x 2 = 12V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54" y="1077988"/>
            <a:ext cx="368048" cy="368048"/>
          </a:xfrm>
          <a:prstGeom prst="rect">
            <a:avLst/>
          </a:prstGeom>
        </p:spPr>
      </p:pic>
      <p:sp>
        <p:nvSpPr>
          <p:cNvPr id="105" name="正方形/長方形 104"/>
          <p:cNvSpPr/>
          <p:nvPr/>
        </p:nvSpPr>
        <p:spPr>
          <a:xfrm>
            <a:off x="10580654" y="1476312"/>
            <a:ext cx="126891" cy="1377287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06" name="テキスト ボックス 105"/>
          <p:cNvSpPr txBox="1"/>
          <p:nvPr/>
        </p:nvSpPr>
        <p:spPr>
          <a:xfrm rot="16200000">
            <a:off x="10425476" y="19779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0270030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0202319" y="2853599"/>
            <a:ext cx="1113581" cy="22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6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ch </a:t>
            </a:r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 Control Board</a:t>
            </a:r>
          </a:p>
          <a:p>
            <a:r>
              <a:rPr lang="en-US" altLang="ja-JP" sz="445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   (DAISEN </a:t>
            </a:r>
            <a:r>
              <a:rPr lang="en-US" altLang="ja-JP" sz="445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DSR-1203) </a:t>
            </a:r>
            <a:endParaRPr lang="ja-JP" altLang="en-US" sz="334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94" y="2919184"/>
            <a:ext cx="832031" cy="832031"/>
          </a:xfrm>
          <a:prstGeom prst="rect">
            <a:avLst/>
          </a:prstGeom>
        </p:spPr>
      </p:pic>
      <p:sp>
        <p:nvSpPr>
          <p:cNvPr id="110" name="角丸四角形 109"/>
          <p:cNvSpPr/>
          <p:nvPr/>
        </p:nvSpPr>
        <p:spPr>
          <a:xfrm>
            <a:off x="11798016" y="2853599"/>
            <a:ext cx="970407" cy="800166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 rot="16200000">
            <a:off x="11471377" y="2940681"/>
            <a:ext cx="91657" cy="535823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1312741" y="311103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1769915" y="2898227"/>
            <a:ext cx="1086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DAISEN MOTOR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r="3721" b="28490"/>
          <a:stretch/>
        </p:blipFill>
        <p:spPr>
          <a:xfrm>
            <a:off x="11951219" y="3158955"/>
            <a:ext cx="710664" cy="358775"/>
          </a:xfrm>
          <a:prstGeom prst="rect">
            <a:avLst/>
          </a:prstGeom>
        </p:spPr>
      </p:pic>
      <p:pic>
        <p:nvPicPr>
          <p:cNvPr id="114" name="図 1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4" y="1077988"/>
            <a:ext cx="368048" cy="368048"/>
          </a:xfrm>
          <a:prstGeom prst="rect">
            <a:avLst/>
          </a:prstGeom>
        </p:spPr>
      </p:pic>
      <p:pic>
        <p:nvPicPr>
          <p:cNvPr id="115" name="図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50" y="1077988"/>
            <a:ext cx="368048" cy="368048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86" y="1077988"/>
            <a:ext cx="368048" cy="368048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96" y="1077988"/>
            <a:ext cx="368048" cy="368048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856" y="1077988"/>
            <a:ext cx="368048" cy="368048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92" y="1077988"/>
            <a:ext cx="368048" cy="368048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28" y="1077988"/>
            <a:ext cx="368048" cy="368048"/>
          </a:xfrm>
          <a:prstGeom prst="rect">
            <a:avLst/>
          </a:prstGeom>
        </p:spPr>
      </p:pic>
      <p:sp>
        <p:nvSpPr>
          <p:cNvPr id="121" name="角丸四角形 120"/>
          <p:cNvSpPr/>
          <p:nvPr/>
        </p:nvSpPr>
        <p:spPr>
          <a:xfrm>
            <a:off x="11510634" y="830848"/>
            <a:ext cx="882741" cy="647658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1479376" y="819022"/>
            <a:ext cx="1320882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dirty="0" smtClean="0">
                <a:solidFill>
                  <a:schemeClr val="bg1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Dry cell</a:t>
            </a:r>
            <a:endParaRPr lang="ja-JP" altLang="en-US" sz="780" dirty="0">
              <a:solidFill>
                <a:schemeClr val="bg1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2084076" y="828654"/>
            <a:ext cx="1451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9V</a:t>
            </a:r>
            <a:endParaRPr lang="ja-JP" altLang="en-US" sz="7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07" y="882382"/>
            <a:ext cx="590392" cy="590392"/>
          </a:xfrm>
          <a:prstGeom prst="rect">
            <a:avLst/>
          </a:prstGeom>
        </p:spPr>
      </p:pic>
      <p:sp>
        <p:nvSpPr>
          <p:cNvPr id="124" name="正方形/長方形 123"/>
          <p:cNvSpPr/>
          <p:nvPr/>
        </p:nvSpPr>
        <p:spPr>
          <a:xfrm rot="5400000">
            <a:off x="12541845" y="952445"/>
            <a:ext cx="126891" cy="419473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6" name="正方形/長方形 125"/>
          <p:cNvSpPr/>
          <p:nvPr/>
        </p:nvSpPr>
        <p:spPr>
          <a:xfrm>
            <a:off x="12689365" y="1101715"/>
            <a:ext cx="126891" cy="444421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2424633" y="10694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10928334" y="1548815"/>
            <a:ext cx="2134125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1490822" y="1554491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1315792" y="1761514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33" name="図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39" y="1888541"/>
            <a:ext cx="1030830" cy="193280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1669364" y="1736632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11677128" y="2198521"/>
            <a:ext cx="1383043" cy="60441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067406" y="2192505"/>
            <a:ext cx="571989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Slave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2" name="角丸四角形 151"/>
          <p:cNvSpPr/>
          <p:nvPr/>
        </p:nvSpPr>
        <p:spPr>
          <a:xfrm>
            <a:off x="11772966" y="2403596"/>
            <a:ext cx="1181490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155" name="図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87" y="2533107"/>
            <a:ext cx="1030830" cy="193280"/>
          </a:xfrm>
          <a:prstGeom prst="rect">
            <a:avLst/>
          </a:prstGeom>
        </p:spPr>
      </p:pic>
      <p:sp>
        <p:nvSpPr>
          <p:cNvPr id="163" name="テキスト ボックス 162"/>
          <p:cNvSpPr txBox="1"/>
          <p:nvPr/>
        </p:nvSpPr>
        <p:spPr>
          <a:xfrm>
            <a:off x="11991021" y="2378807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11362589" y="2164955"/>
            <a:ext cx="87688" cy="3974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0" name="正方形/長方形 169"/>
          <p:cNvSpPr/>
          <p:nvPr/>
        </p:nvSpPr>
        <p:spPr>
          <a:xfrm rot="16200000">
            <a:off x="11468637" y="2368684"/>
            <a:ext cx="87688" cy="299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75" name="角丸四角形 174"/>
          <p:cNvSpPr/>
          <p:nvPr/>
        </p:nvSpPr>
        <p:spPr>
          <a:xfrm>
            <a:off x="13561440" y="919840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13561440" y="162733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9" name="角丸四角形 178"/>
          <p:cNvSpPr/>
          <p:nvPr/>
        </p:nvSpPr>
        <p:spPr>
          <a:xfrm>
            <a:off x="13562811" y="2328489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0" name="角丸四角形 179"/>
          <p:cNvSpPr/>
          <p:nvPr/>
        </p:nvSpPr>
        <p:spPr>
          <a:xfrm>
            <a:off x="13558916" y="3035988"/>
            <a:ext cx="1266161" cy="625516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13631480" y="2342051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IR Sensor x 6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2" name="正方形/長方形 181"/>
          <p:cNvSpPr/>
          <p:nvPr/>
        </p:nvSpPr>
        <p:spPr>
          <a:xfrm rot="5400000">
            <a:off x="13124968" y="1564633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3571063" y="927771"/>
            <a:ext cx="1236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Sensor x 4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84" name="正方形/長方形 183"/>
          <p:cNvSpPr/>
          <p:nvPr/>
        </p:nvSpPr>
        <p:spPr>
          <a:xfrm rot="5400000">
            <a:off x="13397590" y="1137814"/>
            <a:ext cx="87688" cy="214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5" name="正方形/長方形 184"/>
          <p:cNvSpPr/>
          <p:nvPr/>
        </p:nvSpPr>
        <p:spPr>
          <a:xfrm>
            <a:off x="13246642" y="1201074"/>
            <a:ext cx="87688" cy="50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88" name="テキスト ボックス 187"/>
          <p:cNvSpPr txBox="1"/>
          <p:nvPr/>
        </p:nvSpPr>
        <p:spPr>
          <a:xfrm rot="16200000">
            <a:off x="13073320" y="1381755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729930" y="997287"/>
            <a:ext cx="536720" cy="536720"/>
          </a:xfrm>
          <a:prstGeom prst="rect">
            <a:avLst/>
          </a:prstGeom>
        </p:spPr>
      </p:pic>
      <p:sp>
        <p:nvSpPr>
          <p:cNvPr id="189" name="正方形/長方形 188"/>
          <p:cNvSpPr/>
          <p:nvPr/>
        </p:nvSpPr>
        <p:spPr>
          <a:xfrm rot="5400000">
            <a:off x="13128007" y="1936934"/>
            <a:ext cx="87688" cy="1911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3096079" y="231273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13254968" y="1988874"/>
            <a:ext cx="87688" cy="376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3522059" y="1633824"/>
            <a:ext cx="13650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Ultra Sonic Sensor x 4</a:t>
            </a:r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614979" y="1742122"/>
            <a:ext cx="613714" cy="613714"/>
          </a:xfrm>
          <a:prstGeom prst="rect">
            <a:avLst/>
          </a:prstGeom>
        </p:spPr>
      </p:pic>
      <p:sp>
        <p:nvSpPr>
          <p:cNvPr id="194" name="正方形/長方形 193"/>
          <p:cNvSpPr/>
          <p:nvPr/>
        </p:nvSpPr>
        <p:spPr>
          <a:xfrm rot="5400000">
            <a:off x="13268382" y="1623985"/>
            <a:ext cx="87688" cy="472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13114562" y="17655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33" y="2486636"/>
            <a:ext cx="398336" cy="423454"/>
          </a:xfrm>
          <a:prstGeom prst="rect">
            <a:avLst/>
          </a:prstGeom>
        </p:spPr>
      </p:pic>
      <p:sp>
        <p:nvSpPr>
          <p:cNvPr id="196" name="正方形/長方形 195"/>
          <p:cNvSpPr/>
          <p:nvPr/>
        </p:nvSpPr>
        <p:spPr>
          <a:xfrm rot="16200000">
            <a:off x="13164632" y="2463222"/>
            <a:ext cx="87688" cy="268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7" name="正方形/長方形 196"/>
          <p:cNvSpPr/>
          <p:nvPr/>
        </p:nvSpPr>
        <p:spPr>
          <a:xfrm>
            <a:off x="13257767" y="2553558"/>
            <a:ext cx="87688" cy="830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99" name="テキスト ボックス 198"/>
          <p:cNvSpPr txBox="1"/>
          <p:nvPr/>
        </p:nvSpPr>
        <p:spPr>
          <a:xfrm rot="16200000">
            <a:off x="13085861" y="2872289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3701775" y="3045465"/>
            <a:ext cx="112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Gyro Sensor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13604143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3585496" y="3327514"/>
            <a:ext cx="493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</a:t>
            </a:r>
          </a:p>
          <a:p>
            <a:pPr algn="ctr"/>
            <a:r>
              <a:rPr lang="en-US" altLang="ja-JP" sz="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Xiao</a:t>
            </a:r>
            <a:endParaRPr lang="ja-JP" altLang="en-US" sz="4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03" name="角丸四角形 202"/>
          <p:cNvSpPr/>
          <p:nvPr/>
        </p:nvSpPr>
        <p:spPr>
          <a:xfrm>
            <a:off x="14317942" y="3235750"/>
            <a:ext cx="456601" cy="390894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05" name="正方形/長方形 204"/>
          <p:cNvSpPr/>
          <p:nvPr/>
        </p:nvSpPr>
        <p:spPr>
          <a:xfrm rot="5400000">
            <a:off x="14145499" y="3299346"/>
            <a:ext cx="87688" cy="257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4060744" y="333038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11371629" y="2425634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 rot="16200000">
            <a:off x="10980864" y="241883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313725" y="2872289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4165652" y="3351187"/>
            <a:ext cx="7611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L3GD20H</a:t>
            </a:r>
            <a:endParaRPr lang="ja-JP" altLang="en-US" sz="600" b="1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pic>
        <p:nvPicPr>
          <p:cNvPr id="211" name="図 2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3881099" y="1005497"/>
            <a:ext cx="536720" cy="53672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039331" y="1016011"/>
            <a:ext cx="536720" cy="536720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2144">
            <a:off x="14203713" y="1010417"/>
            <a:ext cx="536720" cy="536720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798076" y="1754452"/>
            <a:ext cx="613714" cy="613714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3998007" y="1754199"/>
            <a:ext cx="613714" cy="613714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920">
            <a:off x="14206101" y="1754749"/>
            <a:ext cx="613714" cy="613714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818" y="2486636"/>
            <a:ext cx="398336" cy="423454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980" y="2486636"/>
            <a:ext cx="398336" cy="423454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42" y="2486636"/>
            <a:ext cx="398336" cy="423454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9" y="2492714"/>
            <a:ext cx="398336" cy="423454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1" y="2486636"/>
            <a:ext cx="398336" cy="423454"/>
          </a:xfrm>
          <a:prstGeom prst="rect">
            <a:avLst/>
          </a:prstGeom>
        </p:spPr>
      </p:pic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までは、電源を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バッテリーから取ると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モータ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の電圧降下により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御部分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のリセットが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かかる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という問題があったため、電源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を制御用、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駆動用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2</a:t>
            </a:r>
            <a:r>
              <a:rPr lang="ja-JP" altLang="en-US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分ける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必要がありました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、安定化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コンバータ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採用すること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</a:t>
            </a:r>
            <a:r>
              <a:rPr lang="ja-JP" altLang="en-US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つの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バッテリー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から電源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を取って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もモータ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の電圧降下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による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御部分のリセット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に対応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しました。これ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により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回路の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簡易化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、基板の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省スペース化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実現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8" y="4342462"/>
            <a:ext cx="295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カメラのライン</a:t>
            </a:r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制御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超音波センサーで壁との距離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を測って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ライン制御をする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いう制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御方法から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、カメラを用いてライン制御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をする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方法に変更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、コート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の中心方向に移動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アルゴリズムを実装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。常に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カメラ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でコート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の中心を取り続け、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コートの中心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へ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の角度を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算出することによって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ラインが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反応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したときに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コートの中心方向へ移動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が可能になるだけ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でなく、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ラインにどの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角度で乗って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正確にコート内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移動する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ことが可能になりました。</a:t>
            </a:r>
          </a:p>
        </p:txBody>
      </p:sp>
      <p:sp>
        <p:nvSpPr>
          <p:cNvPr id="232" name="角丸四角形 231"/>
          <p:cNvSpPr/>
          <p:nvPr/>
        </p:nvSpPr>
        <p:spPr>
          <a:xfrm>
            <a:off x="2359934" y="5740850"/>
            <a:ext cx="1592544" cy="1490415"/>
          </a:xfrm>
          <a:prstGeom prst="roundRect">
            <a:avLst>
              <a:gd name="adj" fmla="val 8185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pic>
        <p:nvPicPr>
          <p:cNvPr id="231" name="図 2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3397" y="5785898"/>
            <a:ext cx="1763935" cy="141874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12452762" y="4333696"/>
            <a:ext cx="2513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ボールセンサ</a:t>
            </a:r>
            <a:r>
              <a:rPr lang="ja-JP" altLang="en-US" sz="2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の</a:t>
            </a:r>
            <a:r>
              <a:rPr lang="ja-JP" altLang="en-US" sz="20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制御 </a:t>
            </a:r>
            <a:r>
              <a:rPr lang="ja-JP" altLang="en-US" sz="2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今まで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はボールセンサー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すべて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メインマイコンに接続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し、反応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したものの組み合わせ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で移動方向を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判断する制御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してきました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。今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シーズン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からボールセンサーを一度別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マイコンに接続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し、各ボールセンサの反応値から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ボールの角度を算出・出力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それ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をもと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に移動する制御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方法に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変更しました。センサーの数を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以前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より追加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したこと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で、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より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正確なボール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位置の把握、回り込みができるように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なりました。</a:t>
            </a: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237203" y="7541968"/>
            <a:ext cx="39349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円形</a:t>
            </a:r>
            <a:r>
              <a:rPr lang="ja-JP" altLang="en-US" sz="28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ライン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今年は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、小サイズのラインセンサー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数個から、センサー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16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個を円形に配置したものに変更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。円形する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でどのような状態でもラインに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反応するようになり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ました。前年からの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課題の「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スピード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速すぎて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ライン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出る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」というの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解決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し、スピード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気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にせず</a:t>
            </a:r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に制御が</a:t>
            </a:r>
            <a:endParaRPr lang="en-US" altLang="ja-JP" sz="14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可能</a:t>
            </a:r>
            <a:r>
              <a:rPr lang="ja-JP" altLang="en-US" sz="14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になりました。</a:t>
            </a:r>
          </a:p>
        </p:txBody>
      </p:sp>
      <p:sp>
        <p:nvSpPr>
          <p:cNvPr id="236" name="角丸四角形 235"/>
          <p:cNvSpPr/>
          <p:nvPr/>
        </p:nvSpPr>
        <p:spPr>
          <a:xfrm>
            <a:off x="2042159" y="8700755"/>
            <a:ext cx="1961539" cy="1717570"/>
          </a:xfrm>
          <a:prstGeom prst="roundRect">
            <a:avLst>
              <a:gd name="adj" fmla="val 8185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pic>
        <p:nvPicPr>
          <p:cNvPr id="237" name="図 2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r="11306"/>
          <a:stretch/>
        </p:blipFill>
        <p:spPr>
          <a:xfrm>
            <a:off x="2118909" y="8655574"/>
            <a:ext cx="1798320" cy="1824361"/>
          </a:xfrm>
          <a:prstGeom prst="rect">
            <a:avLst/>
          </a:prstGeom>
        </p:spPr>
      </p:pic>
      <p:sp>
        <p:nvSpPr>
          <p:cNvPr id="240" name="テキスト ボックス 239"/>
          <p:cNvSpPr txBox="1"/>
          <p:nvPr/>
        </p:nvSpPr>
        <p:spPr>
          <a:xfrm>
            <a:off x="4428374" y="7549324"/>
            <a:ext cx="71178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</a:t>
            </a:r>
            <a:endParaRPr lang="en-US" altLang="ja-JP" sz="105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を用いてほぼすべての部品を独自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で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しています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。また、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3D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プリンタや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CNC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を使用することで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さらに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正確に短時間での部品の製作、量産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が可能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なりました。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基板類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も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、発注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基板によって自分たちのロボットに特化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した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機能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、形のものを実現可能になりました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。また、チーム内での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ファイル共有のために</a:t>
            </a:r>
            <a:r>
              <a:rPr lang="en-US" altLang="ja-JP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Github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を用いることで、複数での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大規模プロジェクト開発が容易に行えるようになりました。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Fusion360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設計：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KiCad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基板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発注：</a:t>
            </a:r>
            <a:r>
              <a:rPr lang="en-US" altLang="ja-JP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JLCPCB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部品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製作：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kitmill 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CL100</a:t>
            </a:r>
          </a:p>
          <a:p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　　　　　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FLASHFORGE </a:t>
            </a:r>
            <a:r>
              <a:rPr lang="en-US" altLang="ja-JP" sz="105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Adventurer3 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lite</a:t>
            </a:r>
          </a:p>
          <a:p>
            <a:r>
              <a:rPr lang="ja-JP" altLang="en-US" sz="11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基盤制作</a:t>
            </a:r>
            <a:r>
              <a:rPr lang="ja-JP" altLang="en-US" sz="11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：</a:t>
            </a:r>
            <a:r>
              <a:rPr lang="en-US" altLang="ja-JP" sz="105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Originalmind kitmill BS200</a:t>
            </a:r>
            <a:endParaRPr lang="ja-JP" altLang="en-US" sz="105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217417" y="4604435"/>
            <a:ext cx="2437301" cy="2413060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2" idx="3"/>
          </p:cNvCxnSpPr>
          <p:nvPr/>
        </p:nvCxnSpPr>
        <p:spPr>
          <a:xfrm>
            <a:off x="7621666" y="4960517"/>
            <a:ext cx="81440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endCxn id="22" idx="3"/>
          </p:cNvCxnSpPr>
          <p:nvPr/>
        </p:nvCxnSpPr>
        <p:spPr>
          <a:xfrm flipH="1">
            <a:off x="8436068" y="5937182"/>
            <a:ext cx="82522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209860" y="4629430"/>
            <a:ext cx="823612" cy="764783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836997" y="5597759"/>
            <a:ext cx="823612" cy="764783"/>
          </a:xfrm>
          <a:prstGeom prst="rect">
            <a:avLst/>
          </a:prstGeom>
        </p:spPr>
      </p:pic>
      <p:sp>
        <p:nvSpPr>
          <p:cNvPr id="244" name="角丸四角形 243"/>
          <p:cNvSpPr/>
          <p:nvPr/>
        </p:nvSpPr>
        <p:spPr>
          <a:xfrm>
            <a:off x="11890179" y="7481493"/>
            <a:ext cx="3076511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11937463" y="7572746"/>
            <a:ext cx="2981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技術共有</a:t>
            </a:r>
            <a:endParaRPr lang="en-US" altLang="ja-JP" sz="2400" dirty="0" smtClean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は、</a:t>
            </a:r>
            <a:r>
              <a:rPr lang="en-US" altLang="ja-JP" sz="1200" dirty="0" err="1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RoboCupJunior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に参加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する上で、技術の共有をすることは必要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不可欠であると考えました。そこで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今年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からの試みとして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私たちで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のアカウント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、ウェブブログを作成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し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、私たちが持って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いる技術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を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公開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・共有する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ことにしました。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ロボット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のハードウェア面、ソフト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ウェア面からの共有をすることも考えて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いる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ため、ぜひ一度お越しください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。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Twitter</a:t>
            </a:r>
            <a:r>
              <a:rPr lang="en-US" altLang="ja-JP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,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ブログの</a:t>
            </a:r>
            <a:r>
              <a:rPr lang="en-US" altLang="ja-JP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URL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等は上の</a:t>
            </a:r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方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に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記載しています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ので</a:t>
            </a:r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、そこからアクセス</a:t>
            </a:r>
            <a:endParaRPr lang="en-US" altLang="ja-JP" sz="1200" dirty="0" smtClean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することができます。</a:t>
            </a:r>
            <a:endParaRPr lang="ja-JP" altLang="en-US" sz="1200" dirty="0">
              <a:solidFill>
                <a:schemeClr val="bg1"/>
              </a:solidFill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4" r="5142"/>
          <a:stretch/>
        </p:blipFill>
        <p:spPr>
          <a:xfrm>
            <a:off x="9778470" y="4728690"/>
            <a:ext cx="2368249" cy="224086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8210724" y="9961152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217" y="9521788"/>
            <a:ext cx="682999" cy="68299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01" y="9826365"/>
            <a:ext cx="2325383" cy="682264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48" y="9360293"/>
            <a:ext cx="1003386" cy="88516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890" y="112325"/>
            <a:ext cx="500751" cy="50075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4" name="テキスト ボックス 203"/>
          <p:cNvSpPr txBox="1"/>
          <p:nvPr/>
        </p:nvSpPr>
        <p:spPr>
          <a:xfrm>
            <a:off x="13347391" y="143378"/>
            <a:ext cx="17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Our blog</a:t>
            </a:r>
          </a:p>
          <a:p>
            <a:r>
              <a:rPr lang="en-US" altLang="ja-JP" sz="700" b="1" dirty="0" smtClean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https://asahi-rcj.github.io</a:t>
            </a:r>
            <a:endParaRPr lang="ja-JP" altLang="en-US" sz="10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2815131" y="133245"/>
            <a:ext cx="4810" cy="4558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390</Words>
  <Application>Microsoft Office PowerPoint</Application>
  <PresentationFormat>ユーザー設定</PresentationFormat>
  <Paragraphs>140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源ノ角ゴシック Code JP H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ren ren</cp:lastModifiedBy>
  <cp:revision>117</cp:revision>
  <cp:lastPrinted>2022-07-31T08:38:06Z</cp:lastPrinted>
  <dcterms:created xsi:type="dcterms:W3CDTF">2021-12-19T01:48:24Z</dcterms:created>
  <dcterms:modified xsi:type="dcterms:W3CDTF">2022-08-02T15:41:46Z</dcterms:modified>
</cp:coreProperties>
</file>