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14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89922" y="3556845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191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65" name="角丸四角形 97">
            <a:extLst>
              <a:ext uri="{FF2B5EF4-FFF2-40B4-BE49-F238E27FC236}">
                <a16:creationId xmlns:a16="http://schemas.microsoft.com/office/drawing/2014/main" xmlns="" id="{CAFC0DCB-5EE6-8911-A0EE-1C0ACBE120BF}"/>
              </a:ext>
            </a:extLst>
          </p:cNvPr>
          <p:cNvSpPr/>
          <p:nvPr/>
        </p:nvSpPr>
        <p:spPr>
          <a:xfrm>
            <a:off x="35062" y="74407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7557072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8" y="7485839"/>
            <a:ext cx="3187338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23" name="角丸四角形 222"/>
          <p:cNvSpPr/>
          <p:nvPr/>
        </p:nvSpPr>
        <p:spPr>
          <a:xfrm>
            <a:off x="3614972" y="7481494"/>
            <a:ext cx="8127293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1874630" y="4222941"/>
            <a:ext cx="3092061" cy="6355562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8108" y="7099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10222300" y="744798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442678" y="1569580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10318013" y="842261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10539701" y="1171407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10276201" y="842260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10314181" y="1822697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270453" y="1786077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10441449" y="2662084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10278996" y="159109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10165386" y="2907584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10548056" y="3165485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10742640" y="2804478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0671770" y="2814052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52" y="2932372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11891799" y="837292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1863379" y="837587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12072409" y="1058876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256" y="1185903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11631973" y="2102283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542655" y="2067042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2425981" y="1033994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2506627" y="1410889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12268955" y="1601365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188197" y="161088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12276256" y="1976946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12506624" y="1775088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2250234" y="1986448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3132125" y="1414870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12872765" y="1604801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2791128" y="160537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13131085" y="1713578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12888359" y="1976946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2811174" y="1955717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2147337" y="1411358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12083147" y="2204992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2036351" y="2210885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12099106" y="2362934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2091953" y="2372626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13767883" y="1093004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624761" y="1160326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13767330" y="2041551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603213" y="21003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2055262" y="2662291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11844084" y="2802507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11996942" y="2994013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829554" y="321389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3989602" y="842261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13989602" y="1775221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764466" y="198532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864535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75461" y="201571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53" y="59200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13953604" y="831706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948180" y="1778162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2372958" y="2804478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2339624" y="2801432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12365686" y="1417915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12365625" y="1787580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1972365" y="1661081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3116562" y="1412703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13115772" y="1788230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12971612" y="1420154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12976193" y="1790207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12486686" y="3121870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95" y="1915335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183" y="1981022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361" y="937991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>
            <a:cxnSpLocks/>
          </p:cNvCxnSpPr>
          <p:nvPr/>
        </p:nvCxnSpPr>
        <p:spPr>
          <a:xfrm rot="10800000" flipV="1">
            <a:off x="14223383" y="1483448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14153260" y="1532799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1822888" y="2869864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これまでは、電源を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バッテリーから取ると、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モータの電圧降下により、制御部分のリセットが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かかるという問題があったため、電源を制御用、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駆動用と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2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つに分ける必要がありました。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今年は、安定化に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コンバータを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採用することで、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バッテリーから電源を取って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もモータの電圧降下による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制御部分のリセットに対応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しました。これにより、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回路の簡易化、基板の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省スペース化を実現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8" y="4342462"/>
            <a:ext cx="295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カメラのライン制御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超音波センサーで壁との距離を測って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ライン制御をするという制御方法から、カメラを用いてライン制御をする方法に変更し、コートの中心方向に移動する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アルゴリズムを実装しました。常に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カメラでコートの中心を取り続け、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ロボットからコートの中心への角度を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算出することによってラインが反応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したときにコートの中心方向へ移動する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ことが可能になるだけでなく、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ラインにどの角度で乗っても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正確にコート内に移動することが可能になりました。</a:t>
            </a: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3708061" y="7562293"/>
            <a:ext cx="711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</a:t>
            </a:r>
            <a:endParaRPr lang="en-US" altLang="ja-JP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を用いてほぼすべての部品を独自で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設計しています。また、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3D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プリンタや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CNC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を使用することで、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さらに正確に短時間での部品の製作、量産が可能になりました。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基板類も、発注基板によって自分たちのロボットに特化した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機能、形のものを実現可能になりました。また、チーム内での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ファイル共有のために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GitHub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を用いることで、複数での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大規模プロジェクト開発が容易に行えるようになりました。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基板発注：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JLCPCB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部品製作：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CL100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　　　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FLASHFORGE Adventurer3 lite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基盤制作：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BS200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388722" y="4601136"/>
            <a:ext cx="2064230" cy="2043699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cxnSpLocks/>
            <a:endCxn id="22" idx="3"/>
          </p:cNvCxnSpPr>
          <p:nvPr/>
        </p:nvCxnSpPr>
        <p:spPr>
          <a:xfrm>
            <a:off x="7791115" y="4586002"/>
            <a:ext cx="62972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cxnSpLocks/>
            <a:endCxn id="22" idx="3"/>
          </p:cNvCxnSpPr>
          <p:nvPr/>
        </p:nvCxnSpPr>
        <p:spPr>
          <a:xfrm flipH="1">
            <a:off x="8420837" y="5562667"/>
            <a:ext cx="100990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450875" y="4538799"/>
            <a:ext cx="759447" cy="705201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739514" y="5286385"/>
            <a:ext cx="782666" cy="726762"/>
          </a:xfrm>
          <a:prstGeom prst="rect">
            <a:avLst/>
          </a:prstGeom>
        </p:spPr>
      </p:pic>
      <p:sp>
        <p:nvSpPr>
          <p:cNvPr id="245" name="テキスト ボックス 244"/>
          <p:cNvSpPr txBox="1"/>
          <p:nvPr/>
        </p:nvSpPr>
        <p:spPr>
          <a:xfrm>
            <a:off x="11925007" y="4365400"/>
            <a:ext cx="29485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</a:t>
            </a:r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共有</a:t>
            </a:r>
            <a:endParaRPr lang="en-US" altLang="ja-JP" sz="24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9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私たちは、</a:t>
            </a:r>
            <a:r>
              <a:rPr lang="en-US" altLang="ja-JP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RoboCupJunior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に参加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する上で、技術の共有をすることは必要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不可欠であると考えました。そこで、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私たちで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のアカウント、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ウェブブログを作成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ではロボットの進捗やチームメイトの独り言をつぶやいたり、他チームへの積極的な交流を行っています。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ブログで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ではまとめきれないような技術公開記事や、ロボットの詳細について、また大会の反省についても記事にまとめています。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ぜひ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一度覗いてみてはいかがでしょうか。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11939470" y="7412030"/>
            <a:ext cx="2962165" cy="646331"/>
          </a:xfrm>
          <a:prstGeom prst="rect">
            <a:avLst/>
          </a:prstGeom>
          <a:solidFill>
            <a:srgbClr val="4D4D4D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Twitter:@</a:t>
            </a:r>
            <a:r>
              <a:rPr lang="en-US" altLang="ja-JP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munachu_artemis</a:t>
            </a:r>
            <a:endParaRPr lang="en-US" altLang="ja-JP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Blog: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https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://asahi-rcj.github.io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7802587" y="9881072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48" y="9618816"/>
            <a:ext cx="682999" cy="6829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0" y="9744250"/>
            <a:ext cx="2325383" cy="68226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49" y="9520258"/>
            <a:ext cx="1003386" cy="885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8164A6C-0691-9201-B00C-47BB12CE7D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91037" y="8622065"/>
            <a:ext cx="1728551" cy="107964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5A506B3D-14EF-F923-B6A8-4D972CAF3B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86620" y="8003250"/>
            <a:ext cx="1480580" cy="121608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77585FF6-C77A-5041-43BB-C8D171A6EC8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t="-2548" r="15999" b="4948"/>
          <a:stretch/>
        </p:blipFill>
        <p:spPr>
          <a:xfrm>
            <a:off x="6236815" y="792747"/>
            <a:ext cx="2554766" cy="306135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81467D52-0506-0C1C-0284-1E442AD8755D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4011"/>
          <a:stretch/>
        </p:blipFill>
        <p:spPr>
          <a:xfrm>
            <a:off x="9522883" y="5417481"/>
            <a:ext cx="2105088" cy="178730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xmlns="" id="{857B7C14-6842-D79E-276B-D2271C79BD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101">
            <a:off x="1469258" y="5253658"/>
            <a:ext cx="3356024" cy="2518472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A472C61C-A096-A46F-A4B5-0E922B6B9144}"/>
              </a:ext>
            </a:extLst>
          </p:cNvPr>
          <p:cNvSpPr txBox="1"/>
          <p:nvPr/>
        </p:nvSpPr>
        <p:spPr>
          <a:xfrm>
            <a:off x="11959632" y="9706040"/>
            <a:ext cx="2950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ea typeface="Microsoft YaHei UI" panose="020B0503020204020204" pitchFamily="34" charset="-122"/>
              </a:rPr>
              <a:t>Sponsored </a:t>
            </a:r>
            <a:r>
              <a:rPr kumimoji="1"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by</a:t>
            </a:r>
          </a:p>
          <a:p>
            <a:r>
              <a:rPr lang="en-US" altLang="ja-JP" sz="1600" b="1" dirty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金銭面で支援して</a:t>
            </a:r>
            <a:r>
              <a:rPr lang="ja-JP" altLang="en-US" sz="1100" b="1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いただいております</a:t>
            </a:r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100" b="1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b="1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 本当にありがとうございます！</a:t>
            </a:r>
            <a:r>
              <a:rPr lang="en-US" altLang="ja-JP" sz="1600" b="1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 </a:t>
            </a:r>
            <a:endParaRPr lang="en-US" altLang="ja-JP" sz="1600" b="1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A7DD28DE-32A9-9F89-81CA-8CA6719E654A}"/>
              </a:ext>
            </a:extLst>
          </p:cNvPr>
          <p:cNvSpPr txBox="1"/>
          <p:nvPr/>
        </p:nvSpPr>
        <p:spPr>
          <a:xfrm>
            <a:off x="236201" y="7605321"/>
            <a:ext cx="313631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通過</a:t>
            </a:r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センサ</a:t>
            </a:r>
            <a:endParaRPr lang="en-US" altLang="ja-JP" sz="28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700" dirty="0">
                <a:solidFill>
                  <a:schemeClr val="bg1"/>
                </a:solidFill>
                <a:latin typeface="源ノ角ゴシック Code JP EL" panose="020B0200000000000000" pitchFamily="34" charset="-128"/>
                <a:ea typeface="源ノ角ゴシック Code JP EL" panose="020B0200000000000000" pitchFamily="34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源ノ角ゴシック Code JP EL" panose="020B0200000000000000" pitchFamily="34" charset="-128"/>
              <a:ea typeface="源ノ角ゴシック Code JP EL" panose="020B02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通過センサを用いることでロボット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ボール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を保持しているかを認識できるようになります。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このセンサは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LED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と光変調をロボットのボール捕捉エリアの横に配置し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光線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を遮断したかを判断させること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よって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実現させることができました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しかしながら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このセンサはこの大会で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活用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すること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ができませんでした。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福岡ノード大会以降、センサを有効活用し、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より良い動きができるよう調整していきたい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思います。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A2B646FE-DAB8-D4CE-9F5A-1C8989D6717E}"/>
              </a:ext>
            </a:extLst>
          </p:cNvPr>
          <p:cNvSpPr txBox="1"/>
          <p:nvPr/>
        </p:nvSpPr>
        <p:spPr>
          <a:xfrm>
            <a:off x="13207856" y="97316"/>
            <a:ext cx="177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Lucida Handwriting" panose="03010101010101010101" pitchFamily="66" charset="0"/>
              </a:rPr>
              <a:t>Our blog</a:t>
            </a:r>
          </a:p>
          <a:p>
            <a:r>
              <a:rPr kumimoji="1" lang="en-US" altLang="ja-JP" sz="1200" dirty="0">
                <a:solidFill>
                  <a:schemeClr val="bg1"/>
                </a:solidFill>
              </a:rPr>
              <a:t>https://asahi-rcj.github.io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xmlns="" id="{BF3FCCA7-C87F-6FA7-E38C-1BC500AE646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521" y="9588379"/>
            <a:ext cx="1572998" cy="461515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EA5DED32-B827-5EFB-9CEC-FE5DA8D2E6F1}"/>
              </a:ext>
            </a:extLst>
          </p:cNvPr>
          <p:cNvSpPr/>
          <p:nvPr/>
        </p:nvSpPr>
        <p:spPr>
          <a:xfrm>
            <a:off x="251150" y="1556204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9" name="角丸四角形 128">
            <a:extLst>
              <a:ext uri="{FF2B5EF4-FFF2-40B4-BE49-F238E27FC236}">
                <a16:creationId xmlns:a16="http://schemas.microsoft.com/office/drawing/2014/main" xmlns="" id="{29A81747-1FC5-AC83-A68F-B6EEC99B2C19}"/>
              </a:ext>
            </a:extLst>
          </p:cNvPr>
          <p:cNvSpPr/>
          <p:nvPr/>
        </p:nvSpPr>
        <p:spPr>
          <a:xfrm>
            <a:off x="126485" y="828885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xmlns="" id="{CDD13DBC-64C8-ACF0-0E64-879CC0436E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48173" y="1158031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78CEEC29-2B11-04B6-896C-7D5D043363F0}"/>
              </a:ext>
            </a:extLst>
          </p:cNvPr>
          <p:cNvSpPr txBox="1"/>
          <p:nvPr/>
        </p:nvSpPr>
        <p:spPr>
          <a:xfrm>
            <a:off x="84673" y="828884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8" name="角丸四角形 130">
            <a:extLst>
              <a:ext uri="{FF2B5EF4-FFF2-40B4-BE49-F238E27FC236}">
                <a16:creationId xmlns:a16="http://schemas.microsoft.com/office/drawing/2014/main" xmlns="" id="{2382C259-A660-9F33-FB38-6981D656DBE7}"/>
              </a:ext>
            </a:extLst>
          </p:cNvPr>
          <p:cNvSpPr/>
          <p:nvPr/>
        </p:nvSpPr>
        <p:spPr>
          <a:xfrm>
            <a:off x="122653" y="1809321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xmlns="" id="{5CE56ED0-24C6-6459-8226-4517620DAF58}"/>
              </a:ext>
            </a:extLst>
          </p:cNvPr>
          <p:cNvSpPr txBox="1"/>
          <p:nvPr/>
        </p:nvSpPr>
        <p:spPr>
          <a:xfrm>
            <a:off x="78925" y="1772701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xmlns="" id="{4C39E94C-A3AD-222E-9128-AB360E1B8C12}"/>
              </a:ext>
            </a:extLst>
          </p:cNvPr>
          <p:cNvSpPr/>
          <p:nvPr/>
        </p:nvSpPr>
        <p:spPr>
          <a:xfrm>
            <a:off x="249921" y="2648708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xmlns="" id="{03AA5D03-CA41-8037-CDFB-E3971D87D0B4}"/>
              </a:ext>
            </a:extLst>
          </p:cNvPr>
          <p:cNvSpPr txBox="1"/>
          <p:nvPr/>
        </p:nvSpPr>
        <p:spPr>
          <a:xfrm rot="16200000">
            <a:off x="87468" y="157771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xmlns="" id="{476F9393-740B-F82A-9020-94D19CF95676}"/>
              </a:ext>
            </a:extLst>
          </p:cNvPr>
          <p:cNvSpPr txBox="1"/>
          <p:nvPr/>
        </p:nvSpPr>
        <p:spPr>
          <a:xfrm rot="16200000">
            <a:off x="-26142" y="2894208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xmlns="" id="{0BB55FE2-CE28-1096-65C9-13DBCE898BD2}"/>
              </a:ext>
            </a:extLst>
          </p:cNvPr>
          <p:cNvSpPr/>
          <p:nvPr/>
        </p:nvSpPr>
        <p:spPr>
          <a:xfrm rot="16200000">
            <a:off x="356528" y="3152109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0" name="角丸四角形 143">
            <a:extLst>
              <a:ext uri="{FF2B5EF4-FFF2-40B4-BE49-F238E27FC236}">
                <a16:creationId xmlns:a16="http://schemas.microsoft.com/office/drawing/2014/main" xmlns="" id="{2801A203-A0AC-B0E4-9E39-F2D97202FEB3}"/>
              </a:ext>
            </a:extLst>
          </p:cNvPr>
          <p:cNvSpPr/>
          <p:nvPr/>
        </p:nvSpPr>
        <p:spPr>
          <a:xfrm>
            <a:off x="551112" y="279110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xmlns="" id="{F96CD000-5110-E13E-30B6-8162136477F5}"/>
              </a:ext>
            </a:extLst>
          </p:cNvPr>
          <p:cNvSpPr txBox="1"/>
          <p:nvPr/>
        </p:nvSpPr>
        <p:spPr>
          <a:xfrm>
            <a:off x="480242" y="2800676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xmlns="" id="{C7274083-3724-3B96-322B-B5CD09AAB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4" y="2918996"/>
            <a:ext cx="839584" cy="839584"/>
          </a:xfrm>
          <a:prstGeom prst="rect">
            <a:avLst/>
          </a:prstGeom>
        </p:spPr>
      </p:pic>
      <p:sp>
        <p:nvSpPr>
          <p:cNvPr id="103" name="角丸四角形 145">
            <a:extLst>
              <a:ext uri="{FF2B5EF4-FFF2-40B4-BE49-F238E27FC236}">
                <a16:creationId xmlns:a16="http://schemas.microsoft.com/office/drawing/2014/main" xmlns="" id="{63B9DAA6-F7FA-5BF3-C4CA-5A2013F4BA7D}"/>
              </a:ext>
            </a:extLst>
          </p:cNvPr>
          <p:cNvSpPr/>
          <p:nvPr/>
        </p:nvSpPr>
        <p:spPr>
          <a:xfrm>
            <a:off x="1700271" y="823916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xmlns="" id="{2B65FDED-DE2F-A2D1-124E-AC7D82A638DA}"/>
              </a:ext>
            </a:extLst>
          </p:cNvPr>
          <p:cNvSpPr txBox="1"/>
          <p:nvPr/>
        </p:nvSpPr>
        <p:spPr>
          <a:xfrm>
            <a:off x="1671851" y="82421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1" name="角丸四角形 150">
            <a:extLst>
              <a:ext uri="{FF2B5EF4-FFF2-40B4-BE49-F238E27FC236}">
                <a16:creationId xmlns:a16="http://schemas.microsoft.com/office/drawing/2014/main" xmlns="" id="{891C8EEC-8821-3A5D-3EF2-686EA82BF72A}"/>
              </a:ext>
            </a:extLst>
          </p:cNvPr>
          <p:cNvSpPr/>
          <p:nvPr/>
        </p:nvSpPr>
        <p:spPr>
          <a:xfrm>
            <a:off x="1880881" y="1045500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73" name="図 172">
            <a:extLst>
              <a:ext uri="{FF2B5EF4-FFF2-40B4-BE49-F238E27FC236}">
                <a16:creationId xmlns:a16="http://schemas.microsoft.com/office/drawing/2014/main" xmlns="" id="{87A02D6A-E3A8-8ECF-EC25-23FED9328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28" y="1172527"/>
            <a:ext cx="1030830" cy="193280"/>
          </a:xfrm>
          <a:prstGeom prst="rect">
            <a:avLst/>
          </a:prstGeom>
        </p:spPr>
      </p:pic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xmlns="" id="{DFFA5EFE-5CE7-BA81-1732-5F3D632E5FBD}"/>
              </a:ext>
            </a:extLst>
          </p:cNvPr>
          <p:cNvSpPr/>
          <p:nvPr/>
        </p:nvSpPr>
        <p:spPr>
          <a:xfrm rot="5400000">
            <a:off x="1440445" y="2088907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xmlns="" id="{FBB78CF4-00DA-420D-0F5E-B8D56619B74C}"/>
              </a:ext>
            </a:extLst>
          </p:cNvPr>
          <p:cNvSpPr txBox="1"/>
          <p:nvPr/>
        </p:nvSpPr>
        <p:spPr>
          <a:xfrm>
            <a:off x="1351127" y="2053666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xmlns="" id="{18DF08CD-51BA-2C7A-6913-82A8E2D41668}"/>
              </a:ext>
            </a:extLst>
          </p:cNvPr>
          <p:cNvSpPr txBox="1"/>
          <p:nvPr/>
        </p:nvSpPr>
        <p:spPr>
          <a:xfrm>
            <a:off x="2234453" y="1020618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xmlns="" id="{A5476181-34E5-C3DC-0636-3C79D32384CB}"/>
              </a:ext>
            </a:extLst>
          </p:cNvPr>
          <p:cNvSpPr/>
          <p:nvPr/>
        </p:nvSpPr>
        <p:spPr>
          <a:xfrm>
            <a:off x="2315099" y="1397513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17" name="角丸四角形 153">
            <a:extLst>
              <a:ext uri="{FF2B5EF4-FFF2-40B4-BE49-F238E27FC236}">
                <a16:creationId xmlns:a16="http://schemas.microsoft.com/office/drawing/2014/main" xmlns="" id="{A9493373-E6CE-89D1-FDA4-276275D6E11E}"/>
              </a:ext>
            </a:extLst>
          </p:cNvPr>
          <p:cNvSpPr/>
          <p:nvPr/>
        </p:nvSpPr>
        <p:spPr>
          <a:xfrm>
            <a:off x="2077427" y="1587989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xmlns="" id="{F12195D9-F4D2-11F2-C13B-69D6F66E820A}"/>
              </a:ext>
            </a:extLst>
          </p:cNvPr>
          <p:cNvSpPr txBox="1"/>
          <p:nvPr/>
        </p:nvSpPr>
        <p:spPr>
          <a:xfrm>
            <a:off x="1996669" y="1597509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20" name="角丸四角形 155">
            <a:extLst>
              <a:ext uri="{FF2B5EF4-FFF2-40B4-BE49-F238E27FC236}">
                <a16:creationId xmlns:a16="http://schemas.microsoft.com/office/drawing/2014/main" xmlns="" id="{F182E1DF-F13A-5551-27ED-FDF9011F525B}"/>
              </a:ext>
            </a:extLst>
          </p:cNvPr>
          <p:cNvSpPr/>
          <p:nvPr/>
        </p:nvSpPr>
        <p:spPr>
          <a:xfrm>
            <a:off x="2084728" y="196357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xmlns="" id="{D00B7FFD-E9C2-7677-104F-7BF59BF2D7D5}"/>
              </a:ext>
            </a:extLst>
          </p:cNvPr>
          <p:cNvSpPr/>
          <p:nvPr/>
        </p:nvSpPr>
        <p:spPr>
          <a:xfrm>
            <a:off x="2315096" y="1761712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xmlns="" id="{F62B2932-327D-6187-DF76-04692F31E38D}"/>
              </a:ext>
            </a:extLst>
          </p:cNvPr>
          <p:cNvSpPr txBox="1"/>
          <p:nvPr/>
        </p:nvSpPr>
        <p:spPr>
          <a:xfrm>
            <a:off x="2058706" y="1973072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xmlns="" id="{91F40CE4-0E3D-F843-59C0-F2BE74436D9C}"/>
              </a:ext>
            </a:extLst>
          </p:cNvPr>
          <p:cNvSpPr/>
          <p:nvPr/>
        </p:nvSpPr>
        <p:spPr>
          <a:xfrm>
            <a:off x="2940597" y="1401494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6" name="角丸四角形 159">
            <a:extLst>
              <a:ext uri="{FF2B5EF4-FFF2-40B4-BE49-F238E27FC236}">
                <a16:creationId xmlns:a16="http://schemas.microsoft.com/office/drawing/2014/main" xmlns="" id="{45646C23-C7AF-33EB-17F5-EB4B2CACDB55}"/>
              </a:ext>
            </a:extLst>
          </p:cNvPr>
          <p:cNvSpPr/>
          <p:nvPr/>
        </p:nvSpPr>
        <p:spPr>
          <a:xfrm>
            <a:off x="2681237" y="1591425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xmlns="" id="{37891754-3345-DADB-A642-C8D869386508}"/>
              </a:ext>
            </a:extLst>
          </p:cNvPr>
          <p:cNvSpPr txBox="1"/>
          <p:nvPr/>
        </p:nvSpPr>
        <p:spPr>
          <a:xfrm>
            <a:off x="2599600" y="1591994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xmlns="" id="{C292C4A7-02C8-C9DC-EE93-62B01DDE04BE}"/>
              </a:ext>
            </a:extLst>
          </p:cNvPr>
          <p:cNvSpPr/>
          <p:nvPr/>
        </p:nvSpPr>
        <p:spPr>
          <a:xfrm>
            <a:off x="2939557" y="1700202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9" name="角丸四角形 161">
            <a:extLst>
              <a:ext uri="{FF2B5EF4-FFF2-40B4-BE49-F238E27FC236}">
                <a16:creationId xmlns:a16="http://schemas.microsoft.com/office/drawing/2014/main" xmlns="" id="{691E2F79-CFE9-ABAE-CE1D-02B381D436F5}"/>
              </a:ext>
            </a:extLst>
          </p:cNvPr>
          <p:cNvSpPr/>
          <p:nvPr/>
        </p:nvSpPr>
        <p:spPr>
          <a:xfrm>
            <a:off x="2696831" y="196357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xmlns="" id="{5FE4EA62-BC3F-5EB9-E853-E73FF4D19445}"/>
              </a:ext>
            </a:extLst>
          </p:cNvPr>
          <p:cNvSpPr txBox="1"/>
          <p:nvPr/>
        </p:nvSpPr>
        <p:spPr>
          <a:xfrm>
            <a:off x="2619646" y="1942341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xmlns="" id="{BA3980A5-BA53-89A7-4C78-07268791AF28}"/>
              </a:ext>
            </a:extLst>
          </p:cNvPr>
          <p:cNvSpPr/>
          <p:nvPr/>
        </p:nvSpPr>
        <p:spPr>
          <a:xfrm>
            <a:off x="1955809" y="1397982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8" name="角丸四角形 167">
            <a:extLst>
              <a:ext uri="{FF2B5EF4-FFF2-40B4-BE49-F238E27FC236}">
                <a16:creationId xmlns:a16="http://schemas.microsoft.com/office/drawing/2014/main" xmlns="" id="{64FBFE00-0215-1DD2-943F-424B5D09D4F7}"/>
              </a:ext>
            </a:extLst>
          </p:cNvPr>
          <p:cNvSpPr/>
          <p:nvPr/>
        </p:nvSpPr>
        <p:spPr>
          <a:xfrm>
            <a:off x="1891619" y="2191616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xmlns="" id="{C0406E68-6956-EAC1-85D7-0D72F170EC39}"/>
              </a:ext>
            </a:extLst>
          </p:cNvPr>
          <p:cNvSpPr txBox="1"/>
          <p:nvPr/>
        </p:nvSpPr>
        <p:spPr>
          <a:xfrm>
            <a:off x="1844823" y="2197509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50" name="角丸四角形 170">
            <a:extLst>
              <a:ext uri="{FF2B5EF4-FFF2-40B4-BE49-F238E27FC236}">
                <a16:creationId xmlns:a16="http://schemas.microsoft.com/office/drawing/2014/main" xmlns="" id="{53EF2442-3902-CEA9-CA70-C1EEA823268A}"/>
              </a:ext>
            </a:extLst>
          </p:cNvPr>
          <p:cNvSpPr/>
          <p:nvPr/>
        </p:nvSpPr>
        <p:spPr>
          <a:xfrm>
            <a:off x="1907578" y="2349558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xmlns="" id="{730FB271-C404-62AE-BC17-909405BEC651}"/>
              </a:ext>
            </a:extLst>
          </p:cNvPr>
          <p:cNvSpPr txBox="1"/>
          <p:nvPr/>
        </p:nvSpPr>
        <p:spPr>
          <a:xfrm>
            <a:off x="1900425" y="2359250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xmlns="" id="{CA787A9A-8F5D-E6DE-2BF0-7C980F6B231E}"/>
              </a:ext>
            </a:extLst>
          </p:cNvPr>
          <p:cNvSpPr/>
          <p:nvPr/>
        </p:nvSpPr>
        <p:spPr>
          <a:xfrm rot="16200000">
            <a:off x="3576355" y="1079628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xmlns="" id="{ECC66FFF-62A7-E9BF-32AF-EC2A160C555F}"/>
              </a:ext>
            </a:extLst>
          </p:cNvPr>
          <p:cNvSpPr txBox="1"/>
          <p:nvPr/>
        </p:nvSpPr>
        <p:spPr>
          <a:xfrm>
            <a:off x="3433233" y="1146950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xmlns="" id="{538952ED-01B4-63D8-3171-6941DF1BE651}"/>
              </a:ext>
            </a:extLst>
          </p:cNvPr>
          <p:cNvSpPr/>
          <p:nvPr/>
        </p:nvSpPr>
        <p:spPr>
          <a:xfrm rot="16200000">
            <a:off x="3575802" y="2028175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xmlns="" id="{1F0F6F98-1940-3730-6D80-90BEAA8B0CC4}"/>
              </a:ext>
            </a:extLst>
          </p:cNvPr>
          <p:cNvSpPr txBox="1"/>
          <p:nvPr/>
        </p:nvSpPr>
        <p:spPr>
          <a:xfrm>
            <a:off x="3411685" y="208701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xmlns="" id="{95B291E6-86F4-4CB3-8350-B7AD7CFB3F66}"/>
              </a:ext>
            </a:extLst>
          </p:cNvPr>
          <p:cNvSpPr/>
          <p:nvPr/>
        </p:nvSpPr>
        <p:spPr>
          <a:xfrm>
            <a:off x="1863734" y="2648915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xmlns="" id="{9855BC17-438D-DFB1-B52A-95FD3DA5A4A7}"/>
              </a:ext>
            </a:extLst>
          </p:cNvPr>
          <p:cNvSpPr/>
          <p:nvPr/>
        </p:nvSpPr>
        <p:spPr>
          <a:xfrm rot="16200000">
            <a:off x="1652556" y="2789131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xmlns="" id="{12D4D0E3-3C44-2FF7-B4F4-6AEEBFCF9516}"/>
              </a:ext>
            </a:extLst>
          </p:cNvPr>
          <p:cNvSpPr/>
          <p:nvPr/>
        </p:nvSpPr>
        <p:spPr>
          <a:xfrm rot="16200000">
            <a:off x="1805414" y="2980637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xmlns="" id="{0EF89A23-A25B-CEB4-1E64-689491141986}"/>
              </a:ext>
            </a:extLst>
          </p:cNvPr>
          <p:cNvSpPr txBox="1"/>
          <p:nvPr/>
        </p:nvSpPr>
        <p:spPr>
          <a:xfrm>
            <a:off x="1638026" y="3200520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260" name="角丸四角形 71">
            <a:extLst>
              <a:ext uri="{FF2B5EF4-FFF2-40B4-BE49-F238E27FC236}">
                <a16:creationId xmlns:a16="http://schemas.microsoft.com/office/drawing/2014/main" xmlns="" id="{B0020982-05F4-CB20-6167-0AE404DD7C8B}"/>
              </a:ext>
            </a:extLst>
          </p:cNvPr>
          <p:cNvSpPr/>
          <p:nvPr/>
        </p:nvSpPr>
        <p:spPr>
          <a:xfrm>
            <a:off x="3798074" y="828885"/>
            <a:ext cx="920486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1" name="角丸四角形 72">
            <a:extLst>
              <a:ext uri="{FF2B5EF4-FFF2-40B4-BE49-F238E27FC236}">
                <a16:creationId xmlns:a16="http://schemas.microsoft.com/office/drawing/2014/main" xmlns="" id="{FC6F8D5E-B434-82B4-C50B-E673111E2A48}"/>
              </a:ext>
            </a:extLst>
          </p:cNvPr>
          <p:cNvSpPr/>
          <p:nvPr/>
        </p:nvSpPr>
        <p:spPr>
          <a:xfrm>
            <a:off x="3798074" y="1761845"/>
            <a:ext cx="920486" cy="874432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xmlns="" id="{998D0B3E-8555-0AEA-2D93-F308E6FE8C17}"/>
              </a:ext>
            </a:extLst>
          </p:cNvPr>
          <p:cNvSpPr txBox="1"/>
          <p:nvPr/>
        </p:nvSpPr>
        <p:spPr>
          <a:xfrm>
            <a:off x="3762076" y="818330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xmlns="" id="{620F7458-5DE5-2356-E0D6-660FDCC1F4B7}"/>
              </a:ext>
            </a:extLst>
          </p:cNvPr>
          <p:cNvSpPr txBox="1"/>
          <p:nvPr/>
        </p:nvSpPr>
        <p:spPr>
          <a:xfrm>
            <a:off x="3756652" y="1764786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4" name="角丸四角形 81">
            <a:extLst>
              <a:ext uri="{FF2B5EF4-FFF2-40B4-BE49-F238E27FC236}">
                <a16:creationId xmlns:a16="http://schemas.microsoft.com/office/drawing/2014/main" xmlns="" id="{C5C5AB39-E839-921F-0DC9-35833F14EB75}"/>
              </a:ext>
            </a:extLst>
          </p:cNvPr>
          <p:cNvSpPr/>
          <p:nvPr/>
        </p:nvSpPr>
        <p:spPr>
          <a:xfrm>
            <a:off x="2181430" y="279110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xmlns="" id="{0C9A2A2B-9875-C99E-5B26-2EE245C63C5F}"/>
              </a:ext>
            </a:extLst>
          </p:cNvPr>
          <p:cNvSpPr txBox="1"/>
          <p:nvPr/>
        </p:nvSpPr>
        <p:spPr>
          <a:xfrm>
            <a:off x="2148096" y="2788056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</a:t>
            </a:r>
            <a:r>
              <a:rPr lang="en-US" altLang="ja-JP" sz="5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xmlns="" id="{0E3E9C76-A71A-EC78-3DC4-BF639A49ED43}"/>
              </a:ext>
            </a:extLst>
          </p:cNvPr>
          <p:cNvSpPr txBox="1"/>
          <p:nvPr/>
        </p:nvSpPr>
        <p:spPr>
          <a:xfrm rot="16200000">
            <a:off x="2174158" y="140453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xmlns="" id="{A4A03BC1-DAA8-B205-7558-9776B70A17C6}"/>
              </a:ext>
            </a:extLst>
          </p:cNvPr>
          <p:cNvSpPr txBox="1"/>
          <p:nvPr/>
        </p:nvSpPr>
        <p:spPr>
          <a:xfrm rot="16200000">
            <a:off x="2174097" y="1774204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xmlns="" id="{2C3AC99A-4426-438B-5B40-48FAEC8E662C}"/>
              </a:ext>
            </a:extLst>
          </p:cNvPr>
          <p:cNvSpPr txBox="1"/>
          <p:nvPr/>
        </p:nvSpPr>
        <p:spPr>
          <a:xfrm rot="16200000">
            <a:off x="1780837" y="1647705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xmlns="" id="{EEC1698F-BAA4-98F4-C599-C6661BB2157F}"/>
              </a:ext>
            </a:extLst>
          </p:cNvPr>
          <p:cNvSpPr/>
          <p:nvPr/>
        </p:nvSpPr>
        <p:spPr>
          <a:xfrm>
            <a:off x="2925034" y="1399327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xmlns="" id="{0100DCA7-713F-F5CD-034A-AD6F4CDB8B9E}"/>
              </a:ext>
            </a:extLst>
          </p:cNvPr>
          <p:cNvSpPr/>
          <p:nvPr/>
        </p:nvSpPr>
        <p:spPr>
          <a:xfrm>
            <a:off x="2924244" y="1774854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xmlns="" id="{7AAD5C27-7F78-60A0-F9AC-914767241A8C}"/>
              </a:ext>
            </a:extLst>
          </p:cNvPr>
          <p:cNvSpPr txBox="1"/>
          <p:nvPr/>
        </p:nvSpPr>
        <p:spPr>
          <a:xfrm rot="16200000">
            <a:off x="2780084" y="1406778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xmlns="" id="{16C72727-70F4-A2FA-58E1-22396B9CF943}"/>
              </a:ext>
            </a:extLst>
          </p:cNvPr>
          <p:cNvSpPr txBox="1"/>
          <p:nvPr/>
        </p:nvSpPr>
        <p:spPr>
          <a:xfrm rot="16200000">
            <a:off x="2784665" y="1776831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3" name="図 272">
            <a:extLst>
              <a:ext uri="{FF2B5EF4-FFF2-40B4-BE49-F238E27FC236}">
                <a16:creationId xmlns:a16="http://schemas.microsoft.com/office/drawing/2014/main" xmlns="" id="{16AE81E4-3A72-9D90-6D93-0C1F2E4F361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2295158" y="3108494"/>
            <a:ext cx="742950" cy="434975"/>
          </a:xfrm>
          <a:prstGeom prst="rect">
            <a:avLst/>
          </a:prstGeom>
        </p:spPr>
      </p:pic>
      <p:pic>
        <p:nvPicPr>
          <p:cNvPr id="274" name="図 273">
            <a:extLst>
              <a:ext uri="{FF2B5EF4-FFF2-40B4-BE49-F238E27FC236}">
                <a16:creationId xmlns:a16="http://schemas.microsoft.com/office/drawing/2014/main" xmlns="" id="{5D062873-589F-31B9-0E05-05088490D7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67" y="1901959"/>
            <a:ext cx="947432" cy="758964"/>
          </a:xfrm>
          <a:prstGeom prst="rect">
            <a:avLst/>
          </a:prstGeom>
        </p:spPr>
      </p:pic>
      <p:pic>
        <p:nvPicPr>
          <p:cNvPr id="275" name="図 274">
            <a:extLst>
              <a:ext uri="{FF2B5EF4-FFF2-40B4-BE49-F238E27FC236}">
                <a16:creationId xmlns:a16="http://schemas.microsoft.com/office/drawing/2014/main" xmlns="" id="{D7F474B3-AC19-5BEA-F212-A62BDC15F4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5" y="1967646"/>
            <a:ext cx="848870" cy="682753"/>
          </a:xfrm>
          <a:prstGeom prst="rect">
            <a:avLst/>
          </a:prstGeom>
        </p:spPr>
      </p:pic>
      <p:pic>
        <p:nvPicPr>
          <p:cNvPr id="276" name="図 275">
            <a:extLst>
              <a:ext uri="{FF2B5EF4-FFF2-40B4-BE49-F238E27FC236}">
                <a16:creationId xmlns:a16="http://schemas.microsoft.com/office/drawing/2014/main" xmlns="" id="{72C7119A-9276-F4A0-818E-C82D346616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33" y="924615"/>
            <a:ext cx="922463" cy="634385"/>
          </a:xfrm>
          <a:prstGeom prst="rect">
            <a:avLst/>
          </a:prstGeom>
        </p:spPr>
      </p:pic>
      <p:cxnSp>
        <p:nvCxnSpPr>
          <p:cNvPr id="277" name="カギ線コネクタ 24">
            <a:extLst>
              <a:ext uri="{FF2B5EF4-FFF2-40B4-BE49-F238E27FC236}">
                <a16:creationId xmlns:a16="http://schemas.microsoft.com/office/drawing/2014/main" xmlns="" id="{5D7611CD-E508-D785-92E4-A12A386B0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1855" y="1470072"/>
            <a:ext cx="126639" cy="123354"/>
          </a:xfrm>
          <a:prstGeom prst="bentConnector3">
            <a:avLst>
              <a:gd name="adj1" fmla="val 166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xmlns="" id="{83F10B4A-9E82-3879-6896-E6CB277E193A}"/>
              </a:ext>
            </a:extLst>
          </p:cNvPr>
          <p:cNvSpPr txBox="1"/>
          <p:nvPr/>
        </p:nvSpPr>
        <p:spPr>
          <a:xfrm>
            <a:off x="3961732" y="1519423"/>
            <a:ext cx="15571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xmlns="" id="{D70D5198-1D78-B1D3-6206-4F4363B90BB8}"/>
              </a:ext>
            </a:extLst>
          </p:cNvPr>
          <p:cNvSpPr txBox="1"/>
          <p:nvPr/>
        </p:nvSpPr>
        <p:spPr>
          <a:xfrm>
            <a:off x="1631360" y="2856488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874F4CA6-007E-80C5-DAD4-116A037F559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665" y="139220"/>
            <a:ext cx="438571" cy="438571"/>
          </a:xfrm>
          <a:prstGeom prst="rect">
            <a:avLst/>
          </a:prstGeom>
        </p:spPr>
      </p:pic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xmlns="" id="{494A0C35-5278-3D32-0491-CC68C6FE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7" r="-857" b="15649"/>
          <a:stretch/>
        </p:blipFill>
        <p:spPr bwMode="auto">
          <a:xfrm>
            <a:off x="11879813" y="8164547"/>
            <a:ext cx="3118976" cy="1465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408</Words>
  <Application>Microsoft Office PowerPoint</Application>
  <PresentationFormat>ユーザー設定</PresentationFormat>
  <Paragraphs>140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3" baseType="lpstr">
      <vt:lpstr>Microsoft YaHei UI</vt:lpstr>
      <vt:lpstr>ＭＳ Ｐゴシック</vt:lpstr>
      <vt:lpstr>源ノ角ゴシック Code JP EL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Lucida Handwriting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127</cp:revision>
  <cp:lastPrinted>2022-11-26T11:13:04Z</cp:lastPrinted>
  <dcterms:created xsi:type="dcterms:W3CDTF">2021-12-19T01:48:24Z</dcterms:created>
  <dcterms:modified xsi:type="dcterms:W3CDTF">2023-04-12T08:04:36Z</dcterms:modified>
</cp:coreProperties>
</file>