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5119350" cy="10691813"/>
  <p:notesSz cx="9869488" cy="6735763"/>
  <p:defaultTextStyle>
    <a:defPPr>
      <a:defRPr lang="ja-JP"/>
    </a:defPPr>
    <a:lvl1pPr marL="0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F33939"/>
    <a:srgbClr val="F9F9F9"/>
    <a:srgbClr val="F06E6E"/>
    <a:srgbClr val="F66E6E"/>
    <a:srgbClr val="595959"/>
    <a:srgbClr val="0B8784"/>
    <a:srgbClr val="0C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370" autoAdjust="0"/>
  </p:normalViewPr>
  <p:slideViewPr>
    <p:cSldViewPr snapToGrid="0">
      <p:cViewPr varScale="1">
        <p:scale>
          <a:sx n="72" d="100"/>
          <a:sy n="72" d="100"/>
        </p:scale>
        <p:origin x="14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276779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0430" y="1"/>
            <a:ext cx="4276779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A8008-FDA3-410E-9738-B862D3BEBCE1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328988" y="841375"/>
            <a:ext cx="3211512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950" y="3241589"/>
            <a:ext cx="789559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5" y="6397809"/>
            <a:ext cx="4276779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0430" y="6397809"/>
            <a:ext cx="4276779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7D10F-67A6-4E5B-9A49-01D3A0623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3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328988" y="841375"/>
            <a:ext cx="3211512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D10F-67A6-4E5B-9A49-01D3A0623C3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5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73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67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05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52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09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61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9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87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9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25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94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1C935-5042-4AD5-A86E-5E275E957866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角丸四角形 176"/>
          <p:cNvSpPr/>
          <p:nvPr/>
        </p:nvSpPr>
        <p:spPr>
          <a:xfrm>
            <a:off x="-1089922" y="3556845"/>
            <a:ext cx="17201322" cy="783510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softEdge rad="4191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 dirty="0"/>
          </a:p>
        </p:txBody>
      </p:sp>
      <p:sp>
        <p:nvSpPr>
          <p:cNvPr id="65" name="角丸四角形 97">
            <a:extLst>
              <a:ext uri="{FF2B5EF4-FFF2-40B4-BE49-F238E27FC236}">
                <a16:creationId xmlns="" xmlns:a16="http://schemas.microsoft.com/office/drawing/2014/main" id="{CAFC0DCB-5EE6-8911-A0EE-1C0ACBE120BF}"/>
              </a:ext>
            </a:extLst>
          </p:cNvPr>
          <p:cNvSpPr/>
          <p:nvPr/>
        </p:nvSpPr>
        <p:spPr>
          <a:xfrm>
            <a:off x="35062" y="744077"/>
            <a:ext cx="4819964" cy="3107103"/>
          </a:xfrm>
          <a:prstGeom prst="roundRect">
            <a:avLst>
              <a:gd name="adj" fmla="val 58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19" name="角丸四角形 218"/>
          <p:cNvSpPr/>
          <p:nvPr/>
        </p:nvSpPr>
        <p:spPr>
          <a:xfrm>
            <a:off x="4185193" y="4234983"/>
            <a:ext cx="7557072" cy="3101597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1" name="角丸四角形 220"/>
          <p:cNvSpPr/>
          <p:nvPr/>
        </p:nvSpPr>
        <p:spPr>
          <a:xfrm>
            <a:off x="184942" y="4235217"/>
            <a:ext cx="3882390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2" name="角丸四角形 221"/>
          <p:cNvSpPr/>
          <p:nvPr/>
        </p:nvSpPr>
        <p:spPr>
          <a:xfrm>
            <a:off x="189748" y="7485839"/>
            <a:ext cx="3187338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 dirty="0"/>
          </a:p>
        </p:txBody>
      </p:sp>
      <p:sp>
        <p:nvSpPr>
          <p:cNvPr id="223" name="角丸四角形 222"/>
          <p:cNvSpPr/>
          <p:nvPr/>
        </p:nvSpPr>
        <p:spPr>
          <a:xfrm>
            <a:off x="3614972" y="7481494"/>
            <a:ext cx="8127293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4" name="角丸四角形 223"/>
          <p:cNvSpPr/>
          <p:nvPr/>
        </p:nvSpPr>
        <p:spPr>
          <a:xfrm>
            <a:off x="11874630" y="4222941"/>
            <a:ext cx="3092061" cy="6355562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6"/>
            <a:ext cx="15119350" cy="6762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3086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endParaRPr lang="ja-JP" altLang="en-US" sz="3118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38108" y="70998"/>
            <a:ext cx="205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チームメンバー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240398" y="330611"/>
            <a:ext cx="4606955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熊抱 崚太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 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石原 廉太郎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松田 魁琉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目野 優輝 </a:t>
            </a:r>
          </a:p>
        </p:txBody>
      </p:sp>
      <p:sp>
        <p:nvSpPr>
          <p:cNvPr id="98" name="角丸四角形 97"/>
          <p:cNvSpPr/>
          <p:nvPr/>
        </p:nvSpPr>
        <p:spPr>
          <a:xfrm>
            <a:off x="10222300" y="744798"/>
            <a:ext cx="4819964" cy="3107103"/>
          </a:xfrm>
          <a:prstGeom prst="roundRect">
            <a:avLst>
              <a:gd name="adj" fmla="val 58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0442678" y="1569580"/>
            <a:ext cx="96307" cy="246659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29" name="角丸四角形 128"/>
          <p:cNvSpPr/>
          <p:nvPr/>
        </p:nvSpPr>
        <p:spPr>
          <a:xfrm>
            <a:off x="10318013" y="842261"/>
            <a:ext cx="1473556" cy="727004"/>
          </a:xfrm>
          <a:prstGeom prst="roundRect">
            <a:avLst>
              <a:gd name="adj" fmla="val 5861"/>
            </a:avLst>
          </a:prstGeom>
          <a:solidFill>
            <a:srgbClr val="F0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" t="33382" r="6107" b="33698"/>
          <a:stretch/>
        </p:blipFill>
        <p:spPr>
          <a:xfrm>
            <a:off x="10539701" y="1171407"/>
            <a:ext cx="1007518" cy="35966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1" name="テキスト ボックス 10"/>
          <p:cNvSpPr txBox="1"/>
          <p:nvPr/>
        </p:nvSpPr>
        <p:spPr>
          <a:xfrm>
            <a:off x="10276201" y="842260"/>
            <a:ext cx="1603612" cy="34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Li-PO Battery</a:t>
            </a:r>
          </a:p>
          <a:p>
            <a:r>
              <a:rPr lang="en-US" altLang="ja-JP" sz="78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  </a:t>
            </a:r>
            <a:r>
              <a:rPr lang="en-US" altLang="ja-JP" sz="78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7.4V 2200mAh</a:t>
            </a:r>
            <a:endParaRPr lang="ja-JP" altLang="en-US" sz="78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31" name="角丸四角形 130"/>
          <p:cNvSpPr/>
          <p:nvPr/>
        </p:nvSpPr>
        <p:spPr>
          <a:xfrm>
            <a:off x="10314181" y="1822697"/>
            <a:ext cx="1299563" cy="826956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10270453" y="1786077"/>
            <a:ext cx="155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Power</a:t>
            </a:r>
            <a:r>
              <a:rPr lang="ja-JP" altLang="en-US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Supply Unit</a:t>
            </a:r>
            <a:endParaRPr lang="en-US" altLang="ja-JP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        </a:t>
            </a:r>
            <a:r>
              <a:rPr lang="en-US" altLang="ja-JP" sz="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Fuse : 20A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10441449" y="2662084"/>
            <a:ext cx="96307" cy="696667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" name="テキスト ボックス 15"/>
          <p:cNvSpPr txBox="1"/>
          <p:nvPr/>
        </p:nvSpPr>
        <p:spPr>
          <a:xfrm rot="16200000">
            <a:off x="10278996" y="1591091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 rot="16200000">
            <a:off x="10165386" y="2907584"/>
            <a:ext cx="639891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Power(7.4V)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38" name="正方形/長方形 137"/>
          <p:cNvSpPr/>
          <p:nvPr/>
        </p:nvSpPr>
        <p:spPr>
          <a:xfrm rot="16200000">
            <a:off x="10548056" y="3165485"/>
            <a:ext cx="87977" cy="301190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44" name="角丸四角形 143"/>
          <p:cNvSpPr/>
          <p:nvPr/>
        </p:nvSpPr>
        <p:spPr>
          <a:xfrm>
            <a:off x="10742640" y="2804478"/>
            <a:ext cx="970407" cy="908012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10671770" y="2814052"/>
            <a:ext cx="1113581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4ch Motor Control Board</a:t>
            </a:r>
          </a:p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   (DAISEN DSR-1202) </a:t>
            </a:r>
            <a:endParaRPr lang="ja-JP" altLang="en-US" sz="334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52" y="2932372"/>
            <a:ext cx="839584" cy="839584"/>
          </a:xfrm>
          <a:prstGeom prst="rect">
            <a:avLst/>
          </a:prstGeom>
        </p:spPr>
      </p:pic>
      <p:sp>
        <p:nvSpPr>
          <p:cNvPr id="146" name="角丸四角形 145"/>
          <p:cNvSpPr/>
          <p:nvPr/>
        </p:nvSpPr>
        <p:spPr>
          <a:xfrm>
            <a:off x="11891799" y="837292"/>
            <a:ext cx="1743878" cy="1812361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11863379" y="837587"/>
            <a:ext cx="1557174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Main Board</a:t>
            </a:r>
            <a:endParaRPr lang="ja-JP" altLang="en-US" sz="78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51" name="角丸四角形 150"/>
          <p:cNvSpPr/>
          <p:nvPr/>
        </p:nvSpPr>
        <p:spPr>
          <a:xfrm>
            <a:off x="12072409" y="1058876"/>
            <a:ext cx="1384142" cy="34259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256" y="1185903"/>
            <a:ext cx="1030830" cy="193280"/>
          </a:xfrm>
          <a:prstGeom prst="rect">
            <a:avLst/>
          </a:prstGeom>
        </p:spPr>
      </p:pic>
      <p:sp>
        <p:nvSpPr>
          <p:cNvPr id="148" name="正方形/長方形 147"/>
          <p:cNvSpPr/>
          <p:nvPr/>
        </p:nvSpPr>
        <p:spPr>
          <a:xfrm rot="5400000">
            <a:off x="11631973" y="2102283"/>
            <a:ext cx="238655" cy="246659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11542655" y="2067042"/>
            <a:ext cx="429524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Power(5.5V)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12425981" y="1033994"/>
            <a:ext cx="730550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Processer</a:t>
            </a:r>
            <a:endParaRPr lang="ja-JP" altLang="en-US" sz="557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12506627" y="1410889"/>
            <a:ext cx="92321" cy="195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54" name="角丸四角形 153"/>
          <p:cNvSpPr/>
          <p:nvPr/>
        </p:nvSpPr>
        <p:spPr>
          <a:xfrm>
            <a:off x="12268955" y="1601365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2188197" y="1610885"/>
            <a:ext cx="792052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Xiao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56" name="角丸四角形 155"/>
          <p:cNvSpPr/>
          <p:nvPr/>
        </p:nvSpPr>
        <p:spPr>
          <a:xfrm>
            <a:off x="12276256" y="1976946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12506624" y="1775088"/>
            <a:ext cx="89777" cy="191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12250234" y="1986448"/>
            <a:ext cx="630354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Gyro Sensor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13132125" y="1414870"/>
            <a:ext cx="50912" cy="177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0" name="角丸四角形 159"/>
          <p:cNvSpPr/>
          <p:nvPr/>
        </p:nvSpPr>
        <p:spPr>
          <a:xfrm>
            <a:off x="12872765" y="1604801"/>
            <a:ext cx="568657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12791128" y="1605370"/>
            <a:ext cx="792052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Xiao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13131085" y="1713578"/>
            <a:ext cx="51952" cy="251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2" name="角丸四角形 161"/>
          <p:cNvSpPr/>
          <p:nvPr/>
        </p:nvSpPr>
        <p:spPr>
          <a:xfrm>
            <a:off x="12888359" y="1976946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12811174" y="1955717"/>
            <a:ext cx="786012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IR Ring</a:t>
            </a:r>
          </a:p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lang="en-US" altLang="ja-JP" sz="334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TSSP58038 x 8</a:t>
            </a:r>
            <a:endParaRPr lang="ja-JP" altLang="en-US" sz="334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12147337" y="1411358"/>
            <a:ext cx="79338" cy="798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8" name="角丸四角形 167"/>
          <p:cNvSpPr/>
          <p:nvPr/>
        </p:nvSpPr>
        <p:spPr>
          <a:xfrm>
            <a:off x="12083147" y="2204992"/>
            <a:ext cx="760764" cy="379734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12036351" y="2210885"/>
            <a:ext cx="862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Type-C Covert Module</a:t>
            </a:r>
            <a:endParaRPr lang="ja-JP" altLang="en-US" sz="400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12099106" y="2362934"/>
            <a:ext cx="692022" cy="168828"/>
          </a:xfrm>
          <a:prstGeom prst="roundRect">
            <a:avLst>
              <a:gd name="adj" fmla="val 5861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12091953" y="2372626"/>
            <a:ext cx="83299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Serial To Type-C</a:t>
            </a:r>
            <a:endParaRPr lang="ja-JP" altLang="en-US" sz="400" b="1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 rot="16200000">
            <a:off x="13767883" y="1093004"/>
            <a:ext cx="87688" cy="328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3624761" y="1160326"/>
            <a:ext cx="411771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PWM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 rot="16200000">
            <a:off x="13767330" y="2041551"/>
            <a:ext cx="87688" cy="327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3603213" y="2100389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2055262" y="2662291"/>
            <a:ext cx="87688" cy="34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67" name="正方形/長方形 66"/>
          <p:cNvSpPr/>
          <p:nvPr/>
        </p:nvSpPr>
        <p:spPr>
          <a:xfrm rot="16200000">
            <a:off x="11844084" y="2802507"/>
            <a:ext cx="87688" cy="3281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70" name="正方形/長方形 69"/>
          <p:cNvSpPr/>
          <p:nvPr/>
        </p:nvSpPr>
        <p:spPr>
          <a:xfrm rot="16200000">
            <a:off x="11996942" y="2994013"/>
            <a:ext cx="91657" cy="637816"/>
          </a:xfrm>
          <a:prstGeom prst="rect">
            <a:avLst/>
          </a:prstGeom>
          <a:solidFill>
            <a:srgbClr val="F6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1829554" y="3213896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13989602" y="842261"/>
            <a:ext cx="920486" cy="871317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13989602" y="1775221"/>
            <a:ext cx="920486" cy="874432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764466" y="198532"/>
            <a:ext cx="2492559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36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@munachu_artemis</a:t>
            </a:r>
            <a:endParaRPr lang="ja-JP" altLang="en-US" sz="1336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864535" y="71538"/>
            <a:ext cx="2762945" cy="54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所属</a:t>
            </a:r>
            <a:r>
              <a:rPr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</a:p>
          <a:p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九州ブロック福岡ノード</a:t>
            </a:r>
            <a:endParaRPr lang="ja-JP" altLang="en-US" sz="1336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375461" y="201571"/>
            <a:ext cx="326231" cy="295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453" y="59200"/>
            <a:ext cx="569720" cy="569720"/>
          </a:xfrm>
          <a:prstGeom prst="rect">
            <a:avLst/>
          </a:prstGeom>
        </p:spPr>
      </p:pic>
      <p:sp>
        <p:nvSpPr>
          <p:cNvPr id="80" name="テキスト ボックス 79"/>
          <p:cNvSpPr txBox="1"/>
          <p:nvPr/>
        </p:nvSpPr>
        <p:spPr>
          <a:xfrm>
            <a:off x="13953604" y="831706"/>
            <a:ext cx="155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Vision System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3948180" y="1778162"/>
            <a:ext cx="155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Line ring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2372958" y="2804478"/>
            <a:ext cx="970407" cy="908012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2339624" y="2801432"/>
            <a:ext cx="1113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Motor</a:t>
            </a:r>
          </a:p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</a:t>
            </a:r>
            <a:r>
              <a:rPr lang="en-US" altLang="ja-JP" sz="5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JMP-BE-3561 x 4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 rot="16200000">
            <a:off x="12365686" y="1417915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 rot="16200000">
            <a:off x="12365625" y="1787580"/>
            <a:ext cx="3719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11972365" y="1661081"/>
            <a:ext cx="4295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Serial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13116562" y="1412703"/>
            <a:ext cx="92321" cy="1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0" name="正方形/長方形 89"/>
          <p:cNvSpPr/>
          <p:nvPr/>
        </p:nvSpPr>
        <p:spPr>
          <a:xfrm>
            <a:off x="13115772" y="1788230"/>
            <a:ext cx="92321" cy="177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1" name="テキスト ボックス 90"/>
          <p:cNvSpPr txBox="1"/>
          <p:nvPr/>
        </p:nvSpPr>
        <p:spPr>
          <a:xfrm rot="16200000">
            <a:off x="12971612" y="1420154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 rot="16200000">
            <a:off x="12976193" y="1790207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20521" r="7594" b="20150"/>
          <a:stretch/>
        </p:blipFill>
        <p:spPr>
          <a:xfrm>
            <a:off x="12486686" y="3121870"/>
            <a:ext cx="742950" cy="43497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595" y="1915335"/>
            <a:ext cx="947432" cy="75896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183" y="1981022"/>
            <a:ext cx="848870" cy="68275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361" y="937991"/>
            <a:ext cx="922463" cy="634385"/>
          </a:xfrm>
          <a:prstGeom prst="rect">
            <a:avLst/>
          </a:prstGeom>
        </p:spPr>
      </p:pic>
      <p:cxnSp>
        <p:nvCxnSpPr>
          <p:cNvPr id="25" name="カギ線コネクタ 24"/>
          <p:cNvCxnSpPr>
            <a:cxnSpLocks/>
          </p:cNvCxnSpPr>
          <p:nvPr/>
        </p:nvCxnSpPr>
        <p:spPr>
          <a:xfrm rot="10800000" flipV="1">
            <a:off x="14223383" y="1483448"/>
            <a:ext cx="126639" cy="123354"/>
          </a:xfrm>
          <a:prstGeom prst="bentConnector3">
            <a:avLst>
              <a:gd name="adj1" fmla="val 16658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/>
          <p:cNvSpPr txBox="1"/>
          <p:nvPr/>
        </p:nvSpPr>
        <p:spPr>
          <a:xfrm>
            <a:off x="14153260" y="1532799"/>
            <a:ext cx="155717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Open MV Cam H7</a:t>
            </a:r>
            <a:endParaRPr lang="ja-JP" altLang="en-US" sz="3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32944" y="104798"/>
            <a:ext cx="329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宗中アルテミス</a:t>
            </a:r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11822888" y="2869864"/>
            <a:ext cx="277377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I²C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246449" y="4346998"/>
            <a:ext cx="370602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電源基盤 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　　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これまでは、電源を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1</a:t>
            </a:r>
            <a:r>
              <a:rPr lang="ja-JP" altLang="en-US" sz="1200" dirty="0" err="1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つの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バッテリーから取ると、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モータの電圧降下により、制御部分のリセットが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かかるという問題があったため、電源を制御用、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駆動用と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2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つに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分ける必要がありました。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今年は、安定化に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DCDC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コンバータを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採用することで、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1</a:t>
            </a:r>
            <a:r>
              <a:rPr lang="ja-JP" altLang="en-US" sz="1200" dirty="0" err="1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つの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バッテリーから電源を取って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もモータの電圧降下による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制御部分のリセットに対応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しました。これにより、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回路の簡易化、基板の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省スペース化を実現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しました。</a:t>
            </a: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4285168" y="4342462"/>
            <a:ext cx="2955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カメラのライン制御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超音波センサーで壁との距離を測って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ライン制御をするという制御方法から、カメラを用いてライン制御をする方法に変更し、コートの中心方向に移動する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アルゴリズムを実装しました。常に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カメラでコートの中心を取り続け、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ロボットからコートの中心への角度を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算出することによってラインが反応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したときにコートの中心方向へ移動する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ことが可能になるだけでなく、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ラインにどの角度で乗っても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正確にコート内に移動することが可能になりました。</a:t>
            </a:r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3708061" y="7562293"/>
            <a:ext cx="711781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技術の駆使、そして最適化へ</a:t>
            </a:r>
            <a:r>
              <a:rPr lang="ja-JP" altLang="en-US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　</a:t>
            </a:r>
            <a:endParaRPr lang="en-US" altLang="ja-JP" sz="105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Fusion360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や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KiCad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を用いてほぼすべての部品を独自で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設計しています。また、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3D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プリンタや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CNC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を使用することで、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さらに正確に短時間での部品の製作、量産が可能になりました。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基板類も、発注基板によって自分たちのロボットに特化した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機能、形のものを実現可能になりました。また、チーム内での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ファイル共有のために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GitHub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を用いることで、複数での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大規模プロジェクト開発が容易に行えるようになりました。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部品設計：</a:t>
            </a:r>
            <a:r>
              <a:rPr lang="en-US" altLang="ja-JP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Fusion360</a:t>
            </a:r>
          </a:p>
          <a:p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基板設計：</a:t>
            </a:r>
            <a:r>
              <a:rPr lang="en-US" altLang="ja-JP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KiCad</a:t>
            </a:r>
          </a:p>
          <a:p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基板発注：</a:t>
            </a:r>
            <a:r>
              <a:rPr lang="en-US" altLang="ja-JP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JLCPCB</a:t>
            </a:r>
          </a:p>
          <a:p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部品製作：</a:t>
            </a:r>
            <a:r>
              <a:rPr lang="en-US" altLang="ja-JP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Originalmind kitmill CL100</a:t>
            </a:r>
          </a:p>
          <a:p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　　　　　</a:t>
            </a:r>
            <a:r>
              <a:rPr lang="en-US" altLang="ja-JP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FLASHFORGE Adventurer3 lite</a:t>
            </a:r>
          </a:p>
          <a:p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基盤制作：</a:t>
            </a:r>
            <a:r>
              <a:rPr lang="en-US" altLang="ja-JP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Originalmind kitmill BS200</a:t>
            </a:r>
            <a:endParaRPr lang="ja-JP" altLang="en-US" sz="105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72"/>
          <a:stretch/>
        </p:blipFill>
        <p:spPr>
          <a:xfrm rot="5400000">
            <a:off x="7388722" y="4601136"/>
            <a:ext cx="2064230" cy="2043699"/>
          </a:xfrm>
          <a:prstGeom prst="rect">
            <a:avLst/>
          </a:prstGeom>
        </p:spPr>
      </p:pic>
      <p:cxnSp>
        <p:nvCxnSpPr>
          <p:cNvPr id="27" name="直線矢印コネクタ 26"/>
          <p:cNvCxnSpPr>
            <a:cxnSpLocks/>
            <a:endCxn id="22" idx="3"/>
          </p:cNvCxnSpPr>
          <p:nvPr/>
        </p:nvCxnSpPr>
        <p:spPr>
          <a:xfrm>
            <a:off x="7791115" y="4586002"/>
            <a:ext cx="629722" cy="2069099"/>
          </a:xfrm>
          <a:prstGeom prst="straightConnector1">
            <a:avLst/>
          </a:prstGeom>
          <a:ln w="38100">
            <a:solidFill>
              <a:srgbClr val="F339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242"/>
          <p:cNvCxnSpPr>
            <a:cxnSpLocks/>
            <a:endCxn id="22" idx="3"/>
          </p:cNvCxnSpPr>
          <p:nvPr/>
        </p:nvCxnSpPr>
        <p:spPr>
          <a:xfrm flipH="1">
            <a:off x="8420837" y="5562667"/>
            <a:ext cx="1009904" cy="1092434"/>
          </a:xfrm>
          <a:prstGeom prst="straightConnector1">
            <a:avLst/>
          </a:prstGeom>
          <a:ln w="38100">
            <a:solidFill>
              <a:srgbClr val="F339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23564" r="21678" b="25303"/>
          <a:stretch/>
        </p:blipFill>
        <p:spPr>
          <a:xfrm>
            <a:off x="7450875" y="4538799"/>
            <a:ext cx="759447" cy="705201"/>
          </a:xfrm>
          <a:prstGeom prst="rect">
            <a:avLst/>
          </a:prstGeom>
        </p:spPr>
      </p:pic>
      <p:pic>
        <p:nvPicPr>
          <p:cNvPr id="242" name="図 24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23564" r="21678" b="25303"/>
          <a:stretch/>
        </p:blipFill>
        <p:spPr>
          <a:xfrm>
            <a:off x="8739514" y="5286385"/>
            <a:ext cx="782666" cy="726762"/>
          </a:xfrm>
          <a:prstGeom prst="rect">
            <a:avLst/>
          </a:prstGeom>
        </p:spPr>
      </p:pic>
      <p:sp>
        <p:nvSpPr>
          <p:cNvPr id="245" name="テキスト ボックス 244"/>
          <p:cNvSpPr txBox="1"/>
          <p:nvPr/>
        </p:nvSpPr>
        <p:spPr>
          <a:xfrm>
            <a:off x="11925007" y="4365400"/>
            <a:ext cx="294851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技術</a:t>
            </a:r>
            <a:r>
              <a:rPr lang="ja-JP" altLang="en-US" sz="24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共有</a:t>
            </a:r>
            <a:endParaRPr lang="en-US" altLang="ja-JP" sz="2400" dirty="0" smtClean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900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私たちは、</a:t>
            </a:r>
            <a:r>
              <a:rPr lang="en-US" altLang="ja-JP" sz="1200" dirty="0" err="1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RoboCupJunior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に参加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する上で、技術の共有をすることは必要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不可欠であると考えました。そこで、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私たちで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Twitter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のアカウント、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ウェブブログを作成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ました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Twitter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ではロボットの進捗やチームメイトの独り言をつぶやいたり、他チームへの積極的な交流を行っています。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ブログで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は、</a:t>
            </a:r>
            <a:r>
              <a:rPr lang="en-US" altLang="ja-JP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Twitter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ではまとめきれないような技術公開記事や、ロボットの詳細について、また大会の反省についても記事にまとめています。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ぜひ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一度覗いてみてはいかがでしょうか。</a:t>
            </a:r>
            <a:endParaRPr lang="ja-JP" altLang="en-US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sp>
        <p:nvSpPr>
          <p:cNvPr id="246" name="テキスト ボックス 245"/>
          <p:cNvSpPr txBox="1"/>
          <p:nvPr/>
        </p:nvSpPr>
        <p:spPr>
          <a:xfrm>
            <a:off x="11939470" y="7412030"/>
            <a:ext cx="2962165" cy="646331"/>
          </a:xfrm>
          <a:prstGeom prst="rect">
            <a:avLst/>
          </a:prstGeom>
          <a:solidFill>
            <a:srgbClr val="4D4D4D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Twitter:@</a:t>
            </a:r>
            <a:r>
              <a:rPr lang="en-US" altLang="ja-JP" sz="1200" dirty="0" err="1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munachu_artemis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Blog: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  </a:t>
            </a:r>
            <a:r>
              <a:rPr lang="en-US" altLang="ja-JP" sz="105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https</a:t>
            </a:r>
            <a:r>
              <a:rPr lang="en-US" altLang="ja-JP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://asahi-rcj.github.io</a:t>
            </a:r>
            <a:endParaRPr lang="ja-JP" altLang="en-US" sz="105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r="18222"/>
          <a:stretch/>
        </p:blipFill>
        <p:spPr>
          <a:xfrm>
            <a:off x="7802587" y="9881072"/>
            <a:ext cx="606776" cy="53511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848" y="9618816"/>
            <a:ext cx="682999" cy="682999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910" y="9744250"/>
            <a:ext cx="2325383" cy="682264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49" y="9520258"/>
            <a:ext cx="1003386" cy="88516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="" xmlns:a16="http://schemas.microsoft.com/office/drawing/2014/main" id="{38164A6C-0691-9201-B00C-47BB12CE7D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91037" y="8622065"/>
            <a:ext cx="1728551" cy="1079645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="" xmlns:a16="http://schemas.microsoft.com/office/drawing/2014/main" id="{5A506B3D-14EF-F923-B6A8-4D972CAF3B9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86620" y="8003250"/>
            <a:ext cx="1480580" cy="1216088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="" xmlns:a16="http://schemas.microsoft.com/office/drawing/2014/main" id="{77585FF6-C77A-5041-43BB-C8D171A6EC8F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4" t="-2548" r="15999" b="4948"/>
          <a:stretch/>
        </p:blipFill>
        <p:spPr>
          <a:xfrm>
            <a:off x="6236815" y="792747"/>
            <a:ext cx="2554766" cy="3061351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="" xmlns:a16="http://schemas.microsoft.com/office/drawing/2014/main" id="{81467D52-0506-0C1C-0284-1E442AD8755D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" r="4011"/>
          <a:stretch/>
        </p:blipFill>
        <p:spPr>
          <a:xfrm>
            <a:off x="9522883" y="5417481"/>
            <a:ext cx="2105088" cy="1787303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="" xmlns:a16="http://schemas.microsoft.com/office/drawing/2014/main" id="{857B7C14-6842-D79E-276B-D2271C79BD4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101">
            <a:off x="1469258" y="5253658"/>
            <a:ext cx="3356024" cy="2518472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="" xmlns:a16="http://schemas.microsoft.com/office/drawing/2014/main" id="{A472C61C-A096-A46F-A4B5-0E922B6B9144}"/>
              </a:ext>
            </a:extLst>
          </p:cNvPr>
          <p:cNvSpPr txBox="1"/>
          <p:nvPr/>
        </p:nvSpPr>
        <p:spPr>
          <a:xfrm>
            <a:off x="11959632" y="9706040"/>
            <a:ext cx="2950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  <a:ea typeface="Microsoft YaHei UI" panose="020B0503020204020204" pitchFamily="34" charset="-122"/>
              </a:rPr>
              <a:t>Sponsored </a:t>
            </a:r>
            <a:r>
              <a:rPr kumimoji="1" lang="en-US" altLang="ja-JP" sz="1600" b="1" dirty="0" smtClean="0">
                <a:solidFill>
                  <a:schemeClr val="bg1"/>
                </a:solidFill>
                <a:ea typeface="Microsoft YaHei UI" panose="020B0503020204020204" pitchFamily="34" charset="-122"/>
              </a:rPr>
              <a:t>by</a:t>
            </a:r>
          </a:p>
          <a:p>
            <a:r>
              <a:rPr lang="en-US" altLang="ja-JP" sz="1600" b="1" dirty="0">
                <a:solidFill>
                  <a:schemeClr val="bg1"/>
                </a:solidFill>
                <a:ea typeface="Microsoft YaHei UI" panose="020B0503020204020204" pitchFamily="34" charset="-122"/>
              </a:rPr>
              <a:t> </a:t>
            </a:r>
            <a:r>
              <a:rPr lang="en-US" altLang="ja-JP" sz="1600" b="1" dirty="0" smtClean="0">
                <a:solidFill>
                  <a:schemeClr val="bg1"/>
                </a:solidFill>
                <a:ea typeface="Microsoft YaHei UI" panose="020B0503020204020204" pitchFamily="34" charset="-122"/>
              </a:rPr>
              <a:t> </a:t>
            </a:r>
            <a:r>
              <a:rPr lang="ja-JP" altLang="en-US" sz="1100" b="1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金銭面で支援して</a:t>
            </a:r>
            <a:r>
              <a:rPr lang="ja-JP" altLang="en-US" sz="1100" b="1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いただいております</a:t>
            </a:r>
            <a:r>
              <a:rPr lang="ja-JP" altLang="en-US" sz="1100" b="1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</a:t>
            </a:r>
            <a:endParaRPr lang="en-US" altLang="ja-JP" sz="1100" b="1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100" b="1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 本当にありがとうございます！</a:t>
            </a:r>
            <a:r>
              <a:rPr lang="en-US" altLang="ja-JP" sz="1600" b="1" dirty="0" smtClean="0">
                <a:solidFill>
                  <a:schemeClr val="bg1"/>
                </a:solidFill>
                <a:ea typeface="Microsoft YaHei UI" panose="020B0503020204020204" pitchFamily="34" charset="-122"/>
              </a:rPr>
              <a:t> </a:t>
            </a:r>
            <a:endParaRPr lang="en-US" altLang="ja-JP" sz="1600" b="1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="" xmlns:a16="http://schemas.microsoft.com/office/drawing/2014/main" id="{A7DD28DE-32A9-9F89-81CA-8CA6719E654A}"/>
              </a:ext>
            </a:extLst>
          </p:cNvPr>
          <p:cNvSpPr txBox="1"/>
          <p:nvPr/>
        </p:nvSpPr>
        <p:spPr>
          <a:xfrm>
            <a:off x="236201" y="7605321"/>
            <a:ext cx="3136315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通過</a:t>
            </a:r>
            <a:r>
              <a:rPr lang="ja-JP" altLang="en-US" sz="28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センサ</a:t>
            </a:r>
            <a:endParaRPr lang="en-US" altLang="ja-JP" sz="2800" dirty="0" smtClean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r>
              <a:rPr lang="ja-JP" altLang="en-US" sz="700" dirty="0">
                <a:solidFill>
                  <a:schemeClr val="bg1"/>
                </a:solidFill>
                <a:latin typeface="源ノ角ゴシック Code JP EL" panose="020B0200000000000000" pitchFamily="34" charset="-128"/>
                <a:ea typeface="源ノ角ゴシック Code JP EL" panose="020B0200000000000000" pitchFamily="34" charset="-128"/>
              </a:rPr>
              <a:t>　　</a:t>
            </a:r>
            <a:endParaRPr lang="en-US" altLang="ja-JP" sz="1200" dirty="0">
              <a:solidFill>
                <a:schemeClr val="bg1"/>
              </a:solidFill>
              <a:latin typeface="源ノ角ゴシック Code JP EL" panose="020B0200000000000000" pitchFamily="34" charset="-128"/>
              <a:ea typeface="源ノ角ゴシック Code JP EL" panose="020B02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通過センサを用いることでロボット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が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ボール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を保持しているかを認識できるようになります。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このセンサは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LED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と光変調をロボットのボール捕捉エリアの横に配置し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光線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を遮断したかを判断させること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よって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実現させることができました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しかしながら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このセンサはこの大会で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は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活用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すること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ができませんでした。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福岡ノード大会以降、センサを有効活用し、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より良い動きができるよう調整していきたい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と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思います。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="" xmlns:a16="http://schemas.microsoft.com/office/drawing/2014/main" id="{A2B646FE-DAB8-D4CE-9F5A-1C8989D6717E}"/>
              </a:ext>
            </a:extLst>
          </p:cNvPr>
          <p:cNvSpPr txBox="1"/>
          <p:nvPr/>
        </p:nvSpPr>
        <p:spPr>
          <a:xfrm>
            <a:off x="13207856" y="97316"/>
            <a:ext cx="177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Lucida Handwriting" panose="03010101010101010101" pitchFamily="66" charset="0"/>
              </a:rPr>
              <a:t>Our blog</a:t>
            </a:r>
          </a:p>
          <a:p>
            <a:r>
              <a:rPr kumimoji="1" lang="en-US" altLang="ja-JP" sz="1200" dirty="0">
                <a:solidFill>
                  <a:schemeClr val="bg1"/>
                </a:solidFill>
              </a:rPr>
              <a:t>https://asahi-rcj.github.io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pic>
        <p:nvPicPr>
          <p:cNvPr id="64" name="図 63">
            <a:extLst>
              <a:ext uri="{FF2B5EF4-FFF2-40B4-BE49-F238E27FC236}">
                <a16:creationId xmlns="" xmlns:a16="http://schemas.microsoft.com/office/drawing/2014/main" id="{BF3FCCA7-C87F-6FA7-E38C-1BC500AE646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521" y="9588379"/>
            <a:ext cx="1572998" cy="461515"/>
          </a:xfrm>
          <a:prstGeom prst="rect">
            <a:avLst/>
          </a:prstGeom>
        </p:spPr>
      </p:pic>
      <p:sp>
        <p:nvSpPr>
          <p:cNvPr id="66" name="正方形/長方形 65">
            <a:extLst>
              <a:ext uri="{FF2B5EF4-FFF2-40B4-BE49-F238E27FC236}">
                <a16:creationId xmlns="" xmlns:a16="http://schemas.microsoft.com/office/drawing/2014/main" id="{EA5DED32-B827-5EFB-9CEC-FE5DA8D2E6F1}"/>
              </a:ext>
            </a:extLst>
          </p:cNvPr>
          <p:cNvSpPr/>
          <p:nvPr/>
        </p:nvSpPr>
        <p:spPr>
          <a:xfrm>
            <a:off x="251150" y="1556204"/>
            <a:ext cx="96307" cy="246659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69" name="角丸四角形 128">
            <a:extLst>
              <a:ext uri="{FF2B5EF4-FFF2-40B4-BE49-F238E27FC236}">
                <a16:creationId xmlns="" xmlns:a16="http://schemas.microsoft.com/office/drawing/2014/main" id="{29A81747-1FC5-AC83-A68F-B6EEC99B2C19}"/>
              </a:ext>
            </a:extLst>
          </p:cNvPr>
          <p:cNvSpPr/>
          <p:nvPr/>
        </p:nvSpPr>
        <p:spPr>
          <a:xfrm>
            <a:off x="126485" y="828885"/>
            <a:ext cx="1473556" cy="727004"/>
          </a:xfrm>
          <a:prstGeom prst="roundRect">
            <a:avLst>
              <a:gd name="adj" fmla="val 5861"/>
            </a:avLst>
          </a:prstGeom>
          <a:solidFill>
            <a:srgbClr val="F0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74" name="図 73">
            <a:extLst>
              <a:ext uri="{FF2B5EF4-FFF2-40B4-BE49-F238E27FC236}">
                <a16:creationId xmlns="" xmlns:a16="http://schemas.microsoft.com/office/drawing/2014/main" id="{CDD13DBC-64C8-ACF0-0E64-879CC0436E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" t="33382" r="6107" b="33698"/>
          <a:stretch/>
        </p:blipFill>
        <p:spPr>
          <a:xfrm>
            <a:off x="348173" y="1158031"/>
            <a:ext cx="1007518" cy="35966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7" name="テキスト ボックス 76">
            <a:extLst>
              <a:ext uri="{FF2B5EF4-FFF2-40B4-BE49-F238E27FC236}">
                <a16:creationId xmlns="" xmlns:a16="http://schemas.microsoft.com/office/drawing/2014/main" id="{78CEEC29-2B11-04B6-896C-7D5D043363F0}"/>
              </a:ext>
            </a:extLst>
          </p:cNvPr>
          <p:cNvSpPr txBox="1"/>
          <p:nvPr/>
        </p:nvSpPr>
        <p:spPr>
          <a:xfrm>
            <a:off x="84673" y="828884"/>
            <a:ext cx="1603612" cy="34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Li-PO Battery</a:t>
            </a:r>
          </a:p>
          <a:p>
            <a:r>
              <a:rPr lang="en-US" altLang="ja-JP" sz="78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  </a:t>
            </a:r>
            <a:r>
              <a:rPr lang="en-US" altLang="ja-JP" sz="78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7.4V 2200mAh</a:t>
            </a:r>
            <a:endParaRPr lang="ja-JP" altLang="en-US" sz="78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78" name="角丸四角形 130">
            <a:extLst>
              <a:ext uri="{FF2B5EF4-FFF2-40B4-BE49-F238E27FC236}">
                <a16:creationId xmlns="" xmlns:a16="http://schemas.microsoft.com/office/drawing/2014/main" id="{2382C259-A660-9F33-FB38-6981D656DBE7}"/>
              </a:ext>
            </a:extLst>
          </p:cNvPr>
          <p:cNvSpPr/>
          <p:nvPr/>
        </p:nvSpPr>
        <p:spPr>
          <a:xfrm>
            <a:off x="122653" y="1809321"/>
            <a:ext cx="1299563" cy="826956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="" xmlns:a16="http://schemas.microsoft.com/office/drawing/2014/main" id="{5CE56ED0-24C6-6459-8226-4517620DAF58}"/>
              </a:ext>
            </a:extLst>
          </p:cNvPr>
          <p:cNvSpPr txBox="1"/>
          <p:nvPr/>
        </p:nvSpPr>
        <p:spPr>
          <a:xfrm>
            <a:off x="78925" y="1772701"/>
            <a:ext cx="155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Power</a:t>
            </a:r>
            <a:r>
              <a:rPr lang="ja-JP" altLang="en-US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Supply Unit</a:t>
            </a:r>
            <a:endParaRPr lang="en-US" altLang="ja-JP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        </a:t>
            </a:r>
            <a:r>
              <a:rPr lang="en-US" altLang="ja-JP" sz="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Fuse : 20A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="" xmlns:a16="http://schemas.microsoft.com/office/drawing/2014/main" id="{4C39E94C-A3AD-222E-9128-AB360E1B8C12}"/>
              </a:ext>
            </a:extLst>
          </p:cNvPr>
          <p:cNvSpPr/>
          <p:nvPr/>
        </p:nvSpPr>
        <p:spPr>
          <a:xfrm>
            <a:off x="249921" y="2648708"/>
            <a:ext cx="96307" cy="696667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6" name="テキスト ボックス 95">
            <a:extLst>
              <a:ext uri="{FF2B5EF4-FFF2-40B4-BE49-F238E27FC236}">
                <a16:creationId xmlns="" xmlns:a16="http://schemas.microsoft.com/office/drawing/2014/main" id="{03AA5D03-CA41-8037-CDFB-E3971D87D0B4}"/>
              </a:ext>
            </a:extLst>
          </p:cNvPr>
          <p:cNvSpPr txBox="1"/>
          <p:nvPr/>
        </p:nvSpPr>
        <p:spPr>
          <a:xfrm rot="16200000">
            <a:off x="87468" y="1577715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="" xmlns:a16="http://schemas.microsoft.com/office/drawing/2014/main" id="{476F9393-740B-F82A-9020-94D19CF95676}"/>
              </a:ext>
            </a:extLst>
          </p:cNvPr>
          <p:cNvSpPr txBox="1"/>
          <p:nvPr/>
        </p:nvSpPr>
        <p:spPr>
          <a:xfrm rot="16200000">
            <a:off x="-26142" y="2894208"/>
            <a:ext cx="639891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Power(7.4V)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="" xmlns:a16="http://schemas.microsoft.com/office/drawing/2014/main" id="{0BB55FE2-CE28-1096-65C9-13DBCE898BD2}"/>
              </a:ext>
            </a:extLst>
          </p:cNvPr>
          <p:cNvSpPr/>
          <p:nvPr/>
        </p:nvSpPr>
        <p:spPr>
          <a:xfrm rot="16200000">
            <a:off x="356528" y="3152109"/>
            <a:ext cx="87977" cy="301190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00" name="角丸四角形 143">
            <a:extLst>
              <a:ext uri="{FF2B5EF4-FFF2-40B4-BE49-F238E27FC236}">
                <a16:creationId xmlns="" xmlns:a16="http://schemas.microsoft.com/office/drawing/2014/main" id="{2801A203-A0AC-B0E4-9E39-F2D97202FEB3}"/>
              </a:ext>
            </a:extLst>
          </p:cNvPr>
          <p:cNvSpPr/>
          <p:nvPr/>
        </p:nvSpPr>
        <p:spPr>
          <a:xfrm>
            <a:off x="551112" y="2791102"/>
            <a:ext cx="970407" cy="908012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="" xmlns:a16="http://schemas.microsoft.com/office/drawing/2014/main" id="{F96CD000-5110-E13E-30B6-8162136477F5}"/>
              </a:ext>
            </a:extLst>
          </p:cNvPr>
          <p:cNvSpPr txBox="1"/>
          <p:nvPr/>
        </p:nvSpPr>
        <p:spPr>
          <a:xfrm>
            <a:off x="480242" y="2800676"/>
            <a:ext cx="1113581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4ch Motor Control Board</a:t>
            </a:r>
          </a:p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   (DAISEN DSR-1202) </a:t>
            </a:r>
            <a:endParaRPr lang="ja-JP" altLang="en-US" sz="334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102" name="図 101">
            <a:extLst>
              <a:ext uri="{FF2B5EF4-FFF2-40B4-BE49-F238E27FC236}">
                <a16:creationId xmlns="" xmlns:a16="http://schemas.microsoft.com/office/drawing/2014/main" id="{C7274083-3724-3B96-322B-B5CD09AABC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4" y="2918996"/>
            <a:ext cx="839584" cy="839584"/>
          </a:xfrm>
          <a:prstGeom prst="rect">
            <a:avLst/>
          </a:prstGeom>
        </p:spPr>
      </p:pic>
      <p:sp>
        <p:nvSpPr>
          <p:cNvPr id="103" name="角丸四角形 145">
            <a:extLst>
              <a:ext uri="{FF2B5EF4-FFF2-40B4-BE49-F238E27FC236}">
                <a16:creationId xmlns="" xmlns:a16="http://schemas.microsoft.com/office/drawing/2014/main" id="{63B9DAA6-F7FA-5BF3-C4CA-5A2013F4BA7D}"/>
              </a:ext>
            </a:extLst>
          </p:cNvPr>
          <p:cNvSpPr/>
          <p:nvPr/>
        </p:nvSpPr>
        <p:spPr>
          <a:xfrm>
            <a:off x="1700271" y="823916"/>
            <a:ext cx="1743878" cy="1812361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="" xmlns:a16="http://schemas.microsoft.com/office/drawing/2014/main" id="{2B65FDED-DE2F-A2D1-124E-AC7D82A638DA}"/>
              </a:ext>
            </a:extLst>
          </p:cNvPr>
          <p:cNvSpPr txBox="1"/>
          <p:nvPr/>
        </p:nvSpPr>
        <p:spPr>
          <a:xfrm>
            <a:off x="1671851" y="824211"/>
            <a:ext cx="1557174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Main Board</a:t>
            </a:r>
            <a:endParaRPr lang="ja-JP" altLang="en-US" sz="78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41" name="角丸四角形 150">
            <a:extLst>
              <a:ext uri="{FF2B5EF4-FFF2-40B4-BE49-F238E27FC236}">
                <a16:creationId xmlns="" xmlns:a16="http://schemas.microsoft.com/office/drawing/2014/main" id="{891C8EEC-8821-3A5D-3EF2-686EA82BF72A}"/>
              </a:ext>
            </a:extLst>
          </p:cNvPr>
          <p:cNvSpPr/>
          <p:nvPr/>
        </p:nvSpPr>
        <p:spPr>
          <a:xfrm>
            <a:off x="1880881" y="1045500"/>
            <a:ext cx="1384142" cy="34259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173" name="図 172">
            <a:extLst>
              <a:ext uri="{FF2B5EF4-FFF2-40B4-BE49-F238E27FC236}">
                <a16:creationId xmlns="" xmlns:a16="http://schemas.microsoft.com/office/drawing/2014/main" id="{87A02D6A-E3A8-8ECF-EC25-23FED9328B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28" y="1172527"/>
            <a:ext cx="1030830" cy="193280"/>
          </a:xfrm>
          <a:prstGeom prst="rect">
            <a:avLst/>
          </a:prstGeom>
        </p:spPr>
      </p:pic>
      <p:sp>
        <p:nvSpPr>
          <p:cNvPr id="176" name="正方形/長方形 175">
            <a:extLst>
              <a:ext uri="{FF2B5EF4-FFF2-40B4-BE49-F238E27FC236}">
                <a16:creationId xmlns="" xmlns:a16="http://schemas.microsoft.com/office/drawing/2014/main" id="{DFFA5EFE-5CE7-BA81-1732-5F3D632E5FBD}"/>
              </a:ext>
            </a:extLst>
          </p:cNvPr>
          <p:cNvSpPr/>
          <p:nvPr/>
        </p:nvSpPr>
        <p:spPr>
          <a:xfrm rot="5400000">
            <a:off x="1440445" y="2088907"/>
            <a:ext cx="238655" cy="246659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86" name="テキスト ボックス 185">
            <a:extLst>
              <a:ext uri="{FF2B5EF4-FFF2-40B4-BE49-F238E27FC236}">
                <a16:creationId xmlns="" xmlns:a16="http://schemas.microsoft.com/office/drawing/2014/main" id="{FBB78CF4-00DA-420D-0F5E-B8D56619B74C}"/>
              </a:ext>
            </a:extLst>
          </p:cNvPr>
          <p:cNvSpPr txBox="1"/>
          <p:nvPr/>
        </p:nvSpPr>
        <p:spPr>
          <a:xfrm>
            <a:off x="1351127" y="2053666"/>
            <a:ext cx="429524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Power(5.5V)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="" xmlns:a16="http://schemas.microsoft.com/office/drawing/2014/main" id="{18DF08CD-51BA-2C7A-6913-82A8E2D41668}"/>
              </a:ext>
            </a:extLst>
          </p:cNvPr>
          <p:cNvSpPr txBox="1"/>
          <p:nvPr/>
        </p:nvSpPr>
        <p:spPr>
          <a:xfrm>
            <a:off x="2234453" y="1020618"/>
            <a:ext cx="730550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Processer</a:t>
            </a:r>
            <a:endParaRPr lang="ja-JP" altLang="en-US" sz="557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204" name="正方形/長方形 203">
            <a:extLst>
              <a:ext uri="{FF2B5EF4-FFF2-40B4-BE49-F238E27FC236}">
                <a16:creationId xmlns="" xmlns:a16="http://schemas.microsoft.com/office/drawing/2014/main" id="{A5476181-34E5-C3DC-0636-3C79D32384CB}"/>
              </a:ext>
            </a:extLst>
          </p:cNvPr>
          <p:cNvSpPr/>
          <p:nvPr/>
        </p:nvSpPr>
        <p:spPr>
          <a:xfrm>
            <a:off x="2315099" y="1397513"/>
            <a:ext cx="92321" cy="195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17" name="角丸四角形 153">
            <a:extLst>
              <a:ext uri="{FF2B5EF4-FFF2-40B4-BE49-F238E27FC236}">
                <a16:creationId xmlns="" xmlns:a16="http://schemas.microsoft.com/office/drawing/2014/main" id="{A9493373-E6CE-89D1-FDA4-276275D6E11E}"/>
              </a:ext>
            </a:extLst>
          </p:cNvPr>
          <p:cNvSpPr/>
          <p:nvPr/>
        </p:nvSpPr>
        <p:spPr>
          <a:xfrm>
            <a:off x="2077427" y="1587989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="" xmlns:a16="http://schemas.microsoft.com/office/drawing/2014/main" id="{F12195D9-F4D2-11F2-C13B-69D6F66E820A}"/>
              </a:ext>
            </a:extLst>
          </p:cNvPr>
          <p:cNvSpPr txBox="1"/>
          <p:nvPr/>
        </p:nvSpPr>
        <p:spPr>
          <a:xfrm>
            <a:off x="1996669" y="1597509"/>
            <a:ext cx="792052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Xiao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20" name="角丸四角形 155">
            <a:extLst>
              <a:ext uri="{FF2B5EF4-FFF2-40B4-BE49-F238E27FC236}">
                <a16:creationId xmlns="" xmlns:a16="http://schemas.microsoft.com/office/drawing/2014/main" id="{F182E1DF-F13A-5551-27ED-FDF9011F525B}"/>
              </a:ext>
            </a:extLst>
          </p:cNvPr>
          <p:cNvSpPr/>
          <p:nvPr/>
        </p:nvSpPr>
        <p:spPr>
          <a:xfrm>
            <a:off x="2084728" y="1963570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31" name="正方形/長方形 230">
            <a:extLst>
              <a:ext uri="{FF2B5EF4-FFF2-40B4-BE49-F238E27FC236}">
                <a16:creationId xmlns="" xmlns:a16="http://schemas.microsoft.com/office/drawing/2014/main" id="{D00B7FFD-E9C2-7677-104F-7BF59BF2D7D5}"/>
              </a:ext>
            </a:extLst>
          </p:cNvPr>
          <p:cNvSpPr/>
          <p:nvPr/>
        </p:nvSpPr>
        <p:spPr>
          <a:xfrm>
            <a:off x="2315096" y="1761712"/>
            <a:ext cx="89777" cy="191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32" name="テキスト ボックス 231">
            <a:extLst>
              <a:ext uri="{FF2B5EF4-FFF2-40B4-BE49-F238E27FC236}">
                <a16:creationId xmlns="" xmlns:a16="http://schemas.microsoft.com/office/drawing/2014/main" id="{F62B2932-327D-6187-DF76-04692F31E38D}"/>
              </a:ext>
            </a:extLst>
          </p:cNvPr>
          <p:cNvSpPr txBox="1"/>
          <p:nvPr/>
        </p:nvSpPr>
        <p:spPr>
          <a:xfrm>
            <a:off x="2058706" y="1973072"/>
            <a:ext cx="630354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Gyro Sensor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34" name="正方形/長方形 233">
            <a:extLst>
              <a:ext uri="{FF2B5EF4-FFF2-40B4-BE49-F238E27FC236}">
                <a16:creationId xmlns="" xmlns:a16="http://schemas.microsoft.com/office/drawing/2014/main" id="{91F40CE4-0E3D-F843-59C0-F2BE74436D9C}"/>
              </a:ext>
            </a:extLst>
          </p:cNvPr>
          <p:cNvSpPr/>
          <p:nvPr/>
        </p:nvSpPr>
        <p:spPr>
          <a:xfrm>
            <a:off x="2940597" y="1401494"/>
            <a:ext cx="50912" cy="177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36" name="角丸四角形 159">
            <a:extLst>
              <a:ext uri="{FF2B5EF4-FFF2-40B4-BE49-F238E27FC236}">
                <a16:creationId xmlns="" xmlns:a16="http://schemas.microsoft.com/office/drawing/2014/main" id="{45646C23-C7AF-33EB-17F5-EB4B2CACDB55}"/>
              </a:ext>
            </a:extLst>
          </p:cNvPr>
          <p:cNvSpPr/>
          <p:nvPr/>
        </p:nvSpPr>
        <p:spPr>
          <a:xfrm>
            <a:off x="2681237" y="1591425"/>
            <a:ext cx="568657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37" name="テキスト ボックス 236">
            <a:extLst>
              <a:ext uri="{FF2B5EF4-FFF2-40B4-BE49-F238E27FC236}">
                <a16:creationId xmlns="" xmlns:a16="http://schemas.microsoft.com/office/drawing/2014/main" id="{37891754-3345-DADB-A642-C8D869386508}"/>
              </a:ext>
            </a:extLst>
          </p:cNvPr>
          <p:cNvSpPr txBox="1"/>
          <p:nvPr/>
        </p:nvSpPr>
        <p:spPr>
          <a:xfrm>
            <a:off x="2599600" y="1591994"/>
            <a:ext cx="792052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Xiao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38" name="正方形/長方形 237">
            <a:extLst>
              <a:ext uri="{FF2B5EF4-FFF2-40B4-BE49-F238E27FC236}">
                <a16:creationId xmlns="" xmlns:a16="http://schemas.microsoft.com/office/drawing/2014/main" id="{C292C4A7-02C8-C9DC-EE93-62B01DDE04BE}"/>
              </a:ext>
            </a:extLst>
          </p:cNvPr>
          <p:cNvSpPr/>
          <p:nvPr/>
        </p:nvSpPr>
        <p:spPr>
          <a:xfrm>
            <a:off x="2939557" y="1700202"/>
            <a:ext cx="51952" cy="251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39" name="角丸四角形 161">
            <a:extLst>
              <a:ext uri="{FF2B5EF4-FFF2-40B4-BE49-F238E27FC236}">
                <a16:creationId xmlns="" xmlns:a16="http://schemas.microsoft.com/office/drawing/2014/main" id="{691E2F79-CFE9-ABAE-CE1D-02B381D436F5}"/>
              </a:ext>
            </a:extLst>
          </p:cNvPr>
          <p:cNvSpPr/>
          <p:nvPr/>
        </p:nvSpPr>
        <p:spPr>
          <a:xfrm>
            <a:off x="2696831" y="1963570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41" name="テキスト ボックス 240">
            <a:extLst>
              <a:ext uri="{FF2B5EF4-FFF2-40B4-BE49-F238E27FC236}">
                <a16:creationId xmlns="" xmlns:a16="http://schemas.microsoft.com/office/drawing/2014/main" id="{5FE4EA62-BC3F-5EB9-E853-E73FF4D19445}"/>
              </a:ext>
            </a:extLst>
          </p:cNvPr>
          <p:cNvSpPr txBox="1"/>
          <p:nvPr/>
        </p:nvSpPr>
        <p:spPr>
          <a:xfrm>
            <a:off x="2619646" y="1942341"/>
            <a:ext cx="786012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IR Ring</a:t>
            </a:r>
          </a:p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lang="en-US" altLang="ja-JP" sz="334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TSSP58038 x 8</a:t>
            </a:r>
            <a:endParaRPr lang="ja-JP" altLang="en-US" sz="334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47" name="正方形/長方形 246">
            <a:extLst>
              <a:ext uri="{FF2B5EF4-FFF2-40B4-BE49-F238E27FC236}">
                <a16:creationId xmlns="" xmlns:a16="http://schemas.microsoft.com/office/drawing/2014/main" id="{BA3980A5-BA53-89A7-4C78-07268791AF28}"/>
              </a:ext>
            </a:extLst>
          </p:cNvPr>
          <p:cNvSpPr/>
          <p:nvPr/>
        </p:nvSpPr>
        <p:spPr>
          <a:xfrm>
            <a:off x="1955809" y="1397982"/>
            <a:ext cx="79338" cy="798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48" name="角丸四角形 167">
            <a:extLst>
              <a:ext uri="{FF2B5EF4-FFF2-40B4-BE49-F238E27FC236}">
                <a16:creationId xmlns="" xmlns:a16="http://schemas.microsoft.com/office/drawing/2014/main" id="{64FBFE00-0215-1DD2-943F-424B5D09D4F7}"/>
              </a:ext>
            </a:extLst>
          </p:cNvPr>
          <p:cNvSpPr/>
          <p:nvPr/>
        </p:nvSpPr>
        <p:spPr>
          <a:xfrm>
            <a:off x="1891619" y="2191616"/>
            <a:ext cx="760764" cy="379734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49" name="テキスト ボックス 248">
            <a:extLst>
              <a:ext uri="{FF2B5EF4-FFF2-40B4-BE49-F238E27FC236}">
                <a16:creationId xmlns="" xmlns:a16="http://schemas.microsoft.com/office/drawing/2014/main" id="{C0406E68-6956-EAC1-85D7-0D72F170EC39}"/>
              </a:ext>
            </a:extLst>
          </p:cNvPr>
          <p:cNvSpPr txBox="1"/>
          <p:nvPr/>
        </p:nvSpPr>
        <p:spPr>
          <a:xfrm>
            <a:off x="1844823" y="2197509"/>
            <a:ext cx="862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Type-C Covert Module</a:t>
            </a:r>
            <a:endParaRPr lang="ja-JP" altLang="en-US" sz="400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50" name="角丸四角形 170">
            <a:extLst>
              <a:ext uri="{FF2B5EF4-FFF2-40B4-BE49-F238E27FC236}">
                <a16:creationId xmlns="" xmlns:a16="http://schemas.microsoft.com/office/drawing/2014/main" id="{53EF2442-3902-CEA9-CA70-C1EEA823268A}"/>
              </a:ext>
            </a:extLst>
          </p:cNvPr>
          <p:cNvSpPr/>
          <p:nvPr/>
        </p:nvSpPr>
        <p:spPr>
          <a:xfrm>
            <a:off x="1907578" y="2349558"/>
            <a:ext cx="692022" cy="168828"/>
          </a:xfrm>
          <a:prstGeom prst="roundRect">
            <a:avLst>
              <a:gd name="adj" fmla="val 5861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51" name="テキスト ボックス 250">
            <a:extLst>
              <a:ext uri="{FF2B5EF4-FFF2-40B4-BE49-F238E27FC236}">
                <a16:creationId xmlns="" xmlns:a16="http://schemas.microsoft.com/office/drawing/2014/main" id="{730FB271-C404-62AE-BC17-909405BEC651}"/>
              </a:ext>
            </a:extLst>
          </p:cNvPr>
          <p:cNvSpPr txBox="1"/>
          <p:nvPr/>
        </p:nvSpPr>
        <p:spPr>
          <a:xfrm>
            <a:off x="1900425" y="2359250"/>
            <a:ext cx="83299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Serial To Type-C</a:t>
            </a:r>
            <a:endParaRPr lang="ja-JP" altLang="en-US" sz="400" b="1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="" xmlns:a16="http://schemas.microsoft.com/office/drawing/2014/main" id="{CA787A9A-8F5D-E6DE-2BF0-7C980F6B231E}"/>
              </a:ext>
            </a:extLst>
          </p:cNvPr>
          <p:cNvSpPr/>
          <p:nvPr/>
        </p:nvSpPr>
        <p:spPr>
          <a:xfrm rot="16200000">
            <a:off x="3576355" y="1079628"/>
            <a:ext cx="87688" cy="328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53" name="テキスト ボックス 252">
            <a:extLst>
              <a:ext uri="{FF2B5EF4-FFF2-40B4-BE49-F238E27FC236}">
                <a16:creationId xmlns="" xmlns:a16="http://schemas.microsoft.com/office/drawing/2014/main" id="{ECC66FFF-62A7-E9BF-32AF-EC2A160C555F}"/>
              </a:ext>
            </a:extLst>
          </p:cNvPr>
          <p:cNvSpPr txBox="1"/>
          <p:nvPr/>
        </p:nvSpPr>
        <p:spPr>
          <a:xfrm>
            <a:off x="3433233" y="1146950"/>
            <a:ext cx="411771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PWM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254" name="正方形/長方形 253">
            <a:extLst>
              <a:ext uri="{FF2B5EF4-FFF2-40B4-BE49-F238E27FC236}">
                <a16:creationId xmlns="" xmlns:a16="http://schemas.microsoft.com/office/drawing/2014/main" id="{538952ED-01B4-63D8-3171-6941DF1BE651}"/>
              </a:ext>
            </a:extLst>
          </p:cNvPr>
          <p:cNvSpPr/>
          <p:nvPr/>
        </p:nvSpPr>
        <p:spPr>
          <a:xfrm rot="16200000">
            <a:off x="3575802" y="2028175"/>
            <a:ext cx="87688" cy="327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55" name="テキスト ボックス 254">
            <a:extLst>
              <a:ext uri="{FF2B5EF4-FFF2-40B4-BE49-F238E27FC236}">
                <a16:creationId xmlns="" xmlns:a16="http://schemas.microsoft.com/office/drawing/2014/main" id="{1F0F6F98-1940-3730-6D80-90BEAA8B0CC4}"/>
              </a:ext>
            </a:extLst>
          </p:cNvPr>
          <p:cNvSpPr txBox="1"/>
          <p:nvPr/>
        </p:nvSpPr>
        <p:spPr>
          <a:xfrm>
            <a:off x="3411685" y="2087013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6" name="正方形/長方形 255">
            <a:extLst>
              <a:ext uri="{FF2B5EF4-FFF2-40B4-BE49-F238E27FC236}">
                <a16:creationId xmlns="" xmlns:a16="http://schemas.microsoft.com/office/drawing/2014/main" id="{95B291E6-86F4-4CB3-8350-B7AD7CFB3F66}"/>
              </a:ext>
            </a:extLst>
          </p:cNvPr>
          <p:cNvSpPr/>
          <p:nvPr/>
        </p:nvSpPr>
        <p:spPr>
          <a:xfrm>
            <a:off x="1863734" y="2648915"/>
            <a:ext cx="87688" cy="34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57" name="正方形/長方形 256">
            <a:extLst>
              <a:ext uri="{FF2B5EF4-FFF2-40B4-BE49-F238E27FC236}">
                <a16:creationId xmlns="" xmlns:a16="http://schemas.microsoft.com/office/drawing/2014/main" id="{9855BC17-438D-DFB1-B52A-95FD3DA5A4A7}"/>
              </a:ext>
            </a:extLst>
          </p:cNvPr>
          <p:cNvSpPr/>
          <p:nvPr/>
        </p:nvSpPr>
        <p:spPr>
          <a:xfrm rot="16200000">
            <a:off x="1652556" y="2789131"/>
            <a:ext cx="87688" cy="3281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58" name="正方形/長方形 257">
            <a:extLst>
              <a:ext uri="{FF2B5EF4-FFF2-40B4-BE49-F238E27FC236}">
                <a16:creationId xmlns="" xmlns:a16="http://schemas.microsoft.com/office/drawing/2014/main" id="{12D4D0E3-3C44-2FF7-B4F4-6AEEBFCF9516}"/>
              </a:ext>
            </a:extLst>
          </p:cNvPr>
          <p:cNvSpPr/>
          <p:nvPr/>
        </p:nvSpPr>
        <p:spPr>
          <a:xfrm rot="16200000">
            <a:off x="1805414" y="2980637"/>
            <a:ext cx="91657" cy="637816"/>
          </a:xfrm>
          <a:prstGeom prst="rect">
            <a:avLst/>
          </a:prstGeom>
          <a:solidFill>
            <a:srgbClr val="F6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59" name="テキスト ボックス 258">
            <a:extLst>
              <a:ext uri="{FF2B5EF4-FFF2-40B4-BE49-F238E27FC236}">
                <a16:creationId xmlns="" xmlns:a16="http://schemas.microsoft.com/office/drawing/2014/main" id="{0EF89A23-A25B-CEB4-1E64-689491141986}"/>
              </a:ext>
            </a:extLst>
          </p:cNvPr>
          <p:cNvSpPr txBox="1"/>
          <p:nvPr/>
        </p:nvSpPr>
        <p:spPr>
          <a:xfrm>
            <a:off x="1638026" y="3200520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260" name="角丸四角形 71">
            <a:extLst>
              <a:ext uri="{FF2B5EF4-FFF2-40B4-BE49-F238E27FC236}">
                <a16:creationId xmlns="" xmlns:a16="http://schemas.microsoft.com/office/drawing/2014/main" id="{B0020982-05F4-CB20-6167-0AE404DD7C8B}"/>
              </a:ext>
            </a:extLst>
          </p:cNvPr>
          <p:cNvSpPr/>
          <p:nvPr/>
        </p:nvSpPr>
        <p:spPr>
          <a:xfrm>
            <a:off x="3798074" y="828885"/>
            <a:ext cx="920486" cy="871317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61" name="角丸四角形 72">
            <a:extLst>
              <a:ext uri="{FF2B5EF4-FFF2-40B4-BE49-F238E27FC236}">
                <a16:creationId xmlns="" xmlns:a16="http://schemas.microsoft.com/office/drawing/2014/main" id="{FC6F8D5E-B434-82B4-C50B-E673111E2A48}"/>
              </a:ext>
            </a:extLst>
          </p:cNvPr>
          <p:cNvSpPr/>
          <p:nvPr/>
        </p:nvSpPr>
        <p:spPr>
          <a:xfrm>
            <a:off x="3798074" y="1761845"/>
            <a:ext cx="920486" cy="874432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62" name="テキスト ボックス 261">
            <a:extLst>
              <a:ext uri="{FF2B5EF4-FFF2-40B4-BE49-F238E27FC236}">
                <a16:creationId xmlns="" xmlns:a16="http://schemas.microsoft.com/office/drawing/2014/main" id="{998D0B3E-8555-0AEA-2D93-F308E6FE8C17}"/>
              </a:ext>
            </a:extLst>
          </p:cNvPr>
          <p:cNvSpPr txBox="1"/>
          <p:nvPr/>
        </p:nvSpPr>
        <p:spPr>
          <a:xfrm>
            <a:off x="3762076" y="818330"/>
            <a:ext cx="155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Vision System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263" name="テキスト ボックス 262">
            <a:extLst>
              <a:ext uri="{FF2B5EF4-FFF2-40B4-BE49-F238E27FC236}">
                <a16:creationId xmlns="" xmlns:a16="http://schemas.microsoft.com/office/drawing/2014/main" id="{620F7458-5DE5-2356-E0D6-660FDCC1F4B7}"/>
              </a:ext>
            </a:extLst>
          </p:cNvPr>
          <p:cNvSpPr txBox="1"/>
          <p:nvPr/>
        </p:nvSpPr>
        <p:spPr>
          <a:xfrm>
            <a:off x="3756652" y="1764786"/>
            <a:ext cx="155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Line ring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264" name="角丸四角形 81">
            <a:extLst>
              <a:ext uri="{FF2B5EF4-FFF2-40B4-BE49-F238E27FC236}">
                <a16:creationId xmlns="" xmlns:a16="http://schemas.microsoft.com/office/drawing/2014/main" id="{C5C5AB39-E839-921F-0DC9-35833F14EB75}"/>
              </a:ext>
            </a:extLst>
          </p:cNvPr>
          <p:cNvSpPr/>
          <p:nvPr/>
        </p:nvSpPr>
        <p:spPr>
          <a:xfrm>
            <a:off x="2181430" y="2791102"/>
            <a:ext cx="970407" cy="908012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65" name="テキスト ボックス 264">
            <a:extLst>
              <a:ext uri="{FF2B5EF4-FFF2-40B4-BE49-F238E27FC236}">
                <a16:creationId xmlns="" xmlns:a16="http://schemas.microsoft.com/office/drawing/2014/main" id="{0C9A2A2B-9875-C99E-5B26-2EE245C63C5F}"/>
              </a:ext>
            </a:extLst>
          </p:cNvPr>
          <p:cNvSpPr txBox="1"/>
          <p:nvPr/>
        </p:nvSpPr>
        <p:spPr>
          <a:xfrm>
            <a:off x="2148096" y="2788056"/>
            <a:ext cx="1113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Motor</a:t>
            </a:r>
          </a:p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</a:t>
            </a:r>
            <a:r>
              <a:rPr lang="en-US" altLang="ja-JP" sz="5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JMP-BE-3561 x 4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266" name="テキスト ボックス 265">
            <a:extLst>
              <a:ext uri="{FF2B5EF4-FFF2-40B4-BE49-F238E27FC236}">
                <a16:creationId xmlns="" xmlns:a16="http://schemas.microsoft.com/office/drawing/2014/main" id="{0E3E9C76-A71A-EC78-3DC4-BF639A49ED43}"/>
              </a:ext>
            </a:extLst>
          </p:cNvPr>
          <p:cNvSpPr txBox="1"/>
          <p:nvPr/>
        </p:nvSpPr>
        <p:spPr>
          <a:xfrm rot="16200000">
            <a:off x="2174158" y="1404539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7" name="テキスト ボックス 266">
            <a:extLst>
              <a:ext uri="{FF2B5EF4-FFF2-40B4-BE49-F238E27FC236}">
                <a16:creationId xmlns="" xmlns:a16="http://schemas.microsoft.com/office/drawing/2014/main" id="{A4A03BC1-DAA8-B205-7558-9776B70A17C6}"/>
              </a:ext>
            </a:extLst>
          </p:cNvPr>
          <p:cNvSpPr txBox="1"/>
          <p:nvPr/>
        </p:nvSpPr>
        <p:spPr>
          <a:xfrm rot="16200000">
            <a:off x="2174097" y="1774204"/>
            <a:ext cx="3719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8" name="テキスト ボックス 267">
            <a:extLst>
              <a:ext uri="{FF2B5EF4-FFF2-40B4-BE49-F238E27FC236}">
                <a16:creationId xmlns="" xmlns:a16="http://schemas.microsoft.com/office/drawing/2014/main" id="{2C3AC99A-4426-438B-5B40-48FAEC8E662C}"/>
              </a:ext>
            </a:extLst>
          </p:cNvPr>
          <p:cNvSpPr txBox="1"/>
          <p:nvPr/>
        </p:nvSpPr>
        <p:spPr>
          <a:xfrm rot="16200000">
            <a:off x="1780837" y="1647705"/>
            <a:ext cx="4295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Serial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9" name="正方形/長方形 268">
            <a:extLst>
              <a:ext uri="{FF2B5EF4-FFF2-40B4-BE49-F238E27FC236}">
                <a16:creationId xmlns="" xmlns:a16="http://schemas.microsoft.com/office/drawing/2014/main" id="{EEC1698F-BAA4-98F4-C599-C6661BB2157F}"/>
              </a:ext>
            </a:extLst>
          </p:cNvPr>
          <p:cNvSpPr/>
          <p:nvPr/>
        </p:nvSpPr>
        <p:spPr>
          <a:xfrm>
            <a:off x="2925034" y="1399327"/>
            <a:ext cx="92321" cy="1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70" name="正方形/長方形 269">
            <a:extLst>
              <a:ext uri="{FF2B5EF4-FFF2-40B4-BE49-F238E27FC236}">
                <a16:creationId xmlns="" xmlns:a16="http://schemas.microsoft.com/office/drawing/2014/main" id="{0100DCA7-713F-F5CD-034A-AD6F4CDB8B9E}"/>
              </a:ext>
            </a:extLst>
          </p:cNvPr>
          <p:cNvSpPr/>
          <p:nvPr/>
        </p:nvSpPr>
        <p:spPr>
          <a:xfrm>
            <a:off x="2924244" y="1774854"/>
            <a:ext cx="92321" cy="177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71" name="テキスト ボックス 270">
            <a:extLst>
              <a:ext uri="{FF2B5EF4-FFF2-40B4-BE49-F238E27FC236}">
                <a16:creationId xmlns="" xmlns:a16="http://schemas.microsoft.com/office/drawing/2014/main" id="{7AAD5C27-7F78-60A0-F9AC-914767241A8C}"/>
              </a:ext>
            </a:extLst>
          </p:cNvPr>
          <p:cNvSpPr txBox="1"/>
          <p:nvPr/>
        </p:nvSpPr>
        <p:spPr>
          <a:xfrm rot="16200000">
            <a:off x="2780084" y="1406778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2" name="テキスト ボックス 271">
            <a:extLst>
              <a:ext uri="{FF2B5EF4-FFF2-40B4-BE49-F238E27FC236}">
                <a16:creationId xmlns="" xmlns:a16="http://schemas.microsoft.com/office/drawing/2014/main" id="{16C72727-70F4-A2FA-58E1-22396B9CF943}"/>
              </a:ext>
            </a:extLst>
          </p:cNvPr>
          <p:cNvSpPr txBox="1"/>
          <p:nvPr/>
        </p:nvSpPr>
        <p:spPr>
          <a:xfrm rot="16200000">
            <a:off x="2784665" y="1776831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3" name="図 272">
            <a:extLst>
              <a:ext uri="{FF2B5EF4-FFF2-40B4-BE49-F238E27FC236}">
                <a16:creationId xmlns="" xmlns:a16="http://schemas.microsoft.com/office/drawing/2014/main" id="{16AE81E4-3A72-9D90-6D93-0C1F2E4F361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20521" r="7594" b="20150"/>
          <a:stretch/>
        </p:blipFill>
        <p:spPr>
          <a:xfrm>
            <a:off x="2295158" y="3108494"/>
            <a:ext cx="742950" cy="434975"/>
          </a:xfrm>
          <a:prstGeom prst="rect">
            <a:avLst/>
          </a:prstGeom>
        </p:spPr>
      </p:pic>
      <p:pic>
        <p:nvPicPr>
          <p:cNvPr id="274" name="図 273">
            <a:extLst>
              <a:ext uri="{FF2B5EF4-FFF2-40B4-BE49-F238E27FC236}">
                <a16:creationId xmlns="" xmlns:a16="http://schemas.microsoft.com/office/drawing/2014/main" id="{5D062873-589F-31B9-0E05-05088490D7C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67" y="1901959"/>
            <a:ext cx="947432" cy="758964"/>
          </a:xfrm>
          <a:prstGeom prst="rect">
            <a:avLst/>
          </a:prstGeom>
        </p:spPr>
      </p:pic>
      <p:pic>
        <p:nvPicPr>
          <p:cNvPr id="275" name="図 274">
            <a:extLst>
              <a:ext uri="{FF2B5EF4-FFF2-40B4-BE49-F238E27FC236}">
                <a16:creationId xmlns="" xmlns:a16="http://schemas.microsoft.com/office/drawing/2014/main" id="{D7F474B3-AC19-5BEA-F212-A62BDC15F4C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5" y="1967646"/>
            <a:ext cx="848870" cy="682753"/>
          </a:xfrm>
          <a:prstGeom prst="rect">
            <a:avLst/>
          </a:prstGeom>
        </p:spPr>
      </p:pic>
      <p:pic>
        <p:nvPicPr>
          <p:cNvPr id="276" name="図 275">
            <a:extLst>
              <a:ext uri="{FF2B5EF4-FFF2-40B4-BE49-F238E27FC236}">
                <a16:creationId xmlns="" xmlns:a16="http://schemas.microsoft.com/office/drawing/2014/main" id="{72C7119A-9276-F4A0-818E-C82D346616F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33" y="924615"/>
            <a:ext cx="922463" cy="634385"/>
          </a:xfrm>
          <a:prstGeom prst="rect">
            <a:avLst/>
          </a:prstGeom>
        </p:spPr>
      </p:pic>
      <p:cxnSp>
        <p:nvCxnSpPr>
          <p:cNvPr id="277" name="カギ線コネクタ 24">
            <a:extLst>
              <a:ext uri="{FF2B5EF4-FFF2-40B4-BE49-F238E27FC236}">
                <a16:creationId xmlns="" xmlns:a16="http://schemas.microsoft.com/office/drawing/2014/main" id="{5D7611CD-E508-D785-92E4-A12A386B0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31855" y="1470072"/>
            <a:ext cx="126639" cy="123354"/>
          </a:xfrm>
          <a:prstGeom prst="bentConnector3">
            <a:avLst>
              <a:gd name="adj1" fmla="val 16658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テキスト ボックス 277">
            <a:extLst>
              <a:ext uri="{FF2B5EF4-FFF2-40B4-BE49-F238E27FC236}">
                <a16:creationId xmlns="" xmlns:a16="http://schemas.microsoft.com/office/drawing/2014/main" id="{83F10B4A-9E82-3879-6896-E6CB277E193A}"/>
              </a:ext>
            </a:extLst>
          </p:cNvPr>
          <p:cNvSpPr txBox="1"/>
          <p:nvPr/>
        </p:nvSpPr>
        <p:spPr>
          <a:xfrm>
            <a:off x="3961732" y="1519423"/>
            <a:ext cx="155717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Open MV Cam H7</a:t>
            </a:r>
            <a:endParaRPr lang="ja-JP" altLang="en-US" sz="3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279" name="テキスト ボックス 278">
            <a:extLst>
              <a:ext uri="{FF2B5EF4-FFF2-40B4-BE49-F238E27FC236}">
                <a16:creationId xmlns="" xmlns:a16="http://schemas.microsoft.com/office/drawing/2014/main" id="{D70D5198-1D78-B1D3-6206-4F4363B90BB8}"/>
              </a:ext>
            </a:extLst>
          </p:cNvPr>
          <p:cNvSpPr txBox="1"/>
          <p:nvPr/>
        </p:nvSpPr>
        <p:spPr>
          <a:xfrm>
            <a:off x="1631360" y="2856488"/>
            <a:ext cx="277377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I²C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="" xmlns:a16="http://schemas.microsoft.com/office/drawing/2014/main" id="{874F4CA6-007E-80C5-DAD4-116A037F559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665" y="139220"/>
            <a:ext cx="438571" cy="438571"/>
          </a:xfrm>
          <a:prstGeom prst="rect">
            <a:avLst/>
          </a:prstGeom>
        </p:spPr>
      </p:pic>
      <p:pic>
        <p:nvPicPr>
          <p:cNvPr id="1026" name="Picture 2" descr="画像">
            <a:extLst>
              <a:ext uri="{FF2B5EF4-FFF2-40B4-BE49-F238E27FC236}">
                <a16:creationId xmlns="" xmlns:a16="http://schemas.microsoft.com/office/drawing/2014/main" id="{494A0C35-5278-3D32-0491-CC68C6FE5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7" r="-857" b="15649"/>
          <a:stretch/>
        </p:blipFill>
        <p:spPr bwMode="auto">
          <a:xfrm>
            <a:off x="11879813" y="8164547"/>
            <a:ext cx="3118976" cy="14652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0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1893</TotalTime>
  <Words>422</Words>
  <Application>Microsoft Office PowerPoint</Application>
  <PresentationFormat>ユーザー設定</PresentationFormat>
  <Paragraphs>141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3" baseType="lpstr">
      <vt:lpstr>Microsoft YaHei UI</vt:lpstr>
      <vt:lpstr>ＭＳ Ｐゴシック</vt:lpstr>
      <vt:lpstr>源ノ角ゴシック Code JP EL</vt:lpstr>
      <vt:lpstr>源ノ角ゴシック Code JP L</vt:lpstr>
      <vt:lpstr>源ノ角ゴシック Code JP M</vt:lpstr>
      <vt:lpstr>源ノ角ゴシック Code JP R</vt:lpstr>
      <vt:lpstr>源ノ角ゴシック Light</vt:lpstr>
      <vt:lpstr>Arial</vt:lpstr>
      <vt:lpstr>Calibri</vt:lpstr>
      <vt:lpstr>Calibri Light</vt:lpstr>
      <vt:lpstr>Lucida Handwriting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Microsoft アカウント</cp:lastModifiedBy>
  <cp:revision>126</cp:revision>
  <cp:lastPrinted>2022-11-26T11:13:04Z</cp:lastPrinted>
  <dcterms:created xsi:type="dcterms:W3CDTF">2021-12-19T01:48:24Z</dcterms:created>
  <dcterms:modified xsi:type="dcterms:W3CDTF">2022-11-26T11:14:26Z</dcterms:modified>
</cp:coreProperties>
</file>