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5119350" cy="10691813"/>
  <p:notesSz cx="9869488" cy="6735763"/>
  <p:defaultTextStyle>
    <a:defPPr>
      <a:defRPr lang="ja-JP"/>
    </a:defPPr>
    <a:lvl1pPr marL="0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1pPr>
    <a:lvl2pPr marL="703882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2pPr>
    <a:lvl3pPr marL="1407766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3pPr>
    <a:lvl4pPr marL="2111648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4pPr>
    <a:lvl5pPr marL="2815531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5pPr>
    <a:lvl6pPr marL="3519414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6pPr>
    <a:lvl7pPr marL="4223297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7pPr>
    <a:lvl8pPr marL="4927180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8pPr>
    <a:lvl9pPr marL="5631063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3939"/>
    <a:srgbClr val="F9F9F9"/>
    <a:srgbClr val="F06E6E"/>
    <a:srgbClr val="F66E6E"/>
    <a:srgbClr val="595959"/>
    <a:srgbClr val="0B8784"/>
    <a:srgbClr val="0C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6370" autoAdjust="0"/>
  </p:normalViewPr>
  <p:slideViewPr>
    <p:cSldViewPr snapToGrid="0">
      <p:cViewPr>
        <p:scale>
          <a:sx n="150" d="100"/>
          <a:sy n="150" d="100"/>
        </p:scale>
        <p:origin x="1134" y="120"/>
      </p:cViewPr>
      <p:guideLst/>
    </p:cSldViewPr>
  </p:slideViewPr>
  <p:notesTextViewPr>
    <p:cViewPr>
      <p:scale>
        <a:sx n="150" d="100"/>
        <a:sy n="150" d="100"/>
      </p:scale>
      <p:origin x="0" y="-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4276779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90430" y="1"/>
            <a:ext cx="4276779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A8008-FDA3-410E-9738-B862D3BEBCE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328988" y="841375"/>
            <a:ext cx="3211512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950" y="3241589"/>
            <a:ext cx="789559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5" y="6397809"/>
            <a:ext cx="4276779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90430" y="6397809"/>
            <a:ext cx="4276779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7D10F-67A6-4E5B-9A49-01D3A0623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3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1pPr>
    <a:lvl2pPr marL="703882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2pPr>
    <a:lvl3pPr marL="1407766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3pPr>
    <a:lvl4pPr marL="2111648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4pPr>
    <a:lvl5pPr marL="2815531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5pPr>
    <a:lvl6pPr marL="3519414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6pPr>
    <a:lvl7pPr marL="4223297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7pPr>
    <a:lvl8pPr marL="4927180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8pPr>
    <a:lvl9pPr marL="5631063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328988" y="841375"/>
            <a:ext cx="3211512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7D10F-67A6-4E5B-9A49-01D3A0623C3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5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73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67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05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52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09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61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95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87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9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25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94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1C935-5042-4AD5-A86E-5E275E957866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角丸四角形 176"/>
          <p:cNvSpPr/>
          <p:nvPr/>
        </p:nvSpPr>
        <p:spPr>
          <a:xfrm>
            <a:off x="-1080698" y="3586661"/>
            <a:ext cx="17201322" cy="783510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softEdge rad="4191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 dirty="0"/>
          </a:p>
        </p:txBody>
      </p:sp>
      <p:sp>
        <p:nvSpPr>
          <p:cNvPr id="219" name="角丸四角形 218"/>
          <p:cNvSpPr/>
          <p:nvPr/>
        </p:nvSpPr>
        <p:spPr>
          <a:xfrm>
            <a:off x="4185193" y="4234983"/>
            <a:ext cx="8048306" cy="3101597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21" name="角丸四角形 220"/>
          <p:cNvSpPr/>
          <p:nvPr/>
        </p:nvSpPr>
        <p:spPr>
          <a:xfrm>
            <a:off x="184942" y="4235217"/>
            <a:ext cx="3882390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22" name="角丸四角形 221"/>
          <p:cNvSpPr/>
          <p:nvPr/>
        </p:nvSpPr>
        <p:spPr>
          <a:xfrm>
            <a:off x="189748" y="7485839"/>
            <a:ext cx="3803762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23" name="角丸四角形 222"/>
          <p:cNvSpPr/>
          <p:nvPr/>
        </p:nvSpPr>
        <p:spPr>
          <a:xfrm>
            <a:off x="4121575" y="7481494"/>
            <a:ext cx="4939125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24" name="角丸四角形 223"/>
          <p:cNvSpPr/>
          <p:nvPr/>
        </p:nvSpPr>
        <p:spPr>
          <a:xfrm>
            <a:off x="12404907" y="4222942"/>
            <a:ext cx="2561784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5" name="正方形/長方形 4"/>
          <p:cNvSpPr/>
          <p:nvPr/>
        </p:nvSpPr>
        <p:spPr>
          <a:xfrm>
            <a:off x="0" y="6"/>
            <a:ext cx="15119350" cy="6762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3086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endParaRPr lang="ja-JP" altLang="en-US" sz="3118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05491" y="71538"/>
            <a:ext cx="2053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チームメンバー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650780" y="317593"/>
            <a:ext cx="4606955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熊抱 崚太 </a:t>
            </a:r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 </a:t>
            </a:r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石原 廉太郎 </a:t>
            </a:r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</a:t>
            </a:r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松田 魁琉 </a:t>
            </a:r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</a:t>
            </a:r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目野 優輝 </a:t>
            </a:r>
          </a:p>
        </p:txBody>
      </p:sp>
      <p:sp>
        <p:nvSpPr>
          <p:cNvPr id="98" name="角丸四角形 97"/>
          <p:cNvSpPr/>
          <p:nvPr/>
        </p:nvSpPr>
        <p:spPr>
          <a:xfrm>
            <a:off x="109729" y="722974"/>
            <a:ext cx="5536193" cy="3107103"/>
          </a:xfrm>
          <a:prstGeom prst="roundRect">
            <a:avLst>
              <a:gd name="adj" fmla="val 586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78167" y="1562857"/>
            <a:ext cx="96307" cy="246659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29" name="角丸四角形 128"/>
          <p:cNvSpPr/>
          <p:nvPr/>
        </p:nvSpPr>
        <p:spPr>
          <a:xfrm>
            <a:off x="253502" y="835538"/>
            <a:ext cx="1473556" cy="727004"/>
          </a:xfrm>
          <a:prstGeom prst="roundRect">
            <a:avLst>
              <a:gd name="adj" fmla="val 5861"/>
            </a:avLst>
          </a:prstGeom>
          <a:solidFill>
            <a:srgbClr val="F0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" t="33382" r="6107" b="33698"/>
          <a:stretch/>
        </p:blipFill>
        <p:spPr>
          <a:xfrm>
            <a:off x="475190" y="1164684"/>
            <a:ext cx="1007518" cy="35966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1" name="テキスト ボックス 10"/>
          <p:cNvSpPr txBox="1"/>
          <p:nvPr/>
        </p:nvSpPr>
        <p:spPr>
          <a:xfrm>
            <a:off x="211690" y="835537"/>
            <a:ext cx="1603612" cy="34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91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Li-PO Battery</a:t>
            </a:r>
          </a:p>
          <a:p>
            <a:r>
              <a:rPr lang="en-US" altLang="ja-JP" sz="78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   </a:t>
            </a:r>
            <a:r>
              <a:rPr lang="en-US" altLang="ja-JP" sz="78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7.4V 2200mAh</a:t>
            </a:r>
            <a:endParaRPr lang="ja-JP" altLang="en-US" sz="78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31" name="角丸四角形 130"/>
          <p:cNvSpPr/>
          <p:nvPr/>
        </p:nvSpPr>
        <p:spPr>
          <a:xfrm>
            <a:off x="249670" y="1815974"/>
            <a:ext cx="1299563" cy="869998"/>
          </a:xfrm>
          <a:prstGeom prst="roundRect">
            <a:avLst>
              <a:gd name="adj" fmla="val 586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205942" y="1779354"/>
            <a:ext cx="1557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Power</a:t>
            </a:r>
            <a:r>
              <a:rPr lang="ja-JP" altLang="en-US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</a:t>
            </a:r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Supply Unit</a:t>
            </a:r>
            <a:endParaRPr lang="en-US" altLang="ja-JP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</a:t>
            </a:r>
            <a:r>
              <a:rPr lang="en-US" altLang="ja-JP" sz="60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Fuse</a:t>
            </a:r>
            <a:r>
              <a:rPr lang="ja-JP" altLang="en-US" sz="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ja-JP" altLang="en-US" sz="60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</a:t>
            </a:r>
            <a:r>
              <a:rPr lang="en-US" altLang="ja-JP" sz="60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: 20A</a:t>
            </a:r>
          </a:p>
          <a:p>
            <a:r>
              <a:rPr lang="en-US" altLang="ja-JP" sz="6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500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R" panose="020B0500000000000000" pitchFamily="34" charset="-128"/>
              </a:rPr>
              <a:t>DC-DC:</a:t>
            </a:r>
            <a:r>
              <a:rPr lang="ja-JP" altLang="en-US" sz="500" spc="-15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ＯＫＬ－Ｔ／３－Ｗ５Ｎ－Ｃ</a:t>
            </a:r>
            <a:endParaRPr lang="ja-JP" altLang="en-US" sz="500" spc="-15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376938" y="2655361"/>
            <a:ext cx="96307" cy="696667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" name="テキスト ボックス 15"/>
          <p:cNvSpPr txBox="1"/>
          <p:nvPr/>
        </p:nvSpPr>
        <p:spPr>
          <a:xfrm rot="16200000">
            <a:off x="214485" y="1584368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 rot="16200000">
            <a:off x="100875" y="2900861"/>
            <a:ext cx="639891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Power(7.4V)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38" name="正方形/長方形 137"/>
          <p:cNvSpPr/>
          <p:nvPr/>
        </p:nvSpPr>
        <p:spPr>
          <a:xfrm rot="16200000">
            <a:off x="483545" y="3158762"/>
            <a:ext cx="87977" cy="301190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44" name="角丸四角形 143"/>
          <p:cNvSpPr/>
          <p:nvPr/>
        </p:nvSpPr>
        <p:spPr>
          <a:xfrm>
            <a:off x="678129" y="2797755"/>
            <a:ext cx="970407" cy="908012"/>
          </a:xfrm>
          <a:prstGeom prst="roundRect">
            <a:avLst>
              <a:gd name="adj" fmla="val 586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607259" y="2807329"/>
            <a:ext cx="1113581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4ch Motor Control Board</a:t>
            </a:r>
          </a:p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     (DAISEN DSR-1202) </a:t>
            </a:r>
            <a:endParaRPr lang="ja-JP" altLang="en-US" sz="334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41" y="2925649"/>
            <a:ext cx="839584" cy="839584"/>
          </a:xfrm>
          <a:prstGeom prst="rect">
            <a:avLst/>
          </a:prstGeom>
        </p:spPr>
      </p:pic>
      <p:sp>
        <p:nvSpPr>
          <p:cNvPr id="146" name="角丸四角形 145"/>
          <p:cNvSpPr/>
          <p:nvPr/>
        </p:nvSpPr>
        <p:spPr>
          <a:xfrm>
            <a:off x="1827288" y="830569"/>
            <a:ext cx="1743878" cy="1812361"/>
          </a:xfrm>
          <a:prstGeom prst="roundRect">
            <a:avLst>
              <a:gd name="adj" fmla="val 586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1798868" y="830864"/>
            <a:ext cx="1557174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91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Main Board</a:t>
            </a:r>
            <a:endParaRPr lang="ja-JP" altLang="en-US" sz="78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51" name="角丸四角形 150"/>
          <p:cNvSpPr/>
          <p:nvPr/>
        </p:nvSpPr>
        <p:spPr>
          <a:xfrm>
            <a:off x="2007898" y="1052153"/>
            <a:ext cx="1384142" cy="34259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45" y="1179180"/>
            <a:ext cx="1030830" cy="193280"/>
          </a:xfrm>
          <a:prstGeom prst="rect">
            <a:avLst/>
          </a:prstGeom>
        </p:spPr>
      </p:pic>
      <p:sp>
        <p:nvSpPr>
          <p:cNvPr id="148" name="正方形/長方形 147"/>
          <p:cNvSpPr/>
          <p:nvPr/>
        </p:nvSpPr>
        <p:spPr>
          <a:xfrm rot="5400000">
            <a:off x="1567462" y="2095560"/>
            <a:ext cx="238655" cy="246659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1478144" y="2060319"/>
            <a:ext cx="429524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Power(5.5V)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2361470" y="1027271"/>
            <a:ext cx="730550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Processer</a:t>
            </a:r>
            <a:endParaRPr lang="ja-JP" altLang="en-US" sz="557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2442116" y="1404166"/>
            <a:ext cx="92321" cy="195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54" name="角丸四角形 153"/>
          <p:cNvSpPr/>
          <p:nvPr/>
        </p:nvSpPr>
        <p:spPr>
          <a:xfrm>
            <a:off x="2204444" y="1594642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123686" y="1604162"/>
            <a:ext cx="792052" cy="16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Seeeduino Xiao</a:t>
            </a:r>
            <a:endParaRPr lang="ja-JP" altLang="en-US" sz="445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57" name="正方形/長方形 156"/>
          <p:cNvSpPr/>
          <p:nvPr/>
        </p:nvSpPr>
        <p:spPr>
          <a:xfrm>
            <a:off x="2442113" y="1779354"/>
            <a:ext cx="89777" cy="180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56" name="角丸四角形 155"/>
          <p:cNvSpPr/>
          <p:nvPr/>
        </p:nvSpPr>
        <p:spPr>
          <a:xfrm>
            <a:off x="2211745" y="1970223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2185723" y="1979725"/>
            <a:ext cx="630354" cy="16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Gyro Sensor</a:t>
            </a:r>
            <a:endParaRPr lang="ja-JP" altLang="en-US" sz="445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3067614" y="1408147"/>
            <a:ext cx="50912" cy="1774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0" name="角丸四角形 159"/>
          <p:cNvSpPr/>
          <p:nvPr/>
        </p:nvSpPr>
        <p:spPr>
          <a:xfrm>
            <a:off x="2808254" y="1598078"/>
            <a:ext cx="568657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2726617" y="1598647"/>
            <a:ext cx="792052" cy="16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Seeeduino Xiao</a:t>
            </a:r>
            <a:endParaRPr lang="ja-JP" altLang="en-US" sz="445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3066574" y="1706855"/>
            <a:ext cx="51952" cy="251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2" name="角丸四角形 161"/>
          <p:cNvSpPr/>
          <p:nvPr/>
        </p:nvSpPr>
        <p:spPr>
          <a:xfrm>
            <a:off x="2823848" y="1970223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2746663" y="1948994"/>
            <a:ext cx="786012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IR Ring</a:t>
            </a:r>
          </a:p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lang="en-US" altLang="ja-JP" sz="334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TSSP58038 x 8</a:t>
            </a:r>
            <a:endParaRPr lang="ja-JP" altLang="en-US" sz="334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2082826" y="1404635"/>
            <a:ext cx="79338" cy="7980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8" name="角丸四角形 167"/>
          <p:cNvSpPr/>
          <p:nvPr/>
        </p:nvSpPr>
        <p:spPr>
          <a:xfrm>
            <a:off x="2018636" y="2198269"/>
            <a:ext cx="760764" cy="379734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1971840" y="2204162"/>
            <a:ext cx="862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Type-C Covert Module</a:t>
            </a:r>
            <a:endParaRPr lang="ja-JP" altLang="en-US" sz="400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71" name="角丸四角形 170"/>
          <p:cNvSpPr/>
          <p:nvPr/>
        </p:nvSpPr>
        <p:spPr>
          <a:xfrm>
            <a:off x="2034595" y="2356211"/>
            <a:ext cx="692022" cy="168828"/>
          </a:xfrm>
          <a:prstGeom prst="roundRect">
            <a:avLst>
              <a:gd name="adj" fmla="val 5861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2027442" y="2365903"/>
            <a:ext cx="83299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Serial To Type-C</a:t>
            </a:r>
            <a:endParaRPr lang="ja-JP" altLang="en-US" sz="400" b="1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 rot="16200000">
            <a:off x="3703372" y="1086281"/>
            <a:ext cx="87688" cy="328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560250" y="1153603"/>
            <a:ext cx="411771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PWM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 rot="16200000">
            <a:off x="3702819" y="2034828"/>
            <a:ext cx="87688" cy="327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538702" y="2093666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1990751" y="2655568"/>
            <a:ext cx="87688" cy="348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67" name="正方形/長方形 66"/>
          <p:cNvSpPr/>
          <p:nvPr/>
        </p:nvSpPr>
        <p:spPr>
          <a:xfrm rot="16200000">
            <a:off x="1779573" y="2795784"/>
            <a:ext cx="87688" cy="3281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70" name="正方形/長方形 69"/>
          <p:cNvSpPr/>
          <p:nvPr/>
        </p:nvSpPr>
        <p:spPr>
          <a:xfrm rot="16200000">
            <a:off x="1932431" y="2987290"/>
            <a:ext cx="91657" cy="637816"/>
          </a:xfrm>
          <a:prstGeom prst="rect">
            <a:avLst/>
          </a:prstGeom>
          <a:solidFill>
            <a:srgbClr val="F6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765043" y="3207173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3925090" y="835538"/>
            <a:ext cx="1525611" cy="871317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3925091" y="1768497"/>
            <a:ext cx="920486" cy="1004097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3204328" y="189166"/>
            <a:ext cx="2492559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36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@munachu_artemis</a:t>
            </a:r>
            <a:endParaRPr lang="ja-JP" altLang="en-US" sz="1336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37436" y="60814"/>
            <a:ext cx="2762945" cy="544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所属</a:t>
            </a:r>
            <a:r>
              <a:rPr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</a:p>
          <a:p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</a:t>
            </a:r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九州ブロック福岡ノード</a:t>
            </a:r>
            <a:endParaRPr lang="ja-JP" altLang="en-US" sz="1336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2770826" y="166175"/>
            <a:ext cx="326231" cy="295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082" y="35289"/>
            <a:ext cx="569720" cy="569720"/>
          </a:xfrm>
          <a:prstGeom prst="rect">
            <a:avLst/>
          </a:prstGeom>
        </p:spPr>
      </p:pic>
      <p:sp>
        <p:nvSpPr>
          <p:cNvPr id="80" name="テキスト ボックス 79"/>
          <p:cNvSpPr txBox="1"/>
          <p:nvPr/>
        </p:nvSpPr>
        <p:spPr>
          <a:xfrm>
            <a:off x="3889093" y="824983"/>
            <a:ext cx="155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Vision System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883669" y="1771439"/>
            <a:ext cx="9225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Line </a:t>
            </a:r>
            <a:r>
              <a:rPr lang="en-US" altLang="ja-JP" sz="7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ring</a:t>
            </a:r>
          </a:p>
          <a:p>
            <a:endParaRPr lang="en-US" altLang="ja-JP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lang="en-US" altLang="ja-JP" sz="700" b="1" dirty="0" smtClean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lang="en-US" altLang="ja-JP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lang="en-US" altLang="ja-JP" sz="700" b="1" dirty="0" smtClean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lang="en-US" altLang="ja-JP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lang="en-US" altLang="ja-JP" sz="700" b="1" dirty="0" smtClean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lang="en-US" altLang="ja-JP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r>
              <a:rPr lang="en-US" altLang="ja-JP" sz="5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S4282-51</a:t>
            </a:r>
            <a:r>
              <a:rPr lang="en-US" altLang="ja-JP" sz="40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400" b="1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500" b="1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x 16</a:t>
            </a:r>
            <a:endParaRPr lang="ja-JP" altLang="en-US" sz="5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51842" y="2788525"/>
            <a:ext cx="970407" cy="908012"/>
          </a:xfrm>
          <a:prstGeom prst="roundRect">
            <a:avLst>
              <a:gd name="adj" fmla="val 586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2118508" y="2785479"/>
            <a:ext cx="1113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Motor</a:t>
            </a:r>
          </a:p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 </a:t>
            </a:r>
            <a:r>
              <a:rPr lang="en-US" altLang="ja-JP" sz="5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JMP-BE-3561 x 4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 rot="16200000">
            <a:off x="2290562" y="1778167"/>
            <a:ext cx="3719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 rot="16200000">
            <a:off x="2301175" y="1411192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 rot="16200000">
            <a:off x="1907854" y="1654358"/>
            <a:ext cx="4295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Serial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3052051" y="1405980"/>
            <a:ext cx="92321" cy="1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90" name="正方形/長方形 89"/>
          <p:cNvSpPr/>
          <p:nvPr/>
        </p:nvSpPr>
        <p:spPr>
          <a:xfrm>
            <a:off x="3051261" y="1781507"/>
            <a:ext cx="92321" cy="177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91" name="テキスト ボックス 90"/>
          <p:cNvSpPr txBox="1"/>
          <p:nvPr/>
        </p:nvSpPr>
        <p:spPr>
          <a:xfrm rot="16200000">
            <a:off x="2907101" y="1413431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 rot="16200000">
            <a:off x="2911682" y="1783484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3" t="20521" r="7594" b="20150"/>
          <a:stretch/>
        </p:blipFill>
        <p:spPr>
          <a:xfrm>
            <a:off x="2265570" y="3105917"/>
            <a:ext cx="742950" cy="43497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84" y="1908612"/>
            <a:ext cx="947432" cy="758964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70" y="2054323"/>
            <a:ext cx="848870" cy="68275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279" y="970171"/>
            <a:ext cx="922463" cy="634385"/>
          </a:xfrm>
          <a:prstGeom prst="rect">
            <a:avLst/>
          </a:prstGeom>
        </p:spPr>
      </p:pic>
      <p:cxnSp>
        <p:nvCxnSpPr>
          <p:cNvPr id="25" name="カギ線コネクタ 24"/>
          <p:cNvCxnSpPr>
            <a:endCxn id="125" idx="1"/>
          </p:cNvCxnSpPr>
          <p:nvPr/>
        </p:nvCxnSpPr>
        <p:spPr>
          <a:xfrm>
            <a:off x="4537602" y="1524234"/>
            <a:ext cx="228004" cy="8648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/>
          <p:cNvSpPr txBox="1"/>
          <p:nvPr/>
        </p:nvSpPr>
        <p:spPr>
          <a:xfrm>
            <a:off x="4765606" y="1526076"/>
            <a:ext cx="76894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Open </a:t>
            </a:r>
            <a:r>
              <a:rPr lang="en-US" altLang="ja-JP" sz="5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MV Cam H7</a:t>
            </a:r>
            <a:endParaRPr lang="ja-JP" altLang="en-US" sz="5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332944" y="104798"/>
            <a:ext cx="3294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宗中アルテミス</a:t>
            </a:r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1758377" y="2863141"/>
            <a:ext cx="277377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I²C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246449" y="4346998"/>
            <a:ext cx="370602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電源基盤 </a:t>
            </a:r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　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これまでは、電源を</a:t>
            </a:r>
            <a:r>
              <a:rPr lang="en-US" altLang="ja-JP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</a:t>
            </a:r>
            <a:r>
              <a:rPr lang="ja-JP" altLang="en-US" sz="1200" dirty="0" err="1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つの</a:t>
            </a:r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バッテリーから取ると、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モータの電圧降下により、制御部分のリセットが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かかるという問題があったため、電源を制御用、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駆動用と</a:t>
            </a:r>
            <a:r>
              <a:rPr lang="en-US" altLang="ja-JP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2</a:t>
            </a:r>
            <a:r>
              <a:rPr lang="ja-JP" altLang="en-US" sz="1200" dirty="0" err="1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つに</a:t>
            </a:r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分ける必要がありました。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今年は、安定化に</a:t>
            </a:r>
            <a:r>
              <a:rPr lang="en-US" altLang="ja-JP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DCDC</a:t>
            </a:r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コンバータを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採用することで、</a:t>
            </a:r>
            <a:r>
              <a:rPr lang="en-US" altLang="ja-JP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</a:t>
            </a:r>
            <a:r>
              <a:rPr lang="ja-JP" altLang="en-US" sz="1200" dirty="0" err="1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つの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バッテリーから電源を取って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もモータの電圧降下による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制御部分のリセットに対応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しました。これにより、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回路の簡易化、基板の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省スペース化を実現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しました。</a:t>
            </a:r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4285167" y="4342462"/>
            <a:ext cx="36424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カメラによるライン</a:t>
            </a:r>
            <a:r>
              <a:rPr lang="ja-JP" altLang="en-US" sz="24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制御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超音波センサーで壁との距離を測って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ライン制御をするという制御方法から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endParaRPr lang="en-US" altLang="ja-JP" sz="1300" dirty="0" smtClean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カメラ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を用いてライン制御をする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方法</a:t>
            </a:r>
            <a:endParaRPr lang="en-US" altLang="ja-JP" sz="1300" dirty="0" smtClean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に変更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し、コートの中心方向に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移動</a:t>
            </a:r>
            <a:endParaRPr lang="en-US" altLang="ja-JP" sz="1300" dirty="0" smtClean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するアルゴリズム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を実装しました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。</a:t>
            </a:r>
            <a:endParaRPr lang="en-US" altLang="ja-JP" sz="1300" dirty="0" smtClean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常にカメラ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でコートの中心を取り続け、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ロボットからコートの中心への角度を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算出することによってラインが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反応し</a:t>
            </a:r>
            <a:endParaRPr lang="en-US" altLang="ja-JP" sz="1300" dirty="0" smtClean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た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ときにコートの中心方向へ移動する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ことが可能になるだけでなく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、ライン</a:t>
            </a:r>
            <a:endParaRPr lang="en-US" altLang="ja-JP" sz="1300" dirty="0" smtClean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にどの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角度で乗って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も正確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に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コート内</a:t>
            </a:r>
            <a:endParaRPr lang="en-US" altLang="ja-JP" sz="1300" dirty="0" smtClean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に移動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することが可能になりました。</a:t>
            </a:r>
          </a:p>
        </p:txBody>
      </p:sp>
      <p:sp>
        <p:nvSpPr>
          <p:cNvPr id="233" name="テキスト ボックス 232"/>
          <p:cNvSpPr txBox="1"/>
          <p:nvPr/>
        </p:nvSpPr>
        <p:spPr>
          <a:xfrm>
            <a:off x="12452762" y="4333696"/>
            <a:ext cx="251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ボールセンサの制御  </a:t>
            </a:r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　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235" name="テキスト ボックス 234"/>
          <p:cNvSpPr txBox="1"/>
          <p:nvPr/>
        </p:nvSpPr>
        <p:spPr>
          <a:xfrm>
            <a:off x="237203" y="7541968"/>
            <a:ext cx="3934941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円形ライン</a:t>
            </a:r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　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今年は、小サイズのラインセンサー数個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から</a:t>
            </a:r>
            <a:endParaRPr lang="en-US" altLang="ja-JP" sz="1300" dirty="0" smtClean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センサー</a:t>
            </a:r>
            <a:r>
              <a:rPr lang="en-US" altLang="ja-JP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16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個を円形に配置したものに変更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。</a:t>
            </a:r>
            <a:endParaRPr lang="en-US" altLang="ja-JP" sz="1300" dirty="0" smtClean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円形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することでどのような状態でもラインに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反応するように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なりました。</a:t>
            </a:r>
            <a:endParaRPr lang="en-US" altLang="ja-JP" sz="1300" dirty="0" smtClean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前年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から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の課題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である</a:t>
            </a:r>
            <a:endParaRPr lang="en-US" altLang="ja-JP" sz="1300" dirty="0" smtClean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「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スピード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が速すぎて</a:t>
            </a:r>
            <a:endParaRPr lang="en-US" altLang="ja-JP" sz="1300" dirty="0" smtClean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ラインから出る」</a:t>
            </a:r>
            <a:endParaRPr lang="en-US" altLang="ja-JP" sz="1300" dirty="0" smtClean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と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いうの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も解決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し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endParaRPr lang="en-US" altLang="ja-JP" sz="1300" dirty="0" smtClean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スピードを気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にせず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に</a:t>
            </a:r>
            <a:endParaRPr lang="en-US" altLang="ja-JP" sz="1300" dirty="0" smtClean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制御ができる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ように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なりました。</a:t>
            </a:r>
          </a:p>
        </p:txBody>
      </p:sp>
      <p:sp>
        <p:nvSpPr>
          <p:cNvPr id="240" name="テキスト ボックス 239"/>
          <p:cNvSpPr txBox="1"/>
          <p:nvPr/>
        </p:nvSpPr>
        <p:spPr>
          <a:xfrm>
            <a:off x="4230830" y="7549324"/>
            <a:ext cx="711781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技術の駆使、そして最適化へ</a:t>
            </a:r>
            <a:r>
              <a:rPr lang="ja-JP" altLang="en-US" sz="105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</a:t>
            </a:r>
            <a:endParaRPr lang="en-US" altLang="ja-JP" sz="105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en-US" altLang="ja-JP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Fusion360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や</a:t>
            </a:r>
            <a:r>
              <a:rPr lang="en-US" altLang="ja-JP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KiCad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を用いてほぼすべての部品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を</a:t>
            </a:r>
            <a:endParaRPr lang="en-US" altLang="ja-JP" sz="1300" dirty="0" smtClean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独自で設計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しています。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また、</a:t>
            </a:r>
            <a:r>
              <a:rPr lang="en-US" altLang="ja-JP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3D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プリンタ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や</a:t>
            </a:r>
            <a:endParaRPr lang="en-US" altLang="ja-JP" sz="1300" dirty="0" smtClean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en-US" altLang="ja-JP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CNC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を使用することで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、さらに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正確に短時間で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</a:t>
            </a:r>
            <a:endParaRPr lang="en-US" altLang="ja-JP" sz="1300" dirty="0" smtClean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部品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の製作、量産が可能になりました。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基板も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、発注基板によって自分たちの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ロボット</a:t>
            </a:r>
            <a:endParaRPr lang="en-US" altLang="ja-JP" sz="1300" dirty="0" smtClean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に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特化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した機能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、形のものを実現可能になりました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。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72"/>
          <a:stretch/>
        </p:blipFill>
        <p:spPr>
          <a:xfrm rot="5400000">
            <a:off x="7267041" y="4823879"/>
            <a:ext cx="2437301" cy="2413060"/>
          </a:xfrm>
          <a:prstGeom prst="rect">
            <a:avLst/>
          </a:prstGeom>
        </p:spPr>
      </p:pic>
      <p:cxnSp>
        <p:nvCxnSpPr>
          <p:cNvPr id="27" name="直線矢印コネクタ 26"/>
          <p:cNvCxnSpPr>
            <a:endCxn id="22" idx="3"/>
          </p:cNvCxnSpPr>
          <p:nvPr/>
        </p:nvCxnSpPr>
        <p:spPr>
          <a:xfrm>
            <a:off x="7671290" y="5179961"/>
            <a:ext cx="814402" cy="2069099"/>
          </a:xfrm>
          <a:prstGeom prst="straightConnector1">
            <a:avLst/>
          </a:prstGeom>
          <a:ln w="38100">
            <a:solidFill>
              <a:srgbClr val="F339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矢印コネクタ 242"/>
          <p:cNvCxnSpPr>
            <a:endCxn id="22" idx="3"/>
          </p:cNvCxnSpPr>
          <p:nvPr/>
        </p:nvCxnSpPr>
        <p:spPr>
          <a:xfrm flipH="1">
            <a:off x="8485692" y="6156626"/>
            <a:ext cx="825224" cy="1092434"/>
          </a:xfrm>
          <a:prstGeom prst="straightConnector1">
            <a:avLst/>
          </a:prstGeom>
          <a:ln w="38100">
            <a:solidFill>
              <a:srgbClr val="F339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23564" r="21678" b="25303"/>
          <a:stretch/>
        </p:blipFill>
        <p:spPr>
          <a:xfrm>
            <a:off x="7259484" y="4848874"/>
            <a:ext cx="823612" cy="764783"/>
          </a:xfrm>
          <a:prstGeom prst="rect">
            <a:avLst/>
          </a:prstGeom>
        </p:spPr>
      </p:pic>
      <p:pic>
        <p:nvPicPr>
          <p:cNvPr id="242" name="図 24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23564" r="21678" b="25303"/>
          <a:stretch/>
        </p:blipFill>
        <p:spPr>
          <a:xfrm>
            <a:off x="8886621" y="5817203"/>
            <a:ext cx="823612" cy="764783"/>
          </a:xfrm>
          <a:prstGeom prst="rect">
            <a:avLst/>
          </a:prstGeom>
        </p:spPr>
      </p:pic>
      <p:sp>
        <p:nvSpPr>
          <p:cNvPr id="244" name="角丸四角形 243"/>
          <p:cNvSpPr/>
          <p:nvPr/>
        </p:nvSpPr>
        <p:spPr>
          <a:xfrm>
            <a:off x="9188765" y="7488793"/>
            <a:ext cx="3076511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45" name="テキスト ボックス 244"/>
          <p:cNvSpPr txBox="1"/>
          <p:nvPr/>
        </p:nvSpPr>
        <p:spPr>
          <a:xfrm>
            <a:off x="9243476" y="7507033"/>
            <a:ext cx="2981941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技術共有</a:t>
            </a:r>
            <a:endParaRPr lang="en-US" altLang="ja-JP" sz="24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私たちは、</a:t>
            </a:r>
            <a:r>
              <a:rPr lang="en-US" altLang="ja-JP" sz="1300" dirty="0" err="1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RoboCupJunior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に参加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する上で、技術の共有をすることは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必要不可欠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であると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考え、</a:t>
            </a:r>
            <a:r>
              <a:rPr lang="en-US" altLang="ja-JP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Twitter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のアカウント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、ウェブブログ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を作成し、私たち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が持って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いる技術を公開・共有する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こと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にしました。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ハードウェア面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ソフトウェア面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からの共有をすることも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考えている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ため、ぜひ一度お越しください。</a:t>
            </a:r>
          </a:p>
        </p:txBody>
      </p:sp>
      <p:sp>
        <p:nvSpPr>
          <p:cNvPr id="246" name="テキスト ボックス 245"/>
          <p:cNvSpPr txBox="1"/>
          <p:nvPr/>
        </p:nvSpPr>
        <p:spPr>
          <a:xfrm>
            <a:off x="9190136" y="9924878"/>
            <a:ext cx="35212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b="1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Twitter:@</a:t>
            </a:r>
            <a:r>
              <a:rPr lang="en-US" altLang="ja-JP" sz="1050" b="1" dirty="0" err="1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munachu_artemis</a:t>
            </a:r>
            <a:endParaRPr lang="en-US" altLang="ja-JP" sz="1050" b="1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US" altLang="ja-JP" sz="1050" b="1" dirty="0" err="1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Blog:https</a:t>
            </a:r>
            <a:r>
              <a:rPr lang="en-US" altLang="ja-JP" sz="1050" b="1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://asahi-rcj.github.io</a:t>
            </a:r>
            <a:endParaRPr lang="ja-JP" altLang="en-US" sz="1050" b="1" dirty="0">
              <a:solidFill>
                <a:schemeClr val="bg1"/>
              </a:solidFill>
              <a:latin typeface="Nirmala UI" panose="020B0502040204020203" pitchFamily="34" charset="0"/>
              <a:ea typeface="源ノ角ゴシック Code JP L" panose="020B0300000000000000" pitchFamily="34" charset="-128"/>
              <a:cs typeface="Nirmala UI" panose="020B0502040204020203" pitchFamily="34" charset="0"/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8" r="18222"/>
          <a:stretch/>
        </p:blipFill>
        <p:spPr>
          <a:xfrm>
            <a:off x="7182962" y="9893303"/>
            <a:ext cx="606776" cy="53511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206" y="9257031"/>
            <a:ext cx="682999" cy="682999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869" y="9186521"/>
            <a:ext cx="1003386" cy="88516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xmlns="" id="{38164A6C-0691-9201-B00C-47BB12CE7D1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28015"/>
          <a:stretch/>
        </p:blipFill>
        <p:spPr>
          <a:xfrm>
            <a:off x="5362237" y="9444448"/>
            <a:ext cx="1244298" cy="1079645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xmlns="" id="{81467D52-0506-0C1C-0284-1E442AD8755D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0" r="4011"/>
          <a:stretch/>
        </p:blipFill>
        <p:spPr>
          <a:xfrm>
            <a:off x="9718799" y="4867823"/>
            <a:ext cx="2427532" cy="2061071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xmlns="" id="{82BBACEA-A094-E4E9-791B-DD1C311E9C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20" y="8643950"/>
            <a:ext cx="1855156" cy="1855156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xmlns="" id="{857B7C14-6842-D79E-276B-D2271C79BD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t="26335" r="22344" b="20242"/>
          <a:stretch/>
        </p:blipFill>
        <p:spPr>
          <a:xfrm rot="372101">
            <a:off x="2209506" y="5916379"/>
            <a:ext cx="1857616" cy="134545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09" y="979538"/>
            <a:ext cx="443510" cy="554388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44957" y="704579"/>
            <a:ext cx="3862231" cy="30927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7" name="テキスト ボックス 216"/>
          <p:cNvSpPr txBox="1"/>
          <p:nvPr/>
        </p:nvSpPr>
        <p:spPr>
          <a:xfrm>
            <a:off x="3563985" y="2631667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8" name="正方形/長方形 217"/>
          <p:cNvSpPr/>
          <p:nvPr/>
        </p:nvSpPr>
        <p:spPr>
          <a:xfrm>
            <a:off x="3336735" y="2652532"/>
            <a:ext cx="87688" cy="405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 dirty="0"/>
          </a:p>
        </p:txBody>
      </p:sp>
      <p:sp>
        <p:nvSpPr>
          <p:cNvPr id="220" name="正方形/長方形 219"/>
          <p:cNvSpPr/>
          <p:nvPr/>
        </p:nvSpPr>
        <p:spPr>
          <a:xfrm rot="5400000">
            <a:off x="3579611" y="2827819"/>
            <a:ext cx="87688" cy="573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 dirty="0"/>
          </a:p>
        </p:txBody>
      </p:sp>
      <p:sp>
        <p:nvSpPr>
          <p:cNvPr id="231" name="角丸四角形 230"/>
          <p:cNvSpPr/>
          <p:nvPr/>
        </p:nvSpPr>
        <p:spPr>
          <a:xfrm>
            <a:off x="3925091" y="2868375"/>
            <a:ext cx="920486" cy="769414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34" name="テキスト ボックス 233"/>
          <p:cNvSpPr txBox="1"/>
          <p:nvPr/>
        </p:nvSpPr>
        <p:spPr>
          <a:xfrm>
            <a:off x="3869070" y="2867653"/>
            <a:ext cx="9225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Hold sensor</a:t>
            </a:r>
            <a:endParaRPr lang="en-US" altLang="ja-JP" sz="700" b="1" dirty="0" smtClean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lang="en-US" altLang="ja-JP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lang="en-US" altLang="ja-JP" sz="700" b="1" dirty="0" smtClean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lang="en-US" altLang="ja-JP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lang="en-US" altLang="ja-JP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r>
              <a:rPr lang="en-US" altLang="ja-JP" sz="5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S4282-51</a:t>
            </a:r>
            <a:r>
              <a:rPr lang="en-US" altLang="ja-JP" sz="40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400" b="1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500" b="1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x 1</a:t>
            </a:r>
          </a:p>
          <a:p>
            <a:r>
              <a:rPr lang="en-US" altLang="ja-JP" sz="5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R" panose="020B0500000000000000" pitchFamily="34" charset="-128"/>
              </a:rPr>
              <a:t>White LED </a:t>
            </a:r>
            <a:r>
              <a:rPr lang="en-US" altLang="ja-JP" sz="50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x 1</a:t>
            </a:r>
          </a:p>
          <a:p>
            <a:endParaRPr lang="ja-JP" altLang="en-US" sz="5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218675" y="9263745"/>
            <a:ext cx="1344577" cy="936521"/>
          </a:xfrm>
          <a:prstGeom prst="rect">
            <a:avLst/>
          </a:prstGeom>
        </p:spPr>
      </p:pic>
      <p:sp>
        <p:nvSpPr>
          <p:cNvPr id="236" name="角丸四角形 235"/>
          <p:cNvSpPr/>
          <p:nvPr/>
        </p:nvSpPr>
        <p:spPr>
          <a:xfrm>
            <a:off x="12393341" y="7481494"/>
            <a:ext cx="2618429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12448052" y="7499734"/>
            <a:ext cx="30218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スポンサー</a:t>
            </a:r>
            <a:endParaRPr lang="en-US" altLang="ja-JP" sz="24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1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・</a:t>
            </a:r>
            <a:r>
              <a:rPr lang="en-US" altLang="ja-JP" sz="11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JLCPCB</a:t>
            </a:r>
            <a:r>
              <a:rPr lang="ja-JP" altLang="en-US" sz="11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様</a:t>
            </a:r>
            <a:endParaRPr lang="en-US" altLang="ja-JP" sz="1100" dirty="0" smtClean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1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発注基板の製作費や送料など、</a:t>
            </a:r>
            <a:endParaRPr lang="en-US" altLang="ja-JP" sz="1100" dirty="0" smtClean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</a:t>
            </a:r>
            <a:r>
              <a:rPr lang="ja-JP" altLang="en-US" sz="11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金銭面でのサポートをしていた</a:t>
            </a:r>
            <a:r>
              <a:rPr lang="ja-JP" altLang="en-US" sz="1100" dirty="0" err="1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だ</a:t>
            </a:r>
            <a:endParaRPr lang="en-US" altLang="ja-JP" sz="1100" dirty="0" smtClean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</a:t>
            </a:r>
            <a:r>
              <a:rPr lang="ja-JP" altLang="en-US" sz="11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ています。</a:t>
            </a:r>
            <a:endParaRPr lang="en-US" altLang="ja-JP" sz="1100" dirty="0" smtClean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1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・佐賀大</a:t>
            </a:r>
            <a:r>
              <a:rPr lang="en-US" altLang="ja-JP" sz="11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de</a:t>
            </a:r>
            <a:r>
              <a:rPr lang="ja-JP" altLang="en-US" sz="11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ラボ様</a:t>
            </a:r>
            <a:endParaRPr lang="en-US" altLang="ja-JP" sz="1100" dirty="0" smtClean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1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</a:t>
            </a:r>
            <a:r>
              <a:rPr lang="en-US" altLang="ja-JP" sz="11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3D</a:t>
            </a:r>
            <a:r>
              <a:rPr lang="ja-JP" altLang="en-US" sz="11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プリンタ、レーザーカッター</a:t>
            </a:r>
            <a:endParaRPr lang="en-US" altLang="ja-JP" sz="1100" dirty="0" smtClean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</a:t>
            </a:r>
            <a:r>
              <a:rPr lang="ja-JP" altLang="en-US" sz="11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など　の機械を使用させていただく</a:t>
            </a:r>
            <a:endParaRPr lang="en-US" altLang="ja-JP" sz="1100" dirty="0" smtClean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</a:t>
            </a:r>
            <a:r>
              <a:rPr lang="ja-JP" altLang="en-US" sz="11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だけでなく、技術交流の場としても</a:t>
            </a:r>
            <a:endParaRPr lang="en-US" altLang="ja-JP" sz="1100" dirty="0" smtClean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</a:t>
            </a:r>
            <a:r>
              <a:rPr lang="ja-JP" altLang="en-US" sz="11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利用させていただいてます。</a:t>
            </a:r>
            <a:r>
              <a:rPr lang="ja-JP" altLang="en-US" sz="12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</a:t>
            </a:r>
            <a:r>
              <a:rPr lang="ja-JP" altLang="en-US" sz="1300" dirty="0" smtClean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　　　　　　　　　　　　　　　　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318" y="9452610"/>
            <a:ext cx="2020289" cy="592750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1407" y="10066686"/>
            <a:ext cx="2238229" cy="4069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39" name="角丸四角形 238"/>
          <p:cNvSpPr/>
          <p:nvPr/>
        </p:nvSpPr>
        <p:spPr>
          <a:xfrm>
            <a:off x="9475577" y="720846"/>
            <a:ext cx="5536193" cy="3107103"/>
          </a:xfrm>
          <a:prstGeom prst="roundRect">
            <a:avLst>
              <a:gd name="adj" fmla="val 586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01200" y="788260"/>
            <a:ext cx="53654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使用している部品とその理由</a:t>
            </a:r>
            <a:endParaRPr kumimoji="1" lang="en-US" altLang="ja-JP" sz="2400" dirty="0" smtClean="0"/>
          </a:p>
          <a:p>
            <a:r>
              <a:rPr lang="ja-JP" altLang="en-US" sz="1400" dirty="0" smtClean="0"/>
              <a:t>・</a:t>
            </a:r>
            <a:r>
              <a:rPr lang="en-US" altLang="ja-JP" sz="1400" dirty="0" smtClean="0"/>
              <a:t>TJ3B</a:t>
            </a:r>
            <a:r>
              <a:rPr lang="ja-JP" altLang="en-US" sz="1400" dirty="0" smtClean="0"/>
              <a:t>コア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r>
              <a:rPr lang="ja-JP" altLang="en-US" sz="1400" dirty="0" smtClean="0"/>
              <a:t>・赤外線センサ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・ラインセンサ</a:t>
            </a:r>
            <a:endParaRPr kumimoji="1" lang="en-US" altLang="ja-JP" sz="1400" dirty="0" smtClean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・タッチセンサ</a:t>
            </a:r>
            <a:endParaRPr lang="en-US" altLang="ja-JP" sz="1400" dirty="0" smtClean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・カメラ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・</a:t>
            </a:r>
            <a:r>
              <a:rPr kumimoji="1" lang="en-US" altLang="ja-JP" sz="1400" dirty="0" err="1" smtClean="0"/>
              <a:t>Seeduino</a:t>
            </a:r>
            <a:r>
              <a:rPr kumimoji="1" lang="en-US" altLang="ja-JP" sz="1400" dirty="0" smtClean="0"/>
              <a:t> </a:t>
            </a:r>
            <a:r>
              <a:rPr kumimoji="1" lang="en-US" altLang="ja-JP" sz="1400" dirty="0" err="1" smtClean="0"/>
              <a:t>xiao</a:t>
            </a:r>
            <a:endParaRPr kumimoji="1" lang="en-US" altLang="ja-JP" sz="1400" dirty="0" smtClean="0"/>
          </a:p>
          <a:p>
            <a:endParaRPr kumimoji="1"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6150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1632</TotalTime>
  <Words>348</Words>
  <Application>Microsoft Office PowerPoint</Application>
  <PresentationFormat>ユーザー設定</PresentationFormat>
  <Paragraphs>131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2" baseType="lpstr">
      <vt:lpstr>HGｺﾞｼｯｸM</vt:lpstr>
      <vt:lpstr>ＭＳ Ｐゴシック</vt:lpstr>
      <vt:lpstr>源ノ角ゴシック Code JP L</vt:lpstr>
      <vt:lpstr>源ノ角ゴシック Code JP M</vt:lpstr>
      <vt:lpstr>源ノ角ゴシック Code JP R</vt:lpstr>
      <vt:lpstr>源ノ角ゴシック Light</vt:lpstr>
      <vt:lpstr>Arial</vt:lpstr>
      <vt:lpstr>Calibri</vt:lpstr>
      <vt:lpstr>Calibri Light</vt:lpstr>
      <vt:lpstr>Nirmala UI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松田カイル</cp:lastModifiedBy>
  <cp:revision>128</cp:revision>
  <cp:lastPrinted>2022-07-31T08:38:06Z</cp:lastPrinted>
  <dcterms:created xsi:type="dcterms:W3CDTF">2021-12-19T01:48:24Z</dcterms:created>
  <dcterms:modified xsi:type="dcterms:W3CDTF">2022-12-06T14:14:09Z</dcterms:modified>
</cp:coreProperties>
</file>