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395" autoAdjust="0"/>
  </p:normalViewPr>
  <p:slideViewPr>
    <p:cSldViewPr snapToGrid="0">
      <p:cViewPr varScale="1">
        <p:scale>
          <a:sx n="117" d="100"/>
          <a:sy n="117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9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5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4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9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5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9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94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176445" y="670608"/>
            <a:ext cx="4790843" cy="3035423"/>
          </a:xfrm>
          <a:prstGeom prst="rect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6445" y="115456"/>
            <a:ext cx="9609479" cy="510702"/>
          </a:xfrm>
          <a:prstGeom prst="rect">
            <a:avLst/>
          </a:prstGeom>
          <a:solidFill>
            <a:srgbClr val="0C9895"/>
          </a:solidFill>
          <a:ln>
            <a:solidFill>
              <a:srgbClr val="0C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67216" y="130857"/>
            <a:ext cx="9792411" cy="495301"/>
          </a:xfrm>
        </p:spPr>
        <p:txBody>
          <a:bodyPr>
            <a:normAutofit/>
          </a:bodyPr>
          <a:lstStyle/>
          <a:p>
            <a:r>
              <a:rPr lang="ja-JP" altLang="en-US" sz="2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宗中アルテミス　</a:t>
            </a:r>
            <a:r>
              <a:rPr lang="ja-JP" altLang="en-US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チームメンバー　</a:t>
            </a:r>
            <a:r>
              <a:rPr lang="en-US" altLang="ja-JP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Cap:</a:t>
            </a:r>
            <a:r>
              <a:rPr lang="ja-JP" altLang="en-US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熊抱 崚太　</a:t>
            </a:r>
            <a:r>
              <a:rPr lang="en-US" altLang="ja-JP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Robo.1:</a:t>
            </a:r>
            <a:r>
              <a:rPr lang="ja-JP" altLang="en-US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石原 廉太郎　</a:t>
            </a:r>
            <a:r>
              <a:rPr lang="en-US" altLang="ja-JP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Robo.2:</a:t>
            </a:r>
            <a:r>
              <a:rPr lang="ja-JP" altLang="en-US" sz="1463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松田 </a:t>
            </a:r>
            <a:r>
              <a:rPr lang="ja-JP" altLang="en-US" sz="1463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魁琉</a:t>
            </a:r>
            <a:endParaRPr lang="ja-JP" altLang="en-US" sz="1463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コンテンツ プレースホルダー 7"/>
          <p:cNvSpPr txBox="1">
            <a:spLocks/>
          </p:cNvSpPr>
          <p:nvPr/>
        </p:nvSpPr>
        <p:spPr>
          <a:xfrm>
            <a:off x="607890" y="3596211"/>
            <a:ext cx="1590994" cy="2325637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ja-JP" sz="1463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5" b="13651"/>
          <a:stretch/>
        </p:blipFill>
        <p:spPr>
          <a:xfrm>
            <a:off x="219310" y="728294"/>
            <a:ext cx="4709878" cy="2915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4" name="直線コネクタ 23"/>
          <p:cNvCxnSpPr/>
          <p:nvPr/>
        </p:nvCxnSpPr>
        <p:spPr>
          <a:xfrm>
            <a:off x="80116" y="597853"/>
            <a:ext cx="95668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037513" y="670608"/>
            <a:ext cx="0" cy="6101667"/>
          </a:xfrm>
          <a:prstGeom prst="line">
            <a:avLst/>
          </a:prstGeom>
          <a:ln w="19050">
            <a:solidFill>
              <a:srgbClr val="0C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04375" y="904875"/>
            <a:ext cx="1533525" cy="419100"/>
          </a:xfrm>
          <a:prstGeom prst="rect">
            <a:avLst/>
          </a:prstGeom>
          <a:solidFill>
            <a:schemeClr val="bg1"/>
          </a:solidFill>
          <a:ln w="19050">
            <a:solidFill>
              <a:srgbClr val="0C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Robo.1</a:t>
            </a:r>
            <a:endParaRPr kumimoji="1" lang="ja-JP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229941" y="914400"/>
            <a:ext cx="1533525" cy="419100"/>
          </a:xfrm>
          <a:prstGeom prst="rect">
            <a:avLst/>
          </a:prstGeom>
          <a:solidFill>
            <a:schemeClr val="bg1"/>
          </a:solidFill>
          <a:ln w="19050">
            <a:solidFill>
              <a:srgbClr val="0C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Robo.2</a:t>
            </a:r>
            <a:endParaRPr kumimoji="1" lang="ja-JP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80116" y="553403"/>
            <a:ext cx="93077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107739" y="655197"/>
            <a:ext cx="4694811" cy="61016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161338" y="1105538"/>
            <a:ext cx="1363287" cy="326286"/>
          </a:xfrm>
          <a:prstGeom prst="rect">
            <a:avLst/>
          </a:prstGeom>
          <a:solidFill>
            <a:schemeClr val="bg1"/>
          </a:solidFill>
          <a:ln w="19050">
            <a:solidFill>
              <a:srgbClr val="0C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Robo.1</a:t>
            </a:r>
            <a:endParaRPr kumimoji="1" lang="ja-JP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767817" y="1573203"/>
            <a:ext cx="602801" cy="8050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7817" y="2039658"/>
            <a:ext cx="6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DAISEN</a:t>
            </a:r>
          </a:p>
          <a:p>
            <a:pPr algn="ctr"/>
            <a:r>
              <a:rPr kumimoji="1" lang="en-US" altLang="ja-JP" sz="800" dirty="0" smtClean="0"/>
              <a:t>TJ3B Core</a:t>
            </a:r>
            <a:endParaRPr kumimoji="1" lang="ja-JP" altLang="en-US" sz="800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04" y="1625357"/>
            <a:ext cx="467825" cy="467825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8786548" y="1573202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21606" y="2089671"/>
            <a:ext cx="74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/>
              <a:t>ボール</a:t>
            </a:r>
            <a:r>
              <a:rPr kumimoji="1" lang="ja-JP" altLang="en-US" sz="700" dirty="0" smtClean="0"/>
              <a:t>センサ</a:t>
            </a:r>
            <a:r>
              <a:rPr lang="en-US" altLang="ja-JP" sz="700" dirty="0" smtClean="0"/>
              <a:t>x5</a:t>
            </a:r>
            <a:endParaRPr kumimoji="1" lang="en-US" altLang="ja-JP" sz="700" dirty="0" smtClean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34" y="1633219"/>
            <a:ext cx="475688" cy="475688"/>
          </a:xfrm>
          <a:prstGeom prst="rect">
            <a:avLst/>
          </a:prstGeom>
        </p:spPr>
      </p:pic>
      <p:cxnSp>
        <p:nvCxnSpPr>
          <p:cNvPr id="79" name="直線矢印コネクタ 78"/>
          <p:cNvCxnSpPr>
            <a:stCxn id="67" idx="1"/>
            <a:endCxn id="60" idx="3"/>
          </p:cNvCxnSpPr>
          <p:nvPr/>
        </p:nvCxnSpPr>
        <p:spPr>
          <a:xfrm flipH="1">
            <a:off x="8370618" y="1975707"/>
            <a:ext cx="415930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8786548" y="2600478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4" name="図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83" y="2587081"/>
            <a:ext cx="668795" cy="668795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>
          <a:xfrm>
            <a:off x="6749086" y="1573202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60" idx="1"/>
            <a:endCxn id="27" idx="3"/>
          </p:cNvCxnSpPr>
          <p:nvPr/>
        </p:nvCxnSpPr>
        <p:spPr>
          <a:xfrm flipH="1" flipV="1">
            <a:off x="7351887" y="1975707"/>
            <a:ext cx="415930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749086" y="2034613"/>
            <a:ext cx="6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DAISEN</a:t>
            </a:r>
          </a:p>
          <a:p>
            <a:pPr algn="ctr"/>
            <a:r>
              <a:rPr kumimoji="1" lang="en-US" altLang="ja-JP" sz="800" dirty="0" smtClean="0"/>
              <a:t>6chMCB</a:t>
            </a:r>
            <a:endParaRPr kumimoji="1" lang="ja-JP" altLang="en-US" sz="800" dirty="0"/>
          </a:p>
        </p:txBody>
      </p:sp>
      <p:sp>
        <p:nvSpPr>
          <p:cNvPr id="37" name="角丸四角形 36"/>
          <p:cNvSpPr/>
          <p:nvPr/>
        </p:nvSpPr>
        <p:spPr>
          <a:xfrm>
            <a:off x="5728992" y="1568157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22302" y="2084012"/>
            <a:ext cx="60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モータ</a:t>
            </a:r>
            <a:r>
              <a:rPr kumimoji="1" lang="en-US" altLang="ja-JP" sz="800" dirty="0" smtClean="0"/>
              <a:t>x4</a:t>
            </a:r>
            <a:endParaRPr kumimoji="1" lang="ja-JP" altLang="en-US" sz="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55" y="1691694"/>
            <a:ext cx="462842" cy="462842"/>
          </a:xfrm>
          <a:prstGeom prst="rect">
            <a:avLst/>
          </a:prstGeom>
        </p:spPr>
      </p:pic>
      <p:cxnSp>
        <p:nvCxnSpPr>
          <p:cNvPr id="44" name="直線矢印コネクタ 43"/>
          <p:cNvCxnSpPr>
            <a:stCxn id="27" idx="1"/>
            <a:endCxn id="37" idx="3"/>
          </p:cNvCxnSpPr>
          <p:nvPr/>
        </p:nvCxnSpPr>
        <p:spPr>
          <a:xfrm flipH="1" flipV="1">
            <a:off x="6331793" y="1970662"/>
            <a:ext cx="417293" cy="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6746240" y="2600478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58" y="2663540"/>
            <a:ext cx="480782" cy="480782"/>
          </a:xfrm>
          <a:prstGeom prst="rect">
            <a:avLst/>
          </a:prstGeom>
        </p:spPr>
      </p:pic>
      <p:cxnSp>
        <p:nvCxnSpPr>
          <p:cNvPr id="48" name="直線矢印コネクタ 47"/>
          <p:cNvCxnSpPr>
            <a:stCxn id="47" idx="3"/>
          </p:cNvCxnSpPr>
          <p:nvPr/>
        </p:nvCxnSpPr>
        <p:spPr>
          <a:xfrm flipV="1">
            <a:off x="7349041" y="2341603"/>
            <a:ext cx="453441" cy="66138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696410" y="3027362"/>
            <a:ext cx="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/>
              <a:t>超音波センサ</a:t>
            </a:r>
            <a:endParaRPr kumimoji="1" lang="en-US" altLang="ja-JP" sz="700" dirty="0" smtClean="0"/>
          </a:p>
          <a:p>
            <a:pPr algn="ctr"/>
            <a:r>
              <a:rPr lang="en-US" altLang="ja-JP" sz="700" dirty="0" smtClean="0"/>
              <a:t>x4</a:t>
            </a:r>
            <a:endParaRPr kumimoji="1" lang="ja-JP" altLang="en-US" sz="7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161338" y="3316572"/>
            <a:ext cx="1363287" cy="326286"/>
          </a:xfrm>
          <a:prstGeom prst="rect">
            <a:avLst/>
          </a:prstGeom>
          <a:solidFill>
            <a:schemeClr val="bg1"/>
          </a:solidFill>
          <a:ln w="19050">
            <a:solidFill>
              <a:srgbClr val="0C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Robo.2</a:t>
            </a:r>
            <a:endParaRPr kumimoji="1" lang="ja-JP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7767817" y="3784237"/>
            <a:ext cx="602801" cy="8050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67817" y="4250692"/>
            <a:ext cx="6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DAISEN</a:t>
            </a:r>
          </a:p>
          <a:p>
            <a:pPr algn="ctr"/>
            <a:r>
              <a:rPr kumimoji="1" lang="en-US" altLang="ja-JP" sz="800" dirty="0" smtClean="0"/>
              <a:t>TJ3B Core</a:t>
            </a:r>
            <a:endParaRPr kumimoji="1" lang="ja-JP" altLang="en-US" sz="800" dirty="0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04" y="3836391"/>
            <a:ext cx="467825" cy="467825"/>
          </a:xfrm>
          <a:prstGeom prst="rect">
            <a:avLst/>
          </a:prstGeom>
        </p:spPr>
      </p:pic>
      <p:sp>
        <p:nvSpPr>
          <p:cNvPr id="65" name="角丸四角形 64"/>
          <p:cNvSpPr/>
          <p:nvPr/>
        </p:nvSpPr>
        <p:spPr>
          <a:xfrm>
            <a:off x="8786548" y="3784236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34" y="3844253"/>
            <a:ext cx="475688" cy="475688"/>
          </a:xfrm>
          <a:prstGeom prst="rect">
            <a:avLst/>
          </a:prstGeom>
        </p:spPr>
      </p:pic>
      <p:cxnSp>
        <p:nvCxnSpPr>
          <p:cNvPr id="70" name="直線矢印コネクタ 69"/>
          <p:cNvCxnSpPr>
            <a:stCxn id="65" idx="1"/>
            <a:endCxn id="59" idx="3"/>
          </p:cNvCxnSpPr>
          <p:nvPr/>
        </p:nvCxnSpPr>
        <p:spPr>
          <a:xfrm flipH="1">
            <a:off x="8370618" y="4186741"/>
            <a:ext cx="415930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8786548" y="4900622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709830" y="5412294"/>
            <a:ext cx="748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/>
              <a:t>ラインセンサ</a:t>
            </a:r>
            <a:r>
              <a:rPr lang="en-US" altLang="ja-JP" sz="600" dirty="0" smtClean="0"/>
              <a:t>x4</a:t>
            </a:r>
          </a:p>
          <a:p>
            <a:pPr algn="ctr"/>
            <a:r>
              <a:rPr kumimoji="1" lang="en-US" altLang="ja-JP" sz="600" dirty="0" smtClean="0"/>
              <a:t>(</a:t>
            </a:r>
            <a:r>
              <a:rPr kumimoji="1" lang="ja-JP" altLang="en-US" sz="600" dirty="0" smtClean="0"/>
              <a:t>光変調フォト</a:t>
            </a:r>
            <a:r>
              <a:rPr kumimoji="1" lang="en-US" altLang="ja-JP" sz="600" dirty="0" smtClean="0"/>
              <a:t>IC)</a:t>
            </a: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83" y="4887225"/>
            <a:ext cx="668795" cy="668795"/>
          </a:xfrm>
          <a:prstGeom prst="rect">
            <a:avLst/>
          </a:prstGeom>
        </p:spPr>
      </p:pic>
      <p:sp>
        <p:nvSpPr>
          <p:cNvPr id="78" name="角丸四角形 77"/>
          <p:cNvSpPr/>
          <p:nvPr/>
        </p:nvSpPr>
        <p:spPr>
          <a:xfrm>
            <a:off x="6749086" y="3784236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>
            <a:stCxn id="59" idx="1"/>
            <a:endCxn id="78" idx="3"/>
          </p:cNvCxnSpPr>
          <p:nvPr/>
        </p:nvCxnSpPr>
        <p:spPr>
          <a:xfrm flipH="1" flipV="1">
            <a:off x="7351887" y="4186741"/>
            <a:ext cx="415930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749086" y="4245647"/>
            <a:ext cx="6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DAISEN</a:t>
            </a:r>
          </a:p>
          <a:p>
            <a:pPr algn="ctr"/>
            <a:r>
              <a:rPr kumimoji="1" lang="en-US" altLang="ja-JP" sz="800" dirty="0" smtClean="0"/>
              <a:t>6chMCB</a:t>
            </a:r>
            <a:endParaRPr kumimoji="1" lang="ja-JP" altLang="en-US" sz="800" dirty="0"/>
          </a:p>
        </p:txBody>
      </p:sp>
      <p:sp>
        <p:nvSpPr>
          <p:cNvPr id="87" name="角丸四角形 86"/>
          <p:cNvSpPr/>
          <p:nvPr/>
        </p:nvSpPr>
        <p:spPr>
          <a:xfrm>
            <a:off x="5728992" y="3779191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722302" y="4295046"/>
            <a:ext cx="60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モータ</a:t>
            </a:r>
            <a:r>
              <a:rPr kumimoji="1" lang="en-US" altLang="ja-JP" sz="800" dirty="0" smtClean="0"/>
              <a:t>x4</a:t>
            </a:r>
            <a:endParaRPr kumimoji="1" lang="ja-JP" altLang="en-US" sz="800" dirty="0"/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55" y="3902728"/>
            <a:ext cx="462842" cy="462842"/>
          </a:xfrm>
          <a:prstGeom prst="rect">
            <a:avLst/>
          </a:prstGeom>
        </p:spPr>
      </p:pic>
      <p:cxnSp>
        <p:nvCxnSpPr>
          <p:cNvPr id="91" name="直線矢印コネクタ 90"/>
          <p:cNvCxnSpPr>
            <a:stCxn id="78" idx="1"/>
            <a:endCxn id="87" idx="3"/>
          </p:cNvCxnSpPr>
          <p:nvPr/>
        </p:nvCxnSpPr>
        <p:spPr>
          <a:xfrm flipH="1" flipV="1">
            <a:off x="6331793" y="4181696"/>
            <a:ext cx="417293" cy="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6746240" y="4900622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図 9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58" y="4963684"/>
            <a:ext cx="480782" cy="480782"/>
          </a:xfrm>
          <a:prstGeom prst="rect">
            <a:avLst/>
          </a:prstGeom>
        </p:spPr>
      </p:pic>
      <p:cxnSp>
        <p:nvCxnSpPr>
          <p:cNvPr id="97" name="直線矢印コネクタ 96"/>
          <p:cNvCxnSpPr>
            <a:stCxn id="95" idx="3"/>
          </p:cNvCxnSpPr>
          <p:nvPr/>
        </p:nvCxnSpPr>
        <p:spPr>
          <a:xfrm flipV="1">
            <a:off x="7349041" y="4572907"/>
            <a:ext cx="429481" cy="73022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696410" y="5327506"/>
            <a:ext cx="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/>
              <a:t>超音波センサ</a:t>
            </a:r>
            <a:endParaRPr kumimoji="1" lang="en-US" altLang="ja-JP" sz="700" dirty="0" smtClean="0"/>
          </a:p>
          <a:p>
            <a:pPr algn="ctr"/>
            <a:r>
              <a:rPr lang="en-US" altLang="ja-JP" sz="700" dirty="0" smtClean="0"/>
              <a:t>x4</a:t>
            </a:r>
            <a:endParaRPr kumimoji="1" lang="ja-JP" altLang="en-US" sz="7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61338" y="705323"/>
            <a:ext cx="2247187" cy="369332"/>
          </a:xfrm>
          <a:prstGeom prst="rect">
            <a:avLst/>
          </a:prstGeom>
          <a:noFill/>
          <a:ln w="28575">
            <a:solidFill>
              <a:srgbClr val="0C989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搭載基盤・センサー</a:t>
            </a:r>
            <a:endParaRPr kumimoji="1" lang="ja-JP" altLang="en-US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00" name="表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48642"/>
              </p:ext>
            </p:extLst>
          </p:nvPr>
        </p:nvGraphicFramePr>
        <p:xfrm>
          <a:off x="167216" y="3758187"/>
          <a:ext cx="4800072" cy="301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24"/>
                <a:gridCol w="1600048"/>
                <a:gridCol w="1600000"/>
              </a:tblGrid>
              <a:tr h="376761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Robo.1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rgbClr val="0C989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rgbClr val="0C989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500" dirty="0" smtClean="0"/>
                        <a:t>Robo.2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rgbClr val="0C9895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500" dirty="0" smtClean="0"/>
                        <a:t>DAISEN</a:t>
                      </a:r>
                      <a:r>
                        <a:rPr kumimoji="1" lang="en-US" altLang="ja-JP" sz="1500" baseline="0" dirty="0" smtClean="0"/>
                        <a:t> TJ3B Core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CPU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smtClean="0"/>
                        <a:t>DAISEN</a:t>
                      </a:r>
                      <a:r>
                        <a:rPr kumimoji="1" lang="en-US" altLang="ja-JP" sz="1500" baseline="0" dirty="0" smtClean="0"/>
                        <a:t> TJ3B Core</a:t>
                      </a:r>
                      <a:endParaRPr kumimoji="1" lang="ja-JP" altLang="en-US" sz="15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smtClean="0"/>
                        <a:t>DAISEN 6chMCB</a:t>
                      </a:r>
                      <a:endParaRPr kumimoji="1" lang="ja-JP" altLang="en-US" sz="15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モータードライバ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500" dirty="0" smtClean="0"/>
                        <a:t>DAISEN 6chMCB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ダイセンモータ</a:t>
                      </a:r>
                      <a:r>
                        <a:rPr kumimoji="1" lang="en-US" altLang="ja-JP" sz="1100" dirty="0" smtClean="0"/>
                        <a:t>(30:1)</a:t>
                      </a:r>
                      <a:endParaRPr kumimoji="1" lang="ja-JP" altLang="en-US" sz="11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モータ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ギア比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ダイセンモータ</a:t>
                      </a:r>
                      <a:r>
                        <a:rPr kumimoji="1" lang="en-US" altLang="ja-JP" sz="1100" dirty="0" smtClean="0"/>
                        <a:t>(30:1)</a:t>
                      </a:r>
                      <a:endParaRPr kumimoji="1" lang="ja-JP" altLang="en-US" sz="11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500" dirty="0" smtClean="0"/>
                        <a:t>BNO055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ジャイロセンサー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smtClean="0"/>
                        <a:t>BNO055</a:t>
                      </a:r>
                      <a:endParaRPr kumimoji="1" lang="ja-JP" altLang="en-US" sz="15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smtClean="0"/>
                        <a:t>9V/12V(1.5V*8)</a:t>
                      </a:r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電源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制御</a:t>
                      </a:r>
                      <a:r>
                        <a:rPr kumimoji="1" lang="en-US" altLang="ja-JP" sz="1400" dirty="0" smtClean="0"/>
                        <a:t>/</a:t>
                      </a:r>
                      <a:r>
                        <a:rPr kumimoji="1" lang="ja-JP" altLang="en-US" sz="1400" dirty="0" smtClean="0"/>
                        <a:t>駆動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smtClean="0"/>
                        <a:t>9V/12V(1.5V*8)</a:t>
                      </a:r>
                      <a:endParaRPr kumimoji="1" lang="ja-JP" altLang="en-US" sz="15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dirty="0" smtClean="0"/>
                        <a:t>約</a:t>
                      </a:r>
                      <a:r>
                        <a:rPr kumimoji="1" lang="en-US" altLang="ja-JP" sz="1500" dirty="0" smtClean="0"/>
                        <a:t>1060g</a:t>
                      </a:r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重量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dirty="0" smtClean="0"/>
                        <a:t>約</a:t>
                      </a:r>
                      <a:r>
                        <a:rPr kumimoji="1" lang="en-US" altLang="ja-JP" sz="1500" dirty="0" smtClean="0"/>
                        <a:t>1098g</a:t>
                      </a:r>
                      <a:endParaRPr kumimoji="1" lang="ja-JP" altLang="en-US" sz="1500" dirty="0" smtClean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  <a:tr h="3767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500" dirty="0" smtClean="0"/>
                        <a:t>21.0cm/18.8cm</a:t>
                      </a:r>
                      <a:endParaRPr kumimoji="1" lang="ja-JP" altLang="en-US" sz="20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寸法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直径</a:t>
                      </a:r>
                      <a:r>
                        <a:rPr kumimoji="1" lang="en-US" altLang="ja-JP" sz="1400" dirty="0" smtClean="0"/>
                        <a:t>/</a:t>
                      </a:r>
                      <a:r>
                        <a:rPr kumimoji="1" lang="ja-JP" altLang="en-US" sz="1400" dirty="0" smtClean="0"/>
                        <a:t>高さ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500" dirty="0" smtClean="0"/>
                        <a:t>20.0cm/17.5cm</a:t>
                      </a:r>
                      <a:endParaRPr kumimoji="1" lang="ja-JP" altLang="en-US" sz="1500" dirty="0"/>
                    </a:p>
                  </a:txBody>
                  <a:tcPr marL="74295" marR="74295" marT="37148" marB="37148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1" name="角丸四角形 100"/>
          <p:cNvSpPr/>
          <p:nvPr/>
        </p:nvSpPr>
        <p:spPr>
          <a:xfrm>
            <a:off x="5215334" y="5895413"/>
            <a:ext cx="281068" cy="404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4640" y="5974106"/>
            <a:ext cx="115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・・</a:t>
            </a:r>
            <a:r>
              <a:rPr lang="ja-JP" altLang="en-US" sz="1100" dirty="0" smtClean="0"/>
              <a:t>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メイン基板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5215335" y="6323660"/>
            <a:ext cx="281068" cy="4043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480146" y="6370439"/>
            <a:ext cx="115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・・</a:t>
            </a:r>
            <a:r>
              <a:rPr lang="ja-JP" altLang="en-US" sz="1100" dirty="0" smtClean="0"/>
              <a:t>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駆動パーツ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53321" y="5895413"/>
            <a:ext cx="281068" cy="40485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864853" y="5967037"/>
            <a:ext cx="115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r>
              <a:rPr lang="ja-JP" altLang="en-US" sz="1100" dirty="0" smtClean="0"/>
              <a:t>・・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出力基盤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6555046" y="6323660"/>
            <a:ext cx="281625" cy="4043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864853" y="6395043"/>
            <a:ext cx="115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r>
              <a:rPr lang="ja-JP" altLang="en-US" sz="1100" dirty="0" smtClean="0"/>
              <a:t>・・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センサ</a:t>
            </a:r>
            <a:r>
              <a:rPr lang="ja-JP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8234090" y="5783997"/>
            <a:ext cx="415930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 flipV="1">
            <a:off x="8234090" y="6071334"/>
            <a:ext cx="415930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8144303" y="5798460"/>
            <a:ext cx="115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・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入力方向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8144302" y="6103379"/>
            <a:ext cx="1274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・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出力基盤方向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H="1" flipV="1">
            <a:off x="8232727" y="6395043"/>
            <a:ext cx="417293" cy="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8144302" y="6418524"/>
            <a:ext cx="1274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・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・</a:t>
            </a:r>
            <a:r>
              <a:rPr lang="ja-JP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出力方向</a:t>
            </a:r>
            <a:endParaRPr kumimoji="1" lang="ja-JP" altLang="en-US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84" y="1585144"/>
            <a:ext cx="571837" cy="571837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83" y="3777464"/>
            <a:ext cx="571837" cy="571837"/>
          </a:xfrm>
          <a:prstGeom prst="rect">
            <a:avLst/>
          </a:prstGeom>
        </p:spPr>
      </p:pic>
      <p:cxnSp>
        <p:nvCxnSpPr>
          <p:cNvPr id="118" name="直線矢印コネクタ 117"/>
          <p:cNvCxnSpPr>
            <a:stCxn id="73" idx="1"/>
          </p:cNvCxnSpPr>
          <p:nvPr/>
        </p:nvCxnSpPr>
        <p:spPr>
          <a:xfrm flipH="1" flipV="1">
            <a:off x="8344824" y="4554202"/>
            <a:ext cx="441724" cy="7489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85" idx="1"/>
          </p:cNvCxnSpPr>
          <p:nvPr/>
        </p:nvCxnSpPr>
        <p:spPr>
          <a:xfrm flipH="1" flipV="1">
            <a:off x="8344824" y="2326944"/>
            <a:ext cx="441724" cy="6760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角丸四角形 120"/>
          <p:cNvSpPr/>
          <p:nvPr/>
        </p:nvSpPr>
        <p:spPr>
          <a:xfrm>
            <a:off x="7767815" y="4895724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/>
          <p:cNvCxnSpPr>
            <a:stCxn id="121" idx="0"/>
            <a:endCxn id="63" idx="2"/>
          </p:cNvCxnSpPr>
          <p:nvPr/>
        </p:nvCxnSpPr>
        <p:spPr>
          <a:xfrm flipV="1">
            <a:off x="8069216" y="4589246"/>
            <a:ext cx="2" cy="30647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角丸四角形 132"/>
          <p:cNvSpPr/>
          <p:nvPr/>
        </p:nvSpPr>
        <p:spPr>
          <a:xfrm>
            <a:off x="7767815" y="2603008"/>
            <a:ext cx="602801" cy="8050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>
            <a:stCxn id="133" idx="0"/>
            <a:endCxn id="61" idx="2"/>
          </p:cNvCxnSpPr>
          <p:nvPr/>
        </p:nvCxnSpPr>
        <p:spPr>
          <a:xfrm flipV="1">
            <a:off x="8069216" y="2378212"/>
            <a:ext cx="2" cy="22479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7743223" y="3112150"/>
            <a:ext cx="664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/>
              <a:t>ジャイロセンサ</a:t>
            </a:r>
            <a:endParaRPr lang="en-US" altLang="ja-JP" sz="600" dirty="0" smtClean="0"/>
          </a:p>
          <a:p>
            <a:pPr algn="ctr"/>
            <a:r>
              <a:rPr kumimoji="1" lang="en-US" altLang="ja-JP" sz="600" dirty="0" smtClean="0"/>
              <a:t>(BNO055)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746284" y="5398849"/>
            <a:ext cx="664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/>
              <a:t>ジャイロセンサ</a:t>
            </a:r>
            <a:endParaRPr lang="en-US" altLang="ja-JP" sz="600" dirty="0" smtClean="0"/>
          </a:p>
          <a:p>
            <a:pPr algn="ctr"/>
            <a:r>
              <a:rPr kumimoji="1" lang="en-US" altLang="ja-JP" sz="600" dirty="0" smtClean="0"/>
              <a:t>(BNO055)</a:t>
            </a: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38" y="4957931"/>
            <a:ext cx="509262" cy="509262"/>
          </a:xfrm>
          <a:prstGeom prst="rect">
            <a:avLst/>
          </a:prstGeom>
        </p:spPr>
      </p:pic>
      <p:pic>
        <p:nvPicPr>
          <p:cNvPr id="142" name="図 1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84" y="2694810"/>
            <a:ext cx="509262" cy="509262"/>
          </a:xfrm>
          <a:prstGeom prst="rect">
            <a:avLst/>
          </a:prstGeom>
        </p:spPr>
      </p:pic>
      <p:sp>
        <p:nvSpPr>
          <p:cNvPr id="143" name="テキスト ボックス 142"/>
          <p:cNvSpPr txBox="1"/>
          <p:nvPr/>
        </p:nvSpPr>
        <p:spPr>
          <a:xfrm>
            <a:off x="8709830" y="3079697"/>
            <a:ext cx="748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/>
              <a:t>ラインセンサ</a:t>
            </a:r>
            <a:r>
              <a:rPr lang="en-US" altLang="ja-JP" sz="600" dirty="0" smtClean="0"/>
              <a:t>x4</a:t>
            </a:r>
          </a:p>
          <a:p>
            <a:pPr algn="ctr"/>
            <a:r>
              <a:rPr kumimoji="1" lang="en-US" altLang="ja-JP" sz="600" dirty="0" smtClean="0"/>
              <a:t>(</a:t>
            </a:r>
            <a:r>
              <a:rPr kumimoji="1" lang="ja-JP" altLang="en-US" sz="600" dirty="0" smtClean="0"/>
              <a:t>光変調フォト</a:t>
            </a:r>
            <a:r>
              <a:rPr kumimoji="1" lang="en-US" altLang="ja-JP" sz="600" dirty="0" smtClean="0"/>
              <a:t>IC)</a:t>
            </a:r>
          </a:p>
        </p:txBody>
      </p:sp>
      <p:cxnSp>
        <p:nvCxnSpPr>
          <p:cNvPr id="17" name="直線コネクタ 16"/>
          <p:cNvCxnSpPr>
            <a:stCxn id="125" idx="3"/>
            <a:endCxn id="67" idx="0"/>
          </p:cNvCxnSpPr>
          <p:nvPr/>
        </p:nvCxnSpPr>
        <p:spPr>
          <a:xfrm>
            <a:off x="8839201" y="1225371"/>
            <a:ext cx="248748" cy="347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7487974" y="994538"/>
            <a:ext cx="135122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前、横に二個、後ろ</a:t>
            </a:r>
            <a:r>
              <a:rPr lang="ja-JP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に一個の</a:t>
            </a:r>
            <a:r>
              <a:rPr kumimoji="1" lang="ja-JP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計五個で</a:t>
            </a:r>
            <a:r>
              <a:rPr lang="ja-JP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ほぼすべて</a:t>
            </a:r>
            <a:r>
              <a:rPr lang="ja-JP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の方向の検知ができます。</a:t>
            </a:r>
            <a:endParaRPr kumimoji="1" lang="ja-JP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716866" y="4275219"/>
            <a:ext cx="74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/>
              <a:t>ボール</a:t>
            </a:r>
            <a:r>
              <a:rPr kumimoji="1" lang="ja-JP" altLang="en-US" sz="700" dirty="0" smtClean="0"/>
              <a:t>センサ</a:t>
            </a:r>
            <a:r>
              <a:rPr lang="en-US" altLang="ja-JP" sz="700" dirty="0" smtClean="0"/>
              <a:t>x5</a:t>
            </a:r>
            <a:endParaRPr kumimoji="1" lang="en-US" altLang="ja-JP" sz="700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197755" y="4725579"/>
            <a:ext cx="1478675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チームメンバー誰でも修理などができるように、基盤やセンサーの構成をほぼ同じにしました。</a:t>
            </a:r>
            <a:endParaRPr kumimoji="1" lang="ja-JP" altLang="en-US" sz="105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/>
          <p:cNvSpPr/>
          <p:nvPr/>
        </p:nvSpPr>
        <p:spPr>
          <a:xfrm>
            <a:off x="173702" y="164996"/>
            <a:ext cx="4694811" cy="64689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814" y="236594"/>
            <a:ext cx="447279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ロボットのプログラム</a:t>
            </a:r>
            <a:r>
              <a:rPr kumimoji="1" lang="en-US" altLang="ja-JP" dirty="0" smtClean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ja-JP" altLang="en-US" dirty="0" smtClean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フロ</a:t>
            </a:r>
            <a:r>
              <a:rPr lang="ja-JP" altLang="en-US" dirty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ー</a:t>
            </a:r>
            <a:r>
              <a:rPr kumimoji="1" lang="ja-JP" altLang="en-US" dirty="0" smtClean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チャート</a:t>
            </a:r>
            <a:r>
              <a:rPr kumimoji="1" lang="en-US" altLang="ja-JP" dirty="0" smtClean="0">
                <a:solidFill>
                  <a:srgbClr val="0C98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ja-JP" altLang="en-US" dirty="0">
              <a:solidFill>
                <a:srgbClr val="0C98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フローチャート: 判断 8"/>
          <p:cNvSpPr/>
          <p:nvPr/>
        </p:nvSpPr>
        <p:spPr>
          <a:xfrm>
            <a:off x="817418" y="1319348"/>
            <a:ext cx="1987002" cy="590203"/>
          </a:xfrm>
          <a:prstGeom prst="flowChartDecision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ラインセンサ</a:t>
            </a:r>
            <a:endParaRPr kumimoji="1" lang="en-US" altLang="ja-JP" sz="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が反応</a:t>
            </a:r>
            <a:r>
              <a:rPr lang="ja-JP" altLang="en-US" sz="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している</a:t>
            </a:r>
            <a:r>
              <a:rPr kumimoji="1" lang="ja-JP" altLang="en-US" sz="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</a:t>
            </a:r>
            <a:endParaRPr kumimoji="1" lang="en-US" altLang="ja-JP" sz="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3" name="カギ線コネクタ 12"/>
          <p:cNvCxnSpPr>
            <a:stCxn id="9" idx="3"/>
          </p:cNvCxnSpPr>
          <p:nvPr/>
        </p:nvCxnSpPr>
        <p:spPr>
          <a:xfrm>
            <a:off x="2804420" y="1614450"/>
            <a:ext cx="1791496" cy="243459"/>
          </a:xfrm>
          <a:prstGeom prst="bentConnector3">
            <a:avLst>
              <a:gd name="adj1" fmla="val 1005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3305783" y="1851550"/>
            <a:ext cx="1507230" cy="259311"/>
          </a:xfrm>
          <a:prstGeom prst="flowChartProcess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コート内に移動</a:t>
            </a:r>
            <a:endParaRPr kumimoji="1" lang="ja-JP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817418" y="748149"/>
            <a:ext cx="1987002" cy="411480"/>
          </a:xfrm>
          <a:prstGeom prst="snip2SameRect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無条件ループ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1" name="直線コネクタ 40"/>
          <p:cNvCxnSpPr>
            <a:stCxn id="33" idx="1"/>
            <a:endCxn id="9" idx="0"/>
          </p:cNvCxnSpPr>
          <p:nvPr/>
        </p:nvCxnSpPr>
        <p:spPr>
          <a:xfrm>
            <a:off x="1810919" y="1159629"/>
            <a:ext cx="0" cy="15971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9" idx="2"/>
            <a:endCxn id="71" idx="0"/>
          </p:cNvCxnSpPr>
          <p:nvPr/>
        </p:nvCxnSpPr>
        <p:spPr>
          <a:xfrm flipH="1">
            <a:off x="1810918" y="1909551"/>
            <a:ext cx="1" cy="7480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1315705" y="2621041"/>
            <a:ext cx="3804376" cy="2798439"/>
          </a:xfrm>
          <a:prstGeom prst="bentConnector3">
            <a:avLst>
              <a:gd name="adj1" fmla="val -1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判断 70"/>
          <p:cNvSpPr/>
          <p:nvPr/>
        </p:nvSpPr>
        <p:spPr>
          <a:xfrm>
            <a:off x="817417" y="2657553"/>
            <a:ext cx="1987002" cy="590203"/>
          </a:xfrm>
          <a:prstGeom prst="flowChartDecision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IR</a:t>
            </a:r>
            <a:r>
              <a:rPr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センサが</a:t>
            </a:r>
            <a:endParaRPr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反応しているか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804419" y="1273697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84850" y="1840108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78" name="カギ線コネクタ 77"/>
          <p:cNvCxnSpPr>
            <a:stCxn id="71" idx="3"/>
            <a:endCxn id="82" idx="0"/>
          </p:cNvCxnSpPr>
          <p:nvPr/>
        </p:nvCxnSpPr>
        <p:spPr>
          <a:xfrm>
            <a:off x="2804419" y="2952655"/>
            <a:ext cx="998919" cy="30231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804419" y="2581610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82" name="フローチャート: 処理 81"/>
          <p:cNvSpPr/>
          <p:nvPr/>
        </p:nvSpPr>
        <p:spPr>
          <a:xfrm>
            <a:off x="3049722" y="3254967"/>
            <a:ext cx="1507231" cy="259311"/>
          </a:xfrm>
          <a:prstGeom prst="flowChartProcess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追いかける</a:t>
            </a:r>
            <a:endParaRPr kumimoji="1" lang="ja-JP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3" name="直線コネクタ 92"/>
          <p:cNvCxnSpPr>
            <a:endCxn id="99" idx="0"/>
          </p:cNvCxnSpPr>
          <p:nvPr/>
        </p:nvCxnSpPr>
        <p:spPr>
          <a:xfrm>
            <a:off x="1810917" y="3264957"/>
            <a:ext cx="1" cy="7977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endCxn id="82" idx="2"/>
          </p:cNvCxnSpPr>
          <p:nvPr/>
        </p:nvCxnSpPr>
        <p:spPr>
          <a:xfrm rot="16200000" flipV="1">
            <a:off x="2600421" y="4717196"/>
            <a:ext cx="2408171" cy="2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1384849" y="3213797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99" name="フローチャート: 判断 98"/>
          <p:cNvSpPr/>
          <p:nvPr/>
        </p:nvSpPr>
        <p:spPr>
          <a:xfrm>
            <a:off x="817417" y="4062744"/>
            <a:ext cx="1987002" cy="590203"/>
          </a:xfrm>
          <a:prstGeom prst="flowChartDecision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定位置に</a:t>
            </a:r>
            <a:endParaRPr lang="en-US" altLang="ja-JP" sz="7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7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存在していないか</a:t>
            </a:r>
            <a:endParaRPr kumimoji="1" lang="en-US" altLang="ja-JP" sz="7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1" name="カギ線コネクタ 100"/>
          <p:cNvCxnSpPr>
            <a:stCxn id="99" idx="3"/>
            <a:endCxn id="104" idx="0"/>
          </p:cNvCxnSpPr>
          <p:nvPr/>
        </p:nvCxnSpPr>
        <p:spPr>
          <a:xfrm>
            <a:off x="2804419" y="4357846"/>
            <a:ext cx="138424" cy="28077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2917789" y="4310603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4" name="フローチャート: 処理 103"/>
          <p:cNvSpPr/>
          <p:nvPr/>
        </p:nvSpPr>
        <p:spPr>
          <a:xfrm>
            <a:off x="2233058" y="4638617"/>
            <a:ext cx="1419570" cy="259311"/>
          </a:xfrm>
          <a:prstGeom prst="flowChartProcess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定位置に</a:t>
            </a:r>
            <a:r>
              <a:rPr lang="ja-JP" altLang="en-US" sz="1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移動する</a:t>
            </a:r>
            <a:endParaRPr kumimoji="1" lang="ja-JP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6" name="カギ線コネクタ 105"/>
          <p:cNvCxnSpPr>
            <a:endCxn id="104" idx="2"/>
          </p:cNvCxnSpPr>
          <p:nvPr/>
        </p:nvCxnSpPr>
        <p:spPr>
          <a:xfrm rot="16200000" flipV="1">
            <a:off x="2437602" y="5403170"/>
            <a:ext cx="1017779" cy="7295"/>
          </a:xfrm>
          <a:prstGeom prst="bentConnector3">
            <a:avLst>
              <a:gd name="adj1" fmla="val -5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9" idx="2"/>
            <a:endCxn id="114" idx="0"/>
          </p:cNvCxnSpPr>
          <p:nvPr/>
        </p:nvCxnSpPr>
        <p:spPr>
          <a:xfrm>
            <a:off x="1810918" y="4652947"/>
            <a:ext cx="0" cy="76837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1384848" y="4621244"/>
            <a:ext cx="7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14" name="フローチャート: 処理 113"/>
          <p:cNvSpPr/>
          <p:nvPr/>
        </p:nvSpPr>
        <p:spPr>
          <a:xfrm>
            <a:off x="817417" y="5421322"/>
            <a:ext cx="1987001" cy="337628"/>
          </a:xfrm>
          <a:prstGeom prst="flowChartProcess">
            <a:avLst/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移動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を停止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20" name="直線コネクタ 119"/>
          <p:cNvCxnSpPr>
            <a:stCxn id="114" idx="2"/>
            <a:endCxn id="123" idx="3"/>
          </p:cNvCxnSpPr>
          <p:nvPr/>
        </p:nvCxnSpPr>
        <p:spPr>
          <a:xfrm>
            <a:off x="1810918" y="5758950"/>
            <a:ext cx="0" cy="31351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片側の 2 つの角を切り取った四角形 122"/>
          <p:cNvSpPr/>
          <p:nvPr/>
        </p:nvSpPr>
        <p:spPr>
          <a:xfrm>
            <a:off x="817417" y="6072465"/>
            <a:ext cx="1987002" cy="411480"/>
          </a:xfrm>
          <a:prstGeom prst="snip2SameRect">
            <a:avLst>
              <a:gd name="adj1" fmla="val 0"/>
              <a:gd name="adj2" fmla="val 23148"/>
            </a:avLst>
          </a:prstGeom>
          <a:solidFill>
            <a:srgbClr val="0C9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最初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戻る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932911" y="164996"/>
            <a:ext cx="0" cy="6468967"/>
          </a:xfrm>
          <a:prstGeom prst="line">
            <a:avLst/>
          </a:prstGeom>
          <a:ln w="19050">
            <a:solidFill>
              <a:srgbClr val="0C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4997310" y="156683"/>
            <a:ext cx="4694811" cy="64689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2" name="直線コネクタ 141"/>
          <p:cNvCxnSpPr/>
          <p:nvPr/>
        </p:nvCxnSpPr>
        <p:spPr>
          <a:xfrm>
            <a:off x="348813" y="636704"/>
            <a:ext cx="4297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5172966" y="236594"/>
            <a:ext cx="42507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0B878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ラインセンサの破壊を防ぐために</a:t>
            </a:r>
            <a:endParaRPr kumimoji="1" lang="ja-JP" altLang="en-US" sz="2000" dirty="0">
              <a:solidFill>
                <a:srgbClr val="0B878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4" name="直線コネクタ 143"/>
          <p:cNvCxnSpPr/>
          <p:nvPr/>
        </p:nvCxnSpPr>
        <p:spPr>
          <a:xfrm>
            <a:off x="5172966" y="636704"/>
            <a:ext cx="4297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図 1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15194" r="14133" b="20495"/>
          <a:stretch/>
        </p:blipFill>
        <p:spPr>
          <a:xfrm>
            <a:off x="7201271" y="770636"/>
            <a:ext cx="2321044" cy="1547362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097524" y="748149"/>
            <a:ext cx="2027960" cy="227241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僕たちの部活で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、以前４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ピンを使用したラインセンサを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作成し、使用して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いました。しかし、この構造だと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ハウジングを逆向きに刺したときにラインセンサが破壊される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という問題がありました。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ts val="1680"/>
              </a:lnSpc>
            </a:pP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093458" y="2686767"/>
            <a:ext cx="4273635" cy="74635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そこで、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ラインセンサを</a:t>
            </a:r>
            <a:r>
              <a:rPr lang="en-US" altLang="ja-JP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ピンに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拡張し、利用しない一つのピンを切ることで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逆向き</a:t>
            </a:r>
            <a:r>
              <a:rPr lang="ja-JP" altLang="en-US" sz="1400" dirty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取り付けられないように改良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しました。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102097" y="2347212"/>
            <a:ext cx="2557081" cy="3103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↑ラインセンサの従来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左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と現在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右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5172966" y="3433125"/>
            <a:ext cx="42507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rgbClr val="0B878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3D</a:t>
            </a:r>
            <a:r>
              <a:rPr kumimoji="1" lang="ja-JP" altLang="en-US" sz="2000" dirty="0" smtClean="0">
                <a:solidFill>
                  <a:srgbClr val="0B878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プリンタでロボットの軽量化へ</a:t>
            </a:r>
            <a:endParaRPr kumimoji="1" lang="ja-JP" altLang="en-US" sz="2000" dirty="0">
              <a:solidFill>
                <a:srgbClr val="0B878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59" name="直線コネクタ 158"/>
          <p:cNvCxnSpPr/>
          <p:nvPr/>
        </p:nvCxnSpPr>
        <p:spPr>
          <a:xfrm>
            <a:off x="5172966" y="3833235"/>
            <a:ext cx="4297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128179" y="2155932"/>
            <a:ext cx="169925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超音波センサによって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どの方向に動けばいいかわかるようになっています。</a:t>
            </a:r>
            <a:endParaRPr kumimoji="1" lang="ja-JP" altLang="en-US" sz="9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852748" y="3588775"/>
            <a:ext cx="1694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複数のボールセンサ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によってボールの位置を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9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正確</a:t>
            </a:r>
            <a:r>
              <a:rPr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に確認でき、状況に</a:t>
            </a:r>
            <a:endParaRPr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合わせた移動ができます。</a:t>
            </a:r>
            <a:endParaRPr kumimoji="1" lang="ja-JP" altLang="en-US" sz="9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105073" y="4978273"/>
            <a:ext cx="14518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定位置</a:t>
            </a:r>
            <a:r>
              <a:rPr kumimoji="1" lang="en-US" altLang="ja-JP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ゴール前</a:t>
            </a:r>
            <a:r>
              <a:rPr kumimoji="1" lang="en-US" altLang="ja-JP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9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移動することに</a:t>
            </a:r>
            <a:r>
              <a:rPr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より</a:t>
            </a:r>
            <a:endParaRPr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相手から攻められた時の</a:t>
            </a:r>
            <a:endParaRPr kumimoji="1" lang="en-US" altLang="ja-JP" sz="9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9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対処ができます。</a:t>
            </a:r>
            <a:endParaRPr kumimoji="1" lang="ja-JP" altLang="en-US" sz="9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5" r="11515"/>
          <a:stretch/>
        </p:blipFill>
        <p:spPr>
          <a:xfrm>
            <a:off x="8350220" y="3865854"/>
            <a:ext cx="1172095" cy="12612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5" r="12504"/>
          <a:stretch/>
        </p:blipFill>
        <p:spPr>
          <a:xfrm>
            <a:off x="8366846" y="5271355"/>
            <a:ext cx="1155469" cy="12612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87847" y="3942130"/>
            <a:ext cx="33155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僕たちが利用しているモータには</a:t>
            </a:r>
            <a:r>
              <a:rPr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純正の固定具と、ギヤカバーが重い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という問題がありました。そこで僕たちは、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機目のロボットに３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プリンターで製作したモーター固定具とギヤカバーを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合体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したものを搭載してみました。</a:t>
            </a:r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その結果、部品と固定に使うねじ類を合わせて、</a:t>
            </a:r>
            <a:r>
              <a:rPr kumimoji="1" lang="en-US" altLang="ja-JP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セットあたり約</a:t>
            </a:r>
            <a:r>
              <a:rPr kumimoji="1" lang="en-US" altLang="ja-JP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11g</a:t>
            </a:r>
            <a:r>
              <a:rPr kumimoji="1" lang="ja-JP" altLang="en-US" sz="1400" dirty="0" smtClean="0">
                <a:solidFill>
                  <a:srgbClr val="0B878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も軽量化に成功</a:t>
            </a:r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しました。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→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写真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</a:t>
            </a:r>
            <a:r>
              <a:rPr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: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純正固定具とモータ</a:t>
            </a:r>
            <a:endParaRPr lang="en-US" altLang="ja-JP" sz="11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</a:t>
            </a:r>
            <a:r>
              <a:rPr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</a:t>
            </a:r>
            <a:r>
              <a:rPr kumimoji="1"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下</a:t>
            </a:r>
            <a:r>
              <a:rPr kumimoji="1"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:</a:t>
            </a:r>
            <a:r>
              <a:rPr kumimoji="1"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</a:t>
            </a:r>
            <a:r>
              <a:rPr kumimoji="1" lang="en-US" altLang="ja-JP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</a:t>
            </a:r>
            <a:r>
              <a:rPr kumimoji="1" lang="ja-JP" altLang="en-US" sz="11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プリンターの固定具とモータ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468</Words>
  <Application>Microsoft Office PowerPoint</Application>
  <PresentationFormat>A4 210 x 297 mm</PresentationFormat>
  <Paragraphs>100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HG丸ｺﾞｼｯｸM-PRO</vt:lpstr>
      <vt:lpstr>Microsoft JhengHei</vt:lpstr>
      <vt:lpstr>ＭＳ Ｐゴシック</vt:lpstr>
      <vt:lpstr>Arial</vt:lpstr>
      <vt:lpstr>Calibri</vt:lpstr>
      <vt:lpstr>Calibri Light</vt:lpstr>
      <vt:lpstr>Office テーマ</vt:lpstr>
      <vt:lpstr>宗中アルテミス　チームメンバー　Cap:熊抱 崚太　Robo.1:石原 廉太郎　Robo.2:松田 魁琉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64</cp:revision>
  <cp:lastPrinted>2021-12-25T03:26:13Z</cp:lastPrinted>
  <dcterms:created xsi:type="dcterms:W3CDTF">2021-12-19T01:48:24Z</dcterms:created>
  <dcterms:modified xsi:type="dcterms:W3CDTF">2021-12-25T03:26:30Z</dcterms:modified>
</cp:coreProperties>
</file>