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15119350" cy="10691813"/>
  <p:notesSz cx="9869488" cy="6735763"/>
  <p:defaultTextStyle>
    <a:defPPr>
      <a:defRPr lang="ja-JP"/>
    </a:defPPr>
    <a:lvl1pPr marL="0" algn="l" defTabSz="1407766" rtl="0" eaLnBrk="1" latinLnBrk="0" hangingPunct="1">
      <a:defRPr kumimoji="1" sz="2771" kern="1200">
        <a:solidFill>
          <a:schemeClr val="tx1"/>
        </a:solidFill>
        <a:latin typeface="+mn-lt"/>
        <a:ea typeface="+mn-ea"/>
        <a:cs typeface="+mn-cs"/>
      </a:defRPr>
    </a:lvl1pPr>
    <a:lvl2pPr marL="703882" algn="l" defTabSz="1407766" rtl="0" eaLnBrk="1" latinLnBrk="0" hangingPunct="1">
      <a:defRPr kumimoji="1" sz="2771" kern="1200">
        <a:solidFill>
          <a:schemeClr val="tx1"/>
        </a:solidFill>
        <a:latin typeface="+mn-lt"/>
        <a:ea typeface="+mn-ea"/>
        <a:cs typeface="+mn-cs"/>
      </a:defRPr>
    </a:lvl2pPr>
    <a:lvl3pPr marL="1407766" algn="l" defTabSz="1407766" rtl="0" eaLnBrk="1" latinLnBrk="0" hangingPunct="1">
      <a:defRPr kumimoji="1" sz="2771" kern="1200">
        <a:solidFill>
          <a:schemeClr val="tx1"/>
        </a:solidFill>
        <a:latin typeface="+mn-lt"/>
        <a:ea typeface="+mn-ea"/>
        <a:cs typeface="+mn-cs"/>
      </a:defRPr>
    </a:lvl3pPr>
    <a:lvl4pPr marL="2111648" algn="l" defTabSz="1407766" rtl="0" eaLnBrk="1" latinLnBrk="0" hangingPunct="1">
      <a:defRPr kumimoji="1" sz="2771" kern="1200">
        <a:solidFill>
          <a:schemeClr val="tx1"/>
        </a:solidFill>
        <a:latin typeface="+mn-lt"/>
        <a:ea typeface="+mn-ea"/>
        <a:cs typeface="+mn-cs"/>
      </a:defRPr>
    </a:lvl4pPr>
    <a:lvl5pPr marL="2815531" algn="l" defTabSz="1407766" rtl="0" eaLnBrk="1" latinLnBrk="0" hangingPunct="1">
      <a:defRPr kumimoji="1" sz="2771" kern="1200">
        <a:solidFill>
          <a:schemeClr val="tx1"/>
        </a:solidFill>
        <a:latin typeface="+mn-lt"/>
        <a:ea typeface="+mn-ea"/>
        <a:cs typeface="+mn-cs"/>
      </a:defRPr>
    </a:lvl5pPr>
    <a:lvl6pPr marL="3519414" algn="l" defTabSz="1407766" rtl="0" eaLnBrk="1" latinLnBrk="0" hangingPunct="1">
      <a:defRPr kumimoji="1" sz="2771" kern="1200">
        <a:solidFill>
          <a:schemeClr val="tx1"/>
        </a:solidFill>
        <a:latin typeface="+mn-lt"/>
        <a:ea typeface="+mn-ea"/>
        <a:cs typeface="+mn-cs"/>
      </a:defRPr>
    </a:lvl6pPr>
    <a:lvl7pPr marL="4223297" algn="l" defTabSz="1407766" rtl="0" eaLnBrk="1" latinLnBrk="0" hangingPunct="1">
      <a:defRPr kumimoji="1" sz="2771" kern="1200">
        <a:solidFill>
          <a:schemeClr val="tx1"/>
        </a:solidFill>
        <a:latin typeface="+mn-lt"/>
        <a:ea typeface="+mn-ea"/>
        <a:cs typeface="+mn-cs"/>
      </a:defRPr>
    </a:lvl7pPr>
    <a:lvl8pPr marL="4927180" algn="l" defTabSz="1407766" rtl="0" eaLnBrk="1" latinLnBrk="0" hangingPunct="1">
      <a:defRPr kumimoji="1" sz="2771" kern="1200">
        <a:solidFill>
          <a:schemeClr val="tx1"/>
        </a:solidFill>
        <a:latin typeface="+mn-lt"/>
        <a:ea typeface="+mn-ea"/>
        <a:cs typeface="+mn-cs"/>
      </a:defRPr>
    </a:lvl8pPr>
    <a:lvl9pPr marL="5631063" algn="l" defTabSz="1407766" rtl="0" eaLnBrk="1" latinLnBrk="0" hangingPunct="1">
      <a:defRPr kumimoji="1" sz="27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6E6E"/>
    <a:srgbClr val="F66E6E"/>
    <a:srgbClr val="F33939"/>
    <a:srgbClr val="595959"/>
    <a:srgbClr val="F9F9F9"/>
    <a:srgbClr val="0B8784"/>
    <a:srgbClr val="0C98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6395" autoAdjust="0"/>
  </p:normalViewPr>
  <p:slideViewPr>
    <p:cSldViewPr snapToGrid="0">
      <p:cViewPr varScale="1">
        <p:scale>
          <a:sx n="72" d="100"/>
          <a:sy n="72" d="100"/>
        </p:scale>
        <p:origin x="141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4276779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590430" y="1"/>
            <a:ext cx="4276779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A8008-FDA3-410E-9738-B862D3BEBCE1}" type="datetimeFigureOut">
              <a:rPr kumimoji="1" lang="ja-JP" altLang="en-US" smtClean="0"/>
              <a:t>2022/7/31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328988" y="841375"/>
            <a:ext cx="3211512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86950" y="3241589"/>
            <a:ext cx="7895590" cy="26522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5" y="6397809"/>
            <a:ext cx="4276779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590430" y="6397809"/>
            <a:ext cx="4276779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A7D10F-67A6-4E5B-9A49-01D3A0623C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73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07766" rtl="0" eaLnBrk="1" latinLnBrk="0" hangingPunct="1">
      <a:defRPr kumimoji="1" sz="1848" kern="1200">
        <a:solidFill>
          <a:schemeClr val="tx1"/>
        </a:solidFill>
        <a:latin typeface="+mn-lt"/>
        <a:ea typeface="+mn-ea"/>
        <a:cs typeface="+mn-cs"/>
      </a:defRPr>
    </a:lvl1pPr>
    <a:lvl2pPr marL="703882" algn="l" defTabSz="1407766" rtl="0" eaLnBrk="1" latinLnBrk="0" hangingPunct="1">
      <a:defRPr kumimoji="1" sz="1848" kern="1200">
        <a:solidFill>
          <a:schemeClr val="tx1"/>
        </a:solidFill>
        <a:latin typeface="+mn-lt"/>
        <a:ea typeface="+mn-ea"/>
        <a:cs typeface="+mn-cs"/>
      </a:defRPr>
    </a:lvl2pPr>
    <a:lvl3pPr marL="1407766" algn="l" defTabSz="1407766" rtl="0" eaLnBrk="1" latinLnBrk="0" hangingPunct="1">
      <a:defRPr kumimoji="1" sz="1848" kern="1200">
        <a:solidFill>
          <a:schemeClr val="tx1"/>
        </a:solidFill>
        <a:latin typeface="+mn-lt"/>
        <a:ea typeface="+mn-ea"/>
        <a:cs typeface="+mn-cs"/>
      </a:defRPr>
    </a:lvl3pPr>
    <a:lvl4pPr marL="2111648" algn="l" defTabSz="1407766" rtl="0" eaLnBrk="1" latinLnBrk="0" hangingPunct="1">
      <a:defRPr kumimoji="1" sz="1848" kern="1200">
        <a:solidFill>
          <a:schemeClr val="tx1"/>
        </a:solidFill>
        <a:latin typeface="+mn-lt"/>
        <a:ea typeface="+mn-ea"/>
        <a:cs typeface="+mn-cs"/>
      </a:defRPr>
    </a:lvl4pPr>
    <a:lvl5pPr marL="2815531" algn="l" defTabSz="1407766" rtl="0" eaLnBrk="1" latinLnBrk="0" hangingPunct="1">
      <a:defRPr kumimoji="1" sz="1848" kern="1200">
        <a:solidFill>
          <a:schemeClr val="tx1"/>
        </a:solidFill>
        <a:latin typeface="+mn-lt"/>
        <a:ea typeface="+mn-ea"/>
        <a:cs typeface="+mn-cs"/>
      </a:defRPr>
    </a:lvl5pPr>
    <a:lvl6pPr marL="3519414" algn="l" defTabSz="1407766" rtl="0" eaLnBrk="1" latinLnBrk="0" hangingPunct="1">
      <a:defRPr kumimoji="1" sz="1848" kern="1200">
        <a:solidFill>
          <a:schemeClr val="tx1"/>
        </a:solidFill>
        <a:latin typeface="+mn-lt"/>
        <a:ea typeface="+mn-ea"/>
        <a:cs typeface="+mn-cs"/>
      </a:defRPr>
    </a:lvl6pPr>
    <a:lvl7pPr marL="4223297" algn="l" defTabSz="1407766" rtl="0" eaLnBrk="1" latinLnBrk="0" hangingPunct="1">
      <a:defRPr kumimoji="1" sz="1848" kern="1200">
        <a:solidFill>
          <a:schemeClr val="tx1"/>
        </a:solidFill>
        <a:latin typeface="+mn-lt"/>
        <a:ea typeface="+mn-ea"/>
        <a:cs typeface="+mn-cs"/>
      </a:defRPr>
    </a:lvl7pPr>
    <a:lvl8pPr marL="4927180" algn="l" defTabSz="1407766" rtl="0" eaLnBrk="1" latinLnBrk="0" hangingPunct="1">
      <a:defRPr kumimoji="1" sz="1848" kern="1200">
        <a:solidFill>
          <a:schemeClr val="tx1"/>
        </a:solidFill>
        <a:latin typeface="+mn-lt"/>
        <a:ea typeface="+mn-ea"/>
        <a:cs typeface="+mn-cs"/>
      </a:defRPr>
    </a:lvl8pPr>
    <a:lvl9pPr marL="5631063" algn="l" defTabSz="1407766" rtl="0" eaLnBrk="1" latinLnBrk="0" hangingPunct="1">
      <a:defRPr kumimoji="1" sz="18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328988" y="841375"/>
            <a:ext cx="3211512" cy="22733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7D10F-67A6-4E5B-9A49-01D3A0623C3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854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2022/7/31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8733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2022/7/31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2673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2022/7/31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8055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2022/7/31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952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2022/7/31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09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2022/7/31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618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2022/7/31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295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2022/7/31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870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2022/7/31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398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2022/7/31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8258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2022/7/31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8945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1C935-5042-4AD5-A86E-5E275E957866}" type="datetimeFigureOut">
              <a:rPr kumimoji="1" lang="ja-JP" altLang="en-US" smtClean="0"/>
              <a:t>2022/7/31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781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kumimoji="1"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kumimoji="1"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6"/>
            <a:ext cx="15119350" cy="6762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3086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endParaRPr lang="ja-JP" altLang="en-US" sz="3118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405491" y="71538"/>
            <a:ext cx="2053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チームメンバー</a:t>
            </a:r>
            <a:endParaRPr lang="ja-JP" altLang="en-US" sz="1400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3650780" y="317593"/>
            <a:ext cx="4606955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36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熊抱 崚太 </a:t>
            </a:r>
            <a:r>
              <a:rPr lang="en-US" altLang="ja-JP" sz="1336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/ </a:t>
            </a:r>
            <a:r>
              <a:rPr lang="ja-JP" altLang="en-US" sz="1336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石原 廉太郎 </a:t>
            </a:r>
            <a:r>
              <a:rPr lang="en-US" altLang="ja-JP" sz="1336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/</a:t>
            </a:r>
            <a:r>
              <a:rPr lang="ja-JP" altLang="en-US" sz="1336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松田 魁琉 </a:t>
            </a:r>
            <a:r>
              <a:rPr lang="en-US" altLang="ja-JP" sz="1336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/</a:t>
            </a:r>
            <a:r>
              <a:rPr lang="ja-JP" altLang="en-US" sz="1336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目野 優輝 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91842" y="731497"/>
            <a:ext cx="2501120" cy="3101363"/>
          </a:xfrm>
          <a:prstGeom prst="roundRect">
            <a:avLst>
              <a:gd name="adj" fmla="val 818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98" name="角丸四角形 97"/>
          <p:cNvSpPr/>
          <p:nvPr/>
        </p:nvSpPr>
        <p:spPr>
          <a:xfrm>
            <a:off x="2660080" y="769355"/>
            <a:ext cx="4819964" cy="3069245"/>
          </a:xfrm>
          <a:prstGeom prst="roundRect">
            <a:avLst>
              <a:gd name="adj" fmla="val 586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2933515" y="1572005"/>
            <a:ext cx="96307" cy="246659"/>
          </a:xfrm>
          <a:prstGeom prst="rect">
            <a:avLst/>
          </a:prstGeom>
          <a:solidFill>
            <a:srgbClr val="F06E6E"/>
          </a:solidFill>
          <a:ln>
            <a:solidFill>
              <a:srgbClr val="F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29" name="角丸四角形 128"/>
          <p:cNvSpPr/>
          <p:nvPr/>
        </p:nvSpPr>
        <p:spPr>
          <a:xfrm>
            <a:off x="2808850" y="844686"/>
            <a:ext cx="1473556" cy="727004"/>
          </a:xfrm>
          <a:prstGeom prst="roundRect">
            <a:avLst>
              <a:gd name="adj" fmla="val 5861"/>
            </a:avLst>
          </a:prstGeom>
          <a:solidFill>
            <a:srgbClr val="F06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" t="33382" r="6107" b="33698"/>
          <a:stretch/>
        </p:blipFill>
        <p:spPr>
          <a:xfrm>
            <a:off x="3030538" y="1173832"/>
            <a:ext cx="1007518" cy="35966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11" name="テキスト ボックス 10"/>
          <p:cNvSpPr txBox="1"/>
          <p:nvPr/>
        </p:nvSpPr>
        <p:spPr>
          <a:xfrm>
            <a:off x="2767038" y="844685"/>
            <a:ext cx="1603612" cy="34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91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Li-PO Battery</a:t>
            </a:r>
          </a:p>
          <a:p>
            <a:r>
              <a:rPr lang="en-US" altLang="ja-JP" sz="780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     </a:t>
            </a:r>
            <a:r>
              <a:rPr lang="en-US" altLang="ja-JP" sz="780" b="1" dirty="0" smtClean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</a:t>
            </a:r>
            <a:r>
              <a:rPr lang="en-US" altLang="ja-JP" sz="780" dirty="0" smtClean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7.4V </a:t>
            </a:r>
            <a:r>
              <a:rPr lang="en-US" altLang="ja-JP" sz="78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2200mAh</a:t>
            </a:r>
            <a:endParaRPr lang="ja-JP" altLang="en-US" sz="780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131" name="角丸四角形 130"/>
          <p:cNvSpPr/>
          <p:nvPr/>
        </p:nvSpPr>
        <p:spPr>
          <a:xfrm>
            <a:off x="2805018" y="1825122"/>
            <a:ext cx="1299563" cy="826956"/>
          </a:xfrm>
          <a:prstGeom prst="roundRect">
            <a:avLst>
              <a:gd name="adj" fmla="val 5861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2761290" y="1788502"/>
            <a:ext cx="1557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Power</a:t>
            </a:r>
            <a:r>
              <a:rPr lang="ja-JP" altLang="en-US" sz="700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 </a:t>
            </a:r>
            <a:r>
              <a:rPr lang="en-US" altLang="ja-JP" sz="700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Supply Unit</a:t>
            </a:r>
            <a:endParaRPr lang="en-US" altLang="ja-JP" sz="6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  <a:p>
            <a:r>
              <a:rPr lang="en-US" altLang="ja-JP" sz="700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           </a:t>
            </a:r>
            <a:r>
              <a:rPr lang="en-US" altLang="ja-JP" sz="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Fuse : 20A</a:t>
            </a:r>
            <a:endParaRPr lang="ja-JP" altLang="en-US" sz="6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135" name="正方形/長方形 134"/>
          <p:cNvSpPr/>
          <p:nvPr/>
        </p:nvSpPr>
        <p:spPr>
          <a:xfrm>
            <a:off x="2932286" y="2664509"/>
            <a:ext cx="96307" cy="696667"/>
          </a:xfrm>
          <a:prstGeom prst="rect">
            <a:avLst/>
          </a:prstGeom>
          <a:solidFill>
            <a:srgbClr val="F06E6E"/>
          </a:solidFill>
          <a:ln>
            <a:solidFill>
              <a:srgbClr val="F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6" name="テキスト ボックス 15"/>
          <p:cNvSpPr txBox="1"/>
          <p:nvPr/>
        </p:nvSpPr>
        <p:spPr>
          <a:xfrm rot="16200000">
            <a:off x="2761407" y="1594018"/>
            <a:ext cx="429524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bg1"/>
                </a:solidFill>
              </a:rPr>
              <a:t>Power</a:t>
            </a:r>
            <a:endParaRPr lang="ja-JP" altLang="en-US" sz="668" dirty="0">
              <a:solidFill>
                <a:schemeClr val="bg1"/>
              </a:solidFill>
            </a:endParaRPr>
          </a:p>
        </p:txBody>
      </p:sp>
      <p:sp>
        <p:nvSpPr>
          <p:cNvPr id="136" name="テキスト ボックス 135"/>
          <p:cNvSpPr txBox="1"/>
          <p:nvPr/>
        </p:nvSpPr>
        <p:spPr>
          <a:xfrm rot="16200000">
            <a:off x="2656223" y="2910009"/>
            <a:ext cx="639891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bg1"/>
                </a:solidFill>
              </a:rPr>
              <a:t>Power(7.4V)</a:t>
            </a:r>
            <a:endParaRPr lang="ja-JP" altLang="en-US" sz="668" dirty="0">
              <a:solidFill>
                <a:schemeClr val="bg1"/>
              </a:solidFill>
            </a:endParaRPr>
          </a:p>
        </p:txBody>
      </p:sp>
      <p:sp>
        <p:nvSpPr>
          <p:cNvPr id="138" name="正方形/長方形 137"/>
          <p:cNvSpPr/>
          <p:nvPr/>
        </p:nvSpPr>
        <p:spPr>
          <a:xfrm rot="16200000">
            <a:off x="3038893" y="3167910"/>
            <a:ext cx="87977" cy="301190"/>
          </a:xfrm>
          <a:prstGeom prst="rect">
            <a:avLst/>
          </a:prstGeom>
          <a:solidFill>
            <a:srgbClr val="F06E6E"/>
          </a:solidFill>
          <a:ln>
            <a:solidFill>
              <a:srgbClr val="F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44" name="角丸四角形 143"/>
          <p:cNvSpPr/>
          <p:nvPr/>
        </p:nvSpPr>
        <p:spPr>
          <a:xfrm>
            <a:off x="3233477" y="2806903"/>
            <a:ext cx="970407" cy="908012"/>
          </a:xfrm>
          <a:prstGeom prst="roundRect">
            <a:avLst>
              <a:gd name="adj" fmla="val 5861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45" name="テキスト ボックス 144"/>
          <p:cNvSpPr txBox="1"/>
          <p:nvPr/>
        </p:nvSpPr>
        <p:spPr>
          <a:xfrm>
            <a:off x="3162607" y="2816477"/>
            <a:ext cx="1113581" cy="229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5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4ch Motor Control Board</a:t>
            </a:r>
          </a:p>
          <a:p>
            <a:r>
              <a:rPr lang="en-US" altLang="ja-JP" sz="445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      (DAISEN DSR-1202) </a:t>
            </a:r>
            <a:endParaRPr lang="ja-JP" altLang="en-US" sz="334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889" y="2934797"/>
            <a:ext cx="839584" cy="839584"/>
          </a:xfrm>
          <a:prstGeom prst="rect">
            <a:avLst/>
          </a:prstGeom>
        </p:spPr>
      </p:pic>
      <p:sp>
        <p:nvSpPr>
          <p:cNvPr id="146" name="角丸四角形 145"/>
          <p:cNvSpPr/>
          <p:nvPr/>
        </p:nvSpPr>
        <p:spPr>
          <a:xfrm>
            <a:off x="4382636" y="839717"/>
            <a:ext cx="1743878" cy="1812361"/>
          </a:xfrm>
          <a:prstGeom prst="roundRect">
            <a:avLst>
              <a:gd name="adj" fmla="val 5861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47" name="テキスト ボックス 146"/>
          <p:cNvSpPr txBox="1"/>
          <p:nvPr/>
        </p:nvSpPr>
        <p:spPr>
          <a:xfrm>
            <a:off x="4354216" y="840012"/>
            <a:ext cx="1557174" cy="229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91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Main Board</a:t>
            </a:r>
            <a:endParaRPr lang="ja-JP" altLang="en-US" sz="78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151" name="角丸四角形 150"/>
          <p:cNvSpPr/>
          <p:nvPr/>
        </p:nvSpPr>
        <p:spPr>
          <a:xfrm>
            <a:off x="4563246" y="1061301"/>
            <a:ext cx="1384142" cy="342595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093" y="1188328"/>
            <a:ext cx="1030830" cy="193280"/>
          </a:xfrm>
          <a:prstGeom prst="rect">
            <a:avLst/>
          </a:prstGeom>
        </p:spPr>
      </p:pic>
      <p:sp>
        <p:nvSpPr>
          <p:cNvPr id="148" name="正方形/長方形 147"/>
          <p:cNvSpPr/>
          <p:nvPr/>
        </p:nvSpPr>
        <p:spPr>
          <a:xfrm rot="5400000">
            <a:off x="4122810" y="2104708"/>
            <a:ext cx="238655" cy="246659"/>
          </a:xfrm>
          <a:prstGeom prst="rect">
            <a:avLst/>
          </a:prstGeom>
          <a:solidFill>
            <a:srgbClr val="F06E6E"/>
          </a:solidFill>
          <a:ln>
            <a:solidFill>
              <a:srgbClr val="F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49" name="テキスト ボックス 148"/>
          <p:cNvSpPr txBox="1"/>
          <p:nvPr/>
        </p:nvSpPr>
        <p:spPr>
          <a:xfrm>
            <a:off x="4033492" y="2069467"/>
            <a:ext cx="429524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bg1"/>
                </a:solidFill>
              </a:rPr>
              <a:t>Power(5.5V)</a:t>
            </a:r>
            <a:endParaRPr lang="ja-JP" altLang="en-US" sz="668" dirty="0">
              <a:solidFill>
                <a:schemeClr val="bg1"/>
              </a:solidFill>
            </a:endParaRPr>
          </a:p>
        </p:txBody>
      </p:sp>
      <p:sp>
        <p:nvSpPr>
          <p:cNvPr id="150" name="テキスト ボックス 149"/>
          <p:cNvSpPr txBox="1"/>
          <p:nvPr/>
        </p:nvSpPr>
        <p:spPr>
          <a:xfrm>
            <a:off x="4916818" y="1036419"/>
            <a:ext cx="730550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Processer</a:t>
            </a:r>
            <a:endParaRPr lang="ja-JP" altLang="en-US" sz="557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153" name="正方形/長方形 152"/>
          <p:cNvSpPr/>
          <p:nvPr/>
        </p:nvSpPr>
        <p:spPr>
          <a:xfrm>
            <a:off x="4997464" y="1413314"/>
            <a:ext cx="92321" cy="1959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54" name="角丸四角形 153"/>
          <p:cNvSpPr/>
          <p:nvPr/>
        </p:nvSpPr>
        <p:spPr>
          <a:xfrm>
            <a:off x="4759792" y="1603790"/>
            <a:ext cx="553064" cy="173855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679034" y="1613310"/>
            <a:ext cx="792052" cy="160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5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Seeeduino Xiao</a:t>
            </a:r>
            <a:endParaRPr lang="ja-JP" altLang="en-US" sz="445" b="1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156" name="角丸四角形 155"/>
          <p:cNvSpPr/>
          <p:nvPr/>
        </p:nvSpPr>
        <p:spPr>
          <a:xfrm>
            <a:off x="4767093" y="1979371"/>
            <a:ext cx="553064" cy="173855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57" name="正方形/長方形 156"/>
          <p:cNvSpPr/>
          <p:nvPr/>
        </p:nvSpPr>
        <p:spPr>
          <a:xfrm>
            <a:off x="4997461" y="1777513"/>
            <a:ext cx="89777" cy="1910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58" name="テキスト ボックス 157"/>
          <p:cNvSpPr txBox="1"/>
          <p:nvPr/>
        </p:nvSpPr>
        <p:spPr>
          <a:xfrm>
            <a:off x="4741071" y="1988873"/>
            <a:ext cx="630354" cy="160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5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Gyro Sensor</a:t>
            </a:r>
            <a:endParaRPr lang="ja-JP" altLang="en-US" sz="445" b="1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159" name="正方形/長方形 158"/>
          <p:cNvSpPr/>
          <p:nvPr/>
        </p:nvSpPr>
        <p:spPr>
          <a:xfrm>
            <a:off x="5622962" y="1417295"/>
            <a:ext cx="50912" cy="1774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60" name="角丸四角形 159"/>
          <p:cNvSpPr/>
          <p:nvPr/>
        </p:nvSpPr>
        <p:spPr>
          <a:xfrm>
            <a:off x="5363602" y="1607226"/>
            <a:ext cx="568657" cy="173855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61" name="テキスト ボックス 160"/>
          <p:cNvSpPr txBox="1"/>
          <p:nvPr/>
        </p:nvSpPr>
        <p:spPr>
          <a:xfrm>
            <a:off x="5281965" y="1607795"/>
            <a:ext cx="792052" cy="160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5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Seeeduino Xiao</a:t>
            </a:r>
            <a:endParaRPr lang="ja-JP" altLang="en-US" sz="445" b="1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165" name="正方形/長方形 164"/>
          <p:cNvSpPr/>
          <p:nvPr/>
        </p:nvSpPr>
        <p:spPr>
          <a:xfrm>
            <a:off x="5621922" y="1716003"/>
            <a:ext cx="51952" cy="2517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62" name="角丸四角形 161"/>
          <p:cNvSpPr/>
          <p:nvPr/>
        </p:nvSpPr>
        <p:spPr>
          <a:xfrm>
            <a:off x="5379196" y="1979371"/>
            <a:ext cx="553064" cy="173855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64" name="テキスト ボックス 163"/>
          <p:cNvSpPr txBox="1"/>
          <p:nvPr/>
        </p:nvSpPr>
        <p:spPr>
          <a:xfrm>
            <a:off x="5302011" y="1958142"/>
            <a:ext cx="786012" cy="229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5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IR Ring</a:t>
            </a:r>
          </a:p>
          <a:p>
            <a:r>
              <a:rPr lang="en-US" altLang="ja-JP" sz="445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  </a:t>
            </a:r>
            <a:r>
              <a:rPr lang="en-US" altLang="ja-JP" sz="334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TSSP58038 x 8</a:t>
            </a:r>
            <a:endParaRPr lang="ja-JP" altLang="en-US" sz="334" b="1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166" name="正方形/長方形 165"/>
          <p:cNvSpPr/>
          <p:nvPr/>
        </p:nvSpPr>
        <p:spPr>
          <a:xfrm>
            <a:off x="4638174" y="1413783"/>
            <a:ext cx="79338" cy="7980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68" name="角丸四角形 167"/>
          <p:cNvSpPr/>
          <p:nvPr/>
        </p:nvSpPr>
        <p:spPr>
          <a:xfrm>
            <a:off x="4573984" y="2207417"/>
            <a:ext cx="760764" cy="379734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69" name="テキスト ボックス 168"/>
          <p:cNvSpPr txBox="1"/>
          <p:nvPr/>
        </p:nvSpPr>
        <p:spPr>
          <a:xfrm>
            <a:off x="4527188" y="2213310"/>
            <a:ext cx="86262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Type-C Covert Module</a:t>
            </a:r>
            <a:endParaRPr lang="ja-JP" altLang="en-US" sz="400" b="1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171" name="角丸四角形 170"/>
          <p:cNvSpPr/>
          <p:nvPr/>
        </p:nvSpPr>
        <p:spPr>
          <a:xfrm>
            <a:off x="4589943" y="2365359"/>
            <a:ext cx="692022" cy="168828"/>
          </a:xfrm>
          <a:prstGeom prst="roundRect">
            <a:avLst>
              <a:gd name="adj" fmla="val 5861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72" name="テキスト ボックス 171"/>
          <p:cNvSpPr txBox="1"/>
          <p:nvPr/>
        </p:nvSpPr>
        <p:spPr>
          <a:xfrm>
            <a:off x="4582790" y="2375051"/>
            <a:ext cx="83299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Serial To Type-C</a:t>
            </a:r>
            <a:endParaRPr lang="ja-JP" altLang="en-US" sz="400" b="1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7527517" y="747554"/>
            <a:ext cx="2501120" cy="3101363"/>
          </a:xfrm>
          <a:prstGeom prst="roundRect">
            <a:avLst>
              <a:gd name="adj" fmla="val 818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57" name="角丸四角形 56"/>
          <p:cNvSpPr/>
          <p:nvPr/>
        </p:nvSpPr>
        <p:spPr>
          <a:xfrm>
            <a:off x="10078383" y="747554"/>
            <a:ext cx="4905689" cy="3069245"/>
          </a:xfrm>
          <a:prstGeom prst="roundRect">
            <a:avLst>
              <a:gd name="adj" fmla="val 586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58" name="正方形/長方形 57"/>
          <p:cNvSpPr/>
          <p:nvPr/>
        </p:nvSpPr>
        <p:spPr>
          <a:xfrm rot="16200000">
            <a:off x="6258720" y="1095429"/>
            <a:ext cx="87688" cy="3281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6115598" y="1162751"/>
            <a:ext cx="411771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 smtClean="0">
                <a:solidFill>
                  <a:schemeClr val="bg1"/>
                </a:solidFill>
              </a:rPr>
              <a:t>PWM</a:t>
            </a:r>
            <a:endParaRPr lang="ja-JP" altLang="en-US" sz="668" dirty="0">
              <a:solidFill>
                <a:schemeClr val="bg1"/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 rot="16200000">
            <a:off x="6258167" y="2043976"/>
            <a:ext cx="87688" cy="3270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6097846" y="2108710"/>
            <a:ext cx="429524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 smtClean="0">
                <a:solidFill>
                  <a:schemeClr val="bg1"/>
                </a:solidFill>
              </a:rPr>
              <a:t>Analog</a:t>
            </a:r>
            <a:endParaRPr lang="ja-JP" altLang="en-US" sz="668" dirty="0">
              <a:solidFill>
                <a:schemeClr val="bg1"/>
              </a:solidFill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4546099" y="2664716"/>
            <a:ext cx="87688" cy="348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67" name="正方形/長方形 66"/>
          <p:cNvSpPr/>
          <p:nvPr/>
        </p:nvSpPr>
        <p:spPr>
          <a:xfrm rot="16200000">
            <a:off x="4334921" y="2804932"/>
            <a:ext cx="87688" cy="3281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287468" y="2873647"/>
            <a:ext cx="429524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 smtClean="0">
                <a:solidFill>
                  <a:schemeClr val="bg1"/>
                </a:solidFill>
              </a:rPr>
              <a:t>I2C</a:t>
            </a:r>
            <a:endParaRPr lang="ja-JP" altLang="en-US" sz="668" dirty="0">
              <a:solidFill>
                <a:schemeClr val="bg1"/>
              </a:solidFill>
            </a:endParaRPr>
          </a:p>
        </p:txBody>
      </p:sp>
      <p:sp>
        <p:nvSpPr>
          <p:cNvPr id="70" name="正方形/長方形 69"/>
          <p:cNvSpPr/>
          <p:nvPr/>
        </p:nvSpPr>
        <p:spPr>
          <a:xfrm rot="16200000">
            <a:off x="4489325" y="2997985"/>
            <a:ext cx="91657" cy="634723"/>
          </a:xfrm>
          <a:prstGeom prst="rect">
            <a:avLst/>
          </a:prstGeom>
          <a:solidFill>
            <a:srgbClr val="F66E6E"/>
          </a:solidFill>
          <a:ln>
            <a:solidFill>
              <a:srgbClr val="F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4320391" y="3216321"/>
            <a:ext cx="429524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bg1"/>
                </a:solidFill>
              </a:rPr>
              <a:t>Power</a:t>
            </a:r>
            <a:endParaRPr lang="ja-JP" altLang="en-US" sz="668" dirty="0">
              <a:solidFill>
                <a:schemeClr val="bg1"/>
              </a:solidFill>
            </a:endParaRPr>
          </a:p>
        </p:txBody>
      </p:sp>
      <p:sp>
        <p:nvSpPr>
          <p:cNvPr id="72" name="角丸四角形 71"/>
          <p:cNvSpPr/>
          <p:nvPr/>
        </p:nvSpPr>
        <p:spPr>
          <a:xfrm>
            <a:off x="6480439" y="844686"/>
            <a:ext cx="920486" cy="871317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6480439" y="1777646"/>
            <a:ext cx="920486" cy="874432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1522942" y="184695"/>
            <a:ext cx="2492559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36" b="1" dirty="0" smtClean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@munachu_artemis</a:t>
            </a:r>
            <a:endParaRPr lang="ja-JP" altLang="en-US" sz="1336" b="1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8542595" y="82795"/>
            <a:ext cx="2762945" cy="544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所属</a:t>
            </a:r>
            <a:r>
              <a:rPr lang="en-US" altLang="ja-JP" sz="1600" dirty="0" smtClean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336" dirty="0" smtClean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</a:p>
          <a:p>
            <a:r>
              <a:rPr lang="en-US" altLang="ja-JP" sz="1336" dirty="0" smtClean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 </a:t>
            </a:r>
            <a:r>
              <a:rPr lang="ja-JP" altLang="en-US" sz="1336" dirty="0" smtClean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九州ブロック福岡ノード</a:t>
            </a:r>
            <a:endParaRPr lang="ja-JP" altLang="en-US" sz="1336" b="1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1153775" y="214313"/>
            <a:ext cx="326231" cy="295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0680" y="59122"/>
            <a:ext cx="569720" cy="569720"/>
          </a:xfrm>
          <a:prstGeom prst="rect">
            <a:avLst/>
          </a:prstGeom>
        </p:spPr>
      </p:pic>
      <p:sp>
        <p:nvSpPr>
          <p:cNvPr id="80" name="テキスト ボックス 79"/>
          <p:cNvSpPr txBox="1"/>
          <p:nvPr/>
        </p:nvSpPr>
        <p:spPr>
          <a:xfrm>
            <a:off x="6444441" y="834131"/>
            <a:ext cx="15571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1" dirty="0" smtClean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Vision System</a:t>
            </a:r>
            <a:endParaRPr lang="ja-JP" altLang="en-US" sz="6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6439017" y="1780587"/>
            <a:ext cx="15571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1" dirty="0" smtClean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Line ring</a:t>
            </a:r>
            <a:endParaRPr lang="ja-JP" altLang="en-US" sz="6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4863795" y="2806903"/>
            <a:ext cx="970407" cy="908012"/>
          </a:xfrm>
          <a:prstGeom prst="roundRect">
            <a:avLst>
              <a:gd name="adj" fmla="val 5861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4830461" y="2803857"/>
            <a:ext cx="1113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1" dirty="0" smtClean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Motor</a:t>
            </a:r>
          </a:p>
          <a:p>
            <a:r>
              <a:rPr lang="en-US" altLang="ja-JP" sz="700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 </a:t>
            </a:r>
            <a:r>
              <a:rPr lang="en-US" altLang="ja-JP" sz="700" b="1" dirty="0" smtClean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 </a:t>
            </a:r>
            <a:r>
              <a:rPr lang="en-US" altLang="ja-JP" sz="500" b="1" dirty="0" smtClean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JMP-BE-3561 x 4</a:t>
            </a:r>
            <a:endParaRPr lang="ja-JP" altLang="en-US" sz="6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 rot="16200000">
            <a:off x="4856523" y="1420340"/>
            <a:ext cx="37147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00" dirty="0" smtClean="0">
                <a:solidFill>
                  <a:schemeClr val="bg1"/>
                </a:solidFill>
              </a:rPr>
              <a:t>Analog</a:t>
            </a:r>
            <a:endParaRPr lang="ja-JP" altLang="en-US" sz="500" dirty="0">
              <a:solidFill>
                <a:schemeClr val="bg1"/>
              </a:solidFill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 rot="16200000">
            <a:off x="4856462" y="1790005"/>
            <a:ext cx="3719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00" dirty="0" smtClean="0">
                <a:solidFill>
                  <a:schemeClr val="bg1"/>
                </a:solidFill>
              </a:rPr>
              <a:t>Analog</a:t>
            </a:r>
            <a:endParaRPr lang="ja-JP" altLang="en-US" sz="500" dirty="0">
              <a:solidFill>
                <a:schemeClr val="bg1"/>
              </a:solidFill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 rot="16200000">
            <a:off x="4448673" y="1668302"/>
            <a:ext cx="42952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00" dirty="0" smtClean="0">
                <a:solidFill>
                  <a:schemeClr val="bg1"/>
                </a:solidFill>
              </a:rPr>
              <a:t>Serial</a:t>
            </a:r>
            <a:endParaRPr lang="ja-JP" altLang="en-US" sz="500" dirty="0">
              <a:solidFill>
                <a:schemeClr val="bg1"/>
              </a:solidFill>
            </a:endParaRPr>
          </a:p>
        </p:txBody>
      </p:sp>
      <p:sp>
        <p:nvSpPr>
          <p:cNvPr id="89" name="正方形/長方形 88"/>
          <p:cNvSpPr/>
          <p:nvPr/>
        </p:nvSpPr>
        <p:spPr>
          <a:xfrm>
            <a:off x="5607399" y="1415128"/>
            <a:ext cx="92321" cy="1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90" name="正方形/長方形 89"/>
          <p:cNvSpPr/>
          <p:nvPr/>
        </p:nvSpPr>
        <p:spPr>
          <a:xfrm>
            <a:off x="5606609" y="1790655"/>
            <a:ext cx="92321" cy="177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91" name="テキスト ボックス 90"/>
          <p:cNvSpPr txBox="1"/>
          <p:nvPr/>
        </p:nvSpPr>
        <p:spPr>
          <a:xfrm rot="16200000">
            <a:off x="5462449" y="1422579"/>
            <a:ext cx="37147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00" dirty="0" smtClean="0">
                <a:solidFill>
                  <a:schemeClr val="bg1"/>
                </a:solidFill>
              </a:rPr>
              <a:t>Analog</a:t>
            </a:r>
            <a:endParaRPr lang="ja-JP" altLang="en-US" sz="500" dirty="0">
              <a:solidFill>
                <a:schemeClr val="bg1"/>
              </a:solidFill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 rot="16200000">
            <a:off x="5467030" y="1792632"/>
            <a:ext cx="37147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00" dirty="0" smtClean="0">
                <a:solidFill>
                  <a:schemeClr val="bg1"/>
                </a:solidFill>
              </a:rPr>
              <a:t>Analog</a:t>
            </a:r>
            <a:endParaRPr lang="ja-JP" altLang="en-US" sz="500" dirty="0">
              <a:solidFill>
                <a:schemeClr val="bg1"/>
              </a:solidFill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591" y="3018064"/>
            <a:ext cx="1014628" cy="733151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432" y="1917760"/>
            <a:ext cx="947432" cy="758964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140" y="2009531"/>
            <a:ext cx="848870" cy="682753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198" y="940416"/>
            <a:ext cx="922463" cy="634385"/>
          </a:xfrm>
          <a:prstGeom prst="rect">
            <a:avLst/>
          </a:prstGeom>
        </p:spPr>
      </p:pic>
      <p:cxnSp>
        <p:nvCxnSpPr>
          <p:cNvPr id="25" name="カギ線コネクタ 24"/>
          <p:cNvCxnSpPr/>
          <p:nvPr/>
        </p:nvCxnSpPr>
        <p:spPr>
          <a:xfrm rot="10800000" flipV="1">
            <a:off x="6714220" y="1485873"/>
            <a:ext cx="126639" cy="123354"/>
          </a:xfrm>
          <a:prstGeom prst="bentConnector3">
            <a:avLst>
              <a:gd name="adj1" fmla="val 166582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テキスト ボックス 124"/>
          <p:cNvSpPr txBox="1"/>
          <p:nvPr/>
        </p:nvSpPr>
        <p:spPr>
          <a:xfrm>
            <a:off x="6644097" y="1535224"/>
            <a:ext cx="155717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" b="1" dirty="0" smtClean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Open MV Cam H7</a:t>
            </a:r>
            <a:endParaRPr lang="ja-JP" altLang="en-US" sz="3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332944" y="104798"/>
            <a:ext cx="3294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宗中アルテミス</a:t>
            </a:r>
            <a:endParaRPr lang="ja-JP" altLang="en-US" sz="2800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501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1103</TotalTime>
  <Words>96</Words>
  <Application>Microsoft Office PowerPoint</Application>
  <PresentationFormat>ユーザー設定</PresentationFormat>
  <Paragraphs>40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ＭＳ Ｐゴシック</vt:lpstr>
      <vt:lpstr>源ノ角ゴシック Code JP M</vt:lpstr>
      <vt:lpstr>源ノ角ゴシック Code JP R</vt:lpstr>
      <vt:lpstr>源ノ角ゴシック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アカウント</dc:creator>
  <cp:lastModifiedBy>ren ren</cp:lastModifiedBy>
  <cp:revision>94</cp:revision>
  <cp:lastPrinted>2022-07-31T08:38:06Z</cp:lastPrinted>
  <dcterms:created xsi:type="dcterms:W3CDTF">2021-12-19T01:48:24Z</dcterms:created>
  <dcterms:modified xsi:type="dcterms:W3CDTF">2022-07-31T09:57:01Z</dcterms:modified>
</cp:coreProperties>
</file>