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94660"/>
  </p:normalViewPr>
  <p:slideViewPr>
    <p:cSldViewPr snapToGrid="0">
      <p:cViewPr varScale="1">
        <p:scale>
          <a:sx n="72" d="100"/>
          <a:sy n="72" d="100"/>
        </p:scale>
        <p:origin x="93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407304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710218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94830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8325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2023/11/11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331225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2023/11/11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62016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857F6DD-A663-424A-91CD-4A5CB938D056}" type="datetimeFigureOut">
              <a:rPr kumimoji="1" lang="ja-JP" altLang="en-US" smtClean="0"/>
              <a:t>2023/11/11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96691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857F6DD-A663-424A-91CD-4A5CB938D056}" type="datetimeFigureOut">
              <a:rPr kumimoji="1" lang="ja-JP" altLang="en-US" smtClean="0"/>
              <a:t>2023/11/11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27416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7F6DD-A663-424A-91CD-4A5CB938D056}" type="datetimeFigureOut">
              <a:rPr kumimoji="1" lang="ja-JP" altLang="en-US" smtClean="0"/>
              <a:t>2023/11/11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52089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2023/11/11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942369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2023/11/11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62276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5857F6DD-A663-424A-91CD-4A5CB938D056}" type="datetimeFigureOut">
              <a:rPr kumimoji="1" lang="ja-JP" altLang="en-US" smtClean="0"/>
              <a:t>2023/11/11</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2738698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ロゴ&#10;&#10;自動的に生成された説明">
            <a:extLst>
              <a:ext uri="{FF2B5EF4-FFF2-40B4-BE49-F238E27FC236}">
                <a16:creationId xmlns:a16="http://schemas.microsoft.com/office/drawing/2014/main" id="{934ACEAC-3CD7-4B59-617A-6220FFC39F19}"/>
              </a:ext>
            </a:extLst>
          </p:cNvPr>
          <p:cNvPicPr>
            <a:picLocks noChangeAspect="1"/>
          </p:cNvPicPr>
          <p:nvPr/>
        </p:nvPicPr>
        <p:blipFill rotWithShape="1">
          <a:blip r:embed="rId2">
            <a:extLst>
              <a:ext uri="{28A0092B-C50C-407E-A947-70E740481C1C}">
                <a14:useLocalDpi xmlns:a14="http://schemas.microsoft.com/office/drawing/2010/main" val="0"/>
              </a:ext>
            </a:extLst>
          </a:blip>
          <a:srcRect t="16220" b="18508"/>
          <a:stretch/>
        </p:blipFill>
        <p:spPr>
          <a:xfrm>
            <a:off x="182826" y="71352"/>
            <a:ext cx="3125576" cy="1442617"/>
          </a:xfrm>
          <a:prstGeom prst="rect">
            <a:avLst/>
          </a:prstGeom>
        </p:spPr>
      </p:pic>
      <p:sp>
        <p:nvSpPr>
          <p:cNvPr id="9" name="テキスト ボックス 8">
            <a:extLst>
              <a:ext uri="{FF2B5EF4-FFF2-40B4-BE49-F238E27FC236}">
                <a16:creationId xmlns:a16="http://schemas.microsoft.com/office/drawing/2014/main" id="{C19B4018-B21E-2AE9-5A4E-C7C851074103}"/>
              </a:ext>
            </a:extLst>
          </p:cNvPr>
          <p:cNvSpPr txBox="1"/>
          <p:nvPr/>
        </p:nvSpPr>
        <p:spPr>
          <a:xfrm>
            <a:off x="3462651" y="215005"/>
            <a:ext cx="2746375" cy="461665"/>
          </a:xfrm>
          <a:prstGeom prst="rect">
            <a:avLst/>
          </a:prstGeom>
          <a:noFill/>
        </p:spPr>
        <p:txBody>
          <a:bodyPr wrap="square" rtlCol="0">
            <a:spAutoFit/>
          </a:bodyPr>
          <a:lstStyle/>
          <a:p>
            <a:r>
              <a:rPr kumimoji="1" lang="ja-JP" altLang="en-US" sz="2400" dirty="0"/>
              <a:t>チームメンバー</a:t>
            </a:r>
          </a:p>
        </p:txBody>
      </p:sp>
      <p:sp>
        <p:nvSpPr>
          <p:cNvPr id="10" name="テキスト ボックス 9">
            <a:extLst>
              <a:ext uri="{FF2B5EF4-FFF2-40B4-BE49-F238E27FC236}">
                <a16:creationId xmlns:a16="http://schemas.microsoft.com/office/drawing/2014/main" id="{CA969B37-49C4-B5DC-C6C3-A556E9C9A2A4}"/>
              </a:ext>
            </a:extLst>
          </p:cNvPr>
          <p:cNvSpPr txBox="1"/>
          <p:nvPr/>
        </p:nvSpPr>
        <p:spPr>
          <a:xfrm>
            <a:off x="4037955" y="600284"/>
            <a:ext cx="2944578" cy="814390"/>
          </a:xfrm>
          <a:prstGeom prst="rect">
            <a:avLst/>
          </a:prstGeom>
          <a:noFill/>
        </p:spPr>
        <p:txBody>
          <a:bodyPr wrap="square" rtlCol="0">
            <a:spAutoFit/>
          </a:bodyPr>
          <a:lstStyle/>
          <a:p>
            <a:pPr>
              <a:lnSpc>
                <a:spcPts val="2900"/>
              </a:lnSpc>
            </a:pPr>
            <a:r>
              <a:rPr kumimoji="1" lang="en-US" altLang="ja-JP" dirty="0"/>
              <a:t>  </a:t>
            </a:r>
            <a:r>
              <a:rPr kumimoji="1" lang="ja-JP" altLang="en-US" dirty="0"/>
              <a:t>松田 魁琉     </a:t>
            </a:r>
            <a:r>
              <a:rPr kumimoji="1" lang="en-US" altLang="ja-JP" dirty="0"/>
              <a:t>/   </a:t>
            </a:r>
            <a:r>
              <a:rPr kumimoji="1" lang="ja-JP" altLang="en-US" dirty="0"/>
              <a:t>目野 優輝 </a:t>
            </a:r>
            <a:endParaRPr kumimoji="1" lang="en-US" altLang="ja-JP" dirty="0"/>
          </a:p>
          <a:p>
            <a:pPr>
              <a:lnSpc>
                <a:spcPts val="2900"/>
              </a:lnSpc>
            </a:pPr>
            <a:r>
              <a:rPr kumimoji="1" lang="ja-JP" altLang="en-US" dirty="0"/>
              <a:t>石原 廉太郎   </a:t>
            </a:r>
            <a:r>
              <a:rPr kumimoji="1" lang="en-US" altLang="ja-JP" dirty="0"/>
              <a:t>/   </a:t>
            </a:r>
            <a:r>
              <a:rPr kumimoji="1" lang="ja-JP" altLang="en-US" dirty="0"/>
              <a:t>熊抱 崚太</a:t>
            </a:r>
          </a:p>
        </p:txBody>
      </p:sp>
      <p:sp>
        <p:nvSpPr>
          <p:cNvPr id="11" name="テキスト ボックス 10">
            <a:extLst>
              <a:ext uri="{FF2B5EF4-FFF2-40B4-BE49-F238E27FC236}">
                <a16:creationId xmlns:a16="http://schemas.microsoft.com/office/drawing/2014/main" id="{7A2AEFBF-A6D4-1F09-5349-50C319F51FA7}"/>
              </a:ext>
            </a:extLst>
          </p:cNvPr>
          <p:cNvSpPr txBox="1"/>
          <p:nvPr/>
        </p:nvSpPr>
        <p:spPr>
          <a:xfrm>
            <a:off x="7189865" y="347094"/>
            <a:ext cx="2746375" cy="461665"/>
          </a:xfrm>
          <a:prstGeom prst="rect">
            <a:avLst/>
          </a:prstGeom>
          <a:noFill/>
        </p:spPr>
        <p:txBody>
          <a:bodyPr wrap="square" rtlCol="0">
            <a:spAutoFit/>
          </a:bodyPr>
          <a:lstStyle/>
          <a:p>
            <a:r>
              <a:rPr kumimoji="1" lang="ja-JP" altLang="en-US" sz="2400" dirty="0"/>
              <a:t>所属ブロック</a:t>
            </a:r>
          </a:p>
        </p:txBody>
      </p:sp>
      <p:sp>
        <p:nvSpPr>
          <p:cNvPr id="12" name="テキスト ボックス 11">
            <a:extLst>
              <a:ext uri="{FF2B5EF4-FFF2-40B4-BE49-F238E27FC236}">
                <a16:creationId xmlns:a16="http://schemas.microsoft.com/office/drawing/2014/main" id="{DF5AB20A-1F7E-9ADE-9F72-8FFEB8685A60}"/>
              </a:ext>
            </a:extLst>
          </p:cNvPr>
          <p:cNvSpPr txBox="1"/>
          <p:nvPr/>
        </p:nvSpPr>
        <p:spPr>
          <a:xfrm>
            <a:off x="7585636" y="820232"/>
            <a:ext cx="2983646" cy="369332"/>
          </a:xfrm>
          <a:prstGeom prst="rect">
            <a:avLst/>
          </a:prstGeom>
          <a:noFill/>
        </p:spPr>
        <p:txBody>
          <a:bodyPr wrap="square" rtlCol="0">
            <a:spAutoFit/>
          </a:bodyPr>
          <a:lstStyle/>
          <a:p>
            <a:r>
              <a:rPr kumimoji="1" lang="ja-JP" altLang="en-US" dirty="0"/>
              <a:t>九州ブロック 北九州ノード</a:t>
            </a:r>
          </a:p>
        </p:txBody>
      </p:sp>
      <p:cxnSp>
        <p:nvCxnSpPr>
          <p:cNvPr id="14" name="直線コネクタ 13">
            <a:extLst>
              <a:ext uri="{FF2B5EF4-FFF2-40B4-BE49-F238E27FC236}">
                <a16:creationId xmlns:a16="http://schemas.microsoft.com/office/drawing/2014/main" id="{2D7175F5-21EF-AC22-AA33-614AE4E2951C}"/>
              </a:ext>
            </a:extLst>
          </p:cNvPr>
          <p:cNvCxnSpPr>
            <a:cxnSpLocks/>
          </p:cNvCxnSpPr>
          <p:nvPr/>
        </p:nvCxnSpPr>
        <p:spPr>
          <a:xfrm flipV="1">
            <a:off x="493924" y="1540890"/>
            <a:ext cx="14022176" cy="15878"/>
          </a:xfrm>
          <a:prstGeom prst="line">
            <a:avLst/>
          </a:prstGeom>
          <a:ln w="127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A62BFF21-E692-FB16-E982-3FDB34B8FDF9}"/>
              </a:ext>
            </a:extLst>
          </p:cNvPr>
          <p:cNvSpPr txBox="1"/>
          <p:nvPr/>
        </p:nvSpPr>
        <p:spPr>
          <a:xfrm>
            <a:off x="370422" y="1695165"/>
            <a:ext cx="3590471" cy="523220"/>
          </a:xfrm>
          <a:prstGeom prst="rect">
            <a:avLst/>
          </a:prstGeom>
          <a:noFill/>
        </p:spPr>
        <p:txBody>
          <a:bodyPr wrap="square" rtlCol="0">
            <a:spAutoFit/>
          </a:bodyPr>
          <a:lstStyle/>
          <a:p>
            <a:r>
              <a:rPr kumimoji="1" lang="ja-JP" altLang="en-US" sz="2800" b="1" dirty="0"/>
              <a:t>ロボットの概要</a:t>
            </a:r>
          </a:p>
        </p:txBody>
      </p:sp>
      <p:sp>
        <p:nvSpPr>
          <p:cNvPr id="17" name="テキスト ボックス 16">
            <a:extLst>
              <a:ext uri="{FF2B5EF4-FFF2-40B4-BE49-F238E27FC236}">
                <a16:creationId xmlns:a16="http://schemas.microsoft.com/office/drawing/2014/main" id="{5D93CAD3-FF78-EFFB-D150-A717E4C1EA6C}"/>
              </a:ext>
            </a:extLst>
          </p:cNvPr>
          <p:cNvSpPr txBox="1"/>
          <p:nvPr/>
        </p:nvSpPr>
        <p:spPr>
          <a:xfrm>
            <a:off x="340733" y="5522657"/>
            <a:ext cx="5346388" cy="5001369"/>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dirty="0"/>
              <a:t>搭載している部品</a:t>
            </a:r>
            <a:r>
              <a:rPr kumimoji="1" lang="en-US" altLang="ja-JP" dirty="0"/>
              <a:t> </a:t>
            </a:r>
          </a:p>
          <a:p>
            <a:endParaRPr kumimoji="1" lang="en-US" altLang="ja-JP" sz="1000" dirty="0"/>
          </a:p>
          <a:p>
            <a:endParaRPr kumimoji="1" lang="en-US" altLang="ja-JP" sz="400" dirty="0"/>
          </a:p>
          <a:p>
            <a:r>
              <a:rPr kumimoji="1" lang="ja-JP" altLang="en-US" sz="1400" dirty="0"/>
              <a:t>・バッテリー　　　　</a:t>
            </a:r>
            <a:r>
              <a:rPr kumimoji="1" lang="en-US" altLang="ja-JP" sz="1400" dirty="0"/>
              <a:t>:</a:t>
            </a:r>
            <a:r>
              <a:rPr kumimoji="1" lang="ja-JP" altLang="en-US" sz="1400" dirty="0"/>
              <a:t>　</a:t>
            </a:r>
            <a:r>
              <a:rPr kumimoji="1" lang="en-US" altLang="ja-JP" sz="1400" dirty="0"/>
              <a:t>KyPom 3Cell 1300mA</a:t>
            </a:r>
          </a:p>
          <a:p>
            <a:r>
              <a:rPr kumimoji="1" lang="ja-JP" altLang="en-US" sz="1400" dirty="0"/>
              <a:t>・モータードライバ　</a:t>
            </a:r>
            <a:r>
              <a:rPr kumimoji="1" lang="en-US" altLang="ja-JP" sz="1400" dirty="0"/>
              <a:t>:</a:t>
            </a:r>
            <a:r>
              <a:rPr kumimoji="1" lang="ja-JP" altLang="en-US" sz="1400" dirty="0"/>
              <a:t>　</a:t>
            </a:r>
            <a:r>
              <a:rPr kumimoji="1" lang="en-US" altLang="ja-JP" sz="1400" dirty="0"/>
              <a:t>DSR-1202</a:t>
            </a:r>
            <a:br>
              <a:rPr kumimoji="1" lang="en-US" altLang="ja-JP" sz="1400" dirty="0"/>
            </a:br>
            <a:r>
              <a:rPr kumimoji="1" lang="ja-JP" altLang="en-US" sz="1400" dirty="0"/>
              <a:t>・モーター　　　　　</a:t>
            </a:r>
            <a:r>
              <a:rPr kumimoji="1" lang="en-US" altLang="ja-JP" sz="1400" dirty="0"/>
              <a:t>:</a:t>
            </a:r>
            <a:r>
              <a:rPr kumimoji="1" lang="ja-JP" altLang="en-US" sz="1400" dirty="0"/>
              <a:t>　</a:t>
            </a:r>
            <a:r>
              <a:rPr kumimoji="1" lang="en-US" altLang="ja-JP" sz="1400" dirty="0"/>
              <a:t>IG22 19:1 x 4</a:t>
            </a:r>
          </a:p>
          <a:p>
            <a:r>
              <a:rPr kumimoji="1" lang="ja-JP" altLang="en-US" sz="1400" dirty="0"/>
              <a:t>　</a:t>
            </a:r>
            <a:r>
              <a:rPr kumimoji="1" lang="ja-JP" altLang="en-US" sz="1200" dirty="0"/>
              <a:t>→ 応答性の高さから採用しました。</a:t>
            </a:r>
            <a:endParaRPr kumimoji="1" lang="en-US" altLang="ja-JP" sz="1400" dirty="0"/>
          </a:p>
          <a:p>
            <a:endParaRPr kumimoji="1" lang="en-US" altLang="ja-JP" sz="400" dirty="0"/>
          </a:p>
          <a:p>
            <a:r>
              <a:rPr kumimoji="1" lang="ja-JP" altLang="en-US" sz="1400" dirty="0"/>
              <a:t>・メインマイコン　　</a:t>
            </a:r>
            <a:r>
              <a:rPr kumimoji="1" lang="en-US" altLang="ja-JP" sz="1400" dirty="0"/>
              <a:t>:</a:t>
            </a:r>
            <a:r>
              <a:rPr kumimoji="1" lang="ja-JP" altLang="en-US" sz="1400" dirty="0"/>
              <a:t>　</a:t>
            </a:r>
            <a:r>
              <a:rPr kumimoji="1" lang="en-US" altLang="ja-JP" sz="1400" dirty="0"/>
              <a:t>Teensy 4.0 x 1</a:t>
            </a:r>
          </a:p>
          <a:p>
            <a:r>
              <a:rPr kumimoji="1" lang="ja-JP" altLang="en-US" sz="1400" dirty="0"/>
              <a:t>　</a:t>
            </a:r>
            <a:r>
              <a:rPr kumimoji="1" lang="ja-JP" altLang="en-US" sz="1200" dirty="0"/>
              <a:t>→ シリアル用ピンの多さから採用しました。</a:t>
            </a:r>
            <a:endParaRPr kumimoji="1" lang="en-US" altLang="ja-JP" sz="1200" dirty="0"/>
          </a:p>
          <a:p>
            <a:endParaRPr kumimoji="1" lang="en-US" altLang="ja-JP" sz="400" dirty="0"/>
          </a:p>
          <a:p>
            <a:r>
              <a:rPr kumimoji="1" lang="ja-JP" altLang="en-US" sz="1400" dirty="0"/>
              <a:t>・サブマイコン　　　</a:t>
            </a:r>
            <a:r>
              <a:rPr kumimoji="1" lang="en-US" altLang="ja-JP" sz="1400" dirty="0"/>
              <a:t>:</a:t>
            </a:r>
            <a:r>
              <a:rPr kumimoji="1" lang="ja-JP" altLang="en-US" sz="1400" dirty="0"/>
              <a:t>　</a:t>
            </a:r>
            <a:r>
              <a:rPr kumimoji="1" lang="en-US" altLang="ja-JP" sz="1400" dirty="0"/>
              <a:t>Seeeduino Xiao x 3</a:t>
            </a:r>
          </a:p>
          <a:p>
            <a:r>
              <a:rPr kumimoji="1" lang="ja-JP" altLang="en-US" sz="1400" dirty="0"/>
              <a:t>　</a:t>
            </a:r>
            <a:r>
              <a:rPr kumimoji="1" lang="ja-JP" altLang="en-US" sz="1200" dirty="0"/>
              <a:t>→ ジャイロセンサ・ラインセンサ・ボールセンサの処理に使用。</a:t>
            </a:r>
            <a:endParaRPr kumimoji="1" lang="en-US" altLang="ja-JP" sz="1200" dirty="0"/>
          </a:p>
          <a:p>
            <a:endParaRPr kumimoji="1" lang="en-US" altLang="ja-JP" sz="400" dirty="0"/>
          </a:p>
          <a:p>
            <a:r>
              <a:rPr kumimoji="1" lang="ja-JP" altLang="en-US" sz="1400" dirty="0"/>
              <a:t>・ボールセンサ　　　</a:t>
            </a:r>
            <a:r>
              <a:rPr kumimoji="1" lang="en-US" altLang="ja-JP" sz="1400" dirty="0"/>
              <a:t>:</a:t>
            </a:r>
            <a:r>
              <a:rPr kumimoji="1" lang="ja-JP" altLang="en-US" sz="1400" dirty="0"/>
              <a:t>　</a:t>
            </a:r>
            <a:r>
              <a:rPr kumimoji="1" lang="en-US" altLang="ja-JP" sz="1400" dirty="0"/>
              <a:t>TSSP58038 x 8</a:t>
            </a:r>
            <a:endParaRPr kumimoji="1" lang="en-US" altLang="ja-JP" sz="1600" dirty="0"/>
          </a:p>
          <a:p>
            <a:r>
              <a:rPr kumimoji="1" lang="ja-JP" altLang="en-US" sz="1400" dirty="0"/>
              <a:t>　</a:t>
            </a:r>
            <a:r>
              <a:rPr kumimoji="1" lang="ja-JP" altLang="en-US" sz="1200" dirty="0"/>
              <a:t>→ ボールから発せられる赤外線を読み取り、サブマイコンで</a:t>
            </a:r>
            <a:endParaRPr kumimoji="1" lang="en-US" altLang="ja-JP" sz="1200" dirty="0"/>
          </a:p>
          <a:p>
            <a:r>
              <a:rPr kumimoji="1" lang="ja-JP" altLang="en-US" sz="1200" dirty="0"/>
              <a:t>　　 計算を行ってボールの角度を距離を算出しています。</a:t>
            </a:r>
            <a:endParaRPr kumimoji="1" lang="en-US" altLang="ja-JP" sz="1600" dirty="0"/>
          </a:p>
          <a:p>
            <a:endParaRPr kumimoji="1" lang="en-US" altLang="ja-JP" sz="400" dirty="0"/>
          </a:p>
          <a:p>
            <a:r>
              <a:rPr kumimoji="1" lang="ja-JP" altLang="en-US" sz="1400" dirty="0"/>
              <a:t>・ラインセンサ　　　</a:t>
            </a:r>
            <a:r>
              <a:rPr kumimoji="1" lang="en-US" altLang="ja-JP" sz="1400" dirty="0"/>
              <a:t>:</a:t>
            </a:r>
            <a:r>
              <a:rPr kumimoji="1" lang="ja-JP" altLang="en-US" sz="1400" dirty="0"/>
              <a:t>　</a:t>
            </a:r>
            <a:r>
              <a:rPr kumimoji="1" lang="en-US" altLang="ja-JP" sz="1400" dirty="0"/>
              <a:t>S4282-51 x 16</a:t>
            </a:r>
          </a:p>
          <a:p>
            <a:r>
              <a:rPr kumimoji="1" lang="ja-JP" altLang="en-US" sz="1400" dirty="0"/>
              <a:t>　</a:t>
            </a:r>
            <a:r>
              <a:rPr kumimoji="1" lang="ja-JP" altLang="en-US" sz="1200" dirty="0"/>
              <a:t>→ 光変調フォト</a:t>
            </a:r>
            <a:r>
              <a:rPr kumimoji="1" lang="en-US" altLang="ja-JP" sz="1200" dirty="0"/>
              <a:t>IC</a:t>
            </a:r>
            <a:r>
              <a:rPr kumimoji="1" lang="ja-JP" altLang="en-US" sz="1200" dirty="0"/>
              <a:t>と呼ばれるものを使用し、白線の判別をしています。</a:t>
            </a:r>
            <a:endParaRPr kumimoji="1" lang="en-US" altLang="ja-JP" sz="1200" dirty="0"/>
          </a:p>
          <a:p>
            <a:r>
              <a:rPr kumimoji="1" lang="ja-JP" altLang="en-US" sz="1200" dirty="0"/>
              <a:t>　　 ベクトルの考えを用いて白線の角度を算出しています。</a:t>
            </a:r>
            <a:endParaRPr kumimoji="1" lang="en-US" altLang="ja-JP" sz="1200" dirty="0"/>
          </a:p>
          <a:p>
            <a:endParaRPr kumimoji="1" lang="en-US" altLang="ja-JP" sz="400" dirty="0"/>
          </a:p>
          <a:p>
            <a:r>
              <a:rPr kumimoji="1" lang="ja-JP" altLang="en-US" sz="1400" dirty="0"/>
              <a:t>・ジャイロセンサ　　</a:t>
            </a:r>
            <a:r>
              <a:rPr kumimoji="1" lang="en-US" altLang="ja-JP" sz="1400" dirty="0"/>
              <a:t>:</a:t>
            </a:r>
            <a:r>
              <a:rPr kumimoji="1" lang="ja-JP" altLang="en-US" sz="1400" dirty="0"/>
              <a:t>　</a:t>
            </a:r>
            <a:r>
              <a:rPr kumimoji="1" lang="en-US" altLang="ja-JP" sz="1400" dirty="0"/>
              <a:t>L3GD20H x 1</a:t>
            </a:r>
          </a:p>
          <a:p>
            <a:r>
              <a:rPr kumimoji="1" lang="ja-JP" altLang="en-US" sz="1400" dirty="0"/>
              <a:t>　</a:t>
            </a:r>
            <a:r>
              <a:rPr kumimoji="1" lang="ja-JP" altLang="en-US" sz="1200" dirty="0"/>
              <a:t>→ 主にロボットの姿勢を制御するために用いています。</a:t>
            </a:r>
            <a:endParaRPr kumimoji="1" lang="en-US" altLang="ja-JP" sz="1200" dirty="0"/>
          </a:p>
          <a:p>
            <a:endParaRPr kumimoji="1" lang="en-US" altLang="ja-JP" sz="400" dirty="0"/>
          </a:p>
          <a:p>
            <a:r>
              <a:rPr kumimoji="1" lang="ja-JP" altLang="en-US" sz="1400" dirty="0"/>
              <a:t>・カメラ　　　　　　</a:t>
            </a:r>
            <a:r>
              <a:rPr kumimoji="1" lang="en-US" altLang="ja-JP" sz="1400" dirty="0"/>
              <a:t>:</a:t>
            </a:r>
            <a:r>
              <a:rPr kumimoji="1" lang="ja-JP" altLang="en-US" sz="1400" dirty="0"/>
              <a:t>　</a:t>
            </a:r>
            <a:r>
              <a:rPr kumimoji="1" lang="en-US" altLang="ja-JP" sz="1400" dirty="0"/>
              <a:t>OpenMV H7 x 1</a:t>
            </a:r>
          </a:p>
          <a:p>
            <a:r>
              <a:rPr kumimoji="1" lang="ja-JP" altLang="en-US" sz="1400" dirty="0"/>
              <a:t>　</a:t>
            </a:r>
            <a:r>
              <a:rPr kumimoji="1" lang="ja-JP" altLang="en-US" sz="1200" dirty="0"/>
              <a:t>→ カメラ導入コストの低さから採用しました。</a:t>
            </a:r>
            <a:endParaRPr kumimoji="1" lang="en-US" altLang="ja-JP" sz="1200" dirty="0"/>
          </a:p>
          <a:p>
            <a:r>
              <a:rPr kumimoji="1" lang="ja-JP" altLang="en-US" sz="1200" dirty="0"/>
              <a:t>　　今回の機体では全方位ミラーを用いて</a:t>
            </a:r>
            <a:r>
              <a:rPr kumimoji="1" lang="en-US" altLang="ja-JP" sz="1200" dirty="0"/>
              <a:t>360</a:t>
            </a:r>
            <a:r>
              <a:rPr kumimoji="1" lang="ja-JP" altLang="en-US" sz="1200" dirty="0"/>
              <a:t>度の方向を監視しています。</a:t>
            </a:r>
            <a:endParaRPr kumimoji="1" lang="en-US" altLang="ja-JP" sz="1400" dirty="0"/>
          </a:p>
        </p:txBody>
      </p:sp>
      <p:cxnSp>
        <p:nvCxnSpPr>
          <p:cNvPr id="18" name="直線コネクタ 17">
            <a:extLst>
              <a:ext uri="{FF2B5EF4-FFF2-40B4-BE49-F238E27FC236}">
                <a16:creationId xmlns:a16="http://schemas.microsoft.com/office/drawing/2014/main" id="{CF3A9BED-8078-63CA-4E5A-B8A8C59ADB1D}"/>
              </a:ext>
            </a:extLst>
          </p:cNvPr>
          <p:cNvCxnSpPr>
            <a:cxnSpLocks/>
          </p:cNvCxnSpPr>
          <p:nvPr/>
        </p:nvCxnSpPr>
        <p:spPr>
          <a:xfrm>
            <a:off x="408957" y="5924735"/>
            <a:ext cx="5142530" cy="0"/>
          </a:xfrm>
          <a:prstGeom prst="line">
            <a:avLst/>
          </a:prstGeom>
          <a:ln w="127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8DA942B2-A4A7-AAF6-71F0-DBB7DB690BAE}"/>
              </a:ext>
            </a:extLst>
          </p:cNvPr>
          <p:cNvCxnSpPr>
            <a:cxnSpLocks/>
          </p:cNvCxnSpPr>
          <p:nvPr/>
        </p:nvCxnSpPr>
        <p:spPr>
          <a:xfrm>
            <a:off x="5824330" y="1695165"/>
            <a:ext cx="0" cy="8828861"/>
          </a:xfrm>
          <a:prstGeom prst="line">
            <a:avLst/>
          </a:prstGeom>
          <a:ln w="127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25" name="四角形: 角を丸くする 24">
            <a:extLst>
              <a:ext uri="{FF2B5EF4-FFF2-40B4-BE49-F238E27FC236}">
                <a16:creationId xmlns:a16="http://schemas.microsoft.com/office/drawing/2014/main" id="{A720FEC4-C844-65F7-E6F3-B6AF9AA6C50F}"/>
              </a:ext>
            </a:extLst>
          </p:cNvPr>
          <p:cNvSpPr/>
          <p:nvPr/>
        </p:nvSpPr>
        <p:spPr>
          <a:xfrm>
            <a:off x="6062708" y="1700250"/>
            <a:ext cx="8834391" cy="2907688"/>
          </a:xfrm>
          <a:prstGeom prst="roundRect">
            <a:avLst>
              <a:gd name="adj" fmla="val 8738"/>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4045AA2C-0FA3-82F6-4EDF-79915E964F31}"/>
              </a:ext>
            </a:extLst>
          </p:cNvPr>
          <p:cNvCxnSpPr>
            <a:cxnSpLocks/>
          </p:cNvCxnSpPr>
          <p:nvPr/>
        </p:nvCxnSpPr>
        <p:spPr>
          <a:xfrm>
            <a:off x="6235060" y="2284767"/>
            <a:ext cx="8033979"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1" name="テキスト ボックス 30">
            <a:extLst>
              <a:ext uri="{FF2B5EF4-FFF2-40B4-BE49-F238E27FC236}">
                <a16:creationId xmlns:a16="http://schemas.microsoft.com/office/drawing/2014/main" id="{3F0C057B-770A-9671-C328-AE321DC93DF6}"/>
              </a:ext>
            </a:extLst>
          </p:cNvPr>
          <p:cNvSpPr txBox="1"/>
          <p:nvPr/>
        </p:nvSpPr>
        <p:spPr>
          <a:xfrm>
            <a:off x="8399103" y="1815046"/>
            <a:ext cx="3858628" cy="400110"/>
          </a:xfrm>
          <a:prstGeom prst="rect">
            <a:avLst/>
          </a:prstGeom>
          <a:noFill/>
        </p:spPr>
        <p:txBody>
          <a:bodyPr wrap="square" rtlCol="0">
            <a:spAutoFit/>
          </a:bodyPr>
          <a:lstStyle/>
          <a:p>
            <a:r>
              <a:rPr kumimoji="1" lang="ja-JP" altLang="en-US" sz="2000" dirty="0"/>
              <a:t>円形ラインを用いたライン制御</a:t>
            </a:r>
          </a:p>
        </p:txBody>
      </p:sp>
      <p:sp>
        <p:nvSpPr>
          <p:cNvPr id="37" name="四角形: 角を丸くする 36">
            <a:extLst>
              <a:ext uri="{FF2B5EF4-FFF2-40B4-BE49-F238E27FC236}">
                <a16:creationId xmlns:a16="http://schemas.microsoft.com/office/drawing/2014/main" id="{C3025E8F-B1C3-D2B4-18FF-404CBF758CC2}"/>
              </a:ext>
            </a:extLst>
          </p:cNvPr>
          <p:cNvSpPr/>
          <p:nvPr/>
        </p:nvSpPr>
        <p:spPr>
          <a:xfrm>
            <a:off x="11442369" y="7519790"/>
            <a:ext cx="3457425" cy="2907688"/>
          </a:xfrm>
          <a:prstGeom prst="roundRect">
            <a:avLst>
              <a:gd name="adj" fmla="val 8738"/>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97BD372F-BF47-2581-3CEA-67C2FF2B53EF}"/>
              </a:ext>
            </a:extLst>
          </p:cNvPr>
          <p:cNvCxnSpPr>
            <a:cxnSpLocks/>
          </p:cNvCxnSpPr>
          <p:nvPr/>
        </p:nvCxnSpPr>
        <p:spPr>
          <a:xfrm>
            <a:off x="11706070" y="8103147"/>
            <a:ext cx="2989122"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9" name="テキスト ボックス 38">
            <a:extLst>
              <a:ext uri="{FF2B5EF4-FFF2-40B4-BE49-F238E27FC236}">
                <a16:creationId xmlns:a16="http://schemas.microsoft.com/office/drawing/2014/main" id="{63C17755-6273-DBB0-1B20-804E25C2C975}"/>
              </a:ext>
            </a:extLst>
          </p:cNvPr>
          <p:cNvSpPr txBox="1"/>
          <p:nvPr/>
        </p:nvSpPr>
        <p:spPr>
          <a:xfrm>
            <a:off x="12560741" y="7623232"/>
            <a:ext cx="1554665" cy="400110"/>
          </a:xfrm>
          <a:prstGeom prst="rect">
            <a:avLst/>
          </a:prstGeom>
          <a:noFill/>
        </p:spPr>
        <p:txBody>
          <a:bodyPr wrap="square" rtlCol="0">
            <a:spAutoFit/>
          </a:bodyPr>
          <a:lstStyle/>
          <a:p>
            <a:r>
              <a:rPr kumimoji="1" lang="ja-JP" altLang="en-US" sz="2000" dirty="0"/>
              <a:t>スポンサー</a:t>
            </a:r>
          </a:p>
        </p:txBody>
      </p:sp>
      <p:sp>
        <p:nvSpPr>
          <p:cNvPr id="41" name="テキスト ボックス 40">
            <a:extLst>
              <a:ext uri="{FF2B5EF4-FFF2-40B4-BE49-F238E27FC236}">
                <a16:creationId xmlns:a16="http://schemas.microsoft.com/office/drawing/2014/main" id="{7D1A53C1-C53E-A8A7-67ED-17D73B7D23F5}"/>
              </a:ext>
            </a:extLst>
          </p:cNvPr>
          <p:cNvSpPr txBox="1"/>
          <p:nvPr/>
        </p:nvSpPr>
        <p:spPr>
          <a:xfrm>
            <a:off x="11550901" y="8256205"/>
            <a:ext cx="3314700" cy="1677382"/>
          </a:xfrm>
          <a:prstGeom prst="rect">
            <a:avLst/>
          </a:prstGeom>
          <a:noFill/>
        </p:spPr>
        <p:txBody>
          <a:bodyPr wrap="square" rtlCol="0">
            <a:spAutoFit/>
          </a:bodyPr>
          <a:lstStyle/>
          <a:p>
            <a:r>
              <a:rPr kumimoji="1" lang="ja-JP" altLang="en-US" sz="1200" dirty="0"/>
              <a:t>弊チームにはスポンサーが付いています。</a:t>
            </a:r>
            <a:endParaRPr kumimoji="1" lang="en-US" altLang="ja-JP" sz="1200" dirty="0"/>
          </a:p>
          <a:p>
            <a:r>
              <a:rPr kumimoji="1" lang="ja-JP" altLang="en-US" sz="1200" dirty="0"/>
              <a:t>スポンサーの方々のお陰で私たちのロボットが成り立っています、本当にありがとうございます。</a:t>
            </a:r>
            <a:endParaRPr kumimoji="1" lang="en-US" altLang="ja-JP" sz="1200" dirty="0"/>
          </a:p>
          <a:p>
            <a:endParaRPr kumimoji="1" lang="en-US" altLang="ja-JP" sz="500" dirty="0"/>
          </a:p>
          <a:p>
            <a:r>
              <a:rPr kumimoji="1" lang="ja-JP" altLang="en-US" sz="1600" dirty="0"/>
              <a:t>・</a:t>
            </a:r>
            <a:r>
              <a:rPr kumimoji="1" lang="en-US" altLang="ja-JP" sz="1600" dirty="0"/>
              <a:t>JLCPCB </a:t>
            </a:r>
            <a:r>
              <a:rPr kumimoji="1" lang="ja-JP" altLang="en-US" sz="1200" dirty="0"/>
              <a:t>様</a:t>
            </a:r>
            <a:endParaRPr kumimoji="1" lang="en-US" altLang="ja-JP" sz="1600" dirty="0"/>
          </a:p>
          <a:p>
            <a:r>
              <a:rPr kumimoji="1" lang="ja-JP" altLang="en-US" sz="1600" dirty="0"/>
              <a:t>　</a:t>
            </a:r>
            <a:r>
              <a:rPr kumimoji="1" lang="ja-JP" altLang="en-US" sz="1400" dirty="0"/>
              <a:t>基板発注時の金銭面の</a:t>
            </a:r>
            <a:endParaRPr kumimoji="1" lang="en-US" altLang="ja-JP" sz="1400" dirty="0"/>
          </a:p>
          <a:p>
            <a:r>
              <a:rPr kumimoji="1" lang="ja-JP" altLang="en-US" sz="1400" dirty="0"/>
              <a:t>　サポートをして下さっています。</a:t>
            </a:r>
            <a:endParaRPr kumimoji="1" lang="ja-JP" altLang="en-US" sz="1600" dirty="0"/>
          </a:p>
        </p:txBody>
      </p:sp>
      <p:sp>
        <p:nvSpPr>
          <p:cNvPr id="42" name="四角形: 角を丸くする 41">
            <a:extLst>
              <a:ext uri="{FF2B5EF4-FFF2-40B4-BE49-F238E27FC236}">
                <a16:creationId xmlns:a16="http://schemas.microsoft.com/office/drawing/2014/main" id="{34953906-D8D9-34A8-C0E4-087273F2B4DE}"/>
              </a:ext>
            </a:extLst>
          </p:cNvPr>
          <p:cNvSpPr/>
          <p:nvPr/>
        </p:nvSpPr>
        <p:spPr>
          <a:xfrm>
            <a:off x="6058474" y="7519790"/>
            <a:ext cx="5246685" cy="2907688"/>
          </a:xfrm>
          <a:prstGeom prst="roundRect">
            <a:avLst>
              <a:gd name="adj" fmla="val 8738"/>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7F45D728-7C6E-1116-E467-00B4A7889F62}"/>
              </a:ext>
            </a:extLst>
          </p:cNvPr>
          <p:cNvCxnSpPr>
            <a:cxnSpLocks/>
          </p:cNvCxnSpPr>
          <p:nvPr/>
        </p:nvCxnSpPr>
        <p:spPr>
          <a:xfrm>
            <a:off x="6283642" y="8103147"/>
            <a:ext cx="4888263"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6" name="テキスト ボックス 45">
            <a:extLst>
              <a:ext uri="{FF2B5EF4-FFF2-40B4-BE49-F238E27FC236}">
                <a16:creationId xmlns:a16="http://schemas.microsoft.com/office/drawing/2014/main" id="{59C115F3-196F-3324-A451-5BA53C461ECF}"/>
              </a:ext>
            </a:extLst>
          </p:cNvPr>
          <p:cNvSpPr txBox="1"/>
          <p:nvPr/>
        </p:nvSpPr>
        <p:spPr>
          <a:xfrm>
            <a:off x="7193181" y="7623232"/>
            <a:ext cx="3303953" cy="400110"/>
          </a:xfrm>
          <a:prstGeom prst="rect">
            <a:avLst/>
          </a:prstGeom>
          <a:noFill/>
        </p:spPr>
        <p:txBody>
          <a:bodyPr wrap="square" rtlCol="0">
            <a:spAutoFit/>
          </a:bodyPr>
          <a:lstStyle/>
          <a:p>
            <a:r>
              <a:rPr kumimoji="1" lang="ja-JP" altLang="en-US" sz="2000" dirty="0"/>
              <a:t>ロボット製作は環境から</a:t>
            </a:r>
          </a:p>
        </p:txBody>
      </p:sp>
      <p:sp>
        <p:nvSpPr>
          <p:cNvPr id="47" name="テキスト ボックス 46">
            <a:extLst>
              <a:ext uri="{FF2B5EF4-FFF2-40B4-BE49-F238E27FC236}">
                <a16:creationId xmlns:a16="http://schemas.microsoft.com/office/drawing/2014/main" id="{F8AEB81F-6525-19B6-EB88-B529406E6B6F}"/>
              </a:ext>
            </a:extLst>
          </p:cNvPr>
          <p:cNvSpPr txBox="1"/>
          <p:nvPr/>
        </p:nvSpPr>
        <p:spPr>
          <a:xfrm>
            <a:off x="6177570" y="8224840"/>
            <a:ext cx="4879548" cy="830997"/>
          </a:xfrm>
          <a:prstGeom prst="rect">
            <a:avLst/>
          </a:prstGeom>
          <a:noFill/>
        </p:spPr>
        <p:txBody>
          <a:bodyPr wrap="square" rtlCol="0">
            <a:spAutoFit/>
          </a:bodyPr>
          <a:lstStyle/>
          <a:p>
            <a:r>
              <a:rPr kumimoji="1" lang="ja-JP" altLang="en-US" sz="1200" dirty="0"/>
              <a:t>私たちのチームではロボット製作をより円滑に行うために様々なツールを用いています。これらのツールを用いることにより、</a:t>
            </a:r>
            <a:endParaRPr kumimoji="1" lang="en-US" altLang="ja-JP" sz="1200" dirty="0"/>
          </a:p>
          <a:p>
            <a:r>
              <a:rPr kumimoji="1" lang="ja-JP" altLang="en-US" sz="1200" dirty="0"/>
              <a:t>今まで時間がかかっていた作業等を大幅に削減することが</a:t>
            </a:r>
            <a:endParaRPr kumimoji="1" lang="en-US" altLang="ja-JP" sz="1200" dirty="0"/>
          </a:p>
          <a:p>
            <a:r>
              <a:rPr kumimoji="1" lang="ja-JP" altLang="en-US" sz="1200" dirty="0"/>
              <a:t>できるようになりました。</a:t>
            </a:r>
          </a:p>
        </p:txBody>
      </p:sp>
      <p:sp>
        <p:nvSpPr>
          <p:cNvPr id="48" name="テキスト ボックス 47">
            <a:extLst>
              <a:ext uri="{FF2B5EF4-FFF2-40B4-BE49-F238E27FC236}">
                <a16:creationId xmlns:a16="http://schemas.microsoft.com/office/drawing/2014/main" id="{64255259-5AB1-7100-9B02-C0ADFCF8A152}"/>
              </a:ext>
            </a:extLst>
          </p:cNvPr>
          <p:cNvSpPr txBox="1"/>
          <p:nvPr/>
        </p:nvSpPr>
        <p:spPr>
          <a:xfrm>
            <a:off x="6102243" y="9049174"/>
            <a:ext cx="4658070" cy="1323439"/>
          </a:xfrm>
          <a:prstGeom prst="rect">
            <a:avLst/>
          </a:prstGeom>
          <a:noFill/>
        </p:spPr>
        <p:txBody>
          <a:bodyPr wrap="square" rtlCol="0">
            <a:spAutoFit/>
          </a:bodyPr>
          <a:lstStyle/>
          <a:p>
            <a:r>
              <a:rPr kumimoji="1" lang="ja-JP" altLang="en-US" sz="1200" dirty="0"/>
              <a:t>＜私たちが使用しているツール＞</a:t>
            </a:r>
            <a:endParaRPr kumimoji="1" lang="en-US" altLang="ja-JP" sz="1200" dirty="0"/>
          </a:p>
          <a:p>
            <a:endParaRPr kumimoji="1" lang="en-US" altLang="ja-JP" sz="500" dirty="0"/>
          </a:p>
          <a:p>
            <a:r>
              <a:rPr kumimoji="1" lang="ja-JP" altLang="en-US" sz="1200" dirty="0"/>
              <a:t>・機体設計 </a:t>
            </a:r>
            <a:r>
              <a:rPr kumimoji="1" lang="en-US" altLang="ja-JP" sz="1200" dirty="0"/>
              <a:t>: Fusion360</a:t>
            </a:r>
          </a:p>
          <a:p>
            <a:r>
              <a:rPr kumimoji="1" lang="ja-JP" altLang="en-US" sz="1200" dirty="0"/>
              <a:t>・基板設計</a:t>
            </a:r>
            <a:r>
              <a:rPr kumimoji="1" lang="en-US" altLang="ja-JP" sz="1200" dirty="0"/>
              <a:t> : KiCad 6.0</a:t>
            </a:r>
          </a:p>
          <a:p>
            <a:r>
              <a:rPr kumimoji="1" lang="ja-JP" altLang="en-US" sz="1200" dirty="0"/>
              <a:t>・ファイル・バージョン管理</a:t>
            </a:r>
            <a:r>
              <a:rPr kumimoji="1" lang="en-US" altLang="ja-JP" sz="1200" dirty="0"/>
              <a:t> : </a:t>
            </a:r>
            <a:r>
              <a:rPr kumimoji="1" lang="en-US" altLang="ja-JP" sz="1200" dirty="0" err="1"/>
              <a:t>Github</a:t>
            </a:r>
            <a:endParaRPr kumimoji="1" lang="en-US" altLang="ja-JP" sz="1200" dirty="0"/>
          </a:p>
          <a:p>
            <a:r>
              <a:rPr kumimoji="1" lang="ja-JP" altLang="en-US" sz="1200" dirty="0"/>
              <a:t>・プログラム開発 </a:t>
            </a:r>
            <a:r>
              <a:rPr kumimoji="1" lang="en-US" altLang="ja-JP" sz="1200" dirty="0"/>
              <a:t>: </a:t>
            </a:r>
            <a:r>
              <a:rPr kumimoji="1" lang="en-US" altLang="ja-JP" sz="1200" dirty="0" err="1"/>
              <a:t>VSCode</a:t>
            </a:r>
            <a:r>
              <a:rPr kumimoji="1" lang="en-US" altLang="ja-JP" sz="1200" dirty="0"/>
              <a:t> + </a:t>
            </a:r>
            <a:r>
              <a:rPr kumimoji="1" lang="en-US" altLang="ja-JP" sz="1200" dirty="0" err="1"/>
              <a:t>PlatformIO</a:t>
            </a:r>
            <a:r>
              <a:rPr kumimoji="1" lang="en-US" altLang="ja-JP" sz="1200" dirty="0"/>
              <a:t>(</a:t>
            </a:r>
            <a:r>
              <a:rPr kumimoji="1" lang="ja-JP" altLang="en-US" sz="1200" dirty="0"/>
              <a:t>拡張機能</a:t>
            </a:r>
            <a:r>
              <a:rPr kumimoji="1" lang="en-US" altLang="ja-JP" sz="1200" dirty="0"/>
              <a:t>)</a:t>
            </a:r>
          </a:p>
          <a:p>
            <a:r>
              <a:rPr kumimoji="1" lang="ja-JP" altLang="en-US" sz="1200" dirty="0"/>
              <a:t>・コミュニケーションツール</a:t>
            </a:r>
            <a:r>
              <a:rPr kumimoji="1" lang="en-US" altLang="ja-JP" sz="1200" dirty="0"/>
              <a:t> : Discord, Asana</a:t>
            </a:r>
          </a:p>
        </p:txBody>
      </p:sp>
      <p:sp>
        <p:nvSpPr>
          <p:cNvPr id="51" name="AutoShape 6">
            <a:extLst>
              <a:ext uri="{FF2B5EF4-FFF2-40B4-BE49-F238E27FC236}">
                <a16:creationId xmlns:a16="http://schemas.microsoft.com/office/drawing/2014/main" id="{6A0B9FE1-A986-1479-0F74-15CB25CA5D5B}"/>
              </a:ext>
            </a:extLst>
          </p:cNvPr>
          <p:cNvSpPr>
            <a:spLocks noChangeAspect="1" noChangeArrowheads="1"/>
          </p:cNvSpPr>
          <p:nvPr/>
        </p:nvSpPr>
        <p:spPr bwMode="auto">
          <a:xfrm>
            <a:off x="7407275" y="512645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32" name="Picture 8" descr="KiCad 5.1.10 Release - TALPKEYBOARD BLOG">
            <a:extLst>
              <a:ext uri="{FF2B5EF4-FFF2-40B4-BE49-F238E27FC236}">
                <a16:creationId xmlns:a16="http://schemas.microsoft.com/office/drawing/2014/main" id="{6F80B666-55D6-8CE3-6608-88BD359BE6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6498" y="8973634"/>
            <a:ext cx="1395688" cy="724507"/>
          </a:xfrm>
          <a:prstGeom prst="rect">
            <a:avLst/>
          </a:prstGeom>
          <a:noFill/>
          <a:extLst>
            <a:ext uri="{909E8E84-426E-40DD-AFC4-6F175D3DCCD1}">
              <a14:hiddenFill xmlns:a14="http://schemas.microsoft.com/office/drawing/2010/main">
                <a:solidFill>
                  <a:srgbClr val="FFFFFF"/>
                </a:solidFill>
              </a14:hiddenFill>
            </a:ext>
          </a:extLst>
        </p:spPr>
      </p:pic>
      <p:pic>
        <p:nvPicPr>
          <p:cNvPr id="53" name="図 52" descr="ロゴ&#10;&#10;自動的に生成された説明">
            <a:extLst>
              <a:ext uri="{FF2B5EF4-FFF2-40B4-BE49-F238E27FC236}">
                <a16:creationId xmlns:a16="http://schemas.microsoft.com/office/drawing/2014/main" id="{3609B178-CFEA-C089-A3A5-A66487E0F2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4407" y="9084663"/>
            <a:ext cx="503552" cy="503552"/>
          </a:xfrm>
          <a:prstGeom prst="rect">
            <a:avLst/>
          </a:prstGeom>
        </p:spPr>
      </p:pic>
      <p:pic>
        <p:nvPicPr>
          <p:cNvPr id="1034" name="Picture 10" descr="GitHub を無料でダウンロード。2023 年最新版">
            <a:extLst>
              <a:ext uri="{FF2B5EF4-FFF2-40B4-BE49-F238E27FC236}">
                <a16:creationId xmlns:a16="http://schemas.microsoft.com/office/drawing/2014/main" id="{67BCE1F3-677F-AA89-74AD-0F98070A2E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8802" y="9663507"/>
            <a:ext cx="967595" cy="54424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Visual Studio Code - Wikipedia">
            <a:extLst>
              <a:ext uri="{FF2B5EF4-FFF2-40B4-BE49-F238E27FC236}">
                <a16:creationId xmlns:a16="http://schemas.microsoft.com/office/drawing/2014/main" id="{07F3373B-4558-7DE0-D886-87070F1864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78065" y="9727069"/>
            <a:ext cx="464616" cy="464616"/>
          </a:xfrm>
          <a:prstGeom prst="rect">
            <a:avLst/>
          </a:prstGeom>
          <a:noFill/>
          <a:extLst>
            <a:ext uri="{909E8E84-426E-40DD-AFC4-6F175D3DCCD1}">
              <a14:hiddenFill xmlns:a14="http://schemas.microsoft.com/office/drawing/2010/main">
                <a:solidFill>
                  <a:srgbClr val="FFFFFF"/>
                </a:solidFill>
              </a14:hiddenFill>
            </a:ext>
          </a:extLst>
        </p:spPr>
      </p:pic>
      <p:pic>
        <p:nvPicPr>
          <p:cNvPr id="57" name="図 56" descr="ロゴ&#10;&#10;自動的に生成された説明">
            <a:extLst>
              <a:ext uri="{FF2B5EF4-FFF2-40B4-BE49-F238E27FC236}">
                <a16:creationId xmlns:a16="http://schemas.microsoft.com/office/drawing/2014/main" id="{70EBF904-3355-31A8-1F6A-A4761F2CEA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753145" y="9654475"/>
            <a:ext cx="1780968" cy="1001794"/>
          </a:xfrm>
          <a:prstGeom prst="rect">
            <a:avLst/>
          </a:prstGeom>
        </p:spPr>
      </p:pic>
      <p:sp>
        <p:nvSpPr>
          <p:cNvPr id="58" name="四角形: 角を丸くする 57">
            <a:extLst>
              <a:ext uri="{FF2B5EF4-FFF2-40B4-BE49-F238E27FC236}">
                <a16:creationId xmlns:a16="http://schemas.microsoft.com/office/drawing/2014/main" id="{6DA95FC4-781D-3957-2052-F338DB1AAA2E}"/>
              </a:ext>
            </a:extLst>
          </p:cNvPr>
          <p:cNvSpPr/>
          <p:nvPr/>
        </p:nvSpPr>
        <p:spPr>
          <a:xfrm>
            <a:off x="6036172" y="4707425"/>
            <a:ext cx="3942774" cy="2701819"/>
          </a:xfrm>
          <a:prstGeom prst="roundRect">
            <a:avLst>
              <a:gd name="adj" fmla="val 8738"/>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DEF3C5CF-2282-B7C8-EDCB-9E82A300FDF1}"/>
              </a:ext>
            </a:extLst>
          </p:cNvPr>
          <p:cNvSpPr/>
          <p:nvPr/>
        </p:nvSpPr>
        <p:spPr>
          <a:xfrm>
            <a:off x="10088618" y="4705703"/>
            <a:ext cx="4813299" cy="2701819"/>
          </a:xfrm>
          <a:prstGeom prst="roundRect">
            <a:avLst>
              <a:gd name="adj" fmla="val 8738"/>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5D22D53D-C8FC-C6F0-A421-0018854D6608}"/>
              </a:ext>
            </a:extLst>
          </p:cNvPr>
          <p:cNvCxnSpPr>
            <a:cxnSpLocks/>
          </p:cNvCxnSpPr>
          <p:nvPr/>
        </p:nvCxnSpPr>
        <p:spPr>
          <a:xfrm>
            <a:off x="6208716" y="5278853"/>
            <a:ext cx="364229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3" name="直線コネクタ 62">
            <a:extLst>
              <a:ext uri="{FF2B5EF4-FFF2-40B4-BE49-F238E27FC236}">
                <a16:creationId xmlns:a16="http://schemas.microsoft.com/office/drawing/2014/main" id="{4EC46CC6-8ED9-90DF-3470-15FCD2A98FA4}"/>
              </a:ext>
            </a:extLst>
          </p:cNvPr>
          <p:cNvCxnSpPr>
            <a:cxnSpLocks/>
          </p:cNvCxnSpPr>
          <p:nvPr/>
        </p:nvCxnSpPr>
        <p:spPr>
          <a:xfrm>
            <a:off x="10278346" y="5278853"/>
            <a:ext cx="4464468"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025" name="テキスト ボックス 1024">
            <a:extLst>
              <a:ext uri="{FF2B5EF4-FFF2-40B4-BE49-F238E27FC236}">
                <a16:creationId xmlns:a16="http://schemas.microsoft.com/office/drawing/2014/main" id="{E7781108-D108-5ADB-55DC-ED83B9A8CB00}"/>
              </a:ext>
            </a:extLst>
          </p:cNvPr>
          <p:cNvSpPr txBox="1"/>
          <p:nvPr/>
        </p:nvSpPr>
        <p:spPr>
          <a:xfrm>
            <a:off x="6642700" y="4815852"/>
            <a:ext cx="2819022" cy="400110"/>
          </a:xfrm>
          <a:prstGeom prst="rect">
            <a:avLst/>
          </a:prstGeom>
          <a:noFill/>
        </p:spPr>
        <p:txBody>
          <a:bodyPr wrap="square" rtlCol="0">
            <a:spAutoFit/>
          </a:bodyPr>
          <a:lstStyle/>
          <a:p>
            <a:r>
              <a:rPr kumimoji="1" lang="ja-JP" altLang="en-US" sz="2000" dirty="0"/>
              <a:t>ゴールへのアプローチ</a:t>
            </a:r>
          </a:p>
        </p:txBody>
      </p:sp>
      <p:sp>
        <p:nvSpPr>
          <p:cNvPr id="1026" name="テキスト ボックス 1025">
            <a:extLst>
              <a:ext uri="{FF2B5EF4-FFF2-40B4-BE49-F238E27FC236}">
                <a16:creationId xmlns:a16="http://schemas.microsoft.com/office/drawing/2014/main" id="{7B152F78-6D39-3DCE-B07B-A02E4321D828}"/>
              </a:ext>
            </a:extLst>
          </p:cNvPr>
          <p:cNvSpPr txBox="1"/>
          <p:nvPr/>
        </p:nvSpPr>
        <p:spPr>
          <a:xfrm>
            <a:off x="10478065" y="4817335"/>
            <a:ext cx="4171569" cy="400110"/>
          </a:xfrm>
          <a:prstGeom prst="rect">
            <a:avLst/>
          </a:prstGeom>
          <a:noFill/>
        </p:spPr>
        <p:txBody>
          <a:bodyPr wrap="square" rtlCol="0">
            <a:spAutoFit/>
          </a:bodyPr>
          <a:lstStyle/>
          <a:p>
            <a:r>
              <a:rPr kumimoji="1" lang="ja-JP" altLang="en-US" sz="2000" dirty="0"/>
              <a:t>デザインと機能性を兼ね備えた</a:t>
            </a:r>
            <a:r>
              <a:rPr kumimoji="1" lang="en-US" altLang="ja-JP" sz="2000" dirty="0"/>
              <a:t>UI</a:t>
            </a:r>
            <a:endParaRPr kumimoji="1" lang="ja-JP" altLang="en-US" sz="2000" dirty="0"/>
          </a:p>
        </p:txBody>
      </p:sp>
      <p:pic>
        <p:nvPicPr>
          <p:cNvPr id="1027" name="図 1026">
            <a:extLst>
              <a:ext uri="{FF2B5EF4-FFF2-40B4-BE49-F238E27FC236}">
                <a16:creationId xmlns:a16="http://schemas.microsoft.com/office/drawing/2014/main" id="{D5BBEF33-D6C8-2634-18FE-1DF74D7F132B}"/>
              </a:ext>
            </a:extLst>
          </p:cNvPr>
          <p:cNvPicPr>
            <a:picLocks noChangeAspect="1"/>
          </p:cNvPicPr>
          <p:nvPr/>
        </p:nvPicPr>
        <p:blipFill rotWithShape="1">
          <a:blip r:embed="rId8"/>
          <a:srcRect l="3765" t="10203" r="536" b="1038"/>
          <a:stretch/>
        </p:blipFill>
        <p:spPr>
          <a:xfrm>
            <a:off x="776080" y="2151793"/>
            <a:ext cx="4390428" cy="3256558"/>
          </a:xfrm>
          <a:prstGeom prst="rect">
            <a:avLst/>
          </a:prstGeom>
        </p:spPr>
      </p:pic>
      <p:cxnSp>
        <p:nvCxnSpPr>
          <p:cNvPr id="2" name="直線コネクタ 1">
            <a:extLst>
              <a:ext uri="{FF2B5EF4-FFF2-40B4-BE49-F238E27FC236}">
                <a16:creationId xmlns:a16="http://schemas.microsoft.com/office/drawing/2014/main" id="{9D280184-51A3-1DF1-3ADB-B2E8FB5EDDDD}"/>
              </a:ext>
            </a:extLst>
          </p:cNvPr>
          <p:cNvCxnSpPr>
            <a:cxnSpLocks/>
          </p:cNvCxnSpPr>
          <p:nvPr/>
        </p:nvCxnSpPr>
        <p:spPr>
          <a:xfrm>
            <a:off x="10328417" y="2368550"/>
            <a:ext cx="0" cy="212725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6CE7CC08-C904-A834-5C08-4E41AD56CBE5}"/>
              </a:ext>
            </a:extLst>
          </p:cNvPr>
          <p:cNvSpPr txBox="1"/>
          <p:nvPr/>
        </p:nvSpPr>
        <p:spPr>
          <a:xfrm>
            <a:off x="6303971" y="2339832"/>
            <a:ext cx="3858628" cy="900246"/>
          </a:xfrm>
          <a:prstGeom prst="rect">
            <a:avLst/>
          </a:prstGeom>
          <a:noFill/>
        </p:spPr>
        <p:txBody>
          <a:bodyPr wrap="square" rtlCol="0">
            <a:spAutoFit/>
          </a:bodyPr>
          <a:lstStyle/>
          <a:p>
            <a:r>
              <a:rPr kumimoji="1" lang="en-US" altLang="ja-JP" sz="1050" dirty="0"/>
              <a:t>2024</a:t>
            </a:r>
            <a:r>
              <a:rPr kumimoji="1" lang="ja-JP" altLang="en-US" sz="1050" dirty="0"/>
              <a:t>シーズンから円形状のラインセンサを搭載しました。</a:t>
            </a:r>
            <a:endParaRPr kumimoji="1" lang="en-US" altLang="ja-JP" sz="1050" dirty="0"/>
          </a:p>
          <a:p>
            <a:r>
              <a:rPr kumimoji="1" lang="ja-JP" altLang="en-US" sz="1050" dirty="0"/>
              <a:t>今までは十字のラインセンサを用いていましたが、十字だと</a:t>
            </a:r>
            <a:endParaRPr kumimoji="1" lang="en-US" altLang="ja-JP" sz="1050" dirty="0"/>
          </a:p>
          <a:p>
            <a:r>
              <a:rPr kumimoji="1" lang="ja-JP" altLang="en-US" sz="1050" dirty="0"/>
              <a:t>一定の角度で反応しない場合が存在していましたが、</a:t>
            </a:r>
            <a:endParaRPr kumimoji="1" lang="en-US" altLang="ja-JP" sz="1050" dirty="0"/>
          </a:p>
          <a:p>
            <a:r>
              <a:rPr kumimoji="1" lang="ja-JP" altLang="en-US" sz="1050" dirty="0"/>
              <a:t>円形ラインセンサを搭載することでどの角度からでも一定の距離で必ず反応させることができるようになりました。</a:t>
            </a:r>
          </a:p>
        </p:txBody>
      </p:sp>
      <p:sp>
        <p:nvSpPr>
          <p:cNvPr id="8" name="正方形/長方形 7">
            <a:extLst>
              <a:ext uri="{FF2B5EF4-FFF2-40B4-BE49-F238E27FC236}">
                <a16:creationId xmlns:a16="http://schemas.microsoft.com/office/drawing/2014/main" id="{5C56AA88-6E9C-EC2C-2336-75359D631F49}"/>
              </a:ext>
            </a:extLst>
          </p:cNvPr>
          <p:cNvSpPr/>
          <p:nvPr/>
        </p:nvSpPr>
        <p:spPr>
          <a:xfrm>
            <a:off x="6235060" y="3272395"/>
            <a:ext cx="3868148" cy="11680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7693595B-1047-FCA7-792B-596B0D74443F}"/>
              </a:ext>
            </a:extLst>
          </p:cNvPr>
          <p:cNvSpPr/>
          <p:nvPr/>
        </p:nvSpPr>
        <p:spPr>
          <a:xfrm>
            <a:off x="6235060" y="3989656"/>
            <a:ext cx="3868148" cy="132691"/>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1065" name="グループ化 1064">
            <a:extLst>
              <a:ext uri="{FF2B5EF4-FFF2-40B4-BE49-F238E27FC236}">
                <a16:creationId xmlns:a16="http://schemas.microsoft.com/office/drawing/2014/main" id="{F1AE668C-F224-420A-3995-0508899DAA4C}"/>
              </a:ext>
            </a:extLst>
          </p:cNvPr>
          <p:cNvGrpSpPr/>
          <p:nvPr/>
        </p:nvGrpSpPr>
        <p:grpSpPr>
          <a:xfrm>
            <a:off x="6411886" y="3308410"/>
            <a:ext cx="781295" cy="781295"/>
            <a:chOff x="6344505" y="3391323"/>
            <a:chExt cx="901975" cy="901975"/>
          </a:xfrm>
        </p:grpSpPr>
        <p:sp>
          <p:nvSpPr>
            <p:cNvPr id="1061" name="楕円 1060">
              <a:extLst>
                <a:ext uri="{FF2B5EF4-FFF2-40B4-BE49-F238E27FC236}">
                  <a16:creationId xmlns:a16="http://schemas.microsoft.com/office/drawing/2014/main" id="{14819FB5-0DCD-646B-FEDB-687A36DE018F}"/>
                </a:ext>
              </a:extLst>
            </p:cNvPr>
            <p:cNvSpPr/>
            <p:nvPr/>
          </p:nvSpPr>
          <p:spPr>
            <a:xfrm>
              <a:off x="6344505" y="3391323"/>
              <a:ext cx="901975" cy="90197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39" name="グループ化 1038">
              <a:extLst>
                <a:ext uri="{FF2B5EF4-FFF2-40B4-BE49-F238E27FC236}">
                  <a16:creationId xmlns:a16="http://schemas.microsoft.com/office/drawing/2014/main" id="{723B91B7-F598-596C-93AB-BC3093C68B3C}"/>
                </a:ext>
              </a:extLst>
            </p:cNvPr>
            <p:cNvGrpSpPr/>
            <p:nvPr/>
          </p:nvGrpSpPr>
          <p:grpSpPr>
            <a:xfrm rot="5400000">
              <a:off x="6391370" y="3433608"/>
              <a:ext cx="816612" cy="813726"/>
              <a:chOff x="6459344" y="3447624"/>
              <a:chExt cx="816612" cy="813726"/>
            </a:xfrm>
          </p:grpSpPr>
          <p:grpSp>
            <p:nvGrpSpPr>
              <p:cNvPr id="36" name="グループ化 35">
                <a:extLst>
                  <a:ext uri="{FF2B5EF4-FFF2-40B4-BE49-F238E27FC236}">
                    <a16:creationId xmlns:a16="http://schemas.microsoft.com/office/drawing/2014/main" id="{AB8AEA74-6A03-8E16-E72B-13AC6F5684C9}"/>
                  </a:ext>
                </a:extLst>
              </p:cNvPr>
              <p:cNvGrpSpPr/>
              <p:nvPr/>
            </p:nvGrpSpPr>
            <p:grpSpPr>
              <a:xfrm>
                <a:off x="6459344" y="3820494"/>
                <a:ext cx="366712" cy="73329"/>
                <a:chOff x="6503194" y="3762250"/>
                <a:chExt cx="542925" cy="108565"/>
              </a:xfrm>
            </p:grpSpPr>
            <p:sp>
              <p:nvSpPr>
                <p:cNvPr id="20" name="正方形/長方形 19">
                  <a:extLst>
                    <a:ext uri="{FF2B5EF4-FFF2-40B4-BE49-F238E27FC236}">
                      <a16:creationId xmlns:a16="http://schemas.microsoft.com/office/drawing/2014/main" id="{A8DF2ABA-2EB7-6B3D-B4DE-0DB430F0F2CB}"/>
                    </a:ext>
                  </a:extLst>
                </p:cNvPr>
                <p:cNvSpPr/>
                <p:nvPr/>
              </p:nvSpPr>
              <p:spPr>
                <a:xfrm>
                  <a:off x="6503194" y="3769601"/>
                  <a:ext cx="542925" cy="8910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84ADDD53-C583-C85B-C162-B33988FF0585}"/>
                    </a:ext>
                  </a:extLst>
                </p:cNvPr>
                <p:cNvSpPr/>
                <p:nvPr/>
              </p:nvSpPr>
              <p:spPr>
                <a:xfrm flipV="1">
                  <a:off x="6520377" y="3762264"/>
                  <a:ext cx="108550" cy="1085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EE54B95A-22B2-4170-1B42-6FEA13A0B1DB}"/>
                    </a:ext>
                  </a:extLst>
                </p:cNvPr>
                <p:cNvSpPr/>
                <p:nvPr/>
              </p:nvSpPr>
              <p:spPr>
                <a:xfrm flipV="1">
                  <a:off x="6686321" y="3762250"/>
                  <a:ext cx="108550" cy="1085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C5E7AF87-FBA7-4484-8CC6-D7E2E1869F0E}"/>
                    </a:ext>
                  </a:extLst>
                </p:cNvPr>
                <p:cNvSpPr/>
                <p:nvPr/>
              </p:nvSpPr>
              <p:spPr>
                <a:xfrm flipV="1">
                  <a:off x="6845501" y="3762258"/>
                  <a:ext cx="108550" cy="1085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4931601C-3606-787E-B5F3-03DACF01E6E8}"/>
                  </a:ext>
                </a:extLst>
              </p:cNvPr>
              <p:cNvGrpSpPr/>
              <p:nvPr/>
            </p:nvGrpSpPr>
            <p:grpSpPr>
              <a:xfrm rot="5400000">
                <a:off x="6686904" y="3594312"/>
                <a:ext cx="366712" cy="73336"/>
                <a:chOff x="6503194" y="3759416"/>
                <a:chExt cx="542925" cy="108576"/>
              </a:xfrm>
            </p:grpSpPr>
            <p:sp>
              <p:nvSpPr>
                <p:cNvPr id="54" name="正方形/長方形 53">
                  <a:extLst>
                    <a:ext uri="{FF2B5EF4-FFF2-40B4-BE49-F238E27FC236}">
                      <a16:creationId xmlns:a16="http://schemas.microsoft.com/office/drawing/2014/main" id="{39B019C2-0374-9606-501F-128C6EE0B7D8}"/>
                    </a:ext>
                  </a:extLst>
                </p:cNvPr>
                <p:cNvSpPr/>
                <p:nvPr/>
              </p:nvSpPr>
              <p:spPr>
                <a:xfrm>
                  <a:off x="6503194" y="3769601"/>
                  <a:ext cx="542925" cy="8910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楕円 54">
                  <a:extLst>
                    <a:ext uri="{FF2B5EF4-FFF2-40B4-BE49-F238E27FC236}">
                      <a16:creationId xmlns:a16="http://schemas.microsoft.com/office/drawing/2014/main" id="{AC4BA848-EC84-F8DA-35B9-A3A8D1F04382}"/>
                    </a:ext>
                  </a:extLst>
                </p:cNvPr>
                <p:cNvSpPr/>
                <p:nvPr/>
              </p:nvSpPr>
              <p:spPr>
                <a:xfrm flipV="1">
                  <a:off x="6523556" y="3759416"/>
                  <a:ext cx="108550" cy="1085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A3D88C1-C727-7CC3-3796-4ECB8ED15BC1}"/>
                    </a:ext>
                  </a:extLst>
                </p:cNvPr>
                <p:cNvSpPr/>
                <p:nvPr/>
              </p:nvSpPr>
              <p:spPr>
                <a:xfrm flipV="1">
                  <a:off x="6689500" y="3759428"/>
                  <a:ext cx="108550" cy="108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E860C8D3-0769-86C1-E596-CFFAE81A2606}"/>
                    </a:ext>
                  </a:extLst>
                </p:cNvPr>
                <p:cNvSpPr/>
                <p:nvPr/>
              </p:nvSpPr>
              <p:spPr>
                <a:xfrm flipV="1">
                  <a:off x="6848681" y="3759440"/>
                  <a:ext cx="108550" cy="108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66E9E681-4E5F-0B39-3AC4-1731EBED8C96}"/>
                  </a:ext>
                </a:extLst>
              </p:cNvPr>
              <p:cNvGrpSpPr/>
              <p:nvPr/>
            </p:nvGrpSpPr>
            <p:grpSpPr>
              <a:xfrm rot="10800000">
                <a:off x="6909244" y="3821310"/>
                <a:ext cx="366712" cy="73325"/>
                <a:chOff x="6503194" y="3756250"/>
                <a:chExt cx="542925" cy="108559"/>
              </a:xfrm>
            </p:grpSpPr>
            <p:sp>
              <p:nvSpPr>
                <p:cNvPr id="1024" name="正方形/長方形 1023">
                  <a:extLst>
                    <a:ext uri="{FF2B5EF4-FFF2-40B4-BE49-F238E27FC236}">
                      <a16:creationId xmlns:a16="http://schemas.microsoft.com/office/drawing/2014/main" id="{F7255518-DC7E-C918-FED8-74AECAA23305}"/>
                    </a:ext>
                  </a:extLst>
                </p:cNvPr>
                <p:cNvSpPr/>
                <p:nvPr/>
              </p:nvSpPr>
              <p:spPr>
                <a:xfrm>
                  <a:off x="6503194" y="3769601"/>
                  <a:ext cx="542925" cy="8910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8" name="楕円 1027">
                  <a:extLst>
                    <a:ext uri="{FF2B5EF4-FFF2-40B4-BE49-F238E27FC236}">
                      <a16:creationId xmlns:a16="http://schemas.microsoft.com/office/drawing/2014/main" id="{15C52F31-16CB-63FC-6AB4-5BD42B17B2C4}"/>
                    </a:ext>
                  </a:extLst>
                </p:cNvPr>
                <p:cNvSpPr/>
                <p:nvPr/>
              </p:nvSpPr>
              <p:spPr>
                <a:xfrm flipV="1">
                  <a:off x="6520740" y="3756259"/>
                  <a:ext cx="108550" cy="1085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29" name="楕円 1028">
                  <a:extLst>
                    <a:ext uri="{FF2B5EF4-FFF2-40B4-BE49-F238E27FC236}">
                      <a16:creationId xmlns:a16="http://schemas.microsoft.com/office/drawing/2014/main" id="{279B1BFD-3627-C453-BAC3-EC9CE534C717}"/>
                    </a:ext>
                  </a:extLst>
                </p:cNvPr>
                <p:cNvSpPr/>
                <p:nvPr/>
              </p:nvSpPr>
              <p:spPr>
                <a:xfrm flipV="1">
                  <a:off x="6686687" y="3756250"/>
                  <a:ext cx="108550" cy="1085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30" name="楕円 1029">
                  <a:extLst>
                    <a:ext uri="{FF2B5EF4-FFF2-40B4-BE49-F238E27FC236}">
                      <a16:creationId xmlns:a16="http://schemas.microsoft.com/office/drawing/2014/main" id="{68E88AA4-B0EF-CBED-FE95-586E01DEA16E}"/>
                    </a:ext>
                  </a:extLst>
                </p:cNvPr>
                <p:cNvSpPr/>
                <p:nvPr/>
              </p:nvSpPr>
              <p:spPr>
                <a:xfrm flipV="1">
                  <a:off x="6845868" y="3756251"/>
                  <a:ext cx="108550" cy="1085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1031" name="グループ化 1030">
                <a:extLst>
                  <a:ext uri="{FF2B5EF4-FFF2-40B4-BE49-F238E27FC236}">
                    <a16:creationId xmlns:a16="http://schemas.microsoft.com/office/drawing/2014/main" id="{2CFA34A1-95B5-6F62-8385-FBC55F72814D}"/>
                  </a:ext>
                </a:extLst>
              </p:cNvPr>
              <p:cNvGrpSpPr/>
              <p:nvPr/>
            </p:nvGrpSpPr>
            <p:grpSpPr>
              <a:xfrm rot="16200000">
                <a:off x="6683662" y="4041328"/>
                <a:ext cx="366712" cy="73331"/>
                <a:chOff x="6503194" y="3759076"/>
                <a:chExt cx="542925" cy="108570"/>
              </a:xfrm>
            </p:grpSpPr>
            <p:sp>
              <p:nvSpPr>
                <p:cNvPr id="1033" name="正方形/長方形 1032">
                  <a:extLst>
                    <a:ext uri="{FF2B5EF4-FFF2-40B4-BE49-F238E27FC236}">
                      <a16:creationId xmlns:a16="http://schemas.microsoft.com/office/drawing/2014/main" id="{6BCCBA02-B717-FFA8-D4AB-9085B1510619}"/>
                    </a:ext>
                  </a:extLst>
                </p:cNvPr>
                <p:cNvSpPr/>
                <p:nvPr/>
              </p:nvSpPr>
              <p:spPr>
                <a:xfrm>
                  <a:off x="6503194" y="3769601"/>
                  <a:ext cx="542925" cy="8910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5" name="楕円 1034">
                  <a:extLst>
                    <a:ext uri="{FF2B5EF4-FFF2-40B4-BE49-F238E27FC236}">
                      <a16:creationId xmlns:a16="http://schemas.microsoft.com/office/drawing/2014/main" id="{9AFFA81A-F525-1C84-3B71-CFCE517B857A}"/>
                    </a:ext>
                  </a:extLst>
                </p:cNvPr>
                <p:cNvSpPr/>
                <p:nvPr/>
              </p:nvSpPr>
              <p:spPr>
                <a:xfrm flipV="1">
                  <a:off x="6517560" y="3759076"/>
                  <a:ext cx="108550" cy="1085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37" name="楕円 1036">
                  <a:extLst>
                    <a:ext uri="{FF2B5EF4-FFF2-40B4-BE49-F238E27FC236}">
                      <a16:creationId xmlns:a16="http://schemas.microsoft.com/office/drawing/2014/main" id="{5113DF55-70FB-5C20-378B-941213DB825E}"/>
                    </a:ext>
                  </a:extLst>
                </p:cNvPr>
                <p:cNvSpPr/>
                <p:nvPr/>
              </p:nvSpPr>
              <p:spPr>
                <a:xfrm flipV="1">
                  <a:off x="6683507" y="3759076"/>
                  <a:ext cx="108550" cy="108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38" name="楕円 1037">
                  <a:extLst>
                    <a:ext uri="{FF2B5EF4-FFF2-40B4-BE49-F238E27FC236}">
                      <a16:creationId xmlns:a16="http://schemas.microsoft.com/office/drawing/2014/main" id="{8A14D29A-1275-126B-23E5-FA6310265308}"/>
                    </a:ext>
                  </a:extLst>
                </p:cNvPr>
                <p:cNvSpPr/>
                <p:nvPr/>
              </p:nvSpPr>
              <p:spPr>
                <a:xfrm flipV="1">
                  <a:off x="6842687" y="3759094"/>
                  <a:ext cx="108550" cy="108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grpSp>
      <p:sp>
        <p:nvSpPr>
          <p:cNvPr id="1064" name="正方形/長方形 1063">
            <a:extLst>
              <a:ext uri="{FF2B5EF4-FFF2-40B4-BE49-F238E27FC236}">
                <a16:creationId xmlns:a16="http://schemas.microsoft.com/office/drawing/2014/main" id="{D3CB4CCE-45B5-4942-18B7-161729AF7ABF}"/>
              </a:ext>
            </a:extLst>
          </p:cNvPr>
          <p:cNvSpPr/>
          <p:nvPr/>
        </p:nvSpPr>
        <p:spPr>
          <a:xfrm>
            <a:off x="6442129" y="4158603"/>
            <a:ext cx="1669296" cy="375092"/>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063" name="テキスト ボックス 1062">
            <a:extLst>
              <a:ext uri="{FF2B5EF4-FFF2-40B4-BE49-F238E27FC236}">
                <a16:creationId xmlns:a16="http://schemas.microsoft.com/office/drawing/2014/main" id="{EE04E5A2-726F-EDCF-AB84-D09EA5A62A40}"/>
              </a:ext>
            </a:extLst>
          </p:cNvPr>
          <p:cNvSpPr txBox="1"/>
          <p:nvPr/>
        </p:nvSpPr>
        <p:spPr>
          <a:xfrm>
            <a:off x="6497928" y="4174421"/>
            <a:ext cx="1584851" cy="369332"/>
          </a:xfrm>
          <a:prstGeom prst="rect">
            <a:avLst/>
          </a:prstGeom>
          <a:noFill/>
        </p:spPr>
        <p:txBody>
          <a:bodyPr wrap="square" rtlCol="0">
            <a:spAutoFit/>
          </a:bodyPr>
          <a:lstStyle/>
          <a:p>
            <a:r>
              <a:rPr kumimoji="1" lang="ja-JP" altLang="en-US" sz="900" dirty="0"/>
              <a:t>十字ラインだと反応しない</a:t>
            </a:r>
            <a:endParaRPr kumimoji="1" lang="en-US" altLang="ja-JP" sz="900" dirty="0"/>
          </a:p>
          <a:p>
            <a:r>
              <a:rPr kumimoji="1" lang="ja-JP" altLang="en-US" sz="900" dirty="0"/>
              <a:t>角度が存在するが</a:t>
            </a:r>
            <a:r>
              <a:rPr kumimoji="1" lang="en-US" altLang="ja-JP" sz="900" dirty="0"/>
              <a:t>…</a:t>
            </a:r>
            <a:endParaRPr kumimoji="1" lang="ja-JP" altLang="en-US" sz="900" dirty="0"/>
          </a:p>
        </p:txBody>
      </p:sp>
      <p:grpSp>
        <p:nvGrpSpPr>
          <p:cNvPr id="1066" name="グループ化 1065">
            <a:extLst>
              <a:ext uri="{FF2B5EF4-FFF2-40B4-BE49-F238E27FC236}">
                <a16:creationId xmlns:a16="http://schemas.microsoft.com/office/drawing/2014/main" id="{0852D8A7-4879-53FE-C736-F5EEF5DCBF3B}"/>
              </a:ext>
            </a:extLst>
          </p:cNvPr>
          <p:cNvGrpSpPr/>
          <p:nvPr/>
        </p:nvGrpSpPr>
        <p:grpSpPr>
          <a:xfrm rot="2792486">
            <a:off x="7295011" y="3306608"/>
            <a:ext cx="768156" cy="768156"/>
            <a:chOff x="6344505" y="3391323"/>
            <a:chExt cx="901975" cy="901975"/>
          </a:xfrm>
        </p:grpSpPr>
        <p:sp>
          <p:nvSpPr>
            <p:cNvPr id="1067" name="楕円 1066">
              <a:extLst>
                <a:ext uri="{FF2B5EF4-FFF2-40B4-BE49-F238E27FC236}">
                  <a16:creationId xmlns:a16="http://schemas.microsoft.com/office/drawing/2014/main" id="{82ABE10B-A86B-B461-9AF6-8F306F8D68A6}"/>
                </a:ext>
              </a:extLst>
            </p:cNvPr>
            <p:cNvSpPr/>
            <p:nvPr/>
          </p:nvSpPr>
          <p:spPr>
            <a:xfrm>
              <a:off x="6344505" y="3391323"/>
              <a:ext cx="901975" cy="90197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68" name="グループ化 1067">
              <a:extLst>
                <a:ext uri="{FF2B5EF4-FFF2-40B4-BE49-F238E27FC236}">
                  <a16:creationId xmlns:a16="http://schemas.microsoft.com/office/drawing/2014/main" id="{5D79BB41-013E-550E-CB70-8505BBB1A4B5}"/>
                </a:ext>
              </a:extLst>
            </p:cNvPr>
            <p:cNvGrpSpPr/>
            <p:nvPr/>
          </p:nvGrpSpPr>
          <p:grpSpPr>
            <a:xfrm rot="5400000">
              <a:off x="6391370" y="3433608"/>
              <a:ext cx="816612" cy="813726"/>
              <a:chOff x="6459344" y="3447624"/>
              <a:chExt cx="816612" cy="813726"/>
            </a:xfrm>
          </p:grpSpPr>
          <p:grpSp>
            <p:nvGrpSpPr>
              <p:cNvPr id="1069" name="グループ化 1068">
                <a:extLst>
                  <a:ext uri="{FF2B5EF4-FFF2-40B4-BE49-F238E27FC236}">
                    <a16:creationId xmlns:a16="http://schemas.microsoft.com/office/drawing/2014/main" id="{EC27526A-4C6D-DC1D-C076-4FF932511484}"/>
                  </a:ext>
                </a:extLst>
              </p:cNvPr>
              <p:cNvGrpSpPr/>
              <p:nvPr/>
            </p:nvGrpSpPr>
            <p:grpSpPr>
              <a:xfrm>
                <a:off x="6459344" y="3820494"/>
                <a:ext cx="366712" cy="73329"/>
                <a:chOff x="6503194" y="3762250"/>
                <a:chExt cx="542925" cy="108565"/>
              </a:xfrm>
            </p:grpSpPr>
            <p:sp>
              <p:nvSpPr>
                <p:cNvPr id="1085" name="正方形/長方形 1084">
                  <a:extLst>
                    <a:ext uri="{FF2B5EF4-FFF2-40B4-BE49-F238E27FC236}">
                      <a16:creationId xmlns:a16="http://schemas.microsoft.com/office/drawing/2014/main" id="{B18E4383-ABC2-DC5E-251C-A89670716655}"/>
                    </a:ext>
                  </a:extLst>
                </p:cNvPr>
                <p:cNvSpPr/>
                <p:nvPr/>
              </p:nvSpPr>
              <p:spPr>
                <a:xfrm>
                  <a:off x="6503194" y="3769601"/>
                  <a:ext cx="542925" cy="8910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6" name="楕円 1085">
                  <a:extLst>
                    <a:ext uri="{FF2B5EF4-FFF2-40B4-BE49-F238E27FC236}">
                      <a16:creationId xmlns:a16="http://schemas.microsoft.com/office/drawing/2014/main" id="{A9CF78E9-3EA7-55C7-682D-0A80EFA75195}"/>
                    </a:ext>
                  </a:extLst>
                </p:cNvPr>
                <p:cNvSpPr/>
                <p:nvPr/>
              </p:nvSpPr>
              <p:spPr>
                <a:xfrm flipV="1">
                  <a:off x="6520377" y="3762264"/>
                  <a:ext cx="108550" cy="1085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87" name="楕円 1086">
                  <a:extLst>
                    <a:ext uri="{FF2B5EF4-FFF2-40B4-BE49-F238E27FC236}">
                      <a16:creationId xmlns:a16="http://schemas.microsoft.com/office/drawing/2014/main" id="{CF67DF25-AB65-1B07-E22B-40D34AC8D500}"/>
                    </a:ext>
                  </a:extLst>
                </p:cNvPr>
                <p:cNvSpPr/>
                <p:nvPr/>
              </p:nvSpPr>
              <p:spPr>
                <a:xfrm flipV="1">
                  <a:off x="6686321" y="3762250"/>
                  <a:ext cx="108550" cy="1085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88" name="楕円 1087">
                  <a:extLst>
                    <a:ext uri="{FF2B5EF4-FFF2-40B4-BE49-F238E27FC236}">
                      <a16:creationId xmlns:a16="http://schemas.microsoft.com/office/drawing/2014/main" id="{93F98AF9-2C9E-4458-2ABC-80D80F4747D3}"/>
                    </a:ext>
                  </a:extLst>
                </p:cNvPr>
                <p:cNvSpPr/>
                <p:nvPr/>
              </p:nvSpPr>
              <p:spPr>
                <a:xfrm flipV="1">
                  <a:off x="6845501" y="3762258"/>
                  <a:ext cx="108550" cy="1085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1070" name="グループ化 1069">
                <a:extLst>
                  <a:ext uri="{FF2B5EF4-FFF2-40B4-BE49-F238E27FC236}">
                    <a16:creationId xmlns:a16="http://schemas.microsoft.com/office/drawing/2014/main" id="{9BBE3CAF-3F05-F783-5CE4-CC6288EBBCA0}"/>
                  </a:ext>
                </a:extLst>
              </p:cNvPr>
              <p:cNvGrpSpPr/>
              <p:nvPr/>
            </p:nvGrpSpPr>
            <p:grpSpPr>
              <a:xfrm rot="5400000">
                <a:off x="6686904" y="3594312"/>
                <a:ext cx="366712" cy="73336"/>
                <a:chOff x="6503194" y="3759416"/>
                <a:chExt cx="542925" cy="108576"/>
              </a:xfrm>
            </p:grpSpPr>
            <p:sp>
              <p:nvSpPr>
                <p:cNvPr id="1081" name="正方形/長方形 1080">
                  <a:extLst>
                    <a:ext uri="{FF2B5EF4-FFF2-40B4-BE49-F238E27FC236}">
                      <a16:creationId xmlns:a16="http://schemas.microsoft.com/office/drawing/2014/main" id="{0029627D-994E-5780-20CB-17DDCFAAC834}"/>
                    </a:ext>
                  </a:extLst>
                </p:cNvPr>
                <p:cNvSpPr/>
                <p:nvPr/>
              </p:nvSpPr>
              <p:spPr>
                <a:xfrm>
                  <a:off x="6503194" y="3769601"/>
                  <a:ext cx="542925" cy="8910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2" name="楕円 1081">
                  <a:extLst>
                    <a:ext uri="{FF2B5EF4-FFF2-40B4-BE49-F238E27FC236}">
                      <a16:creationId xmlns:a16="http://schemas.microsoft.com/office/drawing/2014/main" id="{C701DDBD-BDEF-E4AE-483B-F3BB9548976A}"/>
                    </a:ext>
                  </a:extLst>
                </p:cNvPr>
                <p:cNvSpPr/>
                <p:nvPr/>
              </p:nvSpPr>
              <p:spPr>
                <a:xfrm flipV="1">
                  <a:off x="6523556" y="3759416"/>
                  <a:ext cx="108550" cy="1085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83" name="楕円 1082">
                  <a:extLst>
                    <a:ext uri="{FF2B5EF4-FFF2-40B4-BE49-F238E27FC236}">
                      <a16:creationId xmlns:a16="http://schemas.microsoft.com/office/drawing/2014/main" id="{5B7DF204-3485-C212-ABFD-91D6C624B7D9}"/>
                    </a:ext>
                  </a:extLst>
                </p:cNvPr>
                <p:cNvSpPr/>
                <p:nvPr/>
              </p:nvSpPr>
              <p:spPr>
                <a:xfrm flipV="1">
                  <a:off x="6689500" y="3759428"/>
                  <a:ext cx="108550" cy="108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84" name="楕円 1083">
                  <a:extLst>
                    <a:ext uri="{FF2B5EF4-FFF2-40B4-BE49-F238E27FC236}">
                      <a16:creationId xmlns:a16="http://schemas.microsoft.com/office/drawing/2014/main" id="{F82A291A-974D-85C9-8FAB-42F4D6B9E3E1}"/>
                    </a:ext>
                  </a:extLst>
                </p:cNvPr>
                <p:cNvSpPr/>
                <p:nvPr/>
              </p:nvSpPr>
              <p:spPr>
                <a:xfrm flipV="1">
                  <a:off x="6848681" y="3759440"/>
                  <a:ext cx="108550" cy="108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1071" name="グループ化 1070">
                <a:extLst>
                  <a:ext uri="{FF2B5EF4-FFF2-40B4-BE49-F238E27FC236}">
                    <a16:creationId xmlns:a16="http://schemas.microsoft.com/office/drawing/2014/main" id="{1A5DE00F-0A7D-70D1-B4E0-D7B6B2C925B1}"/>
                  </a:ext>
                </a:extLst>
              </p:cNvPr>
              <p:cNvGrpSpPr/>
              <p:nvPr/>
            </p:nvGrpSpPr>
            <p:grpSpPr>
              <a:xfrm rot="10800000">
                <a:off x="6909244" y="3821310"/>
                <a:ext cx="366712" cy="73325"/>
                <a:chOff x="6503194" y="3756250"/>
                <a:chExt cx="542925" cy="108559"/>
              </a:xfrm>
            </p:grpSpPr>
            <p:sp>
              <p:nvSpPr>
                <p:cNvPr id="1077" name="正方形/長方形 1076">
                  <a:extLst>
                    <a:ext uri="{FF2B5EF4-FFF2-40B4-BE49-F238E27FC236}">
                      <a16:creationId xmlns:a16="http://schemas.microsoft.com/office/drawing/2014/main" id="{B06C084A-952E-A3E1-19EE-A9FFE481D422}"/>
                    </a:ext>
                  </a:extLst>
                </p:cNvPr>
                <p:cNvSpPr/>
                <p:nvPr/>
              </p:nvSpPr>
              <p:spPr>
                <a:xfrm>
                  <a:off x="6503194" y="3769601"/>
                  <a:ext cx="542925" cy="8910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8" name="楕円 1077">
                  <a:extLst>
                    <a:ext uri="{FF2B5EF4-FFF2-40B4-BE49-F238E27FC236}">
                      <a16:creationId xmlns:a16="http://schemas.microsoft.com/office/drawing/2014/main" id="{3C0C27E0-8A15-0C1C-2480-9D1577BC82CB}"/>
                    </a:ext>
                  </a:extLst>
                </p:cNvPr>
                <p:cNvSpPr/>
                <p:nvPr/>
              </p:nvSpPr>
              <p:spPr>
                <a:xfrm flipV="1">
                  <a:off x="6520740" y="3756259"/>
                  <a:ext cx="108550" cy="10855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79" name="楕円 1078">
                  <a:extLst>
                    <a:ext uri="{FF2B5EF4-FFF2-40B4-BE49-F238E27FC236}">
                      <a16:creationId xmlns:a16="http://schemas.microsoft.com/office/drawing/2014/main" id="{DBB4EACC-15CB-6B78-B169-F6511B9232C3}"/>
                    </a:ext>
                  </a:extLst>
                </p:cNvPr>
                <p:cNvSpPr/>
                <p:nvPr/>
              </p:nvSpPr>
              <p:spPr>
                <a:xfrm flipV="1">
                  <a:off x="6686687" y="3756250"/>
                  <a:ext cx="108550" cy="1085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80" name="楕円 1079">
                  <a:extLst>
                    <a:ext uri="{FF2B5EF4-FFF2-40B4-BE49-F238E27FC236}">
                      <a16:creationId xmlns:a16="http://schemas.microsoft.com/office/drawing/2014/main" id="{612571F2-D5E4-F526-EDB5-28DC61E93DA6}"/>
                    </a:ext>
                  </a:extLst>
                </p:cNvPr>
                <p:cNvSpPr/>
                <p:nvPr/>
              </p:nvSpPr>
              <p:spPr>
                <a:xfrm flipV="1">
                  <a:off x="6845868" y="3756251"/>
                  <a:ext cx="108550" cy="1085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1072" name="グループ化 1071">
                <a:extLst>
                  <a:ext uri="{FF2B5EF4-FFF2-40B4-BE49-F238E27FC236}">
                    <a16:creationId xmlns:a16="http://schemas.microsoft.com/office/drawing/2014/main" id="{1A4CD7E5-7316-EB21-B794-B3D5340C77F4}"/>
                  </a:ext>
                </a:extLst>
              </p:cNvPr>
              <p:cNvGrpSpPr/>
              <p:nvPr/>
            </p:nvGrpSpPr>
            <p:grpSpPr>
              <a:xfrm rot="16200000">
                <a:off x="6683662" y="4041328"/>
                <a:ext cx="366712" cy="73331"/>
                <a:chOff x="6503194" y="3759076"/>
                <a:chExt cx="542925" cy="108570"/>
              </a:xfrm>
            </p:grpSpPr>
            <p:sp>
              <p:nvSpPr>
                <p:cNvPr id="1073" name="正方形/長方形 1072">
                  <a:extLst>
                    <a:ext uri="{FF2B5EF4-FFF2-40B4-BE49-F238E27FC236}">
                      <a16:creationId xmlns:a16="http://schemas.microsoft.com/office/drawing/2014/main" id="{1A505520-9527-337D-ACB6-724691300AB4}"/>
                    </a:ext>
                  </a:extLst>
                </p:cNvPr>
                <p:cNvSpPr/>
                <p:nvPr/>
              </p:nvSpPr>
              <p:spPr>
                <a:xfrm>
                  <a:off x="6503194" y="3769601"/>
                  <a:ext cx="542925" cy="8910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4" name="楕円 1073">
                  <a:extLst>
                    <a:ext uri="{FF2B5EF4-FFF2-40B4-BE49-F238E27FC236}">
                      <a16:creationId xmlns:a16="http://schemas.microsoft.com/office/drawing/2014/main" id="{9D48756B-977D-AB0D-6E0A-874C61C85B7E}"/>
                    </a:ext>
                  </a:extLst>
                </p:cNvPr>
                <p:cNvSpPr/>
                <p:nvPr/>
              </p:nvSpPr>
              <p:spPr>
                <a:xfrm flipV="1">
                  <a:off x="6517560" y="3759076"/>
                  <a:ext cx="108550" cy="1085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75" name="楕円 1074">
                  <a:extLst>
                    <a:ext uri="{FF2B5EF4-FFF2-40B4-BE49-F238E27FC236}">
                      <a16:creationId xmlns:a16="http://schemas.microsoft.com/office/drawing/2014/main" id="{3560029E-64DF-0A19-6DAB-9CAD3AE2DF59}"/>
                    </a:ext>
                  </a:extLst>
                </p:cNvPr>
                <p:cNvSpPr/>
                <p:nvPr/>
              </p:nvSpPr>
              <p:spPr>
                <a:xfrm flipV="1">
                  <a:off x="6683507" y="3759076"/>
                  <a:ext cx="108550" cy="108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76" name="楕円 1075">
                  <a:extLst>
                    <a:ext uri="{FF2B5EF4-FFF2-40B4-BE49-F238E27FC236}">
                      <a16:creationId xmlns:a16="http://schemas.microsoft.com/office/drawing/2014/main" id="{9E12569C-F02D-9BF7-9AAA-F710D8BC9B25}"/>
                    </a:ext>
                  </a:extLst>
                </p:cNvPr>
                <p:cNvSpPr/>
                <p:nvPr/>
              </p:nvSpPr>
              <p:spPr>
                <a:xfrm flipV="1">
                  <a:off x="6842687" y="3759094"/>
                  <a:ext cx="108550" cy="1085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grpSp>
      <p:grpSp>
        <p:nvGrpSpPr>
          <p:cNvPr id="1138" name="グループ化 1137">
            <a:extLst>
              <a:ext uri="{FF2B5EF4-FFF2-40B4-BE49-F238E27FC236}">
                <a16:creationId xmlns:a16="http://schemas.microsoft.com/office/drawing/2014/main" id="{5FCC8540-52BE-DC0D-06E0-046F3EC74D94}"/>
              </a:ext>
            </a:extLst>
          </p:cNvPr>
          <p:cNvGrpSpPr/>
          <p:nvPr/>
        </p:nvGrpSpPr>
        <p:grpSpPr>
          <a:xfrm>
            <a:off x="8359859" y="3298388"/>
            <a:ext cx="778367" cy="778367"/>
            <a:chOff x="8331520" y="3413046"/>
            <a:chExt cx="679959" cy="679959"/>
          </a:xfrm>
        </p:grpSpPr>
        <p:grpSp>
          <p:nvGrpSpPr>
            <p:cNvPr id="1137" name="グループ化 1136">
              <a:extLst>
                <a:ext uri="{FF2B5EF4-FFF2-40B4-BE49-F238E27FC236}">
                  <a16:creationId xmlns:a16="http://schemas.microsoft.com/office/drawing/2014/main" id="{BE9232BD-17FB-22EA-FCF8-31CFC72BE071}"/>
                </a:ext>
              </a:extLst>
            </p:cNvPr>
            <p:cNvGrpSpPr/>
            <p:nvPr/>
          </p:nvGrpSpPr>
          <p:grpSpPr>
            <a:xfrm>
              <a:off x="8331520" y="3413046"/>
              <a:ext cx="679959" cy="679959"/>
              <a:chOff x="8331520" y="3413046"/>
              <a:chExt cx="679959" cy="679959"/>
            </a:xfrm>
          </p:grpSpPr>
          <p:sp>
            <p:nvSpPr>
              <p:cNvPr id="1090" name="楕円 1089">
                <a:extLst>
                  <a:ext uri="{FF2B5EF4-FFF2-40B4-BE49-F238E27FC236}">
                    <a16:creationId xmlns:a16="http://schemas.microsoft.com/office/drawing/2014/main" id="{54746EDE-6739-2540-38AA-8F80743078DA}"/>
                  </a:ext>
                </a:extLst>
              </p:cNvPr>
              <p:cNvSpPr/>
              <p:nvPr/>
            </p:nvSpPr>
            <p:spPr>
              <a:xfrm rot="2792486">
                <a:off x="8331520" y="3413046"/>
                <a:ext cx="679959" cy="67995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3" name="円: 塗りつぶしなし 1112">
                <a:extLst>
                  <a:ext uri="{FF2B5EF4-FFF2-40B4-BE49-F238E27FC236}">
                    <a16:creationId xmlns:a16="http://schemas.microsoft.com/office/drawing/2014/main" id="{DDD1B711-D137-CDD1-71EC-DFA0DE225CCE}"/>
                  </a:ext>
                </a:extLst>
              </p:cNvPr>
              <p:cNvSpPr/>
              <p:nvPr/>
            </p:nvSpPr>
            <p:spPr>
              <a:xfrm>
                <a:off x="8385128" y="3462820"/>
                <a:ext cx="577941" cy="577941"/>
              </a:xfrm>
              <a:prstGeom prst="donut">
                <a:avLst>
                  <a:gd name="adj" fmla="val 919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grpSp>
        <p:grpSp>
          <p:nvGrpSpPr>
            <p:cNvPr id="1116" name="グループ化 1115">
              <a:extLst>
                <a:ext uri="{FF2B5EF4-FFF2-40B4-BE49-F238E27FC236}">
                  <a16:creationId xmlns:a16="http://schemas.microsoft.com/office/drawing/2014/main" id="{CBFC15C8-520B-64E5-C886-DCCFC681CC57}"/>
                </a:ext>
              </a:extLst>
            </p:cNvPr>
            <p:cNvGrpSpPr/>
            <p:nvPr/>
          </p:nvGrpSpPr>
          <p:grpSpPr>
            <a:xfrm>
              <a:off x="8386702" y="3447158"/>
              <a:ext cx="577806" cy="603566"/>
              <a:chOff x="4567822" y="2116317"/>
              <a:chExt cx="6111765" cy="6384238"/>
            </a:xfrm>
            <a:solidFill>
              <a:schemeClr val="bg1"/>
            </a:solidFill>
          </p:grpSpPr>
          <p:sp>
            <p:nvSpPr>
              <p:cNvPr id="1117" name="フリーフォーム: 図形 1116">
                <a:extLst>
                  <a:ext uri="{FF2B5EF4-FFF2-40B4-BE49-F238E27FC236}">
                    <a16:creationId xmlns:a16="http://schemas.microsoft.com/office/drawing/2014/main" id="{845A2EFE-0AEF-6F2C-6933-5B35CB364B07}"/>
                  </a:ext>
                </a:extLst>
              </p:cNvPr>
              <p:cNvSpPr/>
              <p:nvPr/>
            </p:nvSpPr>
            <p:spPr>
              <a:xfrm>
                <a:off x="7215116" y="2116317"/>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119" name="フリーフォーム: 図形 1118">
                <a:extLst>
                  <a:ext uri="{FF2B5EF4-FFF2-40B4-BE49-F238E27FC236}">
                    <a16:creationId xmlns:a16="http://schemas.microsoft.com/office/drawing/2014/main" id="{28AE1D24-869F-233C-63BE-606CE2B3A7AA}"/>
                  </a:ext>
                </a:extLst>
              </p:cNvPr>
              <p:cNvSpPr/>
              <p:nvPr/>
            </p:nvSpPr>
            <p:spPr>
              <a:xfrm>
                <a:off x="8851228" y="2647923"/>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121" name="フリーフォーム: 図形 1120">
                <a:extLst>
                  <a:ext uri="{FF2B5EF4-FFF2-40B4-BE49-F238E27FC236}">
                    <a16:creationId xmlns:a16="http://schemas.microsoft.com/office/drawing/2014/main" id="{AAC6E9A3-AFFB-F347-44D1-CEB5F418A77A}"/>
                  </a:ext>
                </a:extLst>
              </p:cNvPr>
              <p:cNvSpPr/>
              <p:nvPr/>
            </p:nvSpPr>
            <p:spPr>
              <a:xfrm>
                <a:off x="9862409" y="4039682"/>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123" name="フリーフォーム: 図形 1122">
                <a:extLst>
                  <a:ext uri="{FF2B5EF4-FFF2-40B4-BE49-F238E27FC236}">
                    <a16:creationId xmlns:a16="http://schemas.microsoft.com/office/drawing/2014/main" id="{8D133868-99AF-042B-C28A-7D1C4D98FC73}"/>
                  </a:ext>
                </a:extLst>
              </p:cNvPr>
              <p:cNvSpPr/>
              <p:nvPr/>
            </p:nvSpPr>
            <p:spPr>
              <a:xfrm>
                <a:off x="9862409" y="576000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125" name="フリーフォーム: 図形 1124">
                <a:extLst>
                  <a:ext uri="{FF2B5EF4-FFF2-40B4-BE49-F238E27FC236}">
                    <a16:creationId xmlns:a16="http://schemas.microsoft.com/office/drawing/2014/main" id="{787F96B6-EB3F-7DB6-63E6-636EB7959AAB}"/>
                  </a:ext>
                </a:extLst>
              </p:cNvPr>
              <p:cNvSpPr/>
              <p:nvPr/>
            </p:nvSpPr>
            <p:spPr>
              <a:xfrm>
                <a:off x="8851228" y="715176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127" name="フリーフォーム: 図形 1126">
                <a:extLst>
                  <a:ext uri="{FF2B5EF4-FFF2-40B4-BE49-F238E27FC236}">
                    <a16:creationId xmlns:a16="http://schemas.microsoft.com/office/drawing/2014/main" id="{20072F6A-BCFB-2907-68B0-A3F9B7C62BDC}"/>
                  </a:ext>
                </a:extLst>
              </p:cNvPr>
              <p:cNvSpPr/>
              <p:nvPr/>
            </p:nvSpPr>
            <p:spPr>
              <a:xfrm>
                <a:off x="7215115" y="7683377"/>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solidFill>
                <a:srgbClr val="FF000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129" name="フリーフォーム: 図形 1128">
                <a:extLst>
                  <a:ext uri="{FF2B5EF4-FFF2-40B4-BE49-F238E27FC236}">
                    <a16:creationId xmlns:a16="http://schemas.microsoft.com/office/drawing/2014/main" id="{345B0050-B4FA-47C7-879B-1532E7CE6777}"/>
                  </a:ext>
                </a:extLst>
              </p:cNvPr>
              <p:cNvSpPr/>
              <p:nvPr/>
            </p:nvSpPr>
            <p:spPr>
              <a:xfrm>
                <a:off x="5579003" y="715176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131" name="フリーフォーム: 図形 1130">
                <a:extLst>
                  <a:ext uri="{FF2B5EF4-FFF2-40B4-BE49-F238E27FC236}">
                    <a16:creationId xmlns:a16="http://schemas.microsoft.com/office/drawing/2014/main" id="{CA54CE2D-FB99-353C-8B45-3A8B18B049BA}"/>
                  </a:ext>
                </a:extLst>
              </p:cNvPr>
              <p:cNvSpPr/>
              <p:nvPr/>
            </p:nvSpPr>
            <p:spPr>
              <a:xfrm>
                <a:off x="4567822" y="576000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133" name="フリーフォーム: 図形 1132">
                <a:extLst>
                  <a:ext uri="{FF2B5EF4-FFF2-40B4-BE49-F238E27FC236}">
                    <a16:creationId xmlns:a16="http://schemas.microsoft.com/office/drawing/2014/main" id="{F4A52EE7-24EB-ED29-2C62-3A23BA64A627}"/>
                  </a:ext>
                </a:extLst>
              </p:cNvPr>
              <p:cNvSpPr/>
              <p:nvPr/>
            </p:nvSpPr>
            <p:spPr>
              <a:xfrm>
                <a:off x="4567822" y="4039682"/>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135" name="フリーフォーム: 図形 1134">
                <a:extLst>
                  <a:ext uri="{FF2B5EF4-FFF2-40B4-BE49-F238E27FC236}">
                    <a16:creationId xmlns:a16="http://schemas.microsoft.com/office/drawing/2014/main" id="{3E9479EA-A8BA-6823-94A3-E441AAF1877F}"/>
                  </a:ext>
                </a:extLst>
              </p:cNvPr>
              <p:cNvSpPr/>
              <p:nvPr/>
            </p:nvSpPr>
            <p:spPr>
              <a:xfrm>
                <a:off x="5579003" y="2647923"/>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grpSp>
      </p:grpSp>
      <p:grpSp>
        <p:nvGrpSpPr>
          <p:cNvPr id="1139" name="グループ化 1138">
            <a:extLst>
              <a:ext uri="{FF2B5EF4-FFF2-40B4-BE49-F238E27FC236}">
                <a16:creationId xmlns:a16="http://schemas.microsoft.com/office/drawing/2014/main" id="{BF1DFBF7-90A9-8113-FDE9-2CE448D6BFEF}"/>
              </a:ext>
            </a:extLst>
          </p:cNvPr>
          <p:cNvGrpSpPr/>
          <p:nvPr/>
        </p:nvGrpSpPr>
        <p:grpSpPr>
          <a:xfrm rot="1187405">
            <a:off x="9217605" y="3304345"/>
            <a:ext cx="778367" cy="778367"/>
            <a:chOff x="8331520" y="3413046"/>
            <a:chExt cx="679959" cy="679959"/>
          </a:xfrm>
        </p:grpSpPr>
        <p:grpSp>
          <p:nvGrpSpPr>
            <p:cNvPr id="1140" name="グループ化 1139">
              <a:extLst>
                <a:ext uri="{FF2B5EF4-FFF2-40B4-BE49-F238E27FC236}">
                  <a16:creationId xmlns:a16="http://schemas.microsoft.com/office/drawing/2014/main" id="{FD9546D7-33FC-5DE2-3F94-267B9D60C184}"/>
                </a:ext>
              </a:extLst>
            </p:cNvPr>
            <p:cNvGrpSpPr/>
            <p:nvPr/>
          </p:nvGrpSpPr>
          <p:grpSpPr>
            <a:xfrm>
              <a:off x="8331520" y="3413046"/>
              <a:ext cx="679959" cy="679959"/>
              <a:chOff x="8331520" y="3413046"/>
              <a:chExt cx="679959" cy="679959"/>
            </a:xfrm>
          </p:grpSpPr>
          <p:sp>
            <p:nvSpPr>
              <p:cNvPr id="1152" name="楕円 1151">
                <a:extLst>
                  <a:ext uri="{FF2B5EF4-FFF2-40B4-BE49-F238E27FC236}">
                    <a16:creationId xmlns:a16="http://schemas.microsoft.com/office/drawing/2014/main" id="{EBB455BA-C0B2-EC45-D092-74C57D91F6C0}"/>
                  </a:ext>
                </a:extLst>
              </p:cNvPr>
              <p:cNvSpPr/>
              <p:nvPr/>
            </p:nvSpPr>
            <p:spPr>
              <a:xfrm rot="2792486">
                <a:off x="8331520" y="3413046"/>
                <a:ext cx="679959" cy="67995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3" name="円: 塗りつぶしなし 1152">
                <a:extLst>
                  <a:ext uri="{FF2B5EF4-FFF2-40B4-BE49-F238E27FC236}">
                    <a16:creationId xmlns:a16="http://schemas.microsoft.com/office/drawing/2014/main" id="{03EA7585-3295-24C8-9BD1-BCAA4E5FF223}"/>
                  </a:ext>
                </a:extLst>
              </p:cNvPr>
              <p:cNvSpPr/>
              <p:nvPr/>
            </p:nvSpPr>
            <p:spPr>
              <a:xfrm>
                <a:off x="8385128" y="3462820"/>
                <a:ext cx="577941" cy="577941"/>
              </a:xfrm>
              <a:prstGeom prst="donut">
                <a:avLst>
                  <a:gd name="adj" fmla="val 919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grpSp>
        <p:grpSp>
          <p:nvGrpSpPr>
            <p:cNvPr id="1141" name="グループ化 1140">
              <a:extLst>
                <a:ext uri="{FF2B5EF4-FFF2-40B4-BE49-F238E27FC236}">
                  <a16:creationId xmlns:a16="http://schemas.microsoft.com/office/drawing/2014/main" id="{267B6B9A-F4FA-53FE-148E-2A015EB249AF}"/>
                </a:ext>
              </a:extLst>
            </p:cNvPr>
            <p:cNvGrpSpPr/>
            <p:nvPr/>
          </p:nvGrpSpPr>
          <p:grpSpPr>
            <a:xfrm>
              <a:off x="8386702" y="3447158"/>
              <a:ext cx="577806" cy="603566"/>
              <a:chOff x="4567822" y="2116317"/>
              <a:chExt cx="6111765" cy="6384238"/>
            </a:xfrm>
            <a:solidFill>
              <a:schemeClr val="bg1"/>
            </a:solidFill>
          </p:grpSpPr>
          <p:sp>
            <p:nvSpPr>
              <p:cNvPr id="1142" name="フリーフォーム: 図形 1141">
                <a:extLst>
                  <a:ext uri="{FF2B5EF4-FFF2-40B4-BE49-F238E27FC236}">
                    <a16:creationId xmlns:a16="http://schemas.microsoft.com/office/drawing/2014/main" id="{A47F6025-0DE7-8775-6D26-9779915C85D7}"/>
                  </a:ext>
                </a:extLst>
              </p:cNvPr>
              <p:cNvSpPr/>
              <p:nvPr/>
            </p:nvSpPr>
            <p:spPr>
              <a:xfrm>
                <a:off x="7215116" y="2116317"/>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143" name="フリーフォーム: 図形 1142">
                <a:extLst>
                  <a:ext uri="{FF2B5EF4-FFF2-40B4-BE49-F238E27FC236}">
                    <a16:creationId xmlns:a16="http://schemas.microsoft.com/office/drawing/2014/main" id="{9D8D9AB2-5A5A-A147-237C-71DB122A496D}"/>
                  </a:ext>
                </a:extLst>
              </p:cNvPr>
              <p:cNvSpPr/>
              <p:nvPr/>
            </p:nvSpPr>
            <p:spPr>
              <a:xfrm>
                <a:off x="8851228" y="2647923"/>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144" name="フリーフォーム: 図形 1143">
                <a:extLst>
                  <a:ext uri="{FF2B5EF4-FFF2-40B4-BE49-F238E27FC236}">
                    <a16:creationId xmlns:a16="http://schemas.microsoft.com/office/drawing/2014/main" id="{01579828-694A-2459-096B-256DF09F5556}"/>
                  </a:ext>
                </a:extLst>
              </p:cNvPr>
              <p:cNvSpPr/>
              <p:nvPr/>
            </p:nvSpPr>
            <p:spPr>
              <a:xfrm>
                <a:off x="9862409" y="4039682"/>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145" name="フリーフォーム: 図形 1144">
                <a:extLst>
                  <a:ext uri="{FF2B5EF4-FFF2-40B4-BE49-F238E27FC236}">
                    <a16:creationId xmlns:a16="http://schemas.microsoft.com/office/drawing/2014/main" id="{AFA4AC89-5929-D9FA-9DEA-BE0DD9716C2D}"/>
                  </a:ext>
                </a:extLst>
              </p:cNvPr>
              <p:cNvSpPr/>
              <p:nvPr/>
            </p:nvSpPr>
            <p:spPr>
              <a:xfrm>
                <a:off x="9862409" y="576000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146" name="フリーフォーム: 図形 1145">
                <a:extLst>
                  <a:ext uri="{FF2B5EF4-FFF2-40B4-BE49-F238E27FC236}">
                    <a16:creationId xmlns:a16="http://schemas.microsoft.com/office/drawing/2014/main" id="{62FA3C34-9E94-EC27-947F-D2294AACF3FB}"/>
                  </a:ext>
                </a:extLst>
              </p:cNvPr>
              <p:cNvSpPr/>
              <p:nvPr/>
            </p:nvSpPr>
            <p:spPr>
              <a:xfrm>
                <a:off x="8851228" y="715176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solidFill>
                <a:srgbClr val="FF000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147" name="フリーフォーム: 図形 1146">
                <a:extLst>
                  <a:ext uri="{FF2B5EF4-FFF2-40B4-BE49-F238E27FC236}">
                    <a16:creationId xmlns:a16="http://schemas.microsoft.com/office/drawing/2014/main" id="{B42975B2-ED7B-490C-4D06-D96730BE9023}"/>
                  </a:ext>
                </a:extLst>
              </p:cNvPr>
              <p:cNvSpPr/>
              <p:nvPr/>
            </p:nvSpPr>
            <p:spPr>
              <a:xfrm>
                <a:off x="7215115" y="7683377"/>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solidFill>
                <a:srgbClr val="FF000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148" name="フリーフォーム: 図形 1147">
                <a:extLst>
                  <a:ext uri="{FF2B5EF4-FFF2-40B4-BE49-F238E27FC236}">
                    <a16:creationId xmlns:a16="http://schemas.microsoft.com/office/drawing/2014/main" id="{26ADCCAE-2AAE-31B1-9B22-10555F0B382B}"/>
                  </a:ext>
                </a:extLst>
              </p:cNvPr>
              <p:cNvSpPr/>
              <p:nvPr/>
            </p:nvSpPr>
            <p:spPr>
              <a:xfrm>
                <a:off x="5579003" y="715176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149" name="フリーフォーム: 図形 1148">
                <a:extLst>
                  <a:ext uri="{FF2B5EF4-FFF2-40B4-BE49-F238E27FC236}">
                    <a16:creationId xmlns:a16="http://schemas.microsoft.com/office/drawing/2014/main" id="{5C13AB15-8D48-466D-9E9C-D0B9E6D0365F}"/>
                  </a:ext>
                </a:extLst>
              </p:cNvPr>
              <p:cNvSpPr/>
              <p:nvPr/>
            </p:nvSpPr>
            <p:spPr>
              <a:xfrm>
                <a:off x="4567822" y="576000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150" name="フリーフォーム: 図形 1149">
                <a:extLst>
                  <a:ext uri="{FF2B5EF4-FFF2-40B4-BE49-F238E27FC236}">
                    <a16:creationId xmlns:a16="http://schemas.microsoft.com/office/drawing/2014/main" id="{C90E2547-5044-54BA-0A7B-2CEE977D9735}"/>
                  </a:ext>
                </a:extLst>
              </p:cNvPr>
              <p:cNvSpPr/>
              <p:nvPr/>
            </p:nvSpPr>
            <p:spPr>
              <a:xfrm>
                <a:off x="4567822" y="4039682"/>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151" name="フリーフォーム: 図形 1150">
                <a:extLst>
                  <a:ext uri="{FF2B5EF4-FFF2-40B4-BE49-F238E27FC236}">
                    <a16:creationId xmlns:a16="http://schemas.microsoft.com/office/drawing/2014/main" id="{4E5EE6CE-5465-F2B2-DFB0-C530DA8A1B91}"/>
                  </a:ext>
                </a:extLst>
              </p:cNvPr>
              <p:cNvSpPr/>
              <p:nvPr/>
            </p:nvSpPr>
            <p:spPr>
              <a:xfrm>
                <a:off x="5579003" y="2647923"/>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grpSp>
      </p:grpSp>
      <p:grpSp>
        <p:nvGrpSpPr>
          <p:cNvPr id="1174" name="グループ化 1173">
            <a:extLst>
              <a:ext uri="{FF2B5EF4-FFF2-40B4-BE49-F238E27FC236}">
                <a16:creationId xmlns:a16="http://schemas.microsoft.com/office/drawing/2014/main" id="{8BE30DC5-B665-B8CE-DBF1-00A4C7E14E84}"/>
              </a:ext>
            </a:extLst>
          </p:cNvPr>
          <p:cNvGrpSpPr/>
          <p:nvPr/>
        </p:nvGrpSpPr>
        <p:grpSpPr>
          <a:xfrm>
            <a:off x="8376224" y="4162665"/>
            <a:ext cx="1717158" cy="381335"/>
            <a:chOff x="8376224" y="4162665"/>
            <a:chExt cx="1717158" cy="381335"/>
          </a:xfrm>
        </p:grpSpPr>
        <p:sp>
          <p:nvSpPr>
            <p:cNvPr id="1154" name="正方形/長方形 1153">
              <a:extLst>
                <a:ext uri="{FF2B5EF4-FFF2-40B4-BE49-F238E27FC236}">
                  <a16:creationId xmlns:a16="http://schemas.microsoft.com/office/drawing/2014/main" id="{09F76BB8-4D66-3CB3-46A8-09B755C0F3EA}"/>
                </a:ext>
              </a:extLst>
            </p:cNvPr>
            <p:cNvSpPr/>
            <p:nvPr/>
          </p:nvSpPr>
          <p:spPr>
            <a:xfrm>
              <a:off x="8383204" y="4162665"/>
              <a:ext cx="1669296" cy="375092"/>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155" name="テキスト ボックス 1154">
              <a:extLst>
                <a:ext uri="{FF2B5EF4-FFF2-40B4-BE49-F238E27FC236}">
                  <a16:creationId xmlns:a16="http://schemas.microsoft.com/office/drawing/2014/main" id="{40E8310A-1178-B910-6AF4-D006A805B9BD}"/>
                </a:ext>
              </a:extLst>
            </p:cNvPr>
            <p:cNvSpPr txBox="1"/>
            <p:nvPr/>
          </p:nvSpPr>
          <p:spPr>
            <a:xfrm>
              <a:off x="8376224" y="4174668"/>
              <a:ext cx="1717158" cy="369332"/>
            </a:xfrm>
            <a:prstGeom prst="rect">
              <a:avLst/>
            </a:prstGeom>
            <a:noFill/>
          </p:spPr>
          <p:txBody>
            <a:bodyPr wrap="square" rtlCol="0">
              <a:spAutoFit/>
            </a:bodyPr>
            <a:lstStyle/>
            <a:p>
              <a:r>
                <a:rPr kumimoji="1" lang="ja-JP" altLang="en-US" sz="900" dirty="0"/>
                <a:t>円形ラインにすることで</a:t>
              </a:r>
              <a:endParaRPr kumimoji="1" lang="en-US" altLang="ja-JP" sz="900" dirty="0"/>
            </a:p>
            <a:p>
              <a:r>
                <a:rPr kumimoji="1" lang="ja-JP" altLang="en-US" sz="900" dirty="0"/>
                <a:t>どの角度でも反応するように</a:t>
              </a:r>
            </a:p>
          </p:txBody>
        </p:sp>
      </p:grpSp>
      <p:sp>
        <p:nvSpPr>
          <p:cNvPr id="1156" name="テキスト ボックス 1155">
            <a:extLst>
              <a:ext uri="{FF2B5EF4-FFF2-40B4-BE49-F238E27FC236}">
                <a16:creationId xmlns:a16="http://schemas.microsoft.com/office/drawing/2014/main" id="{0510373F-8C6C-2C81-ABAB-EA9673EF0249}"/>
              </a:ext>
            </a:extLst>
          </p:cNvPr>
          <p:cNvSpPr txBox="1"/>
          <p:nvPr/>
        </p:nvSpPr>
        <p:spPr>
          <a:xfrm>
            <a:off x="10663238" y="2372703"/>
            <a:ext cx="3858628" cy="1061829"/>
          </a:xfrm>
          <a:prstGeom prst="rect">
            <a:avLst/>
          </a:prstGeom>
          <a:noFill/>
        </p:spPr>
        <p:txBody>
          <a:bodyPr wrap="square" rtlCol="0">
            <a:spAutoFit/>
          </a:bodyPr>
          <a:lstStyle/>
          <a:p>
            <a:r>
              <a:rPr kumimoji="1" lang="ja-JP" altLang="en-US" sz="1050" dirty="0"/>
              <a:t>また、円形ラインを用いることで、</a:t>
            </a:r>
            <a:r>
              <a:rPr kumimoji="1" lang="ja-JP" altLang="en-US" sz="1050" b="1" dirty="0"/>
              <a:t>ゴール前の白線を</a:t>
            </a:r>
            <a:endParaRPr kumimoji="1" lang="en-US" altLang="ja-JP" sz="1050" b="1" dirty="0"/>
          </a:p>
          <a:p>
            <a:r>
              <a:rPr kumimoji="1" lang="ja-JP" altLang="en-US" sz="1050" b="1" dirty="0"/>
              <a:t>ロボットが半分以上超えてしまった際</a:t>
            </a:r>
            <a:r>
              <a:rPr kumimoji="1" lang="ja-JP" altLang="en-US" sz="1050" dirty="0"/>
              <a:t>にもコート内に</a:t>
            </a:r>
            <a:endParaRPr kumimoji="1" lang="en-US" altLang="ja-JP" sz="1050" dirty="0"/>
          </a:p>
          <a:p>
            <a:r>
              <a:rPr kumimoji="1" lang="ja-JP" altLang="en-US" sz="1050" dirty="0"/>
              <a:t>正確に戻ることができるようになりました。</a:t>
            </a:r>
            <a:endParaRPr kumimoji="1" lang="en-US" altLang="ja-JP" sz="1050" dirty="0"/>
          </a:p>
          <a:p>
            <a:r>
              <a:rPr kumimoji="1" lang="ja-JP" altLang="en-US" sz="1050" dirty="0"/>
              <a:t>これは、ラインセンサが反応した白線の角度を</a:t>
            </a:r>
            <a:r>
              <a:rPr kumimoji="1" lang="en-US" altLang="ja-JP" sz="1050" dirty="0"/>
              <a:t>2</a:t>
            </a:r>
            <a:r>
              <a:rPr kumimoji="1" lang="ja-JP" altLang="en-US" sz="1050" dirty="0"/>
              <a:t>ループ分記憶し、前回の角度を今回の角度のずれを比較することで実現</a:t>
            </a:r>
            <a:endParaRPr kumimoji="1" lang="en-US" altLang="ja-JP" sz="1050" dirty="0"/>
          </a:p>
          <a:p>
            <a:r>
              <a:rPr kumimoji="1" lang="ja-JP" altLang="en-US" sz="1050" dirty="0"/>
              <a:t>しています。</a:t>
            </a:r>
          </a:p>
        </p:txBody>
      </p:sp>
      <p:sp>
        <p:nvSpPr>
          <p:cNvPr id="1157" name="正方形/長方形 1156">
            <a:extLst>
              <a:ext uri="{FF2B5EF4-FFF2-40B4-BE49-F238E27FC236}">
                <a16:creationId xmlns:a16="http://schemas.microsoft.com/office/drawing/2014/main" id="{63872049-A719-0ADA-F443-EF0DA54F5E83}"/>
              </a:ext>
            </a:extLst>
          </p:cNvPr>
          <p:cNvSpPr/>
          <p:nvPr/>
        </p:nvSpPr>
        <p:spPr>
          <a:xfrm>
            <a:off x="10535331" y="3427154"/>
            <a:ext cx="1195349" cy="69723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158" name="正方形/長方形 1157">
            <a:extLst>
              <a:ext uri="{FF2B5EF4-FFF2-40B4-BE49-F238E27FC236}">
                <a16:creationId xmlns:a16="http://schemas.microsoft.com/office/drawing/2014/main" id="{F9B96B70-512D-A945-A2ED-C542330D3FC0}"/>
              </a:ext>
            </a:extLst>
          </p:cNvPr>
          <p:cNvSpPr/>
          <p:nvPr/>
        </p:nvSpPr>
        <p:spPr>
          <a:xfrm rot="5400000">
            <a:off x="10520844" y="3726881"/>
            <a:ext cx="687505" cy="101257"/>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1159" name="グループ化 1158">
            <a:extLst>
              <a:ext uri="{FF2B5EF4-FFF2-40B4-BE49-F238E27FC236}">
                <a16:creationId xmlns:a16="http://schemas.microsoft.com/office/drawing/2014/main" id="{C03FFD03-8D46-999C-B28D-5D9AC98DAA6A}"/>
              </a:ext>
            </a:extLst>
          </p:cNvPr>
          <p:cNvGrpSpPr/>
          <p:nvPr/>
        </p:nvGrpSpPr>
        <p:grpSpPr>
          <a:xfrm rot="1187405">
            <a:off x="10622132" y="3532431"/>
            <a:ext cx="529275" cy="529275"/>
            <a:chOff x="8331520" y="3413046"/>
            <a:chExt cx="679959" cy="679959"/>
          </a:xfrm>
        </p:grpSpPr>
        <p:grpSp>
          <p:nvGrpSpPr>
            <p:cNvPr id="1160" name="グループ化 1159">
              <a:extLst>
                <a:ext uri="{FF2B5EF4-FFF2-40B4-BE49-F238E27FC236}">
                  <a16:creationId xmlns:a16="http://schemas.microsoft.com/office/drawing/2014/main" id="{514C2FB2-6820-0E98-B64C-0581B6FEE8B8}"/>
                </a:ext>
              </a:extLst>
            </p:cNvPr>
            <p:cNvGrpSpPr/>
            <p:nvPr/>
          </p:nvGrpSpPr>
          <p:grpSpPr>
            <a:xfrm>
              <a:off x="8331520" y="3413046"/>
              <a:ext cx="679959" cy="679959"/>
              <a:chOff x="8331520" y="3413046"/>
              <a:chExt cx="679959" cy="679959"/>
            </a:xfrm>
          </p:grpSpPr>
          <p:sp>
            <p:nvSpPr>
              <p:cNvPr id="1172" name="楕円 1171">
                <a:extLst>
                  <a:ext uri="{FF2B5EF4-FFF2-40B4-BE49-F238E27FC236}">
                    <a16:creationId xmlns:a16="http://schemas.microsoft.com/office/drawing/2014/main" id="{292AB491-1036-C48D-E3BA-FB84553272C9}"/>
                  </a:ext>
                </a:extLst>
              </p:cNvPr>
              <p:cNvSpPr/>
              <p:nvPr/>
            </p:nvSpPr>
            <p:spPr>
              <a:xfrm rot="2792486">
                <a:off x="8331520" y="3413046"/>
                <a:ext cx="679959" cy="67995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3" name="円: 塗りつぶしなし 1172">
                <a:extLst>
                  <a:ext uri="{FF2B5EF4-FFF2-40B4-BE49-F238E27FC236}">
                    <a16:creationId xmlns:a16="http://schemas.microsoft.com/office/drawing/2014/main" id="{2B2422BC-2E68-8F45-13CA-4E456A14B15F}"/>
                  </a:ext>
                </a:extLst>
              </p:cNvPr>
              <p:cNvSpPr/>
              <p:nvPr/>
            </p:nvSpPr>
            <p:spPr>
              <a:xfrm>
                <a:off x="8385128" y="3462820"/>
                <a:ext cx="577941" cy="577941"/>
              </a:xfrm>
              <a:prstGeom prst="donut">
                <a:avLst>
                  <a:gd name="adj" fmla="val 919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grpSp>
        <p:grpSp>
          <p:nvGrpSpPr>
            <p:cNvPr id="1161" name="グループ化 1160">
              <a:extLst>
                <a:ext uri="{FF2B5EF4-FFF2-40B4-BE49-F238E27FC236}">
                  <a16:creationId xmlns:a16="http://schemas.microsoft.com/office/drawing/2014/main" id="{741FB58C-994D-24F5-6D5B-65A564CD3E55}"/>
                </a:ext>
              </a:extLst>
            </p:cNvPr>
            <p:cNvGrpSpPr/>
            <p:nvPr/>
          </p:nvGrpSpPr>
          <p:grpSpPr>
            <a:xfrm>
              <a:off x="8386702" y="3447158"/>
              <a:ext cx="577806" cy="603566"/>
              <a:chOff x="4567822" y="2116317"/>
              <a:chExt cx="6111765" cy="6384238"/>
            </a:xfrm>
            <a:solidFill>
              <a:schemeClr val="bg1"/>
            </a:solidFill>
          </p:grpSpPr>
          <p:sp>
            <p:nvSpPr>
              <p:cNvPr id="1162" name="フリーフォーム: 図形 1161">
                <a:extLst>
                  <a:ext uri="{FF2B5EF4-FFF2-40B4-BE49-F238E27FC236}">
                    <a16:creationId xmlns:a16="http://schemas.microsoft.com/office/drawing/2014/main" id="{00260BFE-0761-B00F-4534-3E2DCF1666E2}"/>
                  </a:ext>
                </a:extLst>
              </p:cNvPr>
              <p:cNvSpPr/>
              <p:nvPr/>
            </p:nvSpPr>
            <p:spPr>
              <a:xfrm>
                <a:off x="7215116" y="2116317"/>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163" name="フリーフォーム: 図形 1162">
                <a:extLst>
                  <a:ext uri="{FF2B5EF4-FFF2-40B4-BE49-F238E27FC236}">
                    <a16:creationId xmlns:a16="http://schemas.microsoft.com/office/drawing/2014/main" id="{64BC047B-451D-12E7-4D9A-5A41CF71AD91}"/>
                  </a:ext>
                </a:extLst>
              </p:cNvPr>
              <p:cNvSpPr/>
              <p:nvPr/>
            </p:nvSpPr>
            <p:spPr>
              <a:xfrm>
                <a:off x="8851228" y="2647923"/>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164" name="フリーフォーム: 図形 1163">
                <a:extLst>
                  <a:ext uri="{FF2B5EF4-FFF2-40B4-BE49-F238E27FC236}">
                    <a16:creationId xmlns:a16="http://schemas.microsoft.com/office/drawing/2014/main" id="{5E9121E7-4128-A9C5-3BB9-7811F55249F0}"/>
                  </a:ext>
                </a:extLst>
              </p:cNvPr>
              <p:cNvSpPr/>
              <p:nvPr/>
            </p:nvSpPr>
            <p:spPr>
              <a:xfrm>
                <a:off x="9862409" y="4039682"/>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165" name="フリーフォーム: 図形 1164">
                <a:extLst>
                  <a:ext uri="{FF2B5EF4-FFF2-40B4-BE49-F238E27FC236}">
                    <a16:creationId xmlns:a16="http://schemas.microsoft.com/office/drawing/2014/main" id="{B9BEA5C6-EB84-9F57-CAF0-F61DE734E681}"/>
                  </a:ext>
                </a:extLst>
              </p:cNvPr>
              <p:cNvSpPr/>
              <p:nvPr/>
            </p:nvSpPr>
            <p:spPr>
              <a:xfrm>
                <a:off x="9862409" y="576000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166" name="フリーフォーム: 図形 1165">
                <a:extLst>
                  <a:ext uri="{FF2B5EF4-FFF2-40B4-BE49-F238E27FC236}">
                    <a16:creationId xmlns:a16="http://schemas.microsoft.com/office/drawing/2014/main" id="{5FBE3876-2E1F-2D90-6BF2-D1CE8B573128}"/>
                  </a:ext>
                </a:extLst>
              </p:cNvPr>
              <p:cNvSpPr/>
              <p:nvPr/>
            </p:nvSpPr>
            <p:spPr>
              <a:xfrm>
                <a:off x="8851228" y="715176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167" name="フリーフォーム: 図形 1166">
                <a:extLst>
                  <a:ext uri="{FF2B5EF4-FFF2-40B4-BE49-F238E27FC236}">
                    <a16:creationId xmlns:a16="http://schemas.microsoft.com/office/drawing/2014/main" id="{6EB69B92-3539-8201-BCC6-05D08DB77420}"/>
                  </a:ext>
                </a:extLst>
              </p:cNvPr>
              <p:cNvSpPr/>
              <p:nvPr/>
            </p:nvSpPr>
            <p:spPr>
              <a:xfrm>
                <a:off x="7215115" y="7683377"/>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solidFill>
                <a:srgbClr val="FF000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168" name="フリーフォーム: 図形 1167">
                <a:extLst>
                  <a:ext uri="{FF2B5EF4-FFF2-40B4-BE49-F238E27FC236}">
                    <a16:creationId xmlns:a16="http://schemas.microsoft.com/office/drawing/2014/main" id="{7B05DF61-6D77-3E02-84C1-205E234BC65F}"/>
                  </a:ext>
                </a:extLst>
              </p:cNvPr>
              <p:cNvSpPr/>
              <p:nvPr/>
            </p:nvSpPr>
            <p:spPr>
              <a:xfrm>
                <a:off x="5579003" y="715176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169" name="フリーフォーム: 図形 1168">
                <a:extLst>
                  <a:ext uri="{FF2B5EF4-FFF2-40B4-BE49-F238E27FC236}">
                    <a16:creationId xmlns:a16="http://schemas.microsoft.com/office/drawing/2014/main" id="{5EE3C0B5-C530-0312-A51C-C6FF13E23912}"/>
                  </a:ext>
                </a:extLst>
              </p:cNvPr>
              <p:cNvSpPr/>
              <p:nvPr/>
            </p:nvSpPr>
            <p:spPr>
              <a:xfrm>
                <a:off x="4567822" y="576000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170" name="フリーフォーム: 図形 1169">
                <a:extLst>
                  <a:ext uri="{FF2B5EF4-FFF2-40B4-BE49-F238E27FC236}">
                    <a16:creationId xmlns:a16="http://schemas.microsoft.com/office/drawing/2014/main" id="{9042D611-E1B9-E953-B742-A308A8ADC3FF}"/>
                  </a:ext>
                </a:extLst>
              </p:cNvPr>
              <p:cNvSpPr/>
              <p:nvPr/>
            </p:nvSpPr>
            <p:spPr>
              <a:xfrm>
                <a:off x="4567822" y="4039682"/>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171" name="フリーフォーム: 図形 1170">
                <a:extLst>
                  <a:ext uri="{FF2B5EF4-FFF2-40B4-BE49-F238E27FC236}">
                    <a16:creationId xmlns:a16="http://schemas.microsoft.com/office/drawing/2014/main" id="{FD8FE865-5840-AAE9-A43B-CA5D13212BB7}"/>
                  </a:ext>
                </a:extLst>
              </p:cNvPr>
              <p:cNvSpPr/>
              <p:nvPr/>
            </p:nvSpPr>
            <p:spPr>
              <a:xfrm>
                <a:off x="5579003" y="2647923"/>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solidFill>
                <a:srgbClr val="FF000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grpSp>
      </p:grpSp>
      <p:grpSp>
        <p:nvGrpSpPr>
          <p:cNvPr id="1175" name="グループ化 1174">
            <a:extLst>
              <a:ext uri="{FF2B5EF4-FFF2-40B4-BE49-F238E27FC236}">
                <a16:creationId xmlns:a16="http://schemas.microsoft.com/office/drawing/2014/main" id="{7151A8AB-4A27-19DF-C579-CB33A761ECA9}"/>
              </a:ext>
            </a:extLst>
          </p:cNvPr>
          <p:cNvGrpSpPr/>
          <p:nvPr/>
        </p:nvGrpSpPr>
        <p:grpSpPr>
          <a:xfrm>
            <a:off x="10512161" y="4159543"/>
            <a:ext cx="1277820" cy="375092"/>
            <a:chOff x="8376222" y="4162665"/>
            <a:chExt cx="1717157" cy="375092"/>
          </a:xfrm>
        </p:grpSpPr>
        <p:sp>
          <p:nvSpPr>
            <p:cNvPr id="1176" name="正方形/長方形 1175">
              <a:extLst>
                <a:ext uri="{FF2B5EF4-FFF2-40B4-BE49-F238E27FC236}">
                  <a16:creationId xmlns:a16="http://schemas.microsoft.com/office/drawing/2014/main" id="{673E0B7E-4574-F8A1-126C-AF82C55C6E1C}"/>
                </a:ext>
              </a:extLst>
            </p:cNvPr>
            <p:cNvSpPr/>
            <p:nvPr/>
          </p:nvSpPr>
          <p:spPr>
            <a:xfrm>
              <a:off x="8383204" y="4162665"/>
              <a:ext cx="1669296" cy="375092"/>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177" name="テキスト ボックス 1176">
              <a:extLst>
                <a:ext uri="{FF2B5EF4-FFF2-40B4-BE49-F238E27FC236}">
                  <a16:creationId xmlns:a16="http://schemas.microsoft.com/office/drawing/2014/main" id="{700062FF-3F1E-97C7-3C7D-10B14EB6B8CE}"/>
                </a:ext>
              </a:extLst>
            </p:cNvPr>
            <p:cNvSpPr txBox="1"/>
            <p:nvPr/>
          </p:nvSpPr>
          <p:spPr>
            <a:xfrm>
              <a:off x="8376222" y="4180848"/>
              <a:ext cx="1717157" cy="338554"/>
            </a:xfrm>
            <a:prstGeom prst="rect">
              <a:avLst/>
            </a:prstGeom>
            <a:noFill/>
          </p:spPr>
          <p:txBody>
            <a:bodyPr wrap="square" rtlCol="0">
              <a:spAutoFit/>
            </a:bodyPr>
            <a:lstStyle/>
            <a:p>
              <a:r>
                <a:rPr kumimoji="1" lang="ja-JP" altLang="en-US" sz="800" dirty="0"/>
                <a:t>左に反応が寄っているので右に動く</a:t>
              </a:r>
            </a:p>
          </p:txBody>
        </p:sp>
      </p:grpSp>
      <p:sp>
        <p:nvSpPr>
          <p:cNvPr id="1179" name="テキスト ボックス 1178">
            <a:extLst>
              <a:ext uri="{FF2B5EF4-FFF2-40B4-BE49-F238E27FC236}">
                <a16:creationId xmlns:a16="http://schemas.microsoft.com/office/drawing/2014/main" id="{6A29260E-36AD-5AFC-79BD-F86E10AE78DB}"/>
              </a:ext>
            </a:extLst>
          </p:cNvPr>
          <p:cNvSpPr txBox="1"/>
          <p:nvPr/>
        </p:nvSpPr>
        <p:spPr>
          <a:xfrm>
            <a:off x="11171905" y="3701489"/>
            <a:ext cx="539083" cy="200055"/>
          </a:xfrm>
          <a:prstGeom prst="rect">
            <a:avLst/>
          </a:prstGeom>
          <a:noFill/>
        </p:spPr>
        <p:txBody>
          <a:bodyPr wrap="square" rtlCol="0">
            <a:spAutoFit/>
          </a:bodyPr>
          <a:lstStyle/>
          <a:p>
            <a:r>
              <a:rPr kumimoji="1" lang="ja-JP" altLang="en-US" sz="700" b="1" dirty="0">
                <a:solidFill>
                  <a:schemeClr val="bg1"/>
                </a:solidFill>
              </a:rPr>
              <a:t>コート内</a:t>
            </a:r>
          </a:p>
        </p:txBody>
      </p:sp>
      <p:sp>
        <p:nvSpPr>
          <p:cNvPr id="1180" name="正方形/長方形 1179">
            <a:extLst>
              <a:ext uri="{FF2B5EF4-FFF2-40B4-BE49-F238E27FC236}">
                <a16:creationId xmlns:a16="http://schemas.microsoft.com/office/drawing/2014/main" id="{DA579FCB-E4B0-E6E9-1378-D2D1D7C40CA4}"/>
              </a:ext>
            </a:extLst>
          </p:cNvPr>
          <p:cNvSpPr/>
          <p:nvPr/>
        </p:nvSpPr>
        <p:spPr>
          <a:xfrm>
            <a:off x="12036731" y="3419748"/>
            <a:ext cx="1195349" cy="69723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1181" name="グループ化 1180">
            <a:extLst>
              <a:ext uri="{FF2B5EF4-FFF2-40B4-BE49-F238E27FC236}">
                <a16:creationId xmlns:a16="http://schemas.microsoft.com/office/drawing/2014/main" id="{C0D6F590-1CCD-114F-3D8B-3D90B3C46A50}"/>
              </a:ext>
            </a:extLst>
          </p:cNvPr>
          <p:cNvGrpSpPr/>
          <p:nvPr/>
        </p:nvGrpSpPr>
        <p:grpSpPr>
          <a:xfrm>
            <a:off x="12024606" y="4152137"/>
            <a:ext cx="1277820" cy="375092"/>
            <a:chOff x="8376222" y="4162665"/>
            <a:chExt cx="1717157" cy="375092"/>
          </a:xfrm>
        </p:grpSpPr>
        <p:sp>
          <p:nvSpPr>
            <p:cNvPr id="1182" name="正方形/長方形 1181">
              <a:extLst>
                <a:ext uri="{FF2B5EF4-FFF2-40B4-BE49-F238E27FC236}">
                  <a16:creationId xmlns:a16="http://schemas.microsoft.com/office/drawing/2014/main" id="{FEC05326-8E4A-4C4A-A290-05A791B45A12}"/>
                </a:ext>
              </a:extLst>
            </p:cNvPr>
            <p:cNvSpPr/>
            <p:nvPr/>
          </p:nvSpPr>
          <p:spPr>
            <a:xfrm>
              <a:off x="8383204" y="4162665"/>
              <a:ext cx="1669296" cy="375092"/>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183" name="テキスト ボックス 1182">
              <a:extLst>
                <a:ext uri="{FF2B5EF4-FFF2-40B4-BE49-F238E27FC236}">
                  <a16:creationId xmlns:a16="http://schemas.microsoft.com/office/drawing/2014/main" id="{0E4CC0CD-2A7A-8C96-4C23-FEA2B245B6BE}"/>
                </a:ext>
              </a:extLst>
            </p:cNvPr>
            <p:cNvSpPr txBox="1"/>
            <p:nvPr/>
          </p:nvSpPr>
          <p:spPr>
            <a:xfrm>
              <a:off x="8376222" y="4184193"/>
              <a:ext cx="1717157" cy="338554"/>
            </a:xfrm>
            <a:prstGeom prst="rect">
              <a:avLst/>
            </a:prstGeom>
            <a:noFill/>
          </p:spPr>
          <p:txBody>
            <a:bodyPr wrap="square" rtlCol="0">
              <a:spAutoFit/>
            </a:bodyPr>
            <a:lstStyle/>
            <a:p>
              <a:r>
                <a:rPr kumimoji="1" lang="ja-JP" altLang="en-US" sz="800" dirty="0"/>
                <a:t>右に反応が寄っているので左に動くが</a:t>
              </a:r>
              <a:r>
                <a:rPr kumimoji="1" lang="en-US" altLang="ja-JP" sz="800" dirty="0"/>
                <a:t>…</a:t>
              </a:r>
              <a:r>
                <a:rPr kumimoji="1" lang="ja-JP" altLang="en-US" sz="800" dirty="0"/>
                <a:t>？</a:t>
              </a:r>
            </a:p>
          </p:txBody>
        </p:sp>
      </p:grpSp>
      <p:sp>
        <p:nvSpPr>
          <p:cNvPr id="1184" name="矢印: 左 1183">
            <a:extLst>
              <a:ext uri="{FF2B5EF4-FFF2-40B4-BE49-F238E27FC236}">
                <a16:creationId xmlns:a16="http://schemas.microsoft.com/office/drawing/2014/main" id="{5C1EF903-AFCE-F0EA-AD59-C4ABB6F8F562}"/>
              </a:ext>
            </a:extLst>
          </p:cNvPr>
          <p:cNvSpPr/>
          <p:nvPr/>
        </p:nvSpPr>
        <p:spPr>
          <a:xfrm rot="10800000">
            <a:off x="10921023" y="3716295"/>
            <a:ext cx="317359" cy="157197"/>
          </a:xfrm>
          <a:prstGeom prst="lef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5" name="矢印: 左 1184">
            <a:extLst>
              <a:ext uri="{FF2B5EF4-FFF2-40B4-BE49-F238E27FC236}">
                <a16:creationId xmlns:a16="http://schemas.microsoft.com/office/drawing/2014/main" id="{88B072EB-4DEC-AA2C-67DD-CF02BA2C35AB}"/>
              </a:ext>
            </a:extLst>
          </p:cNvPr>
          <p:cNvSpPr/>
          <p:nvPr/>
        </p:nvSpPr>
        <p:spPr>
          <a:xfrm rot="10800000">
            <a:off x="11768522" y="3792923"/>
            <a:ext cx="232570" cy="157197"/>
          </a:xfrm>
          <a:prstGeom prst="lef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6" name="正方形/長方形 1185">
            <a:extLst>
              <a:ext uri="{FF2B5EF4-FFF2-40B4-BE49-F238E27FC236}">
                <a16:creationId xmlns:a16="http://schemas.microsoft.com/office/drawing/2014/main" id="{67567B94-9B12-1929-044F-C4B3E30C1A8F}"/>
              </a:ext>
            </a:extLst>
          </p:cNvPr>
          <p:cNvSpPr/>
          <p:nvPr/>
        </p:nvSpPr>
        <p:spPr>
          <a:xfrm rot="5400000">
            <a:off x="12043707" y="3721591"/>
            <a:ext cx="694779" cy="101257"/>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187" name="テキスト ボックス 1186">
            <a:extLst>
              <a:ext uri="{FF2B5EF4-FFF2-40B4-BE49-F238E27FC236}">
                <a16:creationId xmlns:a16="http://schemas.microsoft.com/office/drawing/2014/main" id="{39FE5EFB-32CF-7F2F-04B0-4102CABFDC77}"/>
              </a:ext>
            </a:extLst>
          </p:cNvPr>
          <p:cNvSpPr txBox="1"/>
          <p:nvPr/>
        </p:nvSpPr>
        <p:spPr>
          <a:xfrm>
            <a:off x="12619378" y="3699836"/>
            <a:ext cx="539083" cy="200055"/>
          </a:xfrm>
          <a:prstGeom prst="rect">
            <a:avLst/>
          </a:prstGeom>
          <a:noFill/>
        </p:spPr>
        <p:txBody>
          <a:bodyPr wrap="square" rtlCol="0">
            <a:spAutoFit/>
          </a:bodyPr>
          <a:lstStyle/>
          <a:p>
            <a:r>
              <a:rPr kumimoji="1" lang="ja-JP" altLang="en-US" sz="700" b="1" dirty="0">
                <a:solidFill>
                  <a:schemeClr val="bg1"/>
                </a:solidFill>
              </a:rPr>
              <a:t>コート内</a:t>
            </a:r>
          </a:p>
        </p:txBody>
      </p:sp>
      <p:grpSp>
        <p:nvGrpSpPr>
          <p:cNvPr id="1188" name="グループ化 1187">
            <a:extLst>
              <a:ext uri="{FF2B5EF4-FFF2-40B4-BE49-F238E27FC236}">
                <a16:creationId xmlns:a16="http://schemas.microsoft.com/office/drawing/2014/main" id="{D66C2E70-7A8C-8487-DF3C-04E6C3CF3848}"/>
              </a:ext>
            </a:extLst>
          </p:cNvPr>
          <p:cNvGrpSpPr/>
          <p:nvPr/>
        </p:nvGrpSpPr>
        <p:grpSpPr>
          <a:xfrm rot="1187405">
            <a:off x="12050264" y="3528698"/>
            <a:ext cx="529275" cy="529275"/>
            <a:chOff x="8331520" y="3413046"/>
            <a:chExt cx="679959" cy="679959"/>
          </a:xfrm>
        </p:grpSpPr>
        <p:grpSp>
          <p:nvGrpSpPr>
            <p:cNvPr id="1189" name="グループ化 1188">
              <a:extLst>
                <a:ext uri="{FF2B5EF4-FFF2-40B4-BE49-F238E27FC236}">
                  <a16:creationId xmlns:a16="http://schemas.microsoft.com/office/drawing/2014/main" id="{EC2ABE05-E273-AC43-3B87-9328B8622565}"/>
                </a:ext>
              </a:extLst>
            </p:cNvPr>
            <p:cNvGrpSpPr/>
            <p:nvPr/>
          </p:nvGrpSpPr>
          <p:grpSpPr>
            <a:xfrm>
              <a:off x="8331520" y="3413046"/>
              <a:ext cx="679959" cy="679959"/>
              <a:chOff x="8331520" y="3413046"/>
              <a:chExt cx="679959" cy="679959"/>
            </a:xfrm>
          </p:grpSpPr>
          <p:sp>
            <p:nvSpPr>
              <p:cNvPr id="1201" name="楕円 1200">
                <a:extLst>
                  <a:ext uri="{FF2B5EF4-FFF2-40B4-BE49-F238E27FC236}">
                    <a16:creationId xmlns:a16="http://schemas.microsoft.com/office/drawing/2014/main" id="{B47739D5-65D2-783E-557C-B592740313F1}"/>
                  </a:ext>
                </a:extLst>
              </p:cNvPr>
              <p:cNvSpPr/>
              <p:nvPr/>
            </p:nvSpPr>
            <p:spPr>
              <a:xfrm rot="2792486">
                <a:off x="8331520" y="3413046"/>
                <a:ext cx="679959" cy="67995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2" name="円: 塗りつぶしなし 1201">
                <a:extLst>
                  <a:ext uri="{FF2B5EF4-FFF2-40B4-BE49-F238E27FC236}">
                    <a16:creationId xmlns:a16="http://schemas.microsoft.com/office/drawing/2014/main" id="{19ED7034-9F0D-854D-6FED-BC75E8F039B3}"/>
                  </a:ext>
                </a:extLst>
              </p:cNvPr>
              <p:cNvSpPr/>
              <p:nvPr/>
            </p:nvSpPr>
            <p:spPr>
              <a:xfrm>
                <a:off x="8385128" y="3462820"/>
                <a:ext cx="577941" cy="577941"/>
              </a:xfrm>
              <a:prstGeom prst="donut">
                <a:avLst>
                  <a:gd name="adj" fmla="val 919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grpSp>
        <p:grpSp>
          <p:nvGrpSpPr>
            <p:cNvPr id="1190" name="グループ化 1189">
              <a:extLst>
                <a:ext uri="{FF2B5EF4-FFF2-40B4-BE49-F238E27FC236}">
                  <a16:creationId xmlns:a16="http://schemas.microsoft.com/office/drawing/2014/main" id="{3741E4CE-D4E8-3F6B-1857-1DE49E6F964C}"/>
                </a:ext>
              </a:extLst>
            </p:cNvPr>
            <p:cNvGrpSpPr/>
            <p:nvPr/>
          </p:nvGrpSpPr>
          <p:grpSpPr>
            <a:xfrm>
              <a:off x="8386702" y="3447158"/>
              <a:ext cx="577806" cy="603566"/>
              <a:chOff x="4567822" y="2116317"/>
              <a:chExt cx="6111765" cy="6384238"/>
            </a:xfrm>
            <a:solidFill>
              <a:schemeClr val="bg1"/>
            </a:solidFill>
          </p:grpSpPr>
          <p:sp>
            <p:nvSpPr>
              <p:cNvPr id="1191" name="フリーフォーム: 図形 1190">
                <a:extLst>
                  <a:ext uri="{FF2B5EF4-FFF2-40B4-BE49-F238E27FC236}">
                    <a16:creationId xmlns:a16="http://schemas.microsoft.com/office/drawing/2014/main" id="{57B5A252-B522-EE82-536E-1B6126C7E729}"/>
                  </a:ext>
                </a:extLst>
              </p:cNvPr>
              <p:cNvSpPr/>
              <p:nvPr/>
            </p:nvSpPr>
            <p:spPr>
              <a:xfrm>
                <a:off x="7215116" y="2116317"/>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solidFill>
                <a:srgbClr val="FF000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192" name="フリーフォーム: 図形 1191">
                <a:extLst>
                  <a:ext uri="{FF2B5EF4-FFF2-40B4-BE49-F238E27FC236}">
                    <a16:creationId xmlns:a16="http://schemas.microsoft.com/office/drawing/2014/main" id="{545B36F4-1A99-728F-7893-E38BC72469BD}"/>
                  </a:ext>
                </a:extLst>
              </p:cNvPr>
              <p:cNvSpPr/>
              <p:nvPr/>
            </p:nvSpPr>
            <p:spPr>
              <a:xfrm>
                <a:off x="8851228" y="2647923"/>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193" name="フリーフォーム: 図形 1192">
                <a:extLst>
                  <a:ext uri="{FF2B5EF4-FFF2-40B4-BE49-F238E27FC236}">
                    <a16:creationId xmlns:a16="http://schemas.microsoft.com/office/drawing/2014/main" id="{618E9E1E-DF13-3317-153D-9DA6FD0EFE41}"/>
                  </a:ext>
                </a:extLst>
              </p:cNvPr>
              <p:cNvSpPr/>
              <p:nvPr/>
            </p:nvSpPr>
            <p:spPr>
              <a:xfrm>
                <a:off x="9862409" y="4039682"/>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194" name="フリーフォーム: 図形 1193">
                <a:extLst>
                  <a:ext uri="{FF2B5EF4-FFF2-40B4-BE49-F238E27FC236}">
                    <a16:creationId xmlns:a16="http://schemas.microsoft.com/office/drawing/2014/main" id="{61F5C298-D1B4-16DC-1E12-AF16C1634651}"/>
                  </a:ext>
                </a:extLst>
              </p:cNvPr>
              <p:cNvSpPr/>
              <p:nvPr/>
            </p:nvSpPr>
            <p:spPr>
              <a:xfrm>
                <a:off x="9862409" y="576000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195" name="フリーフォーム: 図形 1194">
                <a:extLst>
                  <a:ext uri="{FF2B5EF4-FFF2-40B4-BE49-F238E27FC236}">
                    <a16:creationId xmlns:a16="http://schemas.microsoft.com/office/drawing/2014/main" id="{F8EA8F75-F7FD-EE8C-2556-2905742124F1}"/>
                  </a:ext>
                </a:extLst>
              </p:cNvPr>
              <p:cNvSpPr/>
              <p:nvPr/>
            </p:nvSpPr>
            <p:spPr>
              <a:xfrm>
                <a:off x="8851228" y="715176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solidFill>
                <a:srgbClr val="FF000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196" name="フリーフォーム: 図形 1195">
                <a:extLst>
                  <a:ext uri="{FF2B5EF4-FFF2-40B4-BE49-F238E27FC236}">
                    <a16:creationId xmlns:a16="http://schemas.microsoft.com/office/drawing/2014/main" id="{6F0E903D-E01C-D035-EAFC-F63C9CB620C5}"/>
                  </a:ext>
                </a:extLst>
              </p:cNvPr>
              <p:cNvSpPr/>
              <p:nvPr/>
            </p:nvSpPr>
            <p:spPr>
              <a:xfrm>
                <a:off x="7215115" y="7683377"/>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197" name="フリーフォーム: 図形 1196">
                <a:extLst>
                  <a:ext uri="{FF2B5EF4-FFF2-40B4-BE49-F238E27FC236}">
                    <a16:creationId xmlns:a16="http://schemas.microsoft.com/office/drawing/2014/main" id="{542A5D7A-95B1-AD19-C992-BCAD8B110960}"/>
                  </a:ext>
                </a:extLst>
              </p:cNvPr>
              <p:cNvSpPr/>
              <p:nvPr/>
            </p:nvSpPr>
            <p:spPr>
              <a:xfrm>
                <a:off x="5579003" y="715176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198" name="フリーフォーム: 図形 1197">
                <a:extLst>
                  <a:ext uri="{FF2B5EF4-FFF2-40B4-BE49-F238E27FC236}">
                    <a16:creationId xmlns:a16="http://schemas.microsoft.com/office/drawing/2014/main" id="{C2E0907E-841A-D6C2-88C7-6B33AB512EC9}"/>
                  </a:ext>
                </a:extLst>
              </p:cNvPr>
              <p:cNvSpPr/>
              <p:nvPr/>
            </p:nvSpPr>
            <p:spPr>
              <a:xfrm>
                <a:off x="4567822" y="576000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199" name="フリーフォーム: 図形 1198">
                <a:extLst>
                  <a:ext uri="{FF2B5EF4-FFF2-40B4-BE49-F238E27FC236}">
                    <a16:creationId xmlns:a16="http://schemas.microsoft.com/office/drawing/2014/main" id="{A6268174-06C2-46D6-6FD5-A09A74E85DFC}"/>
                  </a:ext>
                </a:extLst>
              </p:cNvPr>
              <p:cNvSpPr/>
              <p:nvPr/>
            </p:nvSpPr>
            <p:spPr>
              <a:xfrm>
                <a:off x="4567822" y="4039682"/>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200" name="フリーフォーム: 図形 1199">
                <a:extLst>
                  <a:ext uri="{FF2B5EF4-FFF2-40B4-BE49-F238E27FC236}">
                    <a16:creationId xmlns:a16="http://schemas.microsoft.com/office/drawing/2014/main" id="{4B144D30-D7AE-F016-C2A5-3561C15BFBA2}"/>
                  </a:ext>
                </a:extLst>
              </p:cNvPr>
              <p:cNvSpPr/>
              <p:nvPr/>
            </p:nvSpPr>
            <p:spPr>
              <a:xfrm>
                <a:off x="5579003" y="2647923"/>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grpSp>
      </p:grpSp>
      <p:sp>
        <p:nvSpPr>
          <p:cNvPr id="1205" name="テキスト ボックス 1204">
            <a:extLst>
              <a:ext uri="{FF2B5EF4-FFF2-40B4-BE49-F238E27FC236}">
                <a16:creationId xmlns:a16="http://schemas.microsoft.com/office/drawing/2014/main" id="{D329D7C2-23B0-38FD-CEB3-66046EDFE231}"/>
              </a:ext>
            </a:extLst>
          </p:cNvPr>
          <p:cNvSpPr txBox="1"/>
          <p:nvPr/>
        </p:nvSpPr>
        <p:spPr>
          <a:xfrm>
            <a:off x="11062375" y="3423291"/>
            <a:ext cx="639406" cy="276999"/>
          </a:xfrm>
          <a:prstGeom prst="rect">
            <a:avLst/>
          </a:prstGeom>
          <a:noFill/>
        </p:spPr>
        <p:txBody>
          <a:bodyPr wrap="square" rtlCol="0">
            <a:spAutoFit/>
          </a:bodyPr>
          <a:lstStyle/>
          <a:p>
            <a:r>
              <a:rPr kumimoji="1" lang="ja-JP" altLang="en-US" sz="600" b="1" dirty="0">
                <a:solidFill>
                  <a:schemeClr val="bg1"/>
                </a:solidFill>
              </a:rPr>
              <a:t>ロボットは左進行</a:t>
            </a:r>
          </a:p>
        </p:txBody>
      </p:sp>
      <p:sp>
        <p:nvSpPr>
          <p:cNvPr id="1206" name="テキスト ボックス 1205">
            <a:extLst>
              <a:ext uri="{FF2B5EF4-FFF2-40B4-BE49-F238E27FC236}">
                <a16:creationId xmlns:a16="http://schemas.microsoft.com/office/drawing/2014/main" id="{5D694B1A-D3DF-25DB-FABE-4E866622309E}"/>
              </a:ext>
            </a:extLst>
          </p:cNvPr>
          <p:cNvSpPr txBox="1"/>
          <p:nvPr/>
        </p:nvSpPr>
        <p:spPr>
          <a:xfrm>
            <a:off x="12531676" y="3419911"/>
            <a:ext cx="639406" cy="276999"/>
          </a:xfrm>
          <a:prstGeom prst="rect">
            <a:avLst/>
          </a:prstGeom>
          <a:noFill/>
        </p:spPr>
        <p:txBody>
          <a:bodyPr wrap="square" rtlCol="0">
            <a:spAutoFit/>
          </a:bodyPr>
          <a:lstStyle/>
          <a:p>
            <a:r>
              <a:rPr kumimoji="1" lang="ja-JP" altLang="en-US" sz="600" b="1" dirty="0">
                <a:solidFill>
                  <a:schemeClr val="bg1"/>
                </a:solidFill>
              </a:rPr>
              <a:t>ロボットは左進行</a:t>
            </a:r>
          </a:p>
        </p:txBody>
      </p:sp>
      <p:sp>
        <p:nvSpPr>
          <p:cNvPr id="1207" name="正方形/長方形 1206">
            <a:extLst>
              <a:ext uri="{FF2B5EF4-FFF2-40B4-BE49-F238E27FC236}">
                <a16:creationId xmlns:a16="http://schemas.microsoft.com/office/drawing/2014/main" id="{B782FB04-0508-2A9E-6A9A-6451420DC6E7}"/>
              </a:ext>
            </a:extLst>
          </p:cNvPr>
          <p:cNvSpPr/>
          <p:nvPr/>
        </p:nvSpPr>
        <p:spPr>
          <a:xfrm>
            <a:off x="13551652" y="3429709"/>
            <a:ext cx="1195349" cy="69723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210" name="矢印: 左 1209">
            <a:extLst>
              <a:ext uri="{FF2B5EF4-FFF2-40B4-BE49-F238E27FC236}">
                <a16:creationId xmlns:a16="http://schemas.microsoft.com/office/drawing/2014/main" id="{E349A9D1-D4A5-F94E-A4A0-3407313DB365}"/>
              </a:ext>
            </a:extLst>
          </p:cNvPr>
          <p:cNvSpPr/>
          <p:nvPr/>
        </p:nvSpPr>
        <p:spPr>
          <a:xfrm rot="10800000">
            <a:off x="13278618" y="3792923"/>
            <a:ext cx="232570" cy="157197"/>
          </a:xfrm>
          <a:prstGeom prst="lef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2" name="正方形/長方形 1211">
            <a:extLst>
              <a:ext uri="{FF2B5EF4-FFF2-40B4-BE49-F238E27FC236}">
                <a16:creationId xmlns:a16="http://schemas.microsoft.com/office/drawing/2014/main" id="{1429EA0E-879E-55CA-4F23-F607B8FF6B9A}"/>
              </a:ext>
            </a:extLst>
          </p:cNvPr>
          <p:cNvSpPr/>
          <p:nvPr/>
        </p:nvSpPr>
        <p:spPr>
          <a:xfrm rot="5400000">
            <a:off x="13560254" y="3721591"/>
            <a:ext cx="694779" cy="101257"/>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1213" name="グループ化 1212">
            <a:extLst>
              <a:ext uri="{FF2B5EF4-FFF2-40B4-BE49-F238E27FC236}">
                <a16:creationId xmlns:a16="http://schemas.microsoft.com/office/drawing/2014/main" id="{57C384F5-FAC3-8F9B-036F-A11ABF573BD1}"/>
              </a:ext>
            </a:extLst>
          </p:cNvPr>
          <p:cNvGrpSpPr/>
          <p:nvPr/>
        </p:nvGrpSpPr>
        <p:grpSpPr>
          <a:xfrm rot="1187405">
            <a:off x="12053772" y="3529339"/>
            <a:ext cx="529275" cy="529275"/>
            <a:chOff x="8331520" y="3413046"/>
            <a:chExt cx="679959" cy="679959"/>
          </a:xfrm>
        </p:grpSpPr>
        <p:grpSp>
          <p:nvGrpSpPr>
            <p:cNvPr id="1214" name="グループ化 1213">
              <a:extLst>
                <a:ext uri="{FF2B5EF4-FFF2-40B4-BE49-F238E27FC236}">
                  <a16:creationId xmlns:a16="http://schemas.microsoft.com/office/drawing/2014/main" id="{08483B73-00E8-72C6-C1F4-C4ED0D25910D}"/>
                </a:ext>
              </a:extLst>
            </p:cNvPr>
            <p:cNvGrpSpPr/>
            <p:nvPr/>
          </p:nvGrpSpPr>
          <p:grpSpPr>
            <a:xfrm>
              <a:off x="8331520" y="3413046"/>
              <a:ext cx="679959" cy="679959"/>
              <a:chOff x="8331520" y="3413046"/>
              <a:chExt cx="679959" cy="679959"/>
            </a:xfrm>
          </p:grpSpPr>
          <p:sp>
            <p:nvSpPr>
              <p:cNvPr id="1226" name="楕円 1225">
                <a:extLst>
                  <a:ext uri="{FF2B5EF4-FFF2-40B4-BE49-F238E27FC236}">
                    <a16:creationId xmlns:a16="http://schemas.microsoft.com/office/drawing/2014/main" id="{0BBCE8EA-3BFB-3B0E-C566-CB65404B0A79}"/>
                  </a:ext>
                </a:extLst>
              </p:cNvPr>
              <p:cNvSpPr/>
              <p:nvPr/>
            </p:nvSpPr>
            <p:spPr>
              <a:xfrm rot="2792486">
                <a:off x="8331520" y="3413046"/>
                <a:ext cx="679959" cy="67995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7" name="円: 塗りつぶしなし 1226">
                <a:extLst>
                  <a:ext uri="{FF2B5EF4-FFF2-40B4-BE49-F238E27FC236}">
                    <a16:creationId xmlns:a16="http://schemas.microsoft.com/office/drawing/2014/main" id="{438856A8-25ED-B0E6-6BF2-734713A683CD}"/>
                  </a:ext>
                </a:extLst>
              </p:cNvPr>
              <p:cNvSpPr/>
              <p:nvPr/>
            </p:nvSpPr>
            <p:spPr>
              <a:xfrm>
                <a:off x="8385128" y="3462820"/>
                <a:ext cx="577941" cy="577941"/>
              </a:xfrm>
              <a:prstGeom prst="donut">
                <a:avLst>
                  <a:gd name="adj" fmla="val 919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grpSp>
        <p:grpSp>
          <p:nvGrpSpPr>
            <p:cNvPr id="1215" name="グループ化 1214">
              <a:extLst>
                <a:ext uri="{FF2B5EF4-FFF2-40B4-BE49-F238E27FC236}">
                  <a16:creationId xmlns:a16="http://schemas.microsoft.com/office/drawing/2014/main" id="{DADBD2EC-7801-61BD-6309-F27D5026EF94}"/>
                </a:ext>
              </a:extLst>
            </p:cNvPr>
            <p:cNvGrpSpPr/>
            <p:nvPr/>
          </p:nvGrpSpPr>
          <p:grpSpPr>
            <a:xfrm>
              <a:off x="8386702" y="3447158"/>
              <a:ext cx="577806" cy="603566"/>
              <a:chOff x="4567822" y="2116317"/>
              <a:chExt cx="6111765" cy="6384238"/>
            </a:xfrm>
            <a:solidFill>
              <a:schemeClr val="bg1"/>
            </a:solidFill>
          </p:grpSpPr>
          <p:sp>
            <p:nvSpPr>
              <p:cNvPr id="1216" name="フリーフォーム: 図形 1215">
                <a:extLst>
                  <a:ext uri="{FF2B5EF4-FFF2-40B4-BE49-F238E27FC236}">
                    <a16:creationId xmlns:a16="http://schemas.microsoft.com/office/drawing/2014/main" id="{480480EA-F27B-4B06-D2CD-282FC3F9847A}"/>
                  </a:ext>
                </a:extLst>
              </p:cNvPr>
              <p:cNvSpPr/>
              <p:nvPr/>
            </p:nvSpPr>
            <p:spPr>
              <a:xfrm>
                <a:off x="7215116" y="2116317"/>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solidFill>
                <a:srgbClr val="FF000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217" name="フリーフォーム: 図形 1216">
                <a:extLst>
                  <a:ext uri="{FF2B5EF4-FFF2-40B4-BE49-F238E27FC236}">
                    <a16:creationId xmlns:a16="http://schemas.microsoft.com/office/drawing/2014/main" id="{DD0298D3-4F44-A15C-D9D5-1BD541C6B471}"/>
                  </a:ext>
                </a:extLst>
              </p:cNvPr>
              <p:cNvSpPr/>
              <p:nvPr/>
            </p:nvSpPr>
            <p:spPr>
              <a:xfrm>
                <a:off x="8851228" y="2647923"/>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218" name="フリーフォーム: 図形 1217">
                <a:extLst>
                  <a:ext uri="{FF2B5EF4-FFF2-40B4-BE49-F238E27FC236}">
                    <a16:creationId xmlns:a16="http://schemas.microsoft.com/office/drawing/2014/main" id="{78183E6B-FEC2-E9C0-71BB-4787C52D087F}"/>
                  </a:ext>
                </a:extLst>
              </p:cNvPr>
              <p:cNvSpPr/>
              <p:nvPr/>
            </p:nvSpPr>
            <p:spPr>
              <a:xfrm>
                <a:off x="9862409" y="4039682"/>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219" name="フリーフォーム: 図形 1218">
                <a:extLst>
                  <a:ext uri="{FF2B5EF4-FFF2-40B4-BE49-F238E27FC236}">
                    <a16:creationId xmlns:a16="http://schemas.microsoft.com/office/drawing/2014/main" id="{CEBBD070-F1F4-BDC1-3798-5CC56F647498}"/>
                  </a:ext>
                </a:extLst>
              </p:cNvPr>
              <p:cNvSpPr/>
              <p:nvPr/>
            </p:nvSpPr>
            <p:spPr>
              <a:xfrm>
                <a:off x="9862409" y="576000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220" name="フリーフォーム: 図形 1219">
                <a:extLst>
                  <a:ext uri="{FF2B5EF4-FFF2-40B4-BE49-F238E27FC236}">
                    <a16:creationId xmlns:a16="http://schemas.microsoft.com/office/drawing/2014/main" id="{126163D1-493E-0947-7650-D2E67AEBED46}"/>
                  </a:ext>
                </a:extLst>
              </p:cNvPr>
              <p:cNvSpPr/>
              <p:nvPr/>
            </p:nvSpPr>
            <p:spPr>
              <a:xfrm>
                <a:off x="8851228" y="715176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solidFill>
                <a:srgbClr val="FF000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221" name="フリーフォーム: 図形 1220">
                <a:extLst>
                  <a:ext uri="{FF2B5EF4-FFF2-40B4-BE49-F238E27FC236}">
                    <a16:creationId xmlns:a16="http://schemas.microsoft.com/office/drawing/2014/main" id="{8BCEFF33-2EBD-C0B6-A9CC-9C9B513D73E7}"/>
                  </a:ext>
                </a:extLst>
              </p:cNvPr>
              <p:cNvSpPr/>
              <p:nvPr/>
            </p:nvSpPr>
            <p:spPr>
              <a:xfrm>
                <a:off x="7215115" y="7683377"/>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222" name="フリーフォーム: 図形 1221">
                <a:extLst>
                  <a:ext uri="{FF2B5EF4-FFF2-40B4-BE49-F238E27FC236}">
                    <a16:creationId xmlns:a16="http://schemas.microsoft.com/office/drawing/2014/main" id="{9FBA3B5A-642F-7769-19B7-17A27AFCDED9}"/>
                  </a:ext>
                </a:extLst>
              </p:cNvPr>
              <p:cNvSpPr/>
              <p:nvPr/>
            </p:nvSpPr>
            <p:spPr>
              <a:xfrm>
                <a:off x="5579003" y="715176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223" name="フリーフォーム: 図形 1222">
                <a:extLst>
                  <a:ext uri="{FF2B5EF4-FFF2-40B4-BE49-F238E27FC236}">
                    <a16:creationId xmlns:a16="http://schemas.microsoft.com/office/drawing/2014/main" id="{673D80B9-C539-1F37-2032-61BF065AB109}"/>
                  </a:ext>
                </a:extLst>
              </p:cNvPr>
              <p:cNvSpPr/>
              <p:nvPr/>
            </p:nvSpPr>
            <p:spPr>
              <a:xfrm>
                <a:off x="4567822" y="576000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224" name="フリーフォーム: 図形 1223">
                <a:extLst>
                  <a:ext uri="{FF2B5EF4-FFF2-40B4-BE49-F238E27FC236}">
                    <a16:creationId xmlns:a16="http://schemas.microsoft.com/office/drawing/2014/main" id="{FAAEB722-A8A6-11DC-43F2-6C8FBA8B669F}"/>
                  </a:ext>
                </a:extLst>
              </p:cNvPr>
              <p:cNvSpPr/>
              <p:nvPr/>
            </p:nvSpPr>
            <p:spPr>
              <a:xfrm>
                <a:off x="4567822" y="4039682"/>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225" name="フリーフォーム: 図形 1224">
                <a:extLst>
                  <a:ext uri="{FF2B5EF4-FFF2-40B4-BE49-F238E27FC236}">
                    <a16:creationId xmlns:a16="http://schemas.microsoft.com/office/drawing/2014/main" id="{4E0A0DF9-8A34-F0B6-8D62-BC954A6119BA}"/>
                  </a:ext>
                </a:extLst>
              </p:cNvPr>
              <p:cNvSpPr/>
              <p:nvPr/>
            </p:nvSpPr>
            <p:spPr>
              <a:xfrm>
                <a:off x="5579003" y="2647923"/>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grpSp>
      </p:grpSp>
      <p:grpSp>
        <p:nvGrpSpPr>
          <p:cNvPr id="1228" name="グループ化 1227">
            <a:extLst>
              <a:ext uri="{FF2B5EF4-FFF2-40B4-BE49-F238E27FC236}">
                <a16:creationId xmlns:a16="http://schemas.microsoft.com/office/drawing/2014/main" id="{56D1102C-4E3E-6E33-1693-B360AFC295E3}"/>
              </a:ext>
            </a:extLst>
          </p:cNvPr>
          <p:cNvGrpSpPr/>
          <p:nvPr/>
        </p:nvGrpSpPr>
        <p:grpSpPr>
          <a:xfrm rot="1187405">
            <a:off x="13555266" y="3529339"/>
            <a:ext cx="529275" cy="529275"/>
            <a:chOff x="8331520" y="3413046"/>
            <a:chExt cx="679959" cy="679959"/>
          </a:xfrm>
        </p:grpSpPr>
        <p:grpSp>
          <p:nvGrpSpPr>
            <p:cNvPr id="1229" name="グループ化 1228">
              <a:extLst>
                <a:ext uri="{FF2B5EF4-FFF2-40B4-BE49-F238E27FC236}">
                  <a16:creationId xmlns:a16="http://schemas.microsoft.com/office/drawing/2014/main" id="{FED3D3B1-D76C-9FF7-40D2-A5F4B2E765A5}"/>
                </a:ext>
              </a:extLst>
            </p:cNvPr>
            <p:cNvGrpSpPr/>
            <p:nvPr/>
          </p:nvGrpSpPr>
          <p:grpSpPr>
            <a:xfrm>
              <a:off x="8331520" y="3413046"/>
              <a:ext cx="679959" cy="679959"/>
              <a:chOff x="8331520" y="3413046"/>
              <a:chExt cx="679959" cy="679959"/>
            </a:xfrm>
          </p:grpSpPr>
          <p:sp>
            <p:nvSpPr>
              <p:cNvPr id="1241" name="楕円 1240">
                <a:extLst>
                  <a:ext uri="{FF2B5EF4-FFF2-40B4-BE49-F238E27FC236}">
                    <a16:creationId xmlns:a16="http://schemas.microsoft.com/office/drawing/2014/main" id="{6738D991-87CB-7031-CD85-510400B00CB5}"/>
                  </a:ext>
                </a:extLst>
              </p:cNvPr>
              <p:cNvSpPr/>
              <p:nvPr/>
            </p:nvSpPr>
            <p:spPr>
              <a:xfrm rot="2792486">
                <a:off x="8331520" y="3413046"/>
                <a:ext cx="679959" cy="67995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2" name="円: 塗りつぶしなし 1241">
                <a:extLst>
                  <a:ext uri="{FF2B5EF4-FFF2-40B4-BE49-F238E27FC236}">
                    <a16:creationId xmlns:a16="http://schemas.microsoft.com/office/drawing/2014/main" id="{B10B4424-9FCF-A23F-F08B-107663D77690}"/>
                  </a:ext>
                </a:extLst>
              </p:cNvPr>
              <p:cNvSpPr/>
              <p:nvPr/>
            </p:nvSpPr>
            <p:spPr>
              <a:xfrm>
                <a:off x="8385128" y="3462820"/>
                <a:ext cx="577941" cy="577941"/>
              </a:xfrm>
              <a:prstGeom prst="donut">
                <a:avLst>
                  <a:gd name="adj" fmla="val 919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grpSp>
        <p:grpSp>
          <p:nvGrpSpPr>
            <p:cNvPr id="1230" name="グループ化 1229">
              <a:extLst>
                <a:ext uri="{FF2B5EF4-FFF2-40B4-BE49-F238E27FC236}">
                  <a16:creationId xmlns:a16="http://schemas.microsoft.com/office/drawing/2014/main" id="{87BF2E43-33C7-B19C-CFF0-64251EDECA46}"/>
                </a:ext>
              </a:extLst>
            </p:cNvPr>
            <p:cNvGrpSpPr/>
            <p:nvPr/>
          </p:nvGrpSpPr>
          <p:grpSpPr>
            <a:xfrm>
              <a:off x="8386702" y="3447158"/>
              <a:ext cx="577806" cy="603566"/>
              <a:chOff x="4567822" y="2116317"/>
              <a:chExt cx="6111765" cy="6384238"/>
            </a:xfrm>
            <a:solidFill>
              <a:schemeClr val="bg1"/>
            </a:solidFill>
          </p:grpSpPr>
          <p:sp>
            <p:nvSpPr>
              <p:cNvPr id="1231" name="フリーフォーム: 図形 1230">
                <a:extLst>
                  <a:ext uri="{FF2B5EF4-FFF2-40B4-BE49-F238E27FC236}">
                    <a16:creationId xmlns:a16="http://schemas.microsoft.com/office/drawing/2014/main" id="{48CDC7D5-C91D-6470-2671-D4075AE757DF}"/>
                  </a:ext>
                </a:extLst>
              </p:cNvPr>
              <p:cNvSpPr/>
              <p:nvPr/>
            </p:nvSpPr>
            <p:spPr>
              <a:xfrm>
                <a:off x="7215116" y="2116317"/>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solidFill>
                <a:srgbClr val="FF000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232" name="フリーフォーム: 図形 1231">
                <a:extLst>
                  <a:ext uri="{FF2B5EF4-FFF2-40B4-BE49-F238E27FC236}">
                    <a16:creationId xmlns:a16="http://schemas.microsoft.com/office/drawing/2014/main" id="{482E9172-269C-752B-F1B4-CE0524003CE3}"/>
                  </a:ext>
                </a:extLst>
              </p:cNvPr>
              <p:cNvSpPr/>
              <p:nvPr/>
            </p:nvSpPr>
            <p:spPr>
              <a:xfrm>
                <a:off x="8851228" y="2647923"/>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233" name="フリーフォーム: 図形 1232">
                <a:extLst>
                  <a:ext uri="{FF2B5EF4-FFF2-40B4-BE49-F238E27FC236}">
                    <a16:creationId xmlns:a16="http://schemas.microsoft.com/office/drawing/2014/main" id="{C7575D92-9CF0-56C1-767D-C67FA2C0F131}"/>
                  </a:ext>
                </a:extLst>
              </p:cNvPr>
              <p:cNvSpPr/>
              <p:nvPr/>
            </p:nvSpPr>
            <p:spPr>
              <a:xfrm>
                <a:off x="9862409" y="4039682"/>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234" name="フリーフォーム: 図形 1233">
                <a:extLst>
                  <a:ext uri="{FF2B5EF4-FFF2-40B4-BE49-F238E27FC236}">
                    <a16:creationId xmlns:a16="http://schemas.microsoft.com/office/drawing/2014/main" id="{931F71EC-B8E4-A6E7-C4F3-3DE3FF7CD14D}"/>
                  </a:ext>
                </a:extLst>
              </p:cNvPr>
              <p:cNvSpPr/>
              <p:nvPr/>
            </p:nvSpPr>
            <p:spPr>
              <a:xfrm>
                <a:off x="9862409" y="576000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235" name="フリーフォーム: 図形 1234">
                <a:extLst>
                  <a:ext uri="{FF2B5EF4-FFF2-40B4-BE49-F238E27FC236}">
                    <a16:creationId xmlns:a16="http://schemas.microsoft.com/office/drawing/2014/main" id="{2E5B28A8-92C6-835B-BBD5-BE237D64599D}"/>
                  </a:ext>
                </a:extLst>
              </p:cNvPr>
              <p:cNvSpPr/>
              <p:nvPr/>
            </p:nvSpPr>
            <p:spPr>
              <a:xfrm>
                <a:off x="8851228" y="715176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solidFill>
                <a:srgbClr val="FF000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47" tIns="184447" rIns="184447" bIns="184447"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sp>
            <p:nvSpPr>
              <p:cNvPr id="1236" name="フリーフォーム: 図形 1235">
                <a:extLst>
                  <a:ext uri="{FF2B5EF4-FFF2-40B4-BE49-F238E27FC236}">
                    <a16:creationId xmlns:a16="http://schemas.microsoft.com/office/drawing/2014/main" id="{177152BE-8B95-B681-CDA5-41A295C32916}"/>
                  </a:ext>
                </a:extLst>
              </p:cNvPr>
              <p:cNvSpPr/>
              <p:nvPr/>
            </p:nvSpPr>
            <p:spPr>
              <a:xfrm>
                <a:off x="7215115" y="7683377"/>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237" name="フリーフォーム: 図形 1236">
                <a:extLst>
                  <a:ext uri="{FF2B5EF4-FFF2-40B4-BE49-F238E27FC236}">
                    <a16:creationId xmlns:a16="http://schemas.microsoft.com/office/drawing/2014/main" id="{404FF02D-723A-F097-3E8F-39417916A7D6}"/>
                  </a:ext>
                </a:extLst>
              </p:cNvPr>
              <p:cNvSpPr/>
              <p:nvPr/>
            </p:nvSpPr>
            <p:spPr>
              <a:xfrm>
                <a:off x="5579003" y="715176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238" name="フリーフォーム: 図形 1237">
                <a:extLst>
                  <a:ext uri="{FF2B5EF4-FFF2-40B4-BE49-F238E27FC236}">
                    <a16:creationId xmlns:a16="http://schemas.microsoft.com/office/drawing/2014/main" id="{48E915D1-8CE5-7277-D614-D76B1D5A21A8}"/>
                  </a:ext>
                </a:extLst>
              </p:cNvPr>
              <p:cNvSpPr/>
              <p:nvPr/>
            </p:nvSpPr>
            <p:spPr>
              <a:xfrm>
                <a:off x="4567822" y="5760001"/>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239" name="フリーフォーム: 図形 1238">
                <a:extLst>
                  <a:ext uri="{FF2B5EF4-FFF2-40B4-BE49-F238E27FC236}">
                    <a16:creationId xmlns:a16="http://schemas.microsoft.com/office/drawing/2014/main" id="{3B625BCC-18FF-F33E-EAE6-36204EBEC3E0}"/>
                  </a:ext>
                </a:extLst>
              </p:cNvPr>
              <p:cNvSpPr/>
              <p:nvPr/>
            </p:nvSpPr>
            <p:spPr>
              <a:xfrm>
                <a:off x="4567822" y="4039682"/>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sp>
            <p:nvSpPr>
              <p:cNvPr id="1240" name="フリーフォーム: 図形 1239">
                <a:extLst>
                  <a:ext uri="{FF2B5EF4-FFF2-40B4-BE49-F238E27FC236}">
                    <a16:creationId xmlns:a16="http://schemas.microsoft.com/office/drawing/2014/main" id="{AF66C529-608A-F23C-80FB-836079A81A6B}"/>
                  </a:ext>
                </a:extLst>
              </p:cNvPr>
              <p:cNvSpPr/>
              <p:nvPr/>
            </p:nvSpPr>
            <p:spPr>
              <a:xfrm>
                <a:off x="5579003" y="2647923"/>
                <a:ext cx="817178" cy="817178"/>
              </a:xfrm>
              <a:custGeom>
                <a:avLst/>
                <a:gdLst>
                  <a:gd name="connsiteX0" fmla="*/ 0 w 1146747"/>
                  <a:gd name="connsiteY0" fmla="*/ 573374 h 1146747"/>
                  <a:gd name="connsiteX1" fmla="*/ 573374 w 1146747"/>
                  <a:gd name="connsiteY1" fmla="*/ 0 h 1146747"/>
                  <a:gd name="connsiteX2" fmla="*/ 1146748 w 1146747"/>
                  <a:gd name="connsiteY2" fmla="*/ 573374 h 1146747"/>
                  <a:gd name="connsiteX3" fmla="*/ 573374 w 1146747"/>
                  <a:gd name="connsiteY3" fmla="*/ 1146748 h 1146747"/>
                  <a:gd name="connsiteX4" fmla="*/ 0 w 1146747"/>
                  <a:gd name="connsiteY4" fmla="*/ 573374 h 114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747" h="1146747">
                    <a:moveTo>
                      <a:pt x="0" y="573374"/>
                    </a:moveTo>
                    <a:cubicBezTo>
                      <a:pt x="0" y="256708"/>
                      <a:pt x="256708" y="0"/>
                      <a:pt x="573374" y="0"/>
                    </a:cubicBezTo>
                    <a:cubicBezTo>
                      <a:pt x="890040" y="0"/>
                      <a:pt x="1146748" y="256708"/>
                      <a:pt x="1146748" y="573374"/>
                    </a:cubicBezTo>
                    <a:cubicBezTo>
                      <a:pt x="1146748" y="890040"/>
                      <a:pt x="890040" y="1146748"/>
                      <a:pt x="573374" y="1146748"/>
                    </a:cubicBezTo>
                    <a:cubicBezTo>
                      <a:pt x="256708" y="1146748"/>
                      <a:pt x="0" y="890040"/>
                      <a:pt x="0" y="573374"/>
                    </a:cubicBezTo>
                    <a:close/>
                  </a:path>
                </a:pathLst>
              </a:custGeom>
              <a:solidFill>
                <a:schemeClr val="bg1"/>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167" tIns="230167" rIns="230167" bIns="230167" numCol="1" spcCol="1270" anchor="ctr" anchorCtr="0">
                <a:noAutofit/>
              </a:bodyPr>
              <a:lstStyle/>
              <a:p>
                <a:pPr marL="0" lvl="0" indent="0" algn="ctr" defTabSz="2178050">
                  <a:lnSpc>
                    <a:spcPct val="90000"/>
                  </a:lnSpc>
                  <a:spcBef>
                    <a:spcPct val="0"/>
                  </a:spcBef>
                  <a:spcAft>
                    <a:spcPct val="35000"/>
                  </a:spcAft>
                  <a:buNone/>
                </a:pPr>
                <a:endParaRPr kumimoji="1" lang="ja-JP" altLang="en-US" sz="4900" kern="1200"/>
              </a:p>
            </p:txBody>
          </p:sp>
        </p:grpSp>
      </p:grpSp>
      <p:grpSp>
        <p:nvGrpSpPr>
          <p:cNvPr id="1258" name="グループ化 1257">
            <a:extLst>
              <a:ext uri="{FF2B5EF4-FFF2-40B4-BE49-F238E27FC236}">
                <a16:creationId xmlns:a16="http://schemas.microsoft.com/office/drawing/2014/main" id="{64CAEC3D-1BBF-6C22-482B-FBBA3D66D7E4}"/>
              </a:ext>
            </a:extLst>
          </p:cNvPr>
          <p:cNvGrpSpPr/>
          <p:nvPr/>
        </p:nvGrpSpPr>
        <p:grpSpPr>
          <a:xfrm>
            <a:off x="13477335" y="4145502"/>
            <a:ext cx="1458689" cy="415498"/>
            <a:chOff x="8305978" y="4149564"/>
            <a:chExt cx="1960212" cy="415498"/>
          </a:xfrm>
        </p:grpSpPr>
        <p:sp>
          <p:nvSpPr>
            <p:cNvPr id="1259" name="正方形/長方形 1258">
              <a:extLst>
                <a:ext uri="{FF2B5EF4-FFF2-40B4-BE49-F238E27FC236}">
                  <a16:creationId xmlns:a16="http://schemas.microsoft.com/office/drawing/2014/main" id="{B89CFFE3-A8B8-834B-BE1B-4976E4172C19}"/>
                </a:ext>
              </a:extLst>
            </p:cNvPr>
            <p:cNvSpPr/>
            <p:nvPr/>
          </p:nvSpPr>
          <p:spPr>
            <a:xfrm>
              <a:off x="8383204" y="4162665"/>
              <a:ext cx="1669296" cy="375092"/>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260" name="テキスト ボックス 1259">
              <a:extLst>
                <a:ext uri="{FF2B5EF4-FFF2-40B4-BE49-F238E27FC236}">
                  <a16:creationId xmlns:a16="http://schemas.microsoft.com/office/drawing/2014/main" id="{2597531C-993E-FF26-0CC4-4C6837C6CC6C}"/>
                </a:ext>
              </a:extLst>
            </p:cNvPr>
            <p:cNvSpPr txBox="1"/>
            <p:nvPr/>
          </p:nvSpPr>
          <p:spPr>
            <a:xfrm>
              <a:off x="8305978" y="4149564"/>
              <a:ext cx="1960212" cy="415498"/>
            </a:xfrm>
            <a:prstGeom prst="rect">
              <a:avLst/>
            </a:prstGeom>
            <a:noFill/>
          </p:spPr>
          <p:txBody>
            <a:bodyPr wrap="square" rtlCol="0">
              <a:spAutoFit/>
            </a:bodyPr>
            <a:lstStyle/>
            <a:p>
              <a:r>
                <a:rPr kumimoji="1" lang="ja-JP" altLang="en-US" sz="700" dirty="0"/>
                <a:t>前回との比較で「行き過ぎた」と判断して反応の寄り方と逆</a:t>
              </a:r>
              <a:endParaRPr kumimoji="1" lang="en-US" altLang="ja-JP" sz="700" dirty="0"/>
            </a:p>
            <a:p>
              <a:r>
                <a:rPr kumimoji="1" lang="ja-JP" altLang="en-US" sz="700" dirty="0"/>
                <a:t>方向に移動してアウトを防ぐ</a:t>
              </a:r>
            </a:p>
          </p:txBody>
        </p:sp>
      </p:grpSp>
      <p:sp>
        <p:nvSpPr>
          <p:cNvPr id="1261" name="矢印: 左 1260">
            <a:extLst>
              <a:ext uri="{FF2B5EF4-FFF2-40B4-BE49-F238E27FC236}">
                <a16:creationId xmlns:a16="http://schemas.microsoft.com/office/drawing/2014/main" id="{61DF711A-D5FE-7EEA-65D6-AE6587160A77}"/>
              </a:ext>
            </a:extLst>
          </p:cNvPr>
          <p:cNvSpPr/>
          <p:nvPr/>
        </p:nvSpPr>
        <p:spPr>
          <a:xfrm rot="10800000">
            <a:off x="13902896" y="3710528"/>
            <a:ext cx="317359" cy="157197"/>
          </a:xfrm>
          <a:prstGeom prst="lef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2" name="矢印: 左 1261">
            <a:extLst>
              <a:ext uri="{FF2B5EF4-FFF2-40B4-BE49-F238E27FC236}">
                <a16:creationId xmlns:a16="http://schemas.microsoft.com/office/drawing/2014/main" id="{4632080E-251F-EE1B-D6BE-554C3E7C4DC2}"/>
              </a:ext>
            </a:extLst>
          </p:cNvPr>
          <p:cNvSpPr/>
          <p:nvPr/>
        </p:nvSpPr>
        <p:spPr>
          <a:xfrm>
            <a:off x="12062606" y="3710528"/>
            <a:ext cx="317359" cy="157197"/>
          </a:xfrm>
          <a:prstGeom prst="leftArrow">
            <a:avLst/>
          </a:prstGeom>
          <a:solidFill>
            <a:schemeClr val="bg1">
              <a:alpha val="5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4" name="矢印: 左 1263">
            <a:extLst>
              <a:ext uri="{FF2B5EF4-FFF2-40B4-BE49-F238E27FC236}">
                <a16:creationId xmlns:a16="http://schemas.microsoft.com/office/drawing/2014/main" id="{EFD3F037-DEB7-1600-A9FE-A7FDE747C148}"/>
              </a:ext>
            </a:extLst>
          </p:cNvPr>
          <p:cNvSpPr/>
          <p:nvPr/>
        </p:nvSpPr>
        <p:spPr>
          <a:xfrm>
            <a:off x="13559336" y="3710528"/>
            <a:ext cx="317359" cy="157197"/>
          </a:xfrm>
          <a:prstGeom prst="leftArrow">
            <a:avLst/>
          </a:prstGeom>
          <a:solidFill>
            <a:schemeClr val="bg1">
              <a:alpha val="50000"/>
            </a:schemeClr>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5" name="テキスト ボックス 1264">
            <a:extLst>
              <a:ext uri="{FF2B5EF4-FFF2-40B4-BE49-F238E27FC236}">
                <a16:creationId xmlns:a16="http://schemas.microsoft.com/office/drawing/2014/main" id="{F330FC82-D3D4-89C9-497C-677685CD8E16}"/>
              </a:ext>
            </a:extLst>
          </p:cNvPr>
          <p:cNvSpPr txBox="1"/>
          <p:nvPr/>
        </p:nvSpPr>
        <p:spPr>
          <a:xfrm>
            <a:off x="6172982" y="5321583"/>
            <a:ext cx="3690535" cy="900246"/>
          </a:xfrm>
          <a:prstGeom prst="rect">
            <a:avLst/>
          </a:prstGeom>
          <a:noFill/>
        </p:spPr>
        <p:txBody>
          <a:bodyPr wrap="square" rtlCol="0">
            <a:spAutoFit/>
          </a:bodyPr>
          <a:lstStyle/>
          <a:p>
            <a:r>
              <a:rPr kumimoji="1" lang="ja-JP" altLang="en-US" sz="1050" dirty="0"/>
              <a:t>私たちのロボットには全方位カメラを搭載しています。</a:t>
            </a:r>
            <a:endParaRPr kumimoji="1" lang="en-US" altLang="ja-JP" sz="1050" dirty="0"/>
          </a:p>
          <a:p>
            <a:r>
              <a:rPr kumimoji="1" lang="ja-JP" altLang="en-US" sz="1050" dirty="0"/>
              <a:t>コートを全方位見渡すことで、相手ゴールの認識を</a:t>
            </a:r>
            <a:endParaRPr kumimoji="1" lang="en-US" altLang="ja-JP" sz="1050" dirty="0"/>
          </a:p>
          <a:p>
            <a:r>
              <a:rPr kumimoji="1" lang="ja-JP" altLang="en-US" sz="1050" dirty="0"/>
              <a:t>行うことができ、ゴールの角度データを利用することで</a:t>
            </a:r>
            <a:endParaRPr kumimoji="1" lang="en-US" altLang="ja-JP" sz="1050" dirty="0"/>
          </a:p>
          <a:p>
            <a:r>
              <a:rPr kumimoji="1" lang="ja-JP" altLang="en-US" sz="1050" dirty="0"/>
              <a:t>ロボットがゴールの方向を向くことができ、常に前を向く</a:t>
            </a:r>
            <a:endParaRPr kumimoji="1" lang="en-US" altLang="ja-JP" sz="1050" dirty="0"/>
          </a:p>
          <a:p>
            <a:r>
              <a:rPr kumimoji="1" lang="ja-JP" altLang="en-US" sz="1050" dirty="0"/>
              <a:t>状態よりも圧倒的得点率を叩き出します。</a:t>
            </a:r>
          </a:p>
        </p:txBody>
      </p:sp>
      <p:sp>
        <p:nvSpPr>
          <p:cNvPr id="1266" name="正方形/長方形 1265">
            <a:extLst>
              <a:ext uri="{FF2B5EF4-FFF2-40B4-BE49-F238E27FC236}">
                <a16:creationId xmlns:a16="http://schemas.microsoft.com/office/drawing/2014/main" id="{C5B94343-B4CD-1C27-AEAD-B1B68A11A0D4}"/>
              </a:ext>
            </a:extLst>
          </p:cNvPr>
          <p:cNvSpPr/>
          <p:nvPr/>
        </p:nvSpPr>
        <p:spPr>
          <a:xfrm>
            <a:off x="6144163" y="6276248"/>
            <a:ext cx="1789834" cy="99675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291" name="楕円 1290">
            <a:extLst>
              <a:ext uri="{FF2B5EF4-FFF2-40B4-BE49-F238E27FC236}">
                <a16:creationId xmlns:a16="http://schemas.microsoft.com/office/drawing/2014/main" id="{6DDECB28-7871-5640-4A75-2D5D3282AAD7}"/>
              </a:ext>
            </a:extLst>
          </p:cNvPr>
          <p:cNvSpPr/>
          <p:nvPr/>
        </p:nvSpPr>
        <p:spPr>
          <a:xfrm rot="5400000">
            <a:off x="6291078" y="6742235"/>
            <a:ext cx="331657" cy="33165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3" name="正方形/長方形 1312">
            <a:extLst>
              <a:ext uri="{FF2B5EF4-FFF2-40B4-BE49-F238E27FC236}">
                <a16:creationId xmlns:a16="http://schemas.microsoft.com/office/drawing/2014/main" id="{E3003475-E8E9-2486-D0AF-45B83E9F1BA5}"/>
              </a:ext>
            </a:extLst>
          </p:cNvPr>
          <p:cNvSpPr/>
          <p:nvPr/>
        </p:nvSpPr>
        <p:spPr>
          <a:xfrm>
            <a:off x="7712075" y="6276249"/>
            <a:ext cx="218796" cy="4638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4" name="正方形/長方形 1313">
            <a:extLst>
              <a:ext uri="{FF2B5EF4-FFF2-40B4-BE49-F238E27FC236}">
                <a16:creationId xmlns:a16="http://schemas.microsoft.com/office/drawing/2014/main" id="{8A22C995-1A63-0874-FB9B-01DB15A98A05}"/>
              </a:ext>
            </a:extLst>
          </p:cNvPr>
          <p:cNvSpPr/>
          <p:nvPr/>
        </p:nvSpPr>
        <p:spPr>
          <a:xfrm>
            <a:off x="6143230" y="7092386"/>
            <a:ext cx="1787641" cy="49406"/>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15" name="テキスト ボックス 1314">
            <a:extLst>
              <a:ext uri="{FF2B5EF4-FFF2-40B4-BE49-F238E27FC236}">
                <a16:creationId xmlns:a16="http://schemas.microsoft.com/office/drawing/2014/main" id="{B46CA539-9291-FA24-D9BC-B923600313ED}"/>
              </a:ext>
            </a:extLst>
          </p:cNvPr>
          <p:cNvSpPr txBox="1"/>
          <p:nvPr/>
        </p:nvSpPr>
        <p:spPr>
          <a:xfrm rot="5400000">
            <a:off x="7544116" y="6397151"/>
            <a:ext cx="535899" cy="230832"/>
          </a:xfrm>
          <a:prstGeom prst="rect">
            <a:avLst/>
          </a:prstGeom>
          <a:noFill/>
        </p:spPr>
        <p:txBody>
          <a:bodyPr wrap="square" rtlCol="0">
            <a:spAutoFit/>
          </a:bodyPr>
          <a:lstStyle/>
          <a:p>
            <a:r>
              <a:rPr kumimoji="1" lang="ja-JP" altLang="en-US" sz="900" dirty="0">
                <a:solidFill>
                  <a:schemeClr val="bg1"/>
                </a:solidFill>
              </a:rPr>
              <a:t>ゴール</a:t>
            </a:r>
          </a:p>
        </p:txBody>
      </p:sp>
      <p:sp>
        <p:nvSpPr>
          <p:cNvPr id="1316" name="楕円 1315">
            <a:extLst>
              <a:ext uri="{FF2B5EF4-FFF2-40B4-BE49-F238E27FC236}">
                <a16:creationId xmlns:a16="http://schemas.microsoft.com/office/drawing/2014/main" id="{7211CE04-7080-0DB6-CDB2-F8D60360C4AE}"/>
              </a:ext>
            </a:extLst>
          </p:cNvPr>
          <p:cNvSpPr/>
          <p:nvPr/>
        </p:nvSpPr>
        <p:spPr>
          <a:xfrm>
            <a:off x="6629890" y="6815483"/>
            <a:ext cx="194760" cy="194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18" name="直線矢印コネクタ 1317">
            <a:extLst>
              <a:ext uri="{FF2B5EF4-FFF2-40B4-BE49-F238E27FC236}">
                <a16:creationId xmlns:a16="http://schemas.microsoft.com/office/drawing/2014/main" id="{22CF126A-A805-5FF9-A727-CED0510667DF}"/>
              </a:ext>
            </a:extLst>
          </p:cNvPr>
          <p:cNvCxnSpPr/>
          <p:nvPr/>
        </p:nvCxnSpPr>
        <p:spPr>
          <a:xfrm>
            <a:off x="6874103" y="6924732"/>
            <a:ext cx="88712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321" name="グループ化 1320">
            <a:extLst>
              <a:ext uri="{FF2B5EF4-FFF2-40B4-BE49-F238E27FC236}">
                <a16:creationId xmlns:a16="http://schemas.microsoft.com/office/drawing/2014/main" id="{4834EA3B-06BC-6D6E-8A3D-FF50631C08B5}"/>
              </a:ext>
            </a:extLst>
          </p:cNvPr>
          <p:cNvGrpSpPr/>
          <p:nvPr/>
        </p:nvGrpSpPr>
        <p:grpSpPr>
          <a:xfrm>
            <a:off x="6265610" y="6346126"/>
            <a:ext cx="1277820" cy="316909"/>
            <a:chOff x="8376221" y="4162665"/>
            <a:chExt cx="1717157" cy="316909"/>
          </a:xfrm>
        </p:grpSpPr>
        <p:sp>
          <p:nvSpPr>
            <p:cNvPr id="1322" name="正方形/長方形 1321">
              <a:extLst>
                <a:ext uri="{FF2B5EF4-FFF2-40B4-BE49-F238E27FC236}">
                  <a16:creationId xmlns:a16="http://schemas.microsoft.com/office/drawing/2014/main" id="{0109CD6E-29F3-EE86-DDBD-5813D2F70DED}"/>
                </a:ext>
              </a:extLst>
            </p:cNvPr>
            <p:cNvSpPr/>
            <p:nvPr/>
          </p:nvSpPr>
          <p:spPr>
            <a:xfrm>
              <a:off x="8383204" y="4162665"/>
              <a:ext cx="1669296" cy="307777"/>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23" name="テキスト ボックス 1322">
              <a:extLst>
                <a:ext uri="{FF2B5EF4-FFF2-40B4-BE49-F238E27FC236}">
                  <a16:creationId xmlns:a16="http://schemas.microsoft.com/office/drawing/2014/main" id="{F1907C0B-B24B-1ED0-57C0-794DD23E8762}"/>
                </a:ext>
              </a:extLst>
            </p:cNvPr>
            <p:cNvSpPr txBox="1"/>
            <p:nvPr/>
          </p:nvSpPr>
          <p:spPr>
            <a:xfrm>
              <a:off x="8376221" y="4171797"/>
              <a:ext cx="1717157" cy="307777"/>
            </a:xfrm>
            <a:prstGeom prst="rect">
              <a:avLst/>
            </a:prstGeom>
            <a:noFill/>
          </p:spPr>
          <p:txBody>
            <a:bodyPr wrap="square" rtlCol="0">
              <a:spAutoFit/>
            </a:bodyPr>
            <a:lstStyle/>
            <a:p>
              <a:r>
                <a:rPr kumimoji="1" lang="ja-JP" altLang="en-US" sz="700" dirty="0"/>
                <a:t>このままではゴールに</a:t>
              </a:r>
              <a:endParaRPr kumimoji="1" lang="en-US" altLang="ja-JP" sz="700" dirty="0"/>
            </a:p>
            <a:p>
              <a:r>
                <a:rPr kumimoji="1" lang="ja-JP" altLang="en-US" sz="700" dirty="0"/>
                <a:t>入れることはできないが</a:t>
              </a:r>
              <a:r>
                <a:rPr kumimoji="1" lang="en-US" altLang="ja-JP" sz="700" dirty="0"/>
                <a:t>…</a:t>
              </a:r>
              <a:endParaRPr kumimoji="1" lang="ja-JP" altLang="en-US" sz="700" dirty="0"/>
            </a:p>
          </p:txBody>
        </p:sp>
      </p:grpSp>
      <p:sp>
        <p:nvSpPr>
          <p:cNvPr id="1324" name="正方形/長方形 1323">
            <a:extLst>
              <a:ext uri="{FF2B5EF4-FFF2-40B4-BE49-F238E27FC236}">
                <a16:creationId xmlns:a16="http://schemas.microsoft.com/office/drawing/2014/main" id="{79F334FD-3391-9309-6259-FDCA420DD0F1}"/>
              </a:ext>
            </a:extLst>
          </p:cNvPr>
          <p:cNvSpPr/>
          <p:nvPr/>
        </p:nvSpPr>
        <p:spPr>
          <a:xfrm>
            <a:off x="8304403" y="6276248"/>
            <a:ext cx="1479456" cy="99675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25" name="楕円 1324">
            <a:extLst>
              <a:ext uri="{FF2B5EF4-FFF2-40B4-BE49-F238E27FC236}">
                <a16:creationId xmlns:a16="http://schemas.microsoft.com/office/drawing/2014/main" id="{8254D225-7BF0-B471-0C81-1287E91E5780}"/>
              </a:ext>
            </a:extLst>
          </p:cNvPr>
          <p:cNvSpPr/>
          <p:nvPr/>
        </p:nvSpPr>
        <p:spPr>
          <a:xfrm rot="5400000">
            <a:off x="8449033" y="6742235"/>
            <a:ext cx="331657" cy="33165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6" name="正方形/長方形 1325">
            <a:extLst>
              <a:ext uri="{FF2B5EF4-FFF2-40B4-BE49-F238E27FC236}">
                <a16:creationId xmlns:a16="http://schemas.microsoft.com/office/drawing/2014/main" id="{E30219E1-F456-3B1C-2799-AE8FEF992F42}"/>
              </a:ext>
            </a:extLst>
          </p:cNvPr>
          <p:cNvSpPr/>
          <p:nvPr/>
        </p:nvSpPr>
        <p:spPr>
          <a:xfrm>
            <a:off x="8301276" y="7096072"/>
            <a:ext cx="1479457" cy="45719"/>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1329" name="グループ化 1328">
            <a:extLst>
              <a:ext uri="{FF2B5EF4-FFF2-40B4-BE49-F238E27FC236}">
                <a16:creationId xmlns:a16="http://schemas.microsoft.com/office/drawing/2014/main" id="{F1BC0CB6-D573-28BD-2462-FE425B7662E0}"/>
              </a:ext>
            </a:extLst>
          </p:cNvPr>
          <p:cNvGrpSpPr/>
          <p:nvPr/>
        </p:nvGrpSpPr>
        <p:grpSpPr>
          <a:xfrm>
            <a:off x="8177208" y="6224417"/>
            <a:ext cx="1277820" cy="316909"/>
            <a:chOff x="8376223" y="4162665"/>
            <a:chExt cx="1717157" cy="316909"/>
          </a:xfrm>
        </p:grpSpPr>
        <p:sp>
          <p:nvSpPr>
            <p:cNvPr id="1330" name="正方形/長方形 1329">
              <a:extLst>
                <a:ext uri="{FF2B5EF4-FFF2-40B4-BE49-F238E27FC236}">
                  <a16:creationId xmlns:a16="http://schemas.microsoft.com/office/drawing/2014/main" id="{E69110EB-351B-ABDB-AA40-0424E2E56D38}"/>
                </a:ext>
              </a:extLst>
            </p:cNvPr>
            <p:cNvSpPr/>
            <p:nvPr/>
          </p:nvSpPr>
          <p:spPr>
            <a:xfrm>
              <a:off x="8383204" y="4162665"/>
              <a:ext cx="1669296" cy="307777"/>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31" name="テキスト ボックス 1330">
              <a:extLst>
                <a:ext uri="{FF2B5EF4-FFF2-40B4-BE49-F238E27FC236}">
                  <a16:creationId xmlns:a16="http://schemas.microsoft.com/office/drawing/2014/main" id="{1B9ECB15-592E-F506-7CF1-7C833C8ADD13}"/>
                </a:ext>
              </a:extLst>
            </p:cNvPr>
            <p:cNvSpPr txBox="1"/>
            <p:nvPr/>
          </p:nvSpPr>
          <p:spPr>
            <a:xfrm>
              <a:off x="8376223" y="4171797"/>
              <a:ext cx="1717157" cy="307777"/>
            </a:xfrm>
            <a:prstGeom prst="rect">
              <a:avLst/>
            </a:prstGeom>
            <a:noFill/>
          </p:spPr>
          <p:txBody>
            <a:bodyPr wrap="square" rtlCol="0">
              <a:spAutoFit/>
            </a:bodyPr>
            <a:lstStyle/>
            <a:p>
              <a:r>
                <a:rPr kumimoji="1" lang="ja-JP" altLang="en-US" sz="700" dirty="0"/>
                <a:t>ゴールを向くことでボールを入れることができる</a:t>
              </a:r>
              <a:endParaRPr kumimoji="1" lang="en-US" altLang="ja-JP" sz="700" dirty="0"/>
            </a:p>
          </p:txBody>
        </p:sp>
      </p:grpSp>
      <p:sp>
        <p:nvSpPr>
          <p:cNvPr id="1335" name="正方形/長方形 1334">
            <a:extLst>
              <a:ext uri="{FF2B5EF4-FFF2-40B4-BE49-F238E27FC236}">
                <a16:creationId xmlns:a16="http://schemas.microsoft.com/office/drawing/2014/main" id="{DD3CEC48-6F8D-3431-3CCB-605AA2F544DB}"/>
              </a:ext>
            </a:extLst>
          </p:cNvPr>
          <p:cNvSpPr/>
          <p:nvPr/>
        </p:nvSpPr>
        <p:spPr>
          <a:xfrm>
            <a:off x="9565364" y="6276249"/>
            <a:ext cx="218796" cy="4638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3" name="テキスト ボックス 1332">
            <a:extLst>
              <a:ext uri="{FF2B5EF4-FFF2-40B4-BE49-F238E27FC236}">
                <a16:creationId xmlns:a16="http://schemas.microsoft.com/office/drawing/2014/main" id="{BAEA8113-A665-31C6-8E85-99BF6C3D36EF}"/>
              </a:ext>
            </a:extLst>
          </p:cNvPr>
          <p:cNvSpPr txBox="1"/>
          <p:nvPr/>
        </p:nvSpPr>
        <p:spPr>
          <a:xfrm rot="5400000">
            <a:off x="9395128" y="6391260"/>
            <a:ext cx="535899" cy="230832"/>
          </a:xfrm>
          <a:prstGeom prst="rect">
            <a:avLst/>
          </a:prstGeom>
          <a:noFill/>
        </p:spPr>
        <p:txBody>
          <a:bodyPr wrap="square" rtlCol="0">
            <a:spAutoFit/>
          </a:bodyPr>
          <a:lstStyle/>
          <a:p>
            <a:r>
              <a:rPr kumimoji="1" lang="ja-JP" altLang="en-US" sz="900" dirty="0">
                <a:solidFill>
                  <a:schemeClr val="bg1"/>
                </a:solidFill>
              </a:rPr>
              <a:t>ゴール</a:t>
            </a:r>
          </a:p>
        </p:txBody>
      </p:sp>
      <p:cxnSp>
        <p:nvCxnSpPr>
          <p:cNvPr id="1338" name="直線コネクタ 1337">
            <a:extLst>
              <a:ext uri="{FF2B5EF4-FFF2-40B4-BE49-F238E27FC236}">
                <a16:creationId xmlns:a16="http://schemas.microsoft.com/office/drawing/2014/main" id="{9E1F0D60-7272-9AF9-DFEF-DC26EFA7FFA1}"/>
              </a:ext>
            </a:extLst>
          </p:cNvPr>
          <p:cNvCxnSpPr>
            <a:cxnSpLocks/>
            <a:endCxn id="1291" idx="0"/>
          </p:cNvCxnSpPr>
          <p:nvPr/>
        </p:nvCxnSpPr>
        <p:spPr>
          <a:xfrm>
            <a:off x="6453731" y="6908064"/>
            <a:ext cx="1690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0" name="直線コネクタ 1339">
            <a:extLst>
              <a:ext uri="{FF2B5EF4-FFF2-40B4-BE49-F238E27FC236}">
                <a16:creationId xmlns:a16="http://schemas.microsoft.com/office/drawing/2014/main" id="{023DC86A-90D7-8CD7-EB9F-1ACF616B59FD}"/>
              </a:ext>
            </a:extLst>
          </p:cNvPr>
          <p:cNvCxnSpPr>
            <a:cxnSpLocks/>
          </p:cNvCxnSpPr>
          <p:nvPr/>
        </p:nvCxnSpPr>
        <p:spPr>
          <a:xfrm flipV="1">
            <a:off x="8610897" y="6823024"/>
            <a:ext cx="187063" cy="890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27" name="楕円 1326">
            <a:extLst>
              <a:ext uri="{FF2B5EF4-FFF2-40B4-BE49-F238E27FC236}">
                <a16:creationId xmlns:a16="http://schemas.microsoft.com/office/drawing/2014/main" id="{661E4610-9DD7-30A3-5351-ABC9F4D4BBDA}"/>
              </a:ext>
            </a:extLst>
          </p:cNvPr>
          <p:cNvSpPr/>
          <p:nvPr/>
        </p:nvSpPr>
        <p:spPr>
          <a:xfrm>
            <a:off x="8788966" y="6695507"/>
            <a:ext cx="194760" cy="194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8" name="直線矢印コネクタ 1327">
            <a:extLst>
              <a:ext uri="{FF2B5EF4-FFF2-40B4-BE49-F238E27FC236}">
                <a16:creationId xmlns:a16="http://schemas.microsoft.com/office/drawing/2014/main" id="{8D9B75DF-BA6C-089C-8DD4-880051177F2E}"/>
              </a:ext>
            </a:extLst>
          </p:cNvPr>
          <p:cNvCxnSpPr>
            <a:cxnSpLocks/>
            <a:endCxn id="1333" idx="2"/>
          </p:cNvCxnSpPr>
          <p:nvPr/>
        </p:nvCxnSpPr>
        <p:spPr>
          <a:xfrm flipV="1">
            <a:off x="8983726" y="6506677"/>
            <a:ext cx="563936" cy="2508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53" name="矢印: 左 1352">
            <a:extLst>
              <a:ext uri="{FF2B5EF4-FFF2-40B4-BE49-F238E27FC236}">
                <a16:creationId xmlns:a16="http://schemas.microsoft.com/office/drawing/2014/main" id="{1B6CAFF4-2E84-B189-4CFF-1564EE2DBE10}"/>
              </a:ext>
            </a:extLst>
          </p:cNvPr>
          <p:cNvSpPr/>
          <p:nvPr/>
        </p:nvSpPr>
        <p:spPr>
          <a:xfrm rot="10800000">
            <a:off x="8019406" y="6719259"/>
            <a:ext cx="232570" cy="157197"/>
          </a:xfrm>
          <a:prstGeom prst="lef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7" name="直線コネクタ 1356">
            <a:extLst>
              <a:ext uri="{FF2B5EF4-FFF2-40B4-BE49-F238E27FC236}">
                <a16:creationId xmlns:a16="http://schemas.microsoft.com/office/drawing/2014/main" id="{87C9F3F5-040B-9448-CF44-E6989871C975}"/>
              </a:ext>
            </a:extLst>
          </p:cNvPr>
          <p:cNvCxnSpPr>
            <a:cxnSpLocks/>
          </p:cNvCxnSpPr>
          <p:nvPr/>
        </p:nvCxnSpPr>
        <p:spPr>
          <a:xfrm>
            <a:off x="12510580" y="5350249"/>
            <a:ext cx="0" cy="192709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359" name="テキスト ボックス 1358">
            <a:extLst>
              <a:ext uri="{FF2B5EF4-FFF2-40B4-BE49-F238E27FC236}">
                <a16:creationId xmlns:a16="http://schemas.microsoft.com/office/drawing/2014/main" id="{BEB9F5CE-FE23-6FD3-EF00-4B244F1958B7}"/>
              </a:ext>
            </a:extLst>
          </p:cNvPr>
          <p:cNvSpPr txBox="1"/>
          <p:nvPr/>
        </p:nvSpPr>
        <p:spPr>
          <a:xfrm>
            <a:off x="10100393" y="5324427"/>
            <a:ext cx="2461794" cy="2031325"/>
          </a:xfrm>
          <a:prstGeom prst="rect">
            <a:avLst/>
          </a:prstGeom>
          <a:noFill/>
        </p:spPr>
        <p:txBody>
          <a:bodyPr wrap="square" rtlCol="0">
            <a:spAutoFit/>
          </a:bodyPr>
          <a:lstStyle/>
          <a:p>
            <a:r>
              <a:rPr kumimoji="1" lang="ja-JP" altLang="en-US" sz="1050" dirty="0"/>
              <a:t>私たちのロボットには、ロボットの</a:t>
            </a:r>
            <a:endParaRPr kumimoji="1" lang="en-US" altLang="ja-JP" sz="1050" dirty="0"/>
          </a:p>
          <a:p>
            <a:r>
              <a:rPr kumimoji="1" lang="ja-JP" altLang="en-US" sz="1050" dirty="0"/>
              <a:t>データを可視化・操作するための</a:t>
            </a:r>
            <a:r>
              <a:rPr kumimoji="1" lang="en-US" altLang="ja-JP" sz="1050" dirty="0"/>
              <a:t>UI</a:t>
            </a:r>
          </a:p>
          <a:p>
            <a:r>
              <a:rPr kumimoji="1" lang="ja-JP" altLang="en-US" sz="1050" dirty="0"/>
              <a:t>機構を搭載しています。具体的には、</a:t>
            </a:r>
            <a:endParaRPr kumimoji="1" lang="en-US" altLang="ja-JP" sz="1050" dirty="0"/>
          </a:p>
          <a:p>
            <a:r>
              <a:rPr kumimoji="1" lang="ja-JP" altLang="en-US" sz="1050" dirty="0"/>
              <a:t>ロボット後方部に</a:t>
            </a:r>
            <a:r>
              <a:rPr kumimoji="1" lang="en-US" altLang="ja-JP" sz="1050" dirty="0"/>
              <a:t>LCD</a:t>
            </a:r>
            <a:r>
              <a:rPr kumimoji="1" lang="ja-JP" altLang="en-US" sz="1050" dirty="0"/>
              <a:t>として</a:t>
            </a:r>
            <a:r>
              <a:rPr kumimoji="1" lang="en-US" altLang="ja-JP" sz="1050" dirty="0"/>
              <a:t>SSD1306</a:t>
            </a:r>
            <a:r>
              <a:rPr kumimoji="1" lang="ja-JP" altLang="en-US" sz="1050" dirty="0"/>
              <a:t>、</a:t>
            </a:r>
            <a:endParaRPr kumimoji="1" lang="en-US" altLang="ja-JP" sz="1050" dirty="0"/>
          </a:p>
          <a:p>
            <a:r>
              <a:rPr kumimoji="1" lang="ja-JP" altLang="en-US" sz="1050" dirty="0"/>
              <a:t>操作用のボタン・スイッチを計</a:t>
            </a:r>
            <a:r>
              <a:rPr kumimoji="1" lang="en-US" altLang="ja-JP" sz="1050" dirty="0"/>
              <a:t>4</a:t>
            </a:r>
            <a:r>
              <a:rPr kumimoji="1" lang="ja-JP" altLang="en-US" sz="1050" dirty="0"/>
              <a:t>つ</a:t>
            </a:r>
            <a:endParaRPr kumimoji="1" lang="en-US" altLang="ja-JP" sz="1050" dirty="0"/>
          </a:p>
          <a:p>
            <a:r>
              <a:rPr kumimoji="1" lang="ja-JP" altLang="en-US" sz="1050" dirty="0"/>
              <a:t>搭載しています。</a:t>
            </a:r>
            <a:endParaRPr kumimoji="1" lang="en-US" altLang="ja-JP" sz="1050" dirty="0"/>
          </a:p>
          <a:p>
            <a:r>
              <a:rPr kumimoji="1" lang="en-US" altLang="ja-JP" sz="1050" dirty="0"/>
              <a:t>LCD</a:t>
            </a:r>
            <a:r>
              <a:rPr kumimoji="1" lang="ja-JP" altLang="en-US" sz="1050" dirty="0"/>
              <a:t>は、センサーのデータやロボットの現状、操作盤としての役割を果たしています。</a:t>
            </a:r>
            <a:endParaRPr kumimoji="1" lang="en-US" altLang="ja-JP" sz="1050" dirty="0"/>
          </a:p>
          <a:p>
            <a:r>
              <a:rPr kumimoji="1" lang="ja-JP" altLang="en-US" sz="1050" dirty="0"/>
              <a:t>スイッチを用いることで、ロボットのスタート・ストップ、画面の切り替え等を行えるようにしています。</a:t>
            </a:r>
            <a:endParaRPr kumimoji="1" lang="en-US" altLang="ja-JP" sz="1050" dirty="0"/>
          </a:p>
        </p:txBody>
      </p:sp>
      <p:sp>
        <p:nvSpPr>
          <p:cNvPr id="1360" name="テキスト ボックス 1359">
            <a:extLst>
              <a:ext uri="{FF2B5EF4-FFF2-40B4-BE49-F238E27FC236}">
                <a16:creationId xmlns:a16="http://schemas.microsoft.com/office/drawing/2014/main" id="{1A43A976-C604-2452-FFE1-859DEBE44551}"/>
              </a:ext>
            </a:extLst>
          </p:cNvPr>
          <p:cNvSpPr txBox="1"/>
          <p:nvPr/>
        </p:nvSpPr>
        <p:spPr>
          <a:xfrm>
            <a:off x="12535908" y="5370502"/>
            <a:ext cx="2329693" cy="1061829"/>
          </a:xfrm>
          <a:prstGeom prst="rect">
            <a:avLst/>
          </a:prstGeom>
          <a:noFill/>
        </p:spPr>
        <p:txBody>
          <a:bodyPr wrap="square" rtlCol="0">
            <a:spAutoFit/>
          </a:bodyPr>
          <a:lstStyle/>
          <a:p>
            <a:r>
              <a:rPr kumimoji="1" lang="ja-JP" altLang="en-US" sz="1050" dirty="0"/>
              <a:t>これらがなければ、ロボットと</a:t>
            </a:r>
            <a:endParaRPr kumimoji="1" lang="en-US" altLang="ja-JP" sz="1050" dirty="0"/>
          </a:p>
          <a:p>
            <a:r>
              <a:rPr kumimoji="1" lang="ja-JP" altLang="en-US" sz="1050" dirty="0"/>
              <a:t>パソコンをケーブルで接続し、</a:t>
            </a:r>
            <a:endParaRPr kumimoji="1" lang="en-US" altLang="ja-JP" sz="1050" dirty="0"/>
          </a:p>
          <a:p>
            <a:r>
              <a:rPr kumimoji="1" lang="ja-JP" altLang="en-US" sz="1050" dirty="0"/>
              <a:t>わざわざデータを出力するという</a:t>
            </a:r>
            <a:endParaRPr kumimoji="1" lang="en-US" altLang="ja-JP" sz="1050" dirty="0"/>
          </a:p>
          <a:p>
            <a:r>
              <a:rPr kumimoji="1" lang="ja-JP" altLang="en-US" sz="1050" dirty="0"/>
              <a:t>工程を踏まなければなりません。</a:t>
            </a:r>
            <a:endParaRPr kumimoji="1" lang="en-US" altLang="ja-JP" sz="1050" dirty="0"/>
          </a:p>
          <a:p>
            <a:r>
              <a:rPr kumimoji="1" lang="en-US" altLang="ja-JP" sz="1050" dirty="0"/>
              <a:t>Ui</a:t>
            </a:r>
            <a:r>
              <a:rPr kumimoji="1" lang="ja-JP" altLang="en-US" sz="1050" dirty="0"/>
              <a:t>はデザインとともに機能性を</a:t>
            </a:r>
            <a:endParaRPr kumimoji="1" lang="en-US" altLang="ja-JP" sz="1050" dirty="0"/>
          </a:p>
          <a:p>
            <a:r>
              <a:rPr kumimoji="1" lang="ja-JP" altLang="en-US" sz="1050" dirty="0"/>
              <a:t>兼ね備えた合理的な機構と言えます。</a:t>
            </a:r>
            <a:endParaRPr kumimoji="1" lang="en-US" altLang="ja-JP" sz="1050" dirty="0"/>
          </a:p>
        </p:txBody>
      </p:sp>
      <p:pic>
        <p:nvPicPr>
          <p:cNvPr id="1365" name="図 1364">
            <a:extLst>
              <a:ext uri="{FF2B5EF4-FFF2-40B4-BE49-F238E27FC236}">
                <a16:creationId xmlns:a16="http://schemas.microsoft.com/office/drawing/2014/main" id="{0E2B24B7-1B3D-C397-7711-7460355B89C1}"/>
              </a:ext>
            </a:extLst>
          </p:cNvPr>
          <p:cNvPicPr>
            <a:picLocks noChangeAspect="1"/>
          </p:cNvPicPr>
          <p:nvPr/>
        </p:nvPicPr>
        <p:blipFill rotWithShape="1">
          <a:blip r:embed="rId9"/>
          <a:srcRect t="20847"/>
          <a:stretch/>
        </p:blipFill>
        <p:spPr>
          <a:xfrm>
            <a:off x="12639369" y="6454461"/>
            <a:ext cx="2098743" cy="812710"/>
          </a:xfrm>
          <a:prstGeom prst="rect">
            <a:avLst/>
          </a:prstGeom>
        </p:spPr>
      </p:pic>
      <p:pic>
        <p:nvPicPr>
          <p:cNvPr id="1366" name="Picture 2" descr="白い背景に分離された丸い twitter ロゴ | プレミアムベクター">
            <a:extLst>
              <a:ext uri="{FF2B5EF4-FFF2-40B4-BE49-F238E27FC236}">
                <a16:creationId xmlns:a16="http://schemas.microsoft.com/office/drawing/2014/main" id="{CB3C99CD-A187-E889-39BD-5050BC1F95A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20341" y="164701"/>
            <a:ext cx="588159" cy="588159"/>
          </a:xfrm>
          <a:prstGeom prst="rect">
            <a:avLst/>
          </a:prstGeom>
          <a:noFill/>
          <a:extLst>
            <a:ext uri="{909E8E84-426E-40DD-AFC4-6F175D3DCCD1}">
              <a14:hiddenFill xmlns:a14="http://schemas.microsoft.com/office/drawing/2010/main">
                <a:solidFill>
                  <a:srgbClr val="FFFFFF"/>
                </a:solidFill>
              </a14:hiddenFill>
            </a:ext>
          </a:extLst>
        </p:spPr>
      </p:pic>
      <p:sp>
        <p:nvSpPr>
          <p:cNvPr id="1367" name="テキスト ボックス 1366">
            <a:extLst>
              <a:ext uri="{FF2B5EF4-FFF2-40B4-BE49-F238E27FC236}">
                <a16:creationId xmlns:a16="http://schemas.microsoft.com/office/drawing/2014/main" id="{85A454B5-BE63-4419-CB58-1E123DDC4E5A}"/>
              </a:ext>
            </a:extLst>
          </p:cNvPr>
          <p:cNvSpPr txBox="1"/>
          <p:nvPr/>
        </p:nvSpPr>
        <p:spPr>
          <a:xfrm>
            <a:off x="11656699" y="249644"/>
            <a:ext cx="2785420" cy="400110"/>
          </a:xfrm>
          <a:prstGeom prst="rect">
            <a:avLst/>
          </a:prstGeom>
          <a:noFill/>
        </p:spPr>
        <p:txBody>
          <a:bodyPr wrap="square" rtlCol="0">
            <a:spAutoFit/>
          </a:bodyPr>
          <a:lstStyle/>
          <a:p>
            <a:r>
              <a:rPr kumimoji="1" lang="en-US" altLang="ja-JP" sz="2000" dirty="0"/>
              <a:t>@munako_artemis</a:t>
            </a:r>
            <a:endParaRPr kumimoji="1" lang="ja-JP" altLang="en-US" sz="2000" dirty="0"/>
          </a:p>
        </p:txBody>
      </p:sp>
      <p:pic>
        <p:nvPicPr>
          <p:cNvPr id="1368" name="Picture 4" descr="GitHub Logos and Usage · GitHub">
            <a:extLst>
              <a:ext uri="{FF2B5EF4-FFF2-40B4-BE49-F238E27FC236}">
                <a16:creationId xmlns:a16="http://schemas.microsoft.com/office/drawing/2014/main" id="{A5266730-A7B8-9280-3E6A-F99D2498D0B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2733" b="9760"/>
          <a:stretch/>
        </p:blipFill>
        <p:spPr bwMode="auto">
          <a:xfrm>
            <a:off x="10975065" y="848754"/>
            <a:ext cx="685430" cy="531250"/>
          </a:xfrm>
          <a:prstGeom prst="rect">
            <a:avLst/>
          </a:prstGeom>
          <a:noFill/>
          <a:extLst>
            <a:ext uri="{909E8E84-426E-40DD-AFC4-6F175D3DCCD1}">
              <a14:hiddenFill xmlns:a14="http://schemas.microsoft.com/office/drawing/2010/main">
                <a:solidFill>
                  <a:srgbClr val="FFFFFF"/>
                </a:solidFill>
              </a14:hiddenFill>
            </a:ext>
          </a:extLst>
        </p:spPr>
      </p:pic>
      <p:pic>
        <p:nvPicPr>
          <p:cNvPr id="1370" name="Picture 6">
            <a:extLst>
              <a:ext uri="{FF2B5EF4-FFF2-40B4-BE49-F238E27FC236}">
                <a16:creationId xmlns:a16="http://schemas.microsoft.com/office/drawing/2014/main" id="{7345F984-6C88-886F-AE27-963331623D6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730327" y="800836"/>
            <a:ext cx="636623" cy="636623"/>
          </a:xfrm>
          <a:prstGeom prst="rect">
            <a:avLst/>
          </a:prstGeom>
          <a:noFill/>
          <a:extLst>
            <a:ext uri="{909E8E84-426E-40DD-AFC4-6F175D3DCCD1}">
              <a14:hiddenFill xmlns:a14="http://schemas.microsoft.com/office/drawing/2010/main">
                <a:solidFill>
                  <a:srgbClr val="FFFFFF"/>
                </a:solidFill>
              </a14:hiddenFill>
            </a:ext>
          </a:extLst>
        </p:spPr>
      </p:pic>
      <p:pic>
        <p:nvPicPr>
          <p:cNvPr id="1371" name="Picture 8">
            <a:extLst>
              <a:ext uri="{FF2B5EF4-FFF2-40B4-BE49-F238E27FC236}">
                <a16:creationId xmlns:a16="http://schemas.microsoft.com/office/drawing/2014/main" id="{617BDE5C-DBA3-D4AA-D331-7998992450A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766805" y="799880"/>
            <a:ext cx="636623" cy="636623"/>
          </a:xfrm>
          <a:prstGeom prst="rect">
            <a:avLst/>
          </a:prstGeom>
          <a:noFill/>
          <a:extLst>
            <a:ext uri="{909E8E84-426E-40DD-AFC4-6F175D3DCCD1}">
              <a14:hiddenFill xmlns:a14="http://schemas.microsoft.com/office/drawing/2010/main">
                <a:solidFill>
                  <a:srgbClr val="FFFFFF"/>
                </a:solidFill>
              </a14:hiddenFill>
            </a:ext>
          </a:extLst>
        </p:spPr>
      </p:pic>
      <p:sp>
        <p:nvSpPr>
          <p:cNvPr id="1372" name="テキスト ボックス 1371">
            <a:extLst>
              <a:ext uri="{FF2B5EF4-FFF2-40B4-BE49-F238E27FC236}">
                <a16:creationId xmlns:a16="http://schemas.microsoft.com/office/drawing/2014/main" id="{A1CFABDF-D982-DA68-211A-C46AF5A71F04}"/>
              </a:ext>
            </a:extLst>
          </p:cNvPr>
          <p:cNvSpPr txBox="1"/>
          <p:nvPr/>
        </p:nvSpPr>
        <p:spPr>
          <a:xfrm>
            <a:off x="12441698" y="737925"/>
            <a:ext cx="1388493" cy="721095"/>
          </a:xfrm>
          <a:prstGeom prst="rect">
            <a:avLst/>
          </a:prstGeom>
          <a:noFill/>
        </p:spPr>
        <p:txBody>
          <a:bodyPr wrap="square" rtlCol="0">
            <a:spAutoFit/>
          </a:bodyPr>
          <a:lstStyle/>
          <a:p>
            <a:pPr algn="ctr">
              <a:lnSpc>
                <a:spcPts val="2500"/>
              </a:lnSpc>
            </a:pPr>
            <a:r>
              <a:rPr kumimoji="1" lang="en-US" altLang="ja-JP" sz="2000" dirty="0"/>
              <a:t>Artemis Homepage</a:t>
            </a:r>
            <a:endParaRPr kumimoji="1" lang="ja-JP" altLang="en-US" sz="2000" dirty="0"/>
          </a:p>
        </p:txBody>
      </p:sp>
    </p:spTree>
    <p:extLst>
      <p:ext uri="{BB962C8B-B14F-4D97-AF65-F5344CB8AC3E}">
        <p14:creationId xmlns:p14="http://schemas.microsoft.com/office/powerpoint/2010/main" val="48936093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658</TotalTime>
  <Words>814</Words>
  <Application>Microsoft Office PowerPoint</Application>
  <PresentationFormat>ユーザー設定</PresentationFormat>
  <Paragraphs>101</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Arial</vt:lpstr>
      <vt:lpstr>Calibri</vt:lpstr>
      <vt:lpstr>Calibri Light</vt:lpstr>
      <vt:lpstr>Wingdings</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ren ren</dc:creator>
  <cp:lastModifiedBy>ren ren</cp:lastModifiedBy>
  <cp:revision>8</cp:revision>
  <dcterms:created xsi:type="dcterms:W3CDTF">2023-11-04T14:19:00Z</dcterms:created>
  <dcterms:modified xsi:type="dcterms:W3CDTF">2023-11-11T14:55:04Z</dcterms:modified>
</cp:coreProperties>
</file>