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5119350" cy="10691813"/>
  <p:notesSz cx="6735763" cy="98694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80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6279" autoAdjust="0"/>
  </p:normalViewPr>
  <p:slideViewPr>
    <p:cSldViewPr snapToGrid="0">
      <p:cViewPr varScale="1">
        <p:scale>
          <a:sx n="72" d="100"/>
          <a:sy n="72" d="100"/>
        </p:scale>
        <p:origin x="16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87706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41775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05491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72735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204595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57470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26443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06573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08748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34063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2024/1/6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36553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5857F6DD-A663-424A-91CD-4A5CB938D056}" type="datetimeFigureOut">
              <a:rPr kumimoji="1" lang="ja-JP" altLang="en-US" smtClean="0"/>
              <a:t>2024/1/6</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449234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楕円 27">
            <a:extLst>
              <a:ext uri="{FF2B5EF4-FFF2-40B4-BE49-F238E27FC236}">
                <a16:creationId xmlns:a16="http://schemas.microsoft.com/office/drawing/2014/main" id="{77B5D09D-15D2-6D3F-B3A3-7128150AF814}"/>
              </a:ext>
            </a:extLst>
          </p:cNvPr>
          <p:cNvSpPr/>
          <p:nvPr/>
        </p:nvSpPr>
        <p:spPr>
          <a:xfrm>
            <a:off x="12012902" y="247249"/>
            <a:ext cx="671512" cy="671512"/>
          </a:xfrm>
          <a:prstGeom prst="ellipse">
            <a:avLst/>
          </a:prstGeom>
          <a:solidFill>
            <a:srgbClr val="00B0F0"/>
          </a:solidFill>
          <a:ln>
            <a:solidFill>
              <a:srgbClr val="4A80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19B4018-B21E-2AE9-5A4E-C7C851074103}"/>
              </a:ext>
            </a:extLst>
          </p:cNvPr>
          <p:cNvSpPr txBox="1"/>
          <p:nvPr/>
        </p:nvSpPr>
        <p:spPr>
          <a:xfrm>
            <a:off x="4154958" y="197526"/>
            <a:ext cx="2746375" cy="461665"/>
          </a:xfrm>
          <a:prstGeom prst="rect">
            <a:avLst/>
          </a:prstGeom>
          <a:noFill/>
        </p:spPr>
        <p:txBody>
          <a:bodyPr wrap="square" rtlCol="0">
            <a:spAutoFit/>
          </a:bodyPr>
          <a:lstStyle/>
          <a:p>
            <a:r>
              <a:rPr kumimoji="1" lang="ja-JP" altLang="en-US" sz="2400" b="1" dirty="0"/>
              <a:t>チームメンバー</a:t>
            </a:r>
          </a:p>
        </p:txBody>
      </p:sp>
      <p:sp>
        <p:nvSpPr>
          <p:cNvPr id="10" name="テキスト ボックス 9">
            <a:extLst>
              <a:ext uri="{FF2B5EF4-FFF2-40B4-BE49-F238E27FC236}">
                <a16:creationId xmlns:a16="http://schemas.microsoft.com/office/drawing/2014/main" id="{CA969B37-49C4-B5DC-C6C3-A556E9C9A2A4}"/>
              </a:ext>
            </a:extLst>
          </p:cNvPr>
          <p:cNvSpPr txBox="1"/>
          <p:nvPr/>
        </p:nvSpPr>
        <p:spPr>
          <a:xfrm>
            <a:off x="4210529" y="526426"/>
            <a:ext cx="4970431" cy="435312"/>
          </a:xfrm>
          <a:prstGeom prst="rect">
            <a:avLst/>
          </a:prstGeom>
          <a:noFill/>
        </p:spPr>
        <p:txBody>
          <a:bodyPr wrap="square" rtlCol="0">
            <a:spAutoFit/>
          </a:bodyPr>
          <a:lstStyle/>
          <a:p>
            <a:pPr>
              <a:lnSpc>
                <a:spcPts val="2900"/>
              </a:lnSpc>
            </a:pPr>
            <a:r>
              <a:rPr kumimoji="1" lang="en-US" altLang="ja-JP" sz="1600" dirty="0"/>
              <a:t>  </a:t>
            </a:r>
            <a:r>
              <a:rPr kumimoji="1" lang="ja-JP" altLang="en-US" sz="1600" dirty="0"/>
              <a:t>松田 魁琉 </a:t>
            </a:r>
            <a:r>
              <a:rPr kumimoji="1" lang="en-US" altLang="ja-JP" sz="1600" dirty="0"/>
              <a:t>/ </a:t>
            </a:r>
            <a:r>
              <a:rPr kumimoji="1" lang="ja-JP" altLang="en-US" sz="1600" dirty="0"/>
              <a:t>目野 優輝 </a:t>
            </a:r>
            <a:r>
              <a:rPr kumimoji="1" lang="en-US" altLang="ja-JP" sz="1600" dirty="0"/>
              <a:t>/</a:t>
            </a:r>
            <a:r>
              <a:rPr kumimoji="1" lang="ja-JP" altLang="en-US" sz="1600" dirty="0"/>
              <a:t> 石原 廉太郎 </a:t>
            </a:r>
            <a:r>
              <a:rPr kumimoji="1" lang="en-US" altLang="ja-JP" sz="1600" dirty="0"/>
              <a:t>/ </a:t>
            </a:r>
            <a:r>
              <a:rPr kumimoji="1" lang="ja-JP" altLang="en-US" sz="1600" dirty="0"/>
              <a:t>熊抱 崚太</a:t>
            </a:r>
          </a:p>
        </p:txBody>
      </p:sp>
      <p:sp>
        <p:nvSpPr>
          <p:cNvPr id="11" name="テキスト ボックス 10">
            <a:extLst>
              <a:ext uri="{FF2B5EF4-FFF2-40B4-BE49-F238E27FC236}">
                <a16:creationId xmlns:a16="http://schemas.microsoft.com/office/drawing/2014/main" id="{7A2AEFBF-A6D4-1F09-5349-50C319F51FA7}"/>
              </a:ext>
            </a:extLst>
          </p:cNvPr>
          <p:cNvSpPr txBox="1"/>
          <p:nvPr/>
        </p:nvSpPr>
        <p:spPr>
          <a:xfrm>
            <a:off x="8664091" y="196634"/>
            <a:ext cx="2746375" cy="400110"/>
          </a:xfrm>
          <a:prstGeom prst="rect">
            <a:avLst/>
          </a:prstGeom>
          <a:noFill/>
        </p:spPr>
        <p:txBody>
          <a:bodyPr wrap="square" rtlCol="0">
            <a:spAutoFit/>
          </a:bodyPr>
          <a:lstStyle/>
          <a:p>
            <a:r>
              <a:rPr kumimoji="1" lang="ja-JP" altLang="en-US" sz="2000" b="1" dirty="0"/>
              <a:t>所属ブロック</a:t>
            </a:r>
          </a:p>
        </p:txBody>
      </p:sp>
      <p:sp>
        <p:nvSpPr>
          <p:cNvPr id="12" name="テキスト ボックス 11">
            <a:extLst>
              <a:ext uri="{FF2B5EF4-FFF2-40B4-BE49-F238E27FC236}">
                <a16:creationId xmlns:a16="http://schemas.microsoft.com/office/drawing/2014/main" id="{DF5AB20A-1F7E-9ADE-9F72-8FFEB8685A60}"/>
              </a:ext>
            </a:extLst>
          </p:cNvPr>
          <p:cNvSpPr txBox="1"/>
          <p:nvPr/>
        </p:nvSpPr>
        <p:spPr>
          <a:xfrm>
            <a:off x="8835987" y="600517"/>
            <a:ext cx="2983646" cy="338554"/>
          </a:xfrm>
          <a:prstGeom prst="rect">
            <a:avLst/>
          </a:prstGeom>
          <a:noFill/>
        </p:spPr>
        <p:txBody>
          <a:bodyPr wrap="square" rtlCol="0">
            <a:spAutoFit/>
          </a:bodyPr>
          <a:lstStyle/>
          <a:p>
            <a:r>
              <a:rPr kumimoji="1" lang="ja-JP" altLang="en-US" sz="1600" dirty="0"/>
              <a:t>九州ブロック 北九州ノード</a:t>
            </a:r>
          </a:p>
        </p:txBody>
      </p:sp>
      <p:cxnSp>
        <p:nvCxnSpPr>
          <p:cNvPr id="14" name="直線コネクタ 13">
            <a:extLst>
              <a:ext uri="{FF2B5EF4-FFF2-40B4-BE49-F238E27FC236}">
                <a16:creationId xmlns:a16="http://schemas.microsoft.com/office/drawing/2014/main" id="{2D7175F5-21EF-AC22-AA33-614AE4E2951C}"/>
              </a:ext>
            </a:extLst>
          </p:cNvPr>
          <p:cNvCxnSpPr>
            <a:cxnSpLocks/>
          </p:cNvCxnSpPr>
          <p:nvPr/>
        </p:nvCxnSpPr>
        <p:spPr>
          <a:xfrm flipV="1">
            <a:off x="157643" y="1093933"/>
            <a:ext cx="14853757" cy="16820"/>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A62BFF21-E692-FB16-E982-3FDB34B8FDF9}"/>
              </a:ext>
            </a:extLst>
          </p:cNvPr>
          <p:cNvSpPr txBox="1"/>
          <p:nvPr/>
        </p:nvSpPr>
        <p:spPr>
          <a:xfrm>
            <a:off x="176411" y="1241284"/>
            <a:ext cx="11646202" cy="523220"/>
          </a:xfrm>
          <a:prstGeom prst="rect">
            <a:avLst/>
          </a:prstGeom>
          <a:noFill/>
        </p:spPr>
        <p:txBody>
          <a:bodyPr wrap="square" rtlCol="0">
            <a:spAutoFit/>
          </a:bodyPr>
          <a:lstStyle/>
          <a:p>
            <a:r>
              <a:rPr kumimoji="1" lang="ja-JP" altLang="en-US" sz="2800" b="1" dirty="0"/>
              <a:t>ロボットの概要 </a:t>
            </a:r>
            <a:r>
              <a:rPr kumimoji="1" lang="en-US" altLang="ja-JP" b="1" dirty="0"/>
              <a:t>–</a:t>
            </a:r>
            <a:r>
              <a:rPr kumimoji="1" lang="ja-JP" altLang="en-US" b="1" dirty="0"/>
              <a:t> </a:t>
            </a:r>
            <a:r>
              <a:rPr kumimoji="1" lang="en-US" altLang="ja-JP" b="1" dirty="0"/>
              <a:t>2024 Season Munako Artemis’ Robot</a:t>
            </a:r>
            <a:endParaRPr kumimoji="1" lang="ja-JP" altLang="en-US" sz="2800" b="1" dirty="0"/>
          </a:p>
        </p:txBody>
      </p:sp>
      <p:sp>
        <p:nvSpPr>
          <p:cNvPr id="17" name="テキスト ボックス 16">
            <a:extLst>
              <a:ext uri="{FF2B5EF4-FFF2-40B4-BE49-F238E27FC236}">
                <a16:creationId xmlns:a16="http://schemas.microsoft.com/office/drawing/2014/main" id="{5D93CAD3-FF78-EFFB-D150-A717E4C1EA6C}"/>
              </a:ext>
            </a:extLst>
          </p:cNvPr>
          <p:cNvSpPr txBox="1"/>
          <p:nvPr/>
        </p:nvSpPr>
        <p:spPr>
          <a:xfrm>
            <a:off x="4817326" y="1713085"/>
            <a:ext cx="4604524" cy="3785652"/>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dirty="0"/>
              <a:t>搭載している部品</a:t>
            </a:r>
            <a:r>
              <a:rPr kumimoji="1" lang="en-US" altLang="ja-JP" dirty="0"/>
              <a:t> </a:t>
            </a:r>
          </a:p>
          <a:p>
            <a:endParaRPr kumimoji="1" lang="en-US" altLang="ja-JP" sz="1000" dirty="0"/>
          </a:p>
          <a:p>
            <a:endParaRPr kumimoji="1" lang="en-US" altLang="ja-JP" sz="400" dirty="0"/>
          </a:p>
          <a:p>
            <a:r>
              <a:rPr kumimoji="1" lang="ja-JP" altLang="en-US" sz="1400" dirty="0"/>
              <a:t>・</a:t>
            </a:r>
            <a:r>
              <a:rPr kumimoji="1" lang="ja-JP" altLang="en-US" sz="1400" b="1" dirty="0"/>
              <a:t>バッテリー</a:t>
            </a:r>
            <a:r>
              <a:rPr kumimoji="1" lang="ja-JP" altLang="en-US" sz="1400" dirty="0"/>
              <a:t>　　　　</a:t>
            </a:r>
            <a:r>
              <a:rPr kumimoji="1" lang="en-US" altLang="ja-JP" sz="1400" dirty="0"/>
              <a:t>:</a:t>
            </a:r>
            <a:r>
              <a:rPr kumimoji="1" lang="ja-JP" altLang="en-US" sz="1400" dirty="0"/>
              <a:t>　</a:t>
            </a:r>
            <a:r>
              <a:rPr kumimoji="1" lang="en-US" altLang="ja-JP" sz="1400" dirty="0"/>
              <a:t>KyPom 3Cell 1300mA</a:t>
            </a:r>
          </a:p>
          <a:p>
            <a:r>
              <a:rPr kumimoji="1" lang="ja-JP" altLang="en-US" sz="1400" dirty="0"/>
              <a:t>・</a:t>
            </a:r>
            <a:r>
              <a:rPr kumimoji="1" lang="ja-JP" altLang="en-US" sz="1400" b="1" dirty="0"/>
              <a:t>モータードライバ</a:t>
            </a:r>
            <a:r>
              <a:rPr kumimoji="1" lang="ja-JP" altLang="en-US" sz="1400" dirty="0"/>
              <a:t>　</a:t>
            </a:r>
            <a:r>
              <a:rPr kumimoji="1" lang="en-US" altLang="ja-JP" sz="1400" dirty="0"/>
              <a:t>:</a:t>
            </a:r>
            <a:r>
              <a:rPr kumimoji="1" lang="ja-JP" altLang="en-US" sz="1400" dirty="0"/>
              <a:t>　</a:t>
            </a:r>
            <a:r>
              <a:rPr kumimoji="1" lang="en-US" altLang="ja-JP" sz="1400" dirty="0"/>
              <a:t>DSR-1202</a:t>
            </a:r>
            <a:br>
              <a:rPr kumimoji="1" lang="en-US" altLang="ja-JP" sz="1400" dirty="0"/>
            </a:br>
            <a:r>
              <a:rPr kumimoji="1" lang="ja-JP" altLang="en-US" sz="1400" dirty="0"/>
              <a:t>・</a:t>
            </a:r>
            <a:r>
              <a:rPr kumimoji="1" lang="ja-JP" altLang="en-US" sz="1400" b="1" dirty="0"/>
              <a:t>モーター</a:t>
            </a:r>
            <a:r>
              <a:rPr kumimoji="1" lang="ja-JP" altLang="en-US" sz="1400" dirty="0"/>
              <a:t>　　　　　</a:t>
            </a:r>
            <a:r>
              <a:rPr kumimoji="1" lang="en-US" altLang="ja-JP" sz="1400" dirty="0"/>
              <a:t>:</a:t>
            </a:r>
            <a:r>
              <a:rPr kumimoji="1" lang="ja-JP" altLang="en-US" sz="1400" dirty="0"/>
              <a:t>　</a:t>
            </a:r>
            <a:r>
              <a:rPr kumimoji="1" lang="en-US" altLang="ja-JP" sz="1400" dirty="0"/>
              <a:t>IG22 19:1 x 4</a:t>
            </a:r>
          </a:p>
          <a:p>
            <a:r>
              <a:rPr kumimoji="1" lang="ja-JP" altLang="en-US" sz="1400" dirty="0"/>
              <a:t>　</a:t>
            </a:r>
            <a:r>
              <a:rPr kumimoji="1" lang="ja-JP" altLang="en-US" sz="1200" dirty="0"/>
              <a:t>→ 応答性の高さから採用しました。</a:t>
            </a:r>
            <a:endParaRPr kumimoji="1" lang="en-US" altLang="ja-JP" sz="1400" dirty="0"/>
          </a:p>
          <a:p>
            <a:endParaRPr kumimoji="1" lang="en-US" altLang="ja-JP" sz="400" dirty="0"/>
          </a:p>
          <a:p>
            <a:r>
              <a:rPr kumimoji="1" lang="ja-JP" altLang="en-US" sz="1400" dirty="0"/>
              <a:t>・</a:t>
            </a:r>
            <a:r>
              <a:rPr kumimoji="1" lang="ja-JP" altLang="en-US" sz="1400" b="1" dirty="0"/>
              <a:t>メインマイコン</a:t>
            </a:r>
            <a:r>
              <a:rPr kumimoji="1" lang="ja-JP" altLang="en-US" sz="1400" dirty="0"/>
              <a:t>　　</a:t>
            </a:r>
            <a:r>
              <a:rPr kumimoji="1" lang="en-US" altLang="ja-JP" sz="1400" dirty="0"/>
              <a:t>:</a:t>
            </a:r>
            <a:r>
              <a:rPr kumimoji="1" lang="ja-JP" altLang="en-US" sz="1400" dirty="0"/>
              <a:t>　</a:t>
            </a:r>
            <a:r>
              <a:rPr kumimoji="1" lang="en-US" altLang="ja-JP" sz="1400" dirty="0"/>
              <a:t>Teensy 4.0 x 1</a:t>
            </a:r>
          </a:p>
          <a:p>
            <a:r>
              <a:rPr kumimoji="1" lang="ja-JP" altLang="en-US" sz="1400" dirty="0"/>
              <a:t>　</a:t>
            </a:r>
            <a:r>
              <a:rPr kumimoji="1" lang="ja-JP" altLang="en-US" sz="1200" dirty="0"/>
              <a:t>→ シリアル用ピンの多さから採用しました。</a:t>
            </a:r>
            <a:endParaRPr kumimoji="1" lang="en-US" altLang="ja-JP" sz="1200" dirty="0"/>
          </a:p>
          <a:p>
            <a:endParaRPr kumimoji="1" lang="en-US" altLang="ja-JP" sz="400" dirty="0"/>
          </a:p>
          <a:p>
            <a:r>
              <a:rPr kumimoji="1" lang="ja-JP" altLang="en-US" sz="1400" dirty="0"/>
              <a:t>・</a:t>
            </a:r>
            <a:r>
              <a:rPr kumimoji="1" lang="ja-JP" altLang="en-US" sz="1400" b="1" dirty="0"/>
              <a:t>サブマイコン</a:t>
            </a:r>
            <a:r>
              <a:rPr kumimoji="1" lang="ja-JP" altLang="en-US" sz="1400" dirty="0"/>
              <a:t>　　　</a:t>
            </a:r>
            <a:r>
              <a:rPr kumimoji="1" lang="en-US" altLang="ja-JP" sz="1400" dirty="0"/>
              <a:t>:</a:t>
            </a:r>
            <a:r>
              <a:rPr kumimoji="1" lang="ja-JP" altLang="en-US" sz="1400" dirty="0"/>
              <a:t>　</a:t>
            </a:r>
            <a:r>
              <a:rPr kumimoji="1" lang="en-US" altLang="ja-JP" sz="1400" dirty="0"/>
              <a:t>Seeeduino Xiao x 3</a:t>
            </a:r>
          </a:p>
          <a:p>
            <a:r>
              <a:rPr kumimoji="1" lang="ja-JP" altLang="en-US" sz="1400" dirty="0"/>
              <a:t>　</a:t>
            </a:r>
            <a:r>
              <a:rPr kumimoji="1" lang="ja-JP" altLang="en-US" sz="1200" dirty="0"/>
              <a:t>→ ジャイロセンサ・ラインセンサ・ボールセンサの処理用。</a:t>
            </a:r>
            <a:endParaRPr kumimoji="1" lang="en-US" altLang="ja-JP" sz="1200" dirty="0"/>
          </a:p>
          <a:p>
            <a:endParaRPr kumimoji="1" lang="en-US" altLang="ja-JP" sz="400" dirty="0"/>
          </a:p>
          <a:p>
            <a:r>
              <a:rPr kumimoji="1" lang="ja-JP" altLang="en-US" sz="1400" dirty="0"/>
              <a:t>・</a:t>
            </a:r>
            <a:r>
              <a:rPr kumimoji="1" lang="ja-JP" altLang="en-US" sz="1400" b="1" dirty="0"/>
              <a:t>ボールセンサ</a:t>
            </a:r>
            <a:r>
              <a:rPr kumimoji="1" lang="ja-JP" altLang="en-US" sz="1400" dirty="0"/>
              <a:t>　　　</a:t>
            </a:r>
            <a:r>
              <a:rPr kumimoji="1" lang="en-US" altLang="ja-JP" sz="1400" dirty="0"/>
              <a:t>:</a:t>
            </a:r>
            <a:r>
              <a:rPr kumimoji="1" lang="ja-JP" altLang="en-US" sz="1400" dirty="0"/>
              <a:t>　</a:t>
            </a:r>
            <a:r>
              <a:rPr kumimoji="1" lang="en-US" altLang="ja-JP" sz="1400" dirty="0"/>
              <a:t>TSSP58038 x 8</a:t>
            </a:r>
            <a:endParaRPr kumimoji="1" lang="en-US" altLang="ja-JP" sz="1600" dirty="0"/>
          </a:p>
          <a:p>
            <a:r>
              <a:rPr kumimoji="1" lang="ja-JP" altLang="en-US" sz="1400" dirty="0"/>
              <a:t>　</a:t>
            </a:r>
            <a:r>
              <a:rPr kumimoji="1" lang="ja-JP" altLang="en-US" sz="1200" dirty="0"/>
              <a:t>→ ボールから発せられる赤外線を読み取り、サブマイコンで</a:t>
            </a:r>
            <a:endParaRPr kumimoji="1" lang="en-US" altLang="ja-JP" sz="1200" dirty="0"/>
          </a:p>
          <a:p>
            <a:r>
              <a:rPr kumimoji="1" lang="ja-JP" altLang="en-US" sz="1200" dirty="0"/>
              <a:t>　　 計算を行ってボールの角度を距離を算出しています。</a:t>
            </a:r>
            <a:endParaRPr kumimoji="1" lang="en-US" altLang="ja-JP" sz="1600" dirty="0"/>
          </a:p>
          <a:p>
            <a:endParaRPr kumimoji="1" lang="en-US" altLang="ja-JP" sz="400" dirty="0"/>
          </a:p>
          <a:p>
            <a:r>
              <a:rPr kumimoji="1" lang="ja-JP" altLang="en-US" sz="1400" dirty="0"/>
              <a:t>・</a:t>
            </a:r>
            <a:r>
              <a:rPr kumimoji="1" lang="ja-JP" altLang="en-US" sz="1400" b="1" dirty="0"/>
              <a:t>ラインセンサ</a:t>
            </a:r>
            <a:r>
              <a:rPr kumimoji="1" lang="ja-JP" altLang="en-US" sz="1400" dirty="0"/>
              <a:t>　　　</a:t>
            </a:r>
            <a:r>
              <a:rPr kumimoji="1" lang="en-US" altLang="ja-JP" sz="1400" dirty="0"/>
              <a:t>:</a:t>
            </a:r>
            <a:r>
              <a:rPr kumimoji="1" lang="ja-JP" altLang="en-US" sz="1400" dirty="0"/>
              <a:t>　</a:t>
            </a:r>
            <a:r>
              <a:rPr kumimoji="1" lang="en-US" altLang="ja-JP" sz="1400" dirty="0"/>
              <a:t>S4282-51 x 16</a:t>
            </a:r>
          </a:p>
          <a:p>
            <a:r>
              <a:rPr kumimoji="1" lang="ja-JP" altLang="en-US" sz="1400" dirty="0"/>
              <a:t>　</a:t>
            </a:r>
            <a:r>
              <a:rPr kumimoji="1" lang="ja-JP" altLang="en-US" sz="1200" dirty="0"/>
              <a:t>→ 光変調フォト</a:t>
            </a:r>
            <a:r>
              <a:rPr kumimoji="1" lang="en-US" altLang="ja-JP" sz="1200" dirty="0"/>
              <a:t>IC</a:t>
            </a:r>
            <a:r>
              <a:rPr kumimoji="1" lang="ja-JP" altLang="en-US" sz="1200" dirty="0"/>
              <a:t>を使用し、白線の判別をしています。</a:t>
            </a:r>
            <a:endParaRPr kumimoji="1" lang="en-US" altLang="ja-JP" sz="1200" dirty="0"/>
          </a:p>
          <a:p>
            <a:r>
              <a:rPr kumimoji="1" lang="ja-JP" altLang="en-US" sz="1200" dirty="0"/>
              <a:t>　　 ベクトルの考えを用いて白線の角度を算出しています。</a:t>
            </a:r>
            <a:endParaRPr kumimoji="1" lang="en-US" altLang="ja-JP" sz="1400" dirty="0"/>
          </a:p>
        </p:txBody>
      </p:sp>
      <p:sp>
        <p:nvSpPr>
          <p:cNvPr id="1367" name="テキスト ボックス 1366">
            <a:extLst>
              <a:ext uri="{FF2B5EF4-FFF2-40B4-BE49-F238E27FC236}">
                <a16:creationId xmlns:a16="http://schemas.microsoft.com/office/drawing/2014/main" id="{85A454B5-BE63-4419-CB58-1E123DDC4E5A}"/>
              </a:ext>
            </a:extLst>
          </p:cNvPr>
          <p:cNvSpPr txBox="1"/>
          <p:nvPr/>
        </p:nvSpPr>
        <p:spPr>
          <a:xfrm>
            <a:off x="12727278" y="351028"/>
            <a:ext cx="2785420" cy="400110"/>
          </a:xfrm>
          <a:prstGeom prst="rect">
            <a:avLst/>
          </a:prstGeom>
          <a:noFill/>
        </p:spPr>
        <p:txBody>
          <a:bodyPr wrap="square" rtlCol="0">
            <a:spAutoFit/>
          </a:bodyPr>
          <a:lstStyle/>
          <a:p>
            <a:r>
              <a:rPr kumimoji="1" lang="en-US" altLang="ja-JP" sz="2000" dirty="0"/>
              <a:t>@munako_artemis</a:t>
            </a:r>
            <a:endParaRPr kumimoji="1" lang="ja-JP" altLang="en-US" sz="2000" dirty="0"/>
          </a:p>
        </p:txBody>
      </p:sp>
      <p:pic>
        <p:nvPicPr>
          <p:cNvPr id="16" name="図 15" descr="テキスト, ロゴ&#10;&#10;自動的に生成された説明">
            <a:extLst>
              <a:ext uri="{FF2B5EF4-FFF2-40B4-BE49-F238E27FC236}">
                <a16:creationId xmlns:a16="http://schemas.microsoft.com/office/drawing/2014/main" id="{400E2C0A-3D02-9E70-BAC9-379B02A6503D}"/>
              </a:ext>
            </a:extLst>
          </p:cNvPr>
          <p:cNvPicPr>
            <a:picLocks noChangeAspect="1"/>
          </p:cNvPicPr>
          <p:nvPr/>
        </p:nvPicPr>
        <p:blipFill rotWithShape="1">
          <a:blip r:embed="rId2">
            <a:extLst>
              <a:ext uri="{28A0092B-C50C-407E-A947-70E740481C1C}">
                <a14:useLocalDpi xmlns:a14="http://schemas.microsoft.com/office/drawing/2010/main" val="0"/>
              </a:ext>
            </a:extLst>
          </a:blip>
          <a:srcRect l="13060" t="40778" b="35919"/>
          <a:stretch/>
        </p:blipFill>
        <p:spPr>
          <a:xfrm>
            <a:off x="150023" y="127225"/>
            <a:ext cx="3574056" cy="677412"/>
          </a:xfrm>
          <a:prstGeom prst="rect">
            <a:avLst/>
          </a:prstGeom>
        </p:spPr>
      </p:pic>
      <p:pic>
        <p:nvPicPr>
          <p:cNvPr id="27" name="Picture 2" descr="Twitterロゴのダウンロード方法と利用規約をわかりやすく解説">
            <a:extLst>
              <a:ext uri="{FF2B5EF4-FFF2-40B4-BE49-F238E27FC236}">
                <a16:creationId xmlns:a16="http://schemas.microsoft.com/office/drawing/2014/main" id="{C8A245B4-5C18-3819-D71F-F7138274F52C}"/>
              </a:ext>
            </a:extLst>
          </p:cNvPr>
          <p:cNvPicPr>
            <a:picLocks noChangeAspect="1" noChangeArrowheads="1"/>
          </p:cNvPicPr>
          <p:nvPr/>
        </p:nvPicPr>
        <p:blipFill rotWithShape="1">
          <a:blip r:embed="rId3">
            <a:biLevel thresh="25000"/>
            <a:extLst>
              <a:ext uri="{28A0092B-C50C-407E-A947-70E740481C1C}">
                <a14:useLocalDpi xmlns:a14="http://schemas.microsoft.com/office/drawing/2010/main" val="0"/>
              </a:ext>
            </a:extLst>
          </a:blip>
          <a:srcRect l="16224" t="19895" r="15187" b="20263"/>
          <a:stretch/>
        </p:blipFill>
        <p:spPr bwMode="auto">
          <a:xfrm>
            <a:off x="12124614" y="383464"/>
            <a:ext cx="490952" cy="428344"/>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99521097-56F1-062F-3F12-123FDED97F61}"/>
              </a:ext>
            </a:extLst>
          </p:cNvPr>
          <p:cNvPicPr>
            <a:picLocks noChangeAspect="1"/>
          </p:cNvPicPr>
          <p:nvPr/>
        </p:nvPicPr>
        <p:blipFill rotWithShape="1">
          <a:blip r:embed="rId4">
            <a:extLst>
              <a:ext uri="{28A0092B-C50C-407E-A947-70E740481C1C}">
                <a14:useLocalDpi xmlns:a14="http://schemas.microsoft.com/office/drawing/2010/main" val="0"/>
              </a:ext>
            </a:extLst>
          </a:blip>
          <a:srcRect l="22529" t="4491" r="27031" b="8749"/>
          <a:stretch/>
        </p:blipFill>
        <p:spPr>
          <a:xfrm>
            <a:off x="362106" y="1910376"/>
            <a:ext cx="4253567" cy="3513783"/>
          </a:xfrm>
          <a:prstGeom prst="rect">
            <a:avLst/>
          </a:prstGeom>
        </p:spPr>
      </p:pic>
      <p:sp>
        <p:nvSpPr>
          <p:cNvPr id="4" name="テキスト ボックス 3">
            <a:extLst>
              <a:ext uri="{FF2B5EF4-FFF2-40B4-BE49-F238E27FC236}">
                <a16:creationId xmlns:a16="http://schemas.microsoft.com/office/drawing/2014/main" id="{96C12AEE-A404-6442-1B3B-E0E0A809D151}"/>
              </a:ext>
            </a:extLst>
          </p:cNvPr>
          <p:cNvSpPr txBox="1"/>
          <p:nvPr/>
        </p:nvSpPr>
        <p:spPr>
          <a:xfrm>
            <a:off x="9410856" y="2143540"/>
            <a:ext cx="5346388" cy="3354765"/>
          </a:xfrm>
          <a:prstGeom prst="rect">
            <a:avLst/>
          </a:prstGeom>
          <a:noFill/>
        </p:spPr>
        <p:txBody>
          <a:bodyPr wrap="square" rtlCol="0">
            <a:spAutoFit/>
          </a:bodyPr>
          <a:lstStyle/>
          <a:p>
            <a:endParaRPr kumimoji="1" lang="en-US" altLang="ja-JP" sz="400" dirty="0"/>
          </a:p>
          <a:p>
            <a:r>
              <a:rPr kumimoji="1" lang="ja-JP" altLang="en-US" sz="1400" dirty="0"/>
              <a:t>・</a:t>
            </a:r>
            <a:r>
              <a:rPr kumimoji="1" lang="ja-JP" altLang="en-US" sz="1400" b="1" dirty="0"/>
              <a:t>ジャイロセンサ</a:t>
            </a:r>
            <a:r>
              <a:rPr kumimoji="1" lang="ja-JP" altLang="en-US" sz="1400" dirty="0"/>
              <a:t>　　</a:t>
            </a:r>
            <a:r>
              <a:rPr kumimoji="1" lang="en-US" altLang="ja-JP" sz="1400" dirty="0"/>
              <a:t>:</a:t>
            </a:r>
            <a:r>
              <a:rPr kumimoji="1" lang="ja-JP" altLang="en-US" sz="1400" dirty="0"/>
              <a:t>　</a:t>
            </a:r>
            <a:r>
              <a:rPr kumimoji="1" lang="en-US" altLang="ja-JP" sz="1400" dirty="0"/>
              <a:t>L3GD20H x 1</a:t>
            </a:r>
          </a:p>
          <a:p>
            <a:r>
              <a:rPr kumimoji="1" lang="ja-JP" altLang="en-US" sz="1400" dirty="0"/>
              <a:t>　</a:t>
            </a:r>
            <a:r>
              <a:rPr kumimoji="1" lang="ja-JP" altLang="en-US" sz="1200" dirty="0"/>
              <a:t>→ 主にロボットの姿勢を制御するために用いています。</a:t>
            </a:r>
            <a:endParaRPr kumimoji="1" lang="en-US" altLang="ja-JP" sz="1200" dirty="0"/>
          </a:p>
          <a:p>
            <a:endParaRPr kumimoji="1" lang="en-US" altLang="ja-JP" sz="400" dirty="0"/>
          </a:p>
          <a:p>
            <a:r>
              <a:rPr kumimoji="1" lang="ja-JP" altLang="en-US" sz="1400" dirty="0"/>
              <a:t>・</a:t>
            </a:r>
            <a:r>
              <a:rPr kumimoji="1" lang="ja-JP" altLang="en-US" sz="1400" b="1" dirty="0"/>
              <a:t>カメラ</a:t>
            </a:r>
            <a:r>
              <a:rPr kumimoji="1" lang="ja-JP" altLang="en-US" sz="1400" dirty="0"/>
              <a:t>　　　　　　</a:t>
            </a:r>
            <a:r>
              <a:rPr kumimoji="1" lang="en-US" altLang="ja-JP" sz="1400" dirty="0"/>
              <a:t>:</a:t>
            </a:r>
            <a:r>
              <a:rPr kumimoji="1" lang="ja-JP" altLang="en-US" sz="1400" dirty="0"/>
              <a:t>　</a:t>
            </a:r>
            <a:r>
              <a:rPr kumimoji="1" lang="en-US" altLang="ja-JP" sz="1400" dirty="0"/>
              <a:t>OpenMV H7 x 1</a:t>
            </a:r>
          </a:p>
          <a:p>
            <a:r>
              <a:rPr kumimoji="1" lang="ja-JP" altLang="en-US" sz="1400" dirty="0"/>
              <a:t>　</a:t>
            </a:r>
            <a:r>
              <a:rPr kumimoji="1" lang="ja-JP" altLang="en-US" sz="1200" dirty="0"/>
              <a:t>→ カメラ導入コストの低さから採用しました。</a:t>
            </a:r>
            <a:endParaRPr kumimoji="1" lang="en-US" altLang="ja-JP" sz="1200" dirty="0"/>
          </a:p>
          <a:p>
            <a:r>
              <a:rPr kumimoji="1" lang="ja-JP" altLang="en-US" sz="1200" dirty="0"/>
              <a:t>　　今回の機体では全方位ミラーを用いて</a:t>
            </a:r>
            <a:r>
              <a:rPr kumimoji="1" lang="en-US" altLang="ja-JP" sz="1200" dirty="0"/>
              <a:t>360</a:t>
            </a:r>
            <a:r>
              <a:rPr kumimoji="1" lang="ja-JP" altLang="en-US" sz="1200" dirty="0"/>
              <a:t>度の方向を監視しています。</a:t>
            </a:r>
            <a:endParaRPr kumimoji="1" lang="en-US" altLang="ja-JP" sz="1200" dirty="0"/>
          </a:p>
          <a:p>
            <a:endParaRPr kumimoji="1" lang="en-US" altLang="ja-JP" sz="400" dirty="0"/>
          </a:p>
          <a:p>
            <a:r>
              <a:rPr kumimoji="1" lang="ja-JP" altLang="en-US" sz="1400" dirty="0"/>
              <a:t>・</a:t>
            </a:r>
            <a:r>
              <a:rPr kumimoji="1" lang="ja-JP" altLang="en-US" sz="1400" b="1" dirty="0"/>
              <a:t>昇圧回路　　　　　</a:t>
            </a:r>
            <a:r>
              <a:rPr kumimoji="1" lang="en-US" altLang="ja-JP" sz="1400" dirty="0"/>
              <a:t>:</a:t>
            </a:r>
            <a:r>
              <a:rPr kumimoji="1" lang="ja-JP" altLang="en-US" sz="1400" dirty="0"/>
              <a:t>　</a:t>
            </a:r>
            <a:r>
              <a:rPr kumimoji="1" lang="en-US" altLang="ja-JP" sz="1400" dirty="0"/>
              <a:t>XL6009</a:t>
            </a:r>
          </a:p>
          <a:p>
            <a:r>
              <a:rPr kumimoji="1" lang="ja-JP" altLang="en-US" sz="1400" dirty="0"/>
              <a:t>　</a:t>
            </a:r>
            <a:r>
              <a:rPr kumimoji="1" lang="ja-JP" altLang="en-US" sz="1200" dirty="0"/>
              <a:t>→ ソレノイド駆動電源の生成で使用しています。</a:t>
            </a:r>
            <a:r>
              <a:rPr kumimoji="1" lang="en-US" altLang="ja-JP" sz="1200" dirty="0"/>
              <a:t>(12V </a:t>
            </a:r>
            <a:r>
              <a:rPr kumimoji="1" lang="ja-JP" altLang="en-US" sz="1200" dirty="0"/>
              <a:t>→ </a:t>
            </a:r>
            <a:r>
              <a:rPr kumimoji="1" lang="en-US" altLang="ja-JP" sz="1200" dirty="0"/>
              <a:t>30V)</a:t>
            </a:r>
            <a:endParaRPr kumimoji="1" lang="en-US" altLang="ja-JP" sz="1600" dirty="0"/>
          </a:p>
          <a:p>
            <a:endParaRPr kumimoji="1" lang="en-US" altLang="ja-JP" sz="600" dirty="0"/>
          </a:p>
          <a:p>
            <a:r>
              <a:rPr kumimoji="1" lang="ja-JP" altLang="en-US" sz="1400" dirty="0"/>
              <a:t>・</a:t>
            </a:r>
            <a:r>
              <a:rPr kumimoji="1" lang="ja-JP" altLang="en-US" sz="1400" b="1" dirty="0"/>
              <a:t>ソレノイド　　　　</a:t>
            </a:r>
            <a:r>
              <a:rPr kumimoji="1" lang="en-US" altLang="ja-JP" sz="1400" dirty="0"/>
              <a:t>:</a:t>
            </a:r>
            <a:r>
              <a:rPr kumimoji="1" lang="ja-JP" altLang="en-US" sz="1400" dirty="0"/>
              <a:t>　</a:t>
            </a:r>
            <a:r>
              <a:rPr kumimoji="1" lang="en-US" altLang="ja-JP" sz="1400" dirty="0"/>
              <a:t>CB1037</a:t>
            </a:r>
          </a:p>
          <a:p>
            <a:r>
              <a:rPr kumimoji="1" lang="ja-JP" altLang="en-US" sz="1400" dirty="0"/>
              <a:t>　</a:t>
            </a:r>
            <a:r>
              <a:rPr kumimoji="1" lang="ja-JP" altLang="en-US" sz="1200" dirty="0"/>
              <a:t>→ 所謂「キッカー」という機構で用いています。</a:t>
            </a:r>
            <a:endParaRPr kumimoji="1" lang="en-US" altLang="ja-JP" sz="1200" dirty="0"/>
          </a:p>
          <a:p>
            <a:r>
              <a:rPr kumimoji="1" lang="ja-JP" altLang="en-US" sz="1200" dirty="0"/>
              <a:t>　　 ボールをキックし推進力を与えることができます。</a:t>
            </a:r>
            <a:endParaRPr kumimoji="1" lang="en-US" altLang="ja-JP" sz="1600" dirty="0"/>
          </a:p>
          <a:p>
            <a:endParaRPr kumimoji="1" lang="en-US" altLang="ja-JP" sz="600" dirty="0"/>
          </a:p>
          <a:p>
            <a:r>
              <a:rPr kumimoji="1" lang="ja-JP" altLang="en-US" sz="1400" dirty="0"/>
              <a:t>・</a:t>
            </a:r>
            <a:r>
              <a:rPr kumimoji="1" lang="ja-JP" altLang="en-US" sz="1400" b="1" dirty="0"/>
              <a:t>ドリブラー用</a:t>
            </a:r>
            <a:r>
              <a:rPr kumimoji="1" lang="en-US" altLang="ja-JP" sz="1400" b="1" dirty="0"/>
              <a:t>BLDC</a:t>
            </a:r>
          </a:p>
          <a:p>
            <a:r>
              <a:rPr kumimoji="1" lang="ja-JP" altLang="en-US" sz="1400" dirty="0"/>
              <a:t>　</a:t>
            </a:r>
            <a:r>
              <a:rPr kumimoji="1" lang="ja-JP" altLang="en-US" sz="1200" dirty="0"/>
              <a:t>→ </a:t>
            </a:r>
            <a:r>
              <a:rPr kumimoji="1" lang="en-US" altLang="ja-JP" sz="1200" dirty="0"/>
              <a:t>AliExpress</a:t>
            </a:r>
            <a:r>
              <a:rPr kumimoji="1" lang="ja-JP" altLang="en-US" sz="1200" dirty="0"/>
              <a:t>で購入した比較的小さい</a:t>
            </a:r>
            <a:r>
              <a:rPr kumimoji="1" lang="en-US" altLang="ja-JP" sz="1200" dirty="0"/>
              <a:t>BLDC</a:t>
            </a:r>
            <a:r>
              <a:rPr kumimoji="1" lang="ja-JP" altLang="en-US" sz="1200" dirty="0"/>
              <a:t>です。</a:t>
            </a:r>
            <a:endParaRPr kumimoji="1" lang="en-US" altLang="ja-JP" sz="1200" dirty="0"/>
          </a:p>
          <a:p>
            <a:r>
              <a:rPr kumimoji="1" lang="ja-JP" altLang="en-US" sz="1200" dirty="0"/>
              <a:t>　　 ボールを自ロボット側に回転させることでボールを保持します。</a:t>
            </a:r>
            <a:endParaRPr kumimoji="1" lang="en-US" altLang="ja-JP" sz="1200" dirty="0"/>
          </a:p>
          <a:p>
            <a:r>
              <a:rPr kumimoji="1" lang="ja-JP" altLang="en-US" sz="1200" dirty="0"/>
              <a:t>　　 主に安定したキックをするために使用しています。</a:t>
            </a:r>
            <a:endParaRPr kumimoji="1" lang="en-US" altLang="ja-JP" sz="1200" dirty="0"/>
          </a:p>
        </p:txBody>
      </p:sp>
      <p:cxnSp>
        <p:nvCxnSpPr>
          <p:cNvPr id="6" name="直線コネクタ 5">
            <a:extLst>
              <a:ext uri="{FF2B5EF4-FFF2-40B4-BE49-F238E27FC236}">
                <a16:creationId xmlns:a16="http://schemas.microsoft.com/office/drawing/2014/main" id="{27F13030-382C-5ACD-557D-D52BBE556C4D}"/>
              </a:ext>
            </a:extLst>
          </p:cNvPr>
          <p:cNvCxnSpPr>
            <a:cxnSpLocks/>
          </p:cNvCxnSpPr>
          <p:nvPr/>
        </p:nvCxnSpPr>
        <p:spPr>
          <a:xfrm>
            <a:off x="9335639" y="2181640"/>
            <a:ext cx="1139" cy="3242519"/>
          </a:xfrm>
          <a:prstGeom prst="line">
            <a:avLst/>
          </a:prstGeom>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CC990C18-4C0B-243D-15A3-47AE4FB93938}"/>
              </a:ext>
            </a:extLst>
          </p:cNvPr>
          <p:cNvSpPr/>
          <p:nvPr/>
        </p:nvSpPr>
        <p:spPr>
          <a:xfrm>
            <a:off x="238314" y="5597386"/>
            <a:ext cx="4150806" cy="4892813"/>
          </a:xfrm>
          <a:prstGeom prst="roundRect">
            <a:avLst>
              <a:gd name="adj" fmla="val 2739"/>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コネクタ 24">
            <a:extLst>
              <a:ext uri="{FF2B5EF4-FFF2-40B4-BE49-F238E27FC236}">
                <a16:creationId xmlns:a16="http://schemas.microsoft.com/office/drawing/2014/main" id="{7F2B5222-5A62-F0EA-F91C-85274A6CAE1D}"/>
              </a:ext>
            </a:extLst>
          </p:cNvPr>
          <p:cNvCxnSpPr>
            <a:cxnSpLocks/>
          </p:cNvCxnSpPr>
          <p:nvPr/>
        </p:nvCxnSpPr>
        <p:spPr>
          <a:xfrm>
            <a:off x="320491" y="6207153"/>
            <a:ext cx="3975284" cy="0"/>
          </a:xfrm>
          <a:prstGeom prst="line">
            <a:avLst/>
          </a:prstGeom>
          <a:ln w="9525"/>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340B6D2B-4603-3A57-5E42-DE9FF57EEA2E}"/>
              </a:ext>
            </a:extLst>
          </p:cNvPr>
          <p:cNvSpPr txBox="1"/>
          <p:nvPr/>
        </p:nvSpPr>
        <p:spPr>
          <a:xfrm>
            <a:off x="900139" y="5667139"/>
            <a:ext cx="3191558" cy="338554"/>
          </a:xfrm>
          <a:prstGeom prst="rect">
            <a:avLst/>
          </a:prstGeom>
          <a:noFill/>
        </p:spPr>
        <p:txBody>
          <a:bodyPr wrap="square" rtlCol="0">
            <a:spAutoFit/>
          </a:bodyPr>
          <a:lstStyle/>
          <a:p>
            <a:r>
              <a:rPr kumimoji="1" lang="ja-JP" altLang="en-US" sz="1600" dirty="0">
                <a:solidFill>
                  <a:schemeClr val="bg1"/>
                </a:solidFill>
              </a:rPr>
              <a:t>ドリブルとキックで</a:t>
            </a:r>
            <a:r>
              <a:rPr kumimoji="1" lang="ja-JP" altLang="en-US" sz="1600" b="1" dirty="0">
                <a:solidFill>
                  <a:schemeClr val="bg1"/>
                </a:solidFill>
              </a:rPr>
              <a:t>「魅」</a:t>
            </a:r>
            <a:r>
              <a:rPr kumimoji="1" lang="ja-JP" altLang="en-US" sz="1600" dirty="0">
                <a:solidFill>
                  <a:schemeClr val="bg1"/>
                </a:solidFill>
              </a:rPr>
              <a:t>せる</a:t>
            </a:r>
          </a:p>
        </p:txBody>
      </p:sp>
      <p:sp>
        <p:nvSpPr>
          <p:cNvPr id="30" name="テキスト ボックス 29">
            <a:extLst>
              <a:ext uri="{FF2B5EF4-FFF2-40B4-BE49-F238E27FC236}">
                <a16:creationId xmlns:a16="http://schemas.microsoft.com/office/drawing/2014/main" id="{E83541F1-76F0-C611-871A-898983ADD943}"/>
              </a:ext>
            </a:extLst>
          </p:cNvPr>
          <p:cNvSpPr txBox="1"/>
          <p:nvPr/>
        </p:nvSpPr>
        <p:spPr>
          <a:xfrm>
            <a:off x="1259611" y="5935751"/>
            <a:ext cx="2170499" cy="261610"/>
          </a:xfrm>
          <a:prstGeom prst="rect">
            <a:avLst/>
          </a:prstGeom>
          <a:noFill/>
        </p:spPr>
        <p:txBody>
          <a:bodyPr wrap="square" rtlCol="0">
            <a:spAutoFit/>
          </a:bodyPr>
          <a:lstStyle/>
          <a:p>
            <a:r>
              <a:rPr lang="en-US" altLang="ja-JP" sz="1050" dirty="0">
                <a:solidFill>
                  <a:schemeClr val="bg1"/>
                </a:solidFill>
              </a:rPr>
              <a:t>- </a:t>
            </a:r>
            <a:r>
              <a:rPr lang="ja-JP" altLang="en-US" sz="1050" dirty="0">
                <a:solidFill>
                  <a:schemeClr val="bg1"/>
                </a:solidFill>
              </a:rPr>
              <a:t>ドリブラーとキッカーの搭載</a:t>
            </a:r>
            <a:r>
              <a:rPr lang="en-US" altLang="ja-JP" sz="1050" dirty="0">
                <a:solidFill>
                  <a:schemeClr val="bg1"/>
                </a:solidFill>
              </a:rPr>
              <a:t> -</a:t>
            </a:r>
            <a:endParaRPr lang="ja-JP" altLang="en-US" sz="1050" dirty="0">
              <a:solidFill>
                <a:schemeClr val="bg1"/>
              </a:solidFill>
            </a:endParaRPr>
          </a:p>
        </p:txBody>
      </p:sp>
      <p:sp>
        <p:nvSpPr>
          <p:cNvPr id="31" name="テキスト ボックス 30">
            <a:extLst>
              <a:ext uri="{FF2B5EF4-FFF2-40B4-BE49-F238E27FC236}">
                <a16:creationId xmlns:a16="http://schemas.microsoft.com/office/drawing/2014/main" id="{6C063BEE-B3C9-4EEA-7F1B-57F3D887F0DB}"/>
              </a:ext>
            </a:extLst>
          </p:cNvPr>
          <p:cNvSpPr txBox="1"/>
          <p:nvPr/>
        </p:nvSpPr>
        <p:spPr>
          <a:xfrm>
            <a:off x="320491" y="6225749"/>
            <a:ext cx="4022909" cy="4416594"/>
          </a:xfrm>
          <a:prstGeom prst="rect">
            <a:avLst/>
          </a:prstGeom>
          <a:noFill/>
        </p:spPr>
        <p:txBody>
          <a:bodyPr wrap="square" rtlCol="0">
            <a:spAutoFit/>
          </a:bodyPr>
          <a:lstStyle/>
          <a:p>
            <a:r>
              <a:rPr lang="ja-JP" altLang="en-US" sz="800" dirty="0">
                <a:solidFill>
                  <a:schemeClr val="bg1"/>
                </a:solidFill>
              </a:rPr>
              <a:t>　</a:t>
            </a:r>
            <a:r>
              <a:rPr lang="en-US" altLang="ja-JP" sz="800" dirty="0">
                <a:solidFill>
                  <a:schemeClr val="bg1"/>
                </a:solidFill>
              </a:rPr>
              <a:t>2024</a:t>
            </a:r>
            <a:r>
              <a:rPr lang="ja-JP" altLang="en-US" sz="800" dirty="0">
                <a:solidFill>
                  <a:schemeClr val="bg1"/>
                </a:solidFill>
              </a:rPr>
              <a:t>シーズンの私たちの新しい取り組みとして、「ドリブラー」「キッカー」の</a:t>
            </a:r>
            <a:endParaRPr lang="en-US" altLang="ja-JP" sz="800" dirty="0">
              <a:solidFill>
                <a:schemeClr val="bg1"/>
              </a:solidFill>
            </a:endParaRPr>
          </a:p>
          <a:p>
            <a:r>
              <a:rPr lang="ja-JP" altLang="en-US" sz="800" dirty="0">
                <a:solidFill>
                  <a:schemeClr val="bg1"/>
                </a:solidFill>
              </a:rPr>
              <a:t>搭載を行いました。ドリブラーは主にボールの保持、キッカーはボールのキック</a:t>
            </a:r>
            <a:endParaRPr lang="en-US" altLang="ja-JP" sz="800" dirty="0">
              <a:solidFill>
                <a:schemeClr val="bg1"/>
              </a:solidFill>
            </a:endParaRPr>
          </a:p>
          <a:p>
            <a:r>
              <a:rPr lang="ja-JP" altLang="en-US" sz="800" dirty="0">
                <a:solidFill>
                  <a:schemeClr val="bg1"/>
                </a:solidFill>
              </a:rPr>
              <a:t>という役割を果たします。</a:t>
            </a:r>
            <a:endParaRPr lang="en-US" altLang="ja-JP" sz="800" dirty="0">
              <a:solidFill>
                <a:schemeClr val="bg1"/>
              </a:solidFill>
            </a:endParaRPr>
          </a:p>
          <a:p>
            <a:endParaRPr lang="en-US" altLang="ja-JP" sz="400" dirty="0">
              <a:solidFill>
                <a:schemeClr val="bg1"/>
              </a:solidFill>
            </a:endParaRPr>
          </a:p>
          <a:p>
            <a:r>
              <a:rPr lang="ja-JP" altLang="en-US" sz="1050" dirty="0">
                <a:solidFill>
                  <a:schemeClr val="bg1"/>
                </a:solidFill>
              </a:rPr>
              <a:t>キッカー</a:t>
            </a:r>
            <a:endParaRPr lang="en-US" altLang="ja-JP" sz="1050" dirty="0">
              <a:solidFill>
                <a:schemeClr val="bg1"/>
              </a:solidFill>
            </a:endParaRPr>
          </a:p>
          <a:p>
            <a:endParaRPr lang="en-US" altLang="ja-JP" sz="600" dirty="0">
              <a:solidFill>
                <a:schemeClr val="bg1"/>
              </a:solidFill>
            </a:endParaRPr>
          </a:p>
          <a:p>
            <a:r>
              <a:rPr lang="ja-JP" altLang="en-US" sz="800" dirty="0">
                <a:solidFill>
                  <a:schemeClr val="bg1"/>
                </a:solidFill>
              </a:rPr>
              <a:t>　キッカーの仕様は右図の通りです。</a:t>
            </a:r>
            <a:endParaRPr lang="en-US" altLang="ja-JP" sz="800" dirty="0">
              <a:solidFill>
                <a:schemeClr val="bg1"/>
              </a:solidFill>
            </a:endParaRPr>
          </a:p>
          <a:p>
            <a:r>
              <a:rPr lang="ja-JP" altLang="en-US" sz="800" dirty="0">
                <a:solidFill>
                  <a:schemeClr val="bg1"/>
                </a:solidFill>
              </a:rPr>
              <a:t>バッテリーからのの</a:t>
            </a:r>
            <a:r>
              <a:rPr lang="en-US" altLang="ja-JP" sz="800" dirty="0">
                <a:solidFill>
                  <a:schemeClr val="bg1"/>
                </a:solidFill>
              </a:rPr>
              <a:t>11.1V</a:t>
            </a:r>
            <a:r>
              <a:rPr lang="ja-JP" altLang="en-US" sz="800" dirty="0">
                <a:solidFill>
                  <a:schemeClr val="bg1"/>
                </a:solidFill>
              </a:rPr>
              <a:t>を昇圧回路で</a:t>
            </a:r>
            <a:endParaRPr lang="en-US" altLang="ja-JP" sz="800" dirty="0">
              <a:solidFill>
                <a:schemeClr val="bg1"/>
              </a:solidFill>
            </a:endParaRPr>
          </a:p>
          <a:p>
            <a:r>
              <a:rPr lang="en-US" altLang="ja-JP" sz="800" dirty="0">
                <a:solidFill>
                  <a:schemeClr val="bg1"/>
                </a:solidFill>
              </a:rPr>
              <a:t>30V</a:t>
            </a:r>
            <a:r>
              <a:rPr lang="ja-JP" altLang="en-US" sz="800" dirty="0">
                <a:solidFill>
                  <a:schemeClr val="bg1"/>
                </a:solidFill>
              </a:rPr>
              <a:t>に昇圧しています。また、</a:t>
            </a:r>
            <a:endParaRPr lang="en-US" altLang="ja-JP" sz="800" dirty="0">
              <a:solidFill>
                <a:schemeClr val="bg1"/>
              </a:solidFill>
            </a:endParaRPr>
          </a:p>
          <a:p>
            <a:r>
              <a:rPr lang="ja-JP" altLang="en-US" sz="800" dirty="0">
                <a:solidFill>
                  <a:schemeClr val="bg1"/>
                </a:solidFill>
              </a:rPr>
              <a:t>コンデンサへの充電部分、ソレノイド</a:t>
            </a:r>
            <a:endParaRPr lang="en-US" altLang="ja-JP" sz="800" dirty="0">
              <a:solidFill>
                <a:schemeClr val="bg1"/>
              </a:solidFill>
            </a:endParaRPr>
          </a:p>
          <a:p>
            <a:r>
              <a:rPr lang="ja-JP" altLang="en-US" sz="800" dirty="0">
                <a:solidFill>
                  <a:schemeClr val="bg1"/>
                </a:solidFill>
              </a:rPr>
              <a:t>駆動部分を</a:t>
            </a:r>
            <a:r>
              <a:rPr lang="en-US" altLang="ja-JP" sz="800" dirty="0">
                <a:solidFill>
                  <a:schemeClr val="bg1"/>
                </a:solidFill>
              </a:rPr>
              <a:t>FET</a:t>
            </a:r>
            <a:r>
              <a:rPr lang="ja-JP" altLang="en-US" sz="800" dirty="0">
                <a:solidFill>
                  <a:schemeClr val="bg1"/>
                </a:solidFill>
              </a:rPr>
              <a:t>によって分断することで</a:t>
            </a:r>
            <a:endParaRPr lang="en-US" altLang="ja-JP" sz="800" dirty="0">
              <a:solidFill>
                <a:schemeClr val="bg1"/>
              </a:solidFill>
            </a:endParaRPr>
          </a:p>
          <a:p>
            <a:r>
              <a:rPr lang="ja-JP" altLang="en-US" sz="800" dirty="0">
                <a:solidFill>
                  <a:schemeClr val="bg1"/>
                </a:solidFill>
              </a:rPr>
              <a:t>マイコンへのノイズ対策をしています。</a:t>
            </a:r>
            <a:endParaRPr lang="en-US" altLang="ja-JP" sz="800" dirty="0">
              <a:solidFill>
                <a:schemeClr val="bg1"/>
              </a:solidFill>
            </a:endParaRPr>
          </a:p>
          <a:p>
            <a:r>
              <a:rPr lang="ja-JP" altLang="en-US" sz="800" dirty="0">
                <a:solidFill>
                  <a:schemeClr val="bg1"/>
                </a:solidFill>
              </a:rPr>
              <a:t>　</a:t>
            </a:r>
            <a:r>
              <a:rPr lang="en-US" altLang="ja-JP" sz="800" dirty="0">
                <a:solidFill>
                  <a:schemeClr val="bg1"/>
                </a:solidFill>
              </a:rPr>
              <a:t>Digital(</a:t>
            </a:r>
            <a:r>
              <a:rPr lang="ja-JP" altLang="en-US" sz="800" dirty="0">
                <a:solidFill>
                  <a:schemeClr val="bg1"/>
                </a:solidFill>
              </a:rPr>
              <a:t>黄色部分</a:t>
            </a:r>
            <a:r>
              <a:rPr lang="en-US" altLang="ja-JP" sz="800" dirty="0">
                <a:solidFill>
                  <a:schemeClr val="bg1"/>
                </a:solidFill>
              </a:rPr>
              <a:t>)</a:t>
            </a:r>
            <a:r>
              <a:rPr lang="ja-JP" altLang="en-US" sz="800" dirty="0">
                <a:solidFill>
                  <a:schemeClr val="bg1"/>
                </a:solidFill>
              </a:rPr>
              <a:t>はメインマイコンに</a:t>
            </a:r>
            <a:endParaRPr lang="en-US" altLang="ja-JP" sz="800" dirty="0">
              <a:solidFill>
                <a:schemeClr val="bg1"/>
              </a:solidFill>
            </a:endParaRPr>
          </a:p>
          <a:p>
            <a:r>
              <a:rPr lang="ja-JP" altLang="en-US" sz="800" dirty="0">
                <a:solidFill>
                  <a:schemeClr val="bg1"/>
                </a:solidFill>
              </a:rPr>
              <a:t>接続されており、フォトカプラに</a:t>
            </a:r>
            <a:r>
              <a:rPr lang="en-US" altLang="ja-JP" sz="800" dirty="0">
                <a:solidFill>
                  <a:schemeClr val="bg1"/>
                </a:solidFill>
              </a:rPr>
              <a:t>3.3V</a:t>
            </a:r>
            <a:r>
              <a:rPr lang="ja-JP" altLang="en-US" sz="800" dirty="0">
                <a:solidFill>
                  <a:schemeClr val="bg1"/>
                </a:solidFill>
              </a:rPr>
              <a:t>の</a:t>
            </a:r>
            <a:endParaRPr lang="en-US" altLang="ja-JP" sz="800" dirty="0">
              <a:solidFill>
                <a:schemeClr val="bg1"/>
              </a:solidFill>
            </a:endParaRPr>
          </a:p>
          <a:p>
            <a:r>
              <a:rPr lang="ja-JP" altLang="en-US" sz="800" dirty="0">
                <a:solidFill>
                  <a:schemeClr val="bg1"/>
                </a:solidFill>
              </a:rPr>
              <a:t>電圧をかけることでそれぞれの信号を</a:t>
            </a:r>
            <a:endParaRPr lang="en-US" altLang="ja-JP" sz="800" dirty="0">
              <a:solidFill>
                <a:schemeClr val="bg1"/>
              </a:solidFill>
            </a:endParaRPr>
          </a:p>
          <a:p>
            <a:r>
              <a:rPr lang="ja-JP" altLang="en-US" sz="800" dirty="0">
                <a:solidFill>
                  <a:schemeClr val="bg1"/>
                </a:solidFill>
              </a:rPr>
              <a:t>出力させています。</a:t>
            </a:r>
            <a:endParaRPr lang="en-US" altLang="ja-JP" sz="800" dirty="0">
              <a:solidFill>
                <a:schemeClr val="bg1"/>
              </a:solidFill>
            </a:endParaRPr>
          </a:p>
          <a:p>
            <a:r>
              <a:rPr lang="ja-JP" altLang="en-US" sz="800" dirty="0">
                <a:solidFill>
                  <a:schemeClr val="bg1"/>
                </a:solidFill>
              </a:rPr>
              <a:t>　キッカーによりゴール前における</a:t>
            </a:r>
            <a:endParaRPr lang="en-US" altLang="ja-JP" sz="800" dirty="0">
              <a:solidFill>
                <a:schemeClr val="bg1"/>
              </a:solidFill>
            </a:endParaRPr>
          </a:p>
          <a:p>
            <a:r>
              <a:rPr lang="ja-JP" altLang="en-US" sz="800" dirty="0">
                <a:solidFill>
                  <a:schemeClr val="bg1"/>
                </a:solidFill>
              </a:rPr>
              <a:t>プッシング発生率を大幅に減少させる</a:t>
            </a:r>
            <a:endParaRPr lang="en-US" altLang="ja-JP" sz="800" dirty="0">
              <a:solidFill>
                <a:schemeClr val="bg1"/>
              </a:solidFill>
            </a:endParaRPr>
          </a:p>
          <a:p>
            <a:r>
              <a:rPr lang="ja-JP" altLang="en-US" sz="800" dirty="0">
                <a:solidFill>
                  <a:schemeClr val="bg1"/>
                </a:solidFill>
              </a:rPr>
              <a:t>ことができます。</a:t>
            </a:r>
            <a:endParaRPr lang="en-US" altLang="ja-JP" sz="800" dirty="0">
              <a:solidFill>
                <a:schemeClr val="bg1"/>
              </a:solidFill>
            </a:endParaRPr>
          </a:p>
          <a:p>
            <a:endParaRPr lang="en-US" altLang="ja-JP" sz="500" dirty="0">
              <a:solidFill>
                <a:schemeClr val="bg1"/>
              </a:solidFill>
            </a:endParaRPr>
          </a:p>
          <a:p>
            <a:endParaRPr lang="en-US" altLang="ja-JP" sz="100" dirty="0">
              <a:solidFill>
                <a:schemeClr val="bg1"/>
              </a:solidFill>
            </a:endParaRPr>
          </a:p>
          <a:p>
            <a:r>
              <a:rPr lang="ja-JP" altLang="en-US" sz="1050" dirty="0">
                <a:solidFill>
                  <a:schemeClr val="bg1"/>
                </a:solidFill>
              </a:rPr>
              <a:t>ドリブラー</a:t>
            </a:r>
            <a:endParaRPr lang="en-US" altLang="ja-JP" sz="1000" dirty="0">
              <a:solidFill>
                <a:schemeClr val="bg1"/>
              </a:solidFill>
            </a:endParaRPr>
          </a:p>
          <a:p>
            <a:endParaRPr lang="en-US" altLang="ja-JP" sz="400" dirty="0">
              <a:solidFill>
                <a:schemeClr val="bg1"/>
              </a:solidFill>
            </a:endParaRPr>
          </a:p>
          <a:p>
            <a:r>
              <a:rPr lang="ja-JP" altLang="en-US" sz="800" dirty="0">
                <a:solidFill>
                  <a:schemeClr val="bg1"/>
                </a:solidFill>
              </a:rPr>
              <a:t>　ドリブラーには</a:t>
            </a:r>
            <a:r>
              <a:rPr lang="en-US" altLang="ja-JP" sz="800" dirty="0">
                <a:solidFill>
                  <a:schemeClr val="bg1"/>
                </a:solidFill>
              </a:rPr>
              <a:t>AliExpress</a:t>
            </a:r>
            <a:r>
              <a:rPr lang="ja-JP" altLang="en-US" sz="800" dirty="0">
                <a:solidFill>
                  <a:schemeClr val="bg1"/>
                </a:solidFill>
              </a:rPr>
              <a:t>で購入した</a:t>
            </a:r>
            <a:r>
              <a:rPr lang="en-US" altLang="ja-JP" sz="800" dirty="0">
                <a:solidFill>
                  <a:schemeClr val="bg1"/>
                </a:solidFill>
              </a:rPr>
              <a:t>BLDC</a:t>
            </a:r>
            <a:r>
              <a:rPr lang="ja-JP" altLang="en-US" sz="800" dirty="0">
                <a:solidFill>
                  <a:schemeClr val="bg1"/>
                </a:solidFill>
              </a:rPr>
              <a:t>を用いています。</a:t>
            </a:r>
            <a:r>
              <a:rPr lang="en-US" altLang="ja-JP" sz="800" dirty="0">
                <a:solidFill>
                  <a:schemeClr val="bg1"/>
                </a:solidFill>
              </a:rPr>
              <a:t>3D</a:t>
            </a:r>
            <a:r>
              <a:rPr lang="ja-JP" altLang="en-US" sz="800" dirty="0">
                <a:solidFill>
                  <a:schemeClr val="bg1"/>
                </a:solidFill>
              </a:rPr>
              <a:t>プリンタで制作した</a:t>
            </a:r>
            <a:endParaRPr lang="en-US" altLang="ja-JP" sz="800" dirty="0">
              <a:solidFill>
                <a:schemeClr val="bg1"/>
              </a:solidFill>
            </a:endParaRPr>
          </a:p>
          <a:p>
            <a:r>
              <a:rPr lang="ja-JP" altLang="en-US" sz="800" dirty="0">
                <a:solidFill>
                  <a:schemeClr val="bg1"/>
                </a:solidFill>
              </a:rPr>
              <a:t>回転体にゴムチューブを取り付け、それを</a:t>
            </a:r>
            <a:r>
              <a:rPr lang="en-US" altLang="ja-JP" sz="800" dirty="0">
                <a:solidFill>
                  <a:schemeClr val="bg1"/>
                </a:solidFill>
              </a:rPr>
              <a:t>BLDC</a:t>
            </a:r>
            <a:r>
              <a:rPr lang="ja-JP" altLang="en-US" sz="800" dirty="0">
                <a:solidFill>
                  <a:schemeClr val="bg1"/>
                </a:solidFill>
              </a:rPr>
              <a:t>を用いて回転させています。</a:t>
            </a:r>
            <a:endParaRPr lang="en-US" altLang="ja-JP" sz="800" dirty="0">
              <a:solidFill>
                <a:schemeClr val="bg1"/>
              </a:solidFill>
            </a:endParaRPr>
          </a:p>
          <a:p>
            <a:r>
              <a:rPr lang="ja-JP" altLang="en-US" sz="800" dirty="0">
                <a:solidFill>
                  <a:schemeClr val="bg1"/>
                </a:solidFill>
              </a:rPr>
              <a:t>そのままだとドリブラーがボールの高さより上に上がってしまい、ボールをうまく</a:t>
            </a:r>
            <a:endParaRPr lang="en-US" altLang="ja-JP" sz="800" dirty="0">
              <a:solidFill>
                <a:schemeClr val="bg1"/>
              </a:solidFill>
            </a:endParaRPr>
          </a:p>
          <a:p>
            <a:r>
              <a:rPr lang="ja-JP" altLang="en-US" sz="800" dirty="0">
                <a:solidFill>
                  <a:schemeClr val="bg1"/>
                </a:solidFill>
              </a:rPr>
              <a:t>回転させることができなかったため、回転部分と固定部分にバネの両端を</a:t>
            </a:r>
            <a:endParaRPr lang="en-US" altLang="ja-JP" sz="800" dirty="0">
              <a:solidFill>
                <a:schemeClr val="bg1"/>
              </a:solidFill>
            </a:endParaRPr>
          </a:p>
          <a:p>
            <a:r>
              <a:rPr lang="ja-JP" altLang="en-US" sz="800" dirty="0">
                <a:solidFill>
                  <a:schemeClr val="bg1"/>
                </a:solidFill>
              </a:rPr>
              <a:t>取り付けました。そうすることによって、</a:t>
            </a:r>
            <a:endParaRPr lang="en-US" altLang="ja-JP" sz="800" dirty="0">
              <a:solidFill>
                <a:schemeClr val="bg1"/>
              </a:solidFill>
            </a:endParaRPr>
          </a:p>
          <a:p>
            <a:r>
              <a:rPr lang="ja-JP" altLang="en-US" sz="800" dirty="0">
                <a:solidFill>
                  <a:schemeClr val="bg1"/>
                </a:solidFill>
              </a:rPr>
              <a:t>回転部分が回転した時にバネが捻られ、</a:t>
            </a:r>
            <a:endParaRPr lang="en-US" altLang="ja-JP" sz="800" dirty="0">
              <a:solidFill>
                <a:schemeClr val="bg1"/>
              </a:solidFill>
            </a:endParaRPr>
          </a:p>
          <a:p>
            <a:r>
              <a:rPr lang="ja-JP" altLang="en-US" sz="800" dirty="0">
                <a:solidFill>
                  <a:schemeClr val="bg1"/>
                </a:solidFill>
              </a:rPr>
              <a:t>元に戻そうとする力が働くことで結果的に</a:t>
            </a:r>
            <a:endParaRPr lang="en-US" altLang="ja-JP" sz="800" dirty="0">
              <a:solidFill>
                <a:schemeClr val="bg1"/>
              </a:solidFill>
            </a:endParaRPr>
          </a:p>
          <a:p>
            <a:r>
              <a:rPr lang="ja-JP" altLang="en-US" sz="800" dirty="0">
                <a:solidFill>
                  <a:schemeClr val="bg1"/>
                </a:solidFill>
              </a:rPr>
              <a:t>ドリブラーがボールをを押さえつける</a:t>
            </a:r>
            <a:endParaRPr lang="en-US" altLang="ja-JP" sz="800" dirty="0">
              <a:solidFill>
                <a:schemeClr val="bg1"/>
              </a:solidFill>
            </a:endParaRPr>
          </a:p>
          <a:p>
            <a:r>
              <a:rPr lang="ja-JP" altLang="en-US" sz="800" dirty="0">
                <a:solidFill>
                  <a:schemeClr val="bg1"/>
                </a:solidFill>
              </a:rPr>
              <a:t>という機構を実装することができました。</a:t>
            </a:r>
            <a:endParaRPr lang="en-US" altLang="ja-JP" sz="800" dirty="0">
              <a:solidFill>
                <a:schemeClr val="bg1"/>
              </a:solidFill>
            </a:endParaRPr>
          </a:p>
          <a:p>
            <a:r>
              <a:rPr lang="ja-JP" altLang="en-US" sz="800" dirty="0">
                <a:solidFill>
                  <a:schemeClr val="bg1"/>
                </a:solidFill>
              </a:rPr>
              <a:t>今大会では、ドリブラーを用いて、</a:t>
            </a:r>
            <a:endParaRPr lang="en-US" altLang="ja-JP" sz="800" dirty="0">
              <a:solidFill>
                <a:schemeClr val="bg1"/>
              </a:solidFill>
            </a:endParaRPr>
          </a:p>
          <a:p>
            <a:r>
              <a:rPr lang="ja-JP" altLang="en-US" sz="800" dirty="0">
                <a:solidFill>
                  <a:schemeClr val="bg1"/>
                </a:solidFill>
              </a:rPr>
              <a:t>ボールをゴールまで運んだり、</a:t>
            </a:r>
            <a:endParaRPr lang="en-US" altLang="ja-JP" sz="800" dirty="0">
              <a:solidFill>
                <a:schemeClr val="bg1"/>
              </a:solidFill>
            </a:endParaRPr>
          </a:p>
          <a:p>
            <a:r>
              <a:rPr lang="ja-JP" altLang="en-US" sz="800" dirty="0">
                <a:solidFill>
                  <a:schemeClr val="bg1"/>
                </a:solidFill>
              </a:rPr>
              <a:t>キックを安定させるための機構として</a:t>
            </a:r>
            <a:endParaRPr lang="en-US" altLang="ja-JP" sz="800" dirty="0">
              <a:solidFill>
                <a:schemeClr val="bg1"/>
              </a:solidFill>
            </a:endParaRPr>
          </a:p>
          <a:p>
            <a:r>
              <a:rPr lang="ja-JP" altLang="en-US" sz="800" dirty="0">
                <a:solidFill>
                  <a:schemeClr val="bg1"/>
                </a:solidFill>
              </a:rPr>
              <a:t>使用しています。</a:t>
            </a:r>
            <a:endParaRPr lang="en-US" altLang="ja-JP" sz="800" dirty="0">
              <a:solidFill>
                <a:schemeClr val="bg1"/>
              </a:solidFill>
            </a:endParaRPr>
          </a:p>
          <a:p>
            <a:endParaRPr lang="en-US" altLang="ja-JP" sz="800" dirty="0">
              <a:solidFill>
                <a:schemeClr val="bg1"/>
              </a:solidFill>
            </a:endParaRPr>
          </a:p>
        </p:txBody>
      </p:sp>
      <p:cxnSp>
        <p:nvCxnSpPr>
          <p:cNvPr id="35" name="直線コネクタ 34">
            <a:extLst>
              <a:ext uri="{FF2B5EF4-FFF2-40B4-BE49-F238E27FC236}">
                <a16:creationId xmlns:a16="http://schemas.microsoft.com/office/drawing/2014/main" id="{1D670122-1B3D-71DF-BAED-8A38708D57F4}"/>
              </a:ext>
            </a:extLst>
          </p:cNvPr>
          <p:cNvCxnSpPr/>
          <p:nvPr/>
        </p:nvCxnSpPr>
        <p:spPr>
          <a:xfrm>
            <a:off x="416683" y="6854825"/>
            <a:ext cx="787400" cy="0"/>
          </a:xfrm>
          <a:prstGeom prst="line">
            <a:avLst/>
          </a:prstGeom>
        </p:spPr>
        <p:style>
          <a:lnRef idx="1">
            <a:schemeClr val="dk1"/>
          </a:lnRef>
          <a:fillRef idx="0">
            <a:schemeClr val="dk1"/>
          </a:fillRef>
          <a:effectRef idx="0">
            <a:schemeClr val="dk1"/>
          </a:effectRef>
          <a:fontRef idx="minor">
            <a:schemeClr val="tx1"/>
          </a:fontRef>
        </p:style>
      </p:cxnSp>
      <p:sp>
        <p:nvSpPr>
          <p:cNvPr id="36" name="正方形/長方形 35">
            <a:extLst>
              <a:ext uri="{FF2B5EF4-FFF2-40B4-BE49-F238E27FC236}">
                <a16:creationId xmlns:a16="http://schemas.microsoft.com/office/drawing/2014/main" id="{8ACCECAB-FA85-8396-B8DE-DBB71A87F192}"/>
              </a:ext>
            </a:extLst>
          </p:cNvPr>
          <p:cNvSpPr/>
          <p:nvPr/>
        </p:nvSpPr>
        <p:spPr>
          <a:xfrm>
            <a:off x="2271713" y="6803215"/>
            <a:ext cx="2024062" cy="17668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id="{EE5D8E21-6D07-8451-D911-B3035BA6993C}"/>
              </a:ext>
            </a:extLst>
          </p:cNvPr>
          <p:cNvSpPr/>
          <p:nvPr/>
        </p:nvSpPr>
        <p:spPr>
          <a:xfrm>
            <a:off x="3016634" y="7064641"/>
            <a:ext cx="576905" cy="127892"/>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600" dirty="0"/>
              <a:t>+30V</a:t>
            </a:r>
            <a:endParaRPr kumimoji="1" lang="ja-JP" altLang="en-US" sz="600" dirty="0"/>
          </a:p>
        </p:txBody>
      </p:sp>
      <p:grpSp>
        <p:nvGrpSpPr>
          <p:cNvPr id="63" name="グループ化 62">
            <a:extLst>
              <a:ext uri="{FF2B5EF4-FFF2-40B4-BE49-F238E27FC236}">
                <a16:creationId xmlns:a16="http://schemas.microsoft.com/office/drawing/2014/main" id="{23C59FB7-7093-E9A7-48FE-DCC7ADAA2057}"/>
              </a:ext>
            </a:extLst>
          </p:cNvPr>
          <p:cNvGrpSpPr/>
          <p:nvPr/>
        </p:nvGrpSpPr>
        <p:grpSpPr>
          <a:xfrm>
            <a:off x="2337309" y="6867257"/>
            <a:ext cx="728561" cy="584775"/>
            <a:chOff x="2074987" y="7114079"/>
            <a:chExt cx="728561" cy="584775"/>
          </a:xfrm>
        </p:grpSpPr>
        <p:grpSp>
          <p:nvGrpSpPr>
            <p:cNvPr id="54" name="グループ化 53">
              <a:extLst>
                <a:ext uri="{FF2B5EF4-FFF2-40B4-BE49-F238E27FC236}">
                  <a16:creationId xmlns:a16="http://schemas.microsoft.com/office/drawing/2014/main" id="{F19467B9-8D33-6B0D-872D-61E2CC1B8A14}"/>
                </a:ext>
              </a:extLst>
            </p:cNvPr>
            <p:cNvGrpSpPr/>
            <p:nvPr/>
          </p:nvGrpSpPr>
          <p:grpSpPr>
            <a:xfrm>
              <a:off x="2074987" y="7114079"/>
              <a:ext cx="728561" cy="584775"/>
              <a:chOff x="2386943" y="1119572"/>
              <a:chExt cx="2510629" cy="2507698"/>
            </a:xfrm>
          </p:grpSpPr>
          <p:sp>
            <p:nvSpPr>
              <p:cNvPr id="55" name="角丸四角形 110">
                <a:extLst>
                  <a:ext uri="{FF2B5EF4-FFF2-40B4-BE49-F238E27FC236}">
                    <a16:creationId xmlns:a16="http://schemas.microsoft.com/office/drawing/2014/main" id="{6C2BE1C0-F0A2-88F8-EA8A-9ABC568ACF4F}"/>
                  </a:ext>
                </a:extLst>
              </p:cNvPr>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テキスト ボックス 55">
                <a:extLst>
                  <a:ext uri="{FF2B5EF4-FFF2-40B4-BE49-F238E27FC236}">
                    <a16:creationId xmlns:a16="http://schemas.microsoft.com/office/drawing/2014/main" id="{294012CE-8928-ADAB-A612-D1BA24BB8D72}"/>
                  </a:ext>
                </a:extLst>
              </p:cNvPr>
              <p:cNvSpPr txBox="1"/>
              <p:nvPr/>
            </p:nvSpPr>
            <p:spPr>
              <a:xfrm>
                <a:off x="2412967" y="1119572"/>
                <a:ext cx="2484605" cy="2507698"/>
              </a:xfrm>
              <a:prstGeom prst="rect">
                <a:avLst/>
              </a:prstGeom>
              <a:noFill/>
            </p:spPr>
            <p:txBody>
              <a:bodyPr wrap="square" rtlCol="0">
                <a:spAutoFit/>
              </a:bodyPr>
              <a:lstStyle/>
              <a:p>
                <a:r>
                  <a:rPr kumimoji="1" lang="ja-JP" altLang="en-US" sz="700" dirty="0">
                    <a:latin typeface="源ノ角ゴシック Code JP M" panose="020B0600000000000000" pitchFamily="34" charset="-128"/>
                    <a:ea typeface="源ノ角ゴシック Code JP M" panose="020B0600000000000000" pitchFamily="34" charset="-128"/>
                  </a:rPr>
                  <a:t> 昇圧回路</a:t>
                </a:r>
                <a:endParaRPr kumimoji="1"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600" dirty="0">
                  <a:latin typeface="源ノ角ゴシック Code JP M" panose="020B0600000000000000" pitchFamily="34" charset="-128"/>
                  <a:ea typeface="源ノ角ゴシック Code JP M" panose="020B0600000000000000" pitchFamily="34" charset="-128"/>
                </a:endParaRPr>
              </a:p>
              <a:p>
                <a:r>
                  <a:rPr lang="en-US" altLang="ja-JP" sz="300" dirty="0">
                    <a:latin typeface="源ノ角ゴシック Code JP M" panose="020B0600000000000000" pitchFamily="34" charset="-128"/>
                    <a:ea typeface="源ノ角ゴシック Code JP M" panose="020B0600000000000000" pitchFamily="34" charset="-128"/>
                  </a:rPr>
                  <a:t> </a:t>
                </a:r>
                <a:r>
                  <a:rPr lang="en-US" altLang="ja-JP" sz="500" dirty="0">
                    <a:latin typeface="源ノ角ゴシック Code JP M" panose="020B0600000000000000" pitchFamily="34" charset="-128"/>
                    <a:ea typeface="源ノ角ゴシック Code JP M" panose="020B0600000000000000" pitchFamily="34" charset="-128"/>
                  </a:rPr>
                  <a:t>12V </a:t>
                </a:r>
                <a:r>
                  <a:rPr lang="ja-JP" altLang="en-US" sz="500" dirty="0">
                    <a:latin typeface="源ノ角ゴシック Code JP M" panose="020B0600000000000000" pitchFamily="34" charset="-128"/>
                    <a:ea typeface="源ノ角ゴシック Code JP M" panose="020B0600000000000000" pitchFamily="34" charset="-128"/>
                  </a:rPr>
                  <a:t>→</a:t>
                </a:r>
                <a:r>
                  <a:rPr lang="en-US" altLang="ja-JP" sz="500" dirty="0">
                    <a:latin typeface="源ノ角ゴシック Code JP M" panose="020B0600000000000000" pitchFamily="34" charset="-128"/>
                    <a:ea typeface="源ノ角ゴシック Code JP M" panose="020B0600000000000000" pitchFamily="34" charset="-128"/>
                  </a:rPr>
                  <a:t> 30V</a:t>
                </a:r>
                <a:endParaRPr lang="en-US" altLang="ja-JP" sz="700" dirty="0">
                  <a:latin typeface="源ノ角ゴシック Code JP M" panose="020B0600000000000000" pitchFamily="34" charset="-128"/>
                  <a:ea typeface="源ノ角ゴシック Code JP M" panose="020B0600000000000000" pitchFamily="34" charset="-128"/>
                </a:endParaRPr>
              </a:p>
            </p:txBody>
          </p:sp>
        </p:grpSp>
        <p:pic>
          <p:nvPicPr>
            <p:cNvPr id="60" name="Picture 6" descr="https://cdn.discordapp.com/attachments/1081540943049654294/1085570722165952542/image.png">
              <a:extLst>
                <a:ext uri="{FF2B5EF4-FFF2-40B4-BE49-F238E27FC236}">
                  <a16:creationId xmlns:a16="http://schemas.microsoft.com/office/drawing/2014/main" id="{76E44145-7F85-6427-B730-50F78B568F75}"/>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370" t="15927" r="11602" b="15539"/>
            <a:stretch/>
          </p:blipFill>
          <p:spPr bwMode="auto">
            <a:xfrm>
              <a:off x="2134105" y="7277039"/>
              <a:ext cx="571500" cy="280274"/>
            </a:xfrm>
            <a:prstGeom prst="rect">
              <a:avLst/>
            </a:prstGeom>
            <a:noFill/>
            <a:extLst>
              <a:ext uri="{909E8E84-426E-40DD-AFC4-6F175D3DCCD1}">
                <a14:hiddenFill xmlns:a14="http://schemas.microsoft.com/office/drawing/2010/main">
                  <a:solidFill>
                    <a:srgbClr val="FFFFFF"/>
                  </a:solidFill>
                </a14:hiddenFill>
              </a:ext>
            </a:extLst>
          </p:spPr>
        </p:pic>
      </p:grpSp>
      <p:sp>
        <p:nvSpPr>
          <p:cNvPr id="1352" name="正方形/長方形 1351">
            <a:extLst>
              <a:ext uri="{FF2B5EF4-FFF2-40B4-BE49-F238E27FC236}">
                <a16:creationId xmlns:a16="http://schemas.microsoft.com/office/drawing/2014/main" id="{3AACC7E4-39FF-B4CA-E89C-447661C17BAD}"/>
              </a:ext>
            </a:extLst>
          </p:cNvPr>
          <p:cNvSpPr/>
          <p:nvPr/>
        </p:nvSpPr>
        <p:spPr>
          <a:xfrm>
            <a:off x="3675716" y="7092872"/>
            <a:ext cx="442127" cy="350043"/>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600" dirty="0"/>
              <a:t>+30V</a:t>
            </a:r>
            <a:endParaRPr kumimoji="1" lang="ja-JP" altLang="en-US" sz="600" dirty="0"/>
          </a:p>
        </p:txBody>
      </p:sp>
      <p:grpSp>
        <p:nvGrpSpPr>
          <p:cNvPr id="1354" name="グループ化 1353">
            <a:extLst>
              <a:ext uri="{FF2B5EF4-FFF2-40B4-BE49-F238E27FC236}">
                <a16:creationId xmlns:a16="http://schemas.microsoft.com/office/drawing/2014/main" id="{BA69818B-69AC-A8D1-FE97-1DF818C0B5C8}"/>
              </a:ext>
            </a:extLst>
          </p:cNvPr>
          <p:cNvGrpSpPr/>
          <p:nvPr/>
        </p:nvGrpSpPr>
        <p:grpSpPr>
          <a:xfrm>
            <a:off x="3560503" y="7042937"/>
            <a:ext cx="728561" cy="184666"/>
            <a:chOff x="2386943" y="1119572"/>
            <a:chExt cx="2510629" cy="2802780"/>
          </a:xfrm>
        </p:grpSpPr>
        <p:sp>
          <p:nvSpPr>
            <p:cNvPr id="1356" name="角丸四角形 110">
              <a:extLst>
                <a:ext uri="{FF2B5EF4-FFF2-40B4-BE49-F238E27FC236}">
                  <a16:creationId xmlns:a16="http://schemas.microsoft.com/office/drawing/2014/main" id="{7C7C13A6-52C1-BFFA-8EC2-D4AC826F895A}"/>
                </a:ext>
              </a:extLst>
            </p:cNvPr>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7" name="テキスト ボックス 1356">
              <a:extLst>
                <a:ext uri="{FF2B5EF4-FFF2-40B4-BE49-F238E27FC236}">
                  <a16:creationId xmlns:a16="http://schemas.microsoft.com/office/drawing/2014/main" id="{C8CF99FC-BC7A-1B91-4C8C-93A861F31C88}"/>
                </a:ext>
              </a:extLst>
            </p:cNvPr>
            <p:cNvSpPr txBox="1"/>
            <p:nvPr/>
          </p:nvSpPr>
          <p:spPr>
            <a:xfrm>
              <a:off x="2412967" y="1119572"/>
              <a:ext cx="2484605" cy="2802780"/>
            </a:xfrm>
            <a:prstGeom prst="rect">
              <a:avLst/>
            </a:prstGeom>
            <a:noFill/>
          </p:spPr>
          <p:txBody>
            <a:bodyPr wrap="square" rtlCol="0">
              <a:spAutoFit/>
            </a:bodyPr>
            <a:lstStyle/>
            <a:p>
              <a:r>
                <a:rPr kumimoji="1" lang="ja-JP" altLang="en-US" sz="600" dirty="0">
                  <a:latin typeface="源ノ角ゴシック Code JP M" panose="020B0600000000000000" pitchFamily="34" charset="-128"/>
                  <a:ea typeface="源ノ角ゴシック Code JP M" panose="020B0600000000000000" pitchFamily="34" charset="-128"/>
                </a:rPr>
                <a:t>フォトカプラ</a:t>
              </a:r>
              <a:endParaRPr lang="en-US" altLang="ja-JP" sz="600" dirty="0">
                <a:latin typeface="源ノ角ゴシック Code JP M" panose="020B0600000000000000" pitchFamily="34" charset="-128"/>
                <a:ea typeface="源ノ角ゴシック Code JP M" panose="020B0600000000000000" pitchFamily="34" charset="-128"/>
              </a:endParaRPr>
            </a:p>
          </p:txBody>
        </p:sp>
      </p:grpSp>
      <p:sp>
        <p:nvSpPr>
          <p:cNvPr id="1358" name="正方形/長方形 1357">
            <a:extLst>
              <a:ext uri="{FF2B5EF4-FFF2-40B4-BE49-F238E27FC236}">
                <a16:creationId xmlns:a16="http://schemas.microsoft.com/office/drawing/2014/main" id="{DDF7A483-22A0-0BA6-1433-226A8341CCCC}"/>
              </a:ext>
            </a:extLst>
          </p:cNvPr>
          <p:cNvSpPr/>
          <p:nvPr/>
        </p:nvSpPr>
        <p:spPr>
          <a:xfrm>
            <a:off x="3681907" y="6841580"/>
            <a:ext cx="429431" cy="204128"/>
          </a:xfrm>
          <a:prstGeom prst="rect">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600" dirty="0"/>
              <a:t>Digital</a:t>
            </a:r>
            <a:endParaRPr kumimoji="1" lang="ja-JP" altLang="en-US" sz="600" dirty="0"/>
          </a:p>
        </p:txBody>
      </p:sp>
      <p:sp>
        <p:nvSpPr>
          <p:cNvPr id="1359" name="正方形/長方形 1358">
            <a:extLst>
              <a:ext uri="{FF2B5EF4-FFF2-40B4-BE49-F238E27FC236}">
                <a16:creationId xmlns:a16="http://schemas.microsoft.com/office/drawing/2014/main" id="{CE717BA7-9340-2EB8-CBBD-8ABB45DDC6EA}"/>
              </a:ext>
            </a:extLst>
          </p:cNvPr>
          <p:cNvSpPr/>
          <p:nvPr/>
        </p:nvSpPr>
        <p:spPr>
          <a:xfrm>
            <a:off x="2630168" y="7510685"/>
            <a:ext cx="1011303" cy="127892"/>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600" dirty="0"/>
              <a:t>+30V</a:t>
            </a:r>
            <a:endParaRPr kumimoji="1" lang="ja-JP" altLang="en-US" sz="600" dirty="0"/>
          </a:p>
        </p:txBody>
      </p:sp>
      <p:grpSp>
        <p:nvGrpSpPr>
          <p:cNvPr id="1344" name="グループ化 1343">
            <a:extLst>
              <a:ext uri="{FF2B5EF4-FFF2-40B4-BE49-F238E27FC236}">
                <a16:creationId xmlns:a16="http://schemas.microsoft.com/office/drawing/2014/main" id="{19D1B4A5-5B5B-D50D-DA4C-DD146F70C45D}"/>
              </a:ext>
            </a:extLst>
          </p:cNvPr>
          <p:cNvGrpSpPr/>
          <p:nvPr/>
        </p:nvGrpSpPr>
        <p:grpSpPr>
          <a:xfrm>
            <a:off x="3575519" y="7317455"/>
            <a:ext cx="727756" cy="530338"/>
            <a:chOff x="2446077" y="7539140"/>
            <a:chExt cx="727756" cy="530338"/>
          </a:xfrm>
        </p:grpSpPr>
        <p:sp>
          <p:nvSpPr>
            <p:cNvPr id="41" name="角丸四角形 115">
              <a:extLst>
                <a:ext uri="{FF2B5EF4-FFF2-40B4-BE49-F238E27FC236}">
                  <a16:creationId xmlns:a16="http://schemas.microsoft.com/office/drawing/2014/main" id="{0AECF22F-FD11-C23D-AA89-B29403A962A2}"/>
                </a:ext>
              </a:extLst>
            </p:cNvPr>
            <p:cNvSpPr/>
            <p:nvPr/>
          </p:nvSpPr>
          <p:spPr>
            <a:xfrm>
              <a:off x="2475308" y="7541777"/>
              <a:ext cx="599848" cy="527701"/>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8" name="Picture 4" descr="https://cdn.discordapp.com/attachments/1081540943049654294/1085558531299745792/transistor-color-icon-colorful-mosfet-260nw-1700825224.png">
              <a:extLst>
                <a:ext uri="{FF2B5EF4-FFF2-40B4-BE49-F238E27FC236}">
                  <a16:creationId xmlns:a16="http://schemas.microsoft.com/office/drawing/2014/main" id="{7FE903CF-32C9-5CD4-29C5-D51EA10CCD02}"/>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0234" t="12263" r="29615" b="21414"/>
            <a:stretch/>
          </p:blipFill>
          <p:spPr bwMode="auto">
            <a:xfrm>
              <a:off x="2685088" y="7681728"/>
              <a:ext cx="199672" cy="355202"/>
            </a:xfrm>
            <a:prstGeom prst="rect">
              <a:avLst/>
            </a:prstGeom>
            <a:noFill/>
            <a:extLst>
              <a:ext uri="{909E8E84-426E-40DD-AFC4-6F175D3DCCD1}">
                <a14:hiddenFill xmlns:a14="http://schemas.microsoft.com/office/drawing/2010/main">
                  <a:solidFill>
                    <a:srgbClr val="FFFFFF"/>
                  </a:solidFill>
                </a14:hiddenFill>
              </a:ext>
            </a:extLst>
          </p:spPr>
        </p:pic>
        <p:sp>
          <p:nvSpPr>
            <p:cNvPr id="59" name="テキスト ボックス 58">
              <a:extLst>
                <a:ext uri="{FF2B5EF4-FFF2-40B4-BE49-F238E27FC236}">
                  <a16:creationId xmlns:a16="http://schemas.microsoft.com/office/drawing/2014/main" id="{366BBF1C-29AD-5C4E-18DA-E0766BF74601}"/>
                </a:ext>
              </a:extLst>
            </p:cNvPr>
            <p:cNvSpPr txBox="1"/>
            <p:nvPr/>
          </p:nvSpPr>
          <p:spPr>
            <a:xfrm>
              <a:off x="2446077" y="7539140"/>
              <a:ext cx="727756" cy="184666"/>
            </a:xfrm>
            <a:prstGeom prst="rect">
              <a:avLst/>
            </a:prstGeom>
            <a:noFill/>
          </p:spPr>
          <p:txBody>
            <a:bodyPr wrap="square" rtlCol="0">
              <a:spAutoFit/>
            </a:bodyPr>
            <a:lstStyle/>
            <a:p>
              <a:r>
                <a:rPr kumimoji="1" lang="en-US" altLang="ja-JP" sz="600" dirty="0" err="1">
                  <a:latin typeface="源ノ角ゴシック Code JP M" panose="020B0600000000000000" pitchFamily="34" charset="-128"/>
                  <a:ea typeface="源ノ角ゴシック Code JP M" panose="020B0600000000000000" pitchFamily="34" charset="-128"/>
                </a:rPr>
                <a:t>Pch</a:t>
              </a:r>
              <a:r>
                <a:rPr kumimoji="1" lang="en-US" altLang="ja-JP" sz="600" dirty="0">
                  <a:latin typeface="源ノ角ゴシック Code JP M" panose="020B0600000000000000" pitchFamily="34" charset="-128"/>
                  <a:ea typeface="源ノ角ゴシック Code JP M" panose="020B0600000000000000" pitchFamily="34" charset="-128"/>
                </a:rPr>
                <a:t> MOSFET</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grpSp>
      <p:sp>
        <p:nvSpPr>
          <p:cNvPr id="1361" name="正方形/長方形 1360">
            <a:extLst>
              <a:ext uri="{FF2B5EF4-FFF2-40B4-BE49-F238E27FC236}">
                <a16:creationId xmlns:a16="http://schemas.microsoft.com/office/drawing/2014/main" id="{144129C4-6BCC-7630-FEFD-E8C9AC2D2AD7}"/>
              </a:ext>
            </a:extLst>
          </p:cNvPr>
          <p:cNvSpPr/>
          <p:nvPr/>
        </p:nvSpPr>
        <p:spPr>
          <a:xfrm>
            <a:off x="2590028" y="8375713"/>
            <a:ext cx="1011303" cy="127892"/>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600" dirty="0"/>
              <a:t>+30V</a:t>
            </a:r>
            <a:endParaRPr kumimoji="1" lang="ja-JP" altLang="en-US" sz="600" dirty="0"/>
          </a:p>
        </p:txBody>
      </p:sp>
      <p:sp>
        <p:nvSpPr>
          <p:cNvPr id="1362" name="正方形/長方形 1361">
            <a:extLst>
              <a:ext uri="{FF2B5EF4-FFF2-40B4-BE49-F238E27FC236}">
                <a16:creationId xmlns:a16="http://schemas.microsoft.com/office/drawing/2014/main" id="{DB19F345-A9F6-B908-0491-53EF31BC3C09}"/>
              </a:ext>
            </a:extLst>
          </p:cNvPr>
          <p:cNvSpPr/>
          <p:nvPr/>
        </p:nvSpPr>
        <p:spPr>
          <a:xfrm>
            <a:off x="3247178" y="8135977"/>
            <a:ext cx="353162" cy="127892"/>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600" dirty="0"/>
              <a:t>+30V</a:t>
            </a:r>
            <a:endParaRPr kumimoji="1" lang="ja-JP" altLang="en-US" sz="600" dirty="0"/>
          </a:p>
        </p:txBody>
      </p:sp>
      <p:grpSp>
        <p:nvGrpSpPr>
          <p:cNvPr id="1350" name="グループ化 1349">
            <a:extLst>
              <a:ext uri="{FF2B5EF4-FFF2-40B4-BE49-F238E27FC236}">
                <a16:creationId xmlns:a16="http://schemas.microsoft.com/office/drawing/2014/main" id="{07ECD378-BCE5-332A-1A6E-356748ED7DD3}"/>
              </a:ext>
            </a:extLst>
          </p:cNvPr>
          <p:cNvGrpSpPr/>
          <p:nvPr/>
        </p:nvGrpSpPr>
        <p:grpSpPr>
          <a:xfrm>
            <a:off x="3592803" y="8064120"/>
            <a:ext cx="659257" cy="489481"/>
            <a:chOff x="4152383" y="6749936"/>
            <a:chExt cx="659257" cy="442766"/>
          </a:xfrm>
        </p:grpSpPr>
        <p:grpSp>
          <p:nvGrpSpPr>
            <p:cNvPr id="51" name="グループ化 50">
              <a:extLst>
                <a:ext uri="{FF2B5EF4-FFF2-40B4-BE49-F238E27FC236}">
                  <a16:creationId xmlns:a16="http://schemas.microsoft.com/office/drawing/2014/main" id="{70CFDE03-54EE-CE19-D61F-A1AFC43E654F}"/>
                </a:ext>
              </a:extLst>
            </p:cNvPr>
            <p:cNvGrpSpPr/>
            <p:nvPr/>
          </p:nvGrpSpPr>
          <p:grpSpPr>
            <a:xfrm>
              <a:off x="4152383" y="6749936"/>
              <a:ext cx="659257" cy="442766"/>
              <a:chOff x="2928431" y="925324"/>
              <a:chExt cx="1773445" cy="1137072"/>
            </a:xfrm>
          </p:grpSpPr>
          <p:sp>
            <p:nvSpPr>
              <p:cNvPr id="52" name="角丸四角形 132">
                <a:extLst>
                  <a:ext uri="{FF2B5EF4-FFF2-40B4-BE49-F238E27FC236}">
                    <a16:creationId xmlns:a16="http://schemas.microsoft.com/office/drawing/2014/main" id="{310576FF-0F18-B0D9-0EEF-2A82EE6EF511}"/>
                  </a:ext>
                </a:extLst>
              </p:cNvPr>
              <p:cNvSpPr/>
              <p:nvPr/>
            </p:nvSpPr>
            <p:spPr>
              <a:xfrm>
                <a:off x="2928431" y="940075"/>
                <a:ext cx="1773445" cy="1122321"/>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テキスト ボックス 52">
                <a:extLst>
                  <a:ext uri="{FF2B5EF4-FFF2-40B4-BE49-F238E27FC236}">
                    <a16:creationId xmlns:a16="http://schemas.microsoft.com/office/drawing/2014/main" id="{2F02E820-43CC-E54B-A578-615674378C23}"/>
                  </a:ext>
                </a:extLst>
              </p:cNvPr>
              <p:cNvSpPr txBox="1"/>
              <p:nvPr/>
            </p:nvSpPr>
            <p:spPr>
              <a:xfrm>
                <a:off x="3085768" y="925324"/>
                <a:ext cx="1571526" cy="428983"/>
              </a:xfrm>
              <a:prstGeom prst="rect">
                <a:avLst/>
              </a:prstGeom>
              <a:noFill/>
            </p:spPr>
            <p:txBody>
              <a:bodyPr wrap="square" rtlCol="0">
                <a:spAutoFit/>
              </a:bodyPr>
              <a:lstStyle/>
              <a:p>
                <a:r>
                  <a:rPr lang="ja-JP" altLang="en-US" sz="600" dirty="0">
                    <a:latin typeface="源ノ角ゴシック Code JP M" panose="020B0600000000000000" pitchFamily="34" charset="-128"/>
                    <a:ea typeface="源ノ角ゴシック Code JP M" panose="020B0600000000000000" pitchFamily="34" charset="-128"/>
                  </a:rPr>
                  <a:t>ソレノイド</a:t>
                </a:r>
                <a:endParaRPr lang="en-US" altLang="ja-JP" sz="600" dirty="0">
                  <a:latin typeface="源ノ角ゴシック Code JP M" panose="020B0600000000000000" pitchFamily="34" charset="-128"/>
                  <a:ea typeface="源ノ角ゴシック Code JP M" panose="020B0600000000000000" pitchFamily="34" charset="-128"/>
                </a:endParaRPr>
              </a:p>
            </p:txBody>
          </p:sp>
        </p:grpSp>
        <p:pic>
          <p:nvPicPr>
            <p:cNvPr id="61" name="Picture 8" descr="https://cdn.discordapp.com/attachments/1081540943049654294/1085570498320138260/image.png">
              <a:extLst>
                <a:ext uri="{FF2B5EF4-FFF2-40B4-BE49-F238E27FC236}">
                  <a16:creationId xmlns:a16="http://schemas.microsoft.com/office/drawing/2014/main" id="{99EDA8DA-1243-8406-8C47-82122C02D9D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2847" t="21526" r="18488" b="21149"/>
            <a:stretch/>
          </p:blipFill>
          <p:spPr bwMode="auto">
            <a:xfrm rot="10800000" flipV="1">
              <a:off x="4268006" y="6911363"/>
              <a:ext cx="466551" cy="22145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45" name="グループ化 1344">
            <a:extLst>
              <a:ext uri="{FF2B5EF4-FFF2-40B4-BE49-F238E27FC236}">
                <a16:creationId xmlns:a16="http://schemas.microsoft.com/office/drawing/2014/main" id="{3C899960-640A-AB3A-587B-1B89A9C855FE}"/>
              </a:ext>
            </a:extLst>
          </p:cNvPr>
          <p:cNvGrpSpPr/>
          <p:nvPr/>
        </p:nvGrpSpPr>
        <p:grpSpPr>
          <a:xfrm>
            <a:off x="2325084" y="7467240"/>
            <a:ext cx="423223" cy="1061829"/>
            <a:chOff x="3373546" y="6961185"/>
            <a:chExt cx="423223" cy="916861"/>
          </a:xfrm>
        </p:grpSpPr>
        <p:grpSp>
          <p:nvGrpSpPr>
            <p:cNvPr id="44" name="グループ化 43">
              <a:extLst>
                <a:ext uri="{FF2B5EF4-FFF2-40B4-BE49-F238E27FC236}">
                  <a16:creationId xmlns:a16="http://schemas.microsoft.com/office/drawing/2014/main" id="{05790A94-9B38-401C-DA24-3ED124320953}"/>
                </a:ext>
              </a:extLst>
            </p:cNvPr>
            <p:cNvGrpSpPr/>
            <p:nvPr/>
          </p:nvGrpSpPr>
          <p:grpSpPr>
            <a:xfrm>
              <a:off x="3373546" y="6961185"/>
              <a:ext cx="423223" cy="916861"/>
              <a:chOff x="2932896" y="-290061"/>
              <a:chExt cx="2033829" cy="6189437"/>
            </a:xfrm>
          </p:grpSpPr>
          <p:sp>
            <p:nvSpPr>
              <p:cNvPr id="45" name="角丸四角形 120">
                <a:extLst>
                  <a:ext uri="{FF2B5EF4-FFF2-40B4-BE49-F238E27FC236}">
                    <a16:creationId xmlns:a16="http://schemas.microsoft.com/office/drawing/2014/main" id="{CC17FBEC-47E3-BE86-FCF9-ACB824974868}"/>
                  </a:ext>
                </a:extLst>
              </p:cNvPr>
              <p:cNvSpPr/>
              <p:nvPr/>
            </p:nvSpPr>
            <p:spPr>
              <a:xfrm>
                <a:off x="3108703" y="-239554"/>
                <a:ext cx="1290296" cy="607072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テキスト ボックス 45">
                <a:extLst>
                  <a:ext uri="{FF2B5EF4-FFF2-40B4-BE49-F238E27FC236}">
                    <a16:creationId xmlns:a16="http://schemas.microsoft.com/office/drawing/2014/main" id="{6FC437B5-1CC1-01BA-9FB0-52B28EFD1BAA}"/>
                  </a:ext>
                </a:extLst>
              </p:cNvPr>
              <p:cNvSpPr txBox="1"/>
              <p:nvPr/>
            </p:nvSpPr>
            <p:spPr>
              <a:xfrm>
                <a:off x="2932896" y="-290061"/>
                <a:ext cx="2033829" cy="6189437"/>
              </a:xfrm>
              <a:prstGeom prst="rect">
                <a:avLst/>
              </a:prstGeom>
              <a:noFill/>
            </p:spPr>
            <p:txBody>
              <a:bodyPr wrap="square" rtlCol="0">
                <a:spAutoFit/>
              </a:bodyPr>
              <a:lstStyle/>
              <a:p>
                <a:r>
                  <a:rPr lang="ja-JP" altLang="en-US" sz="500" dirty="0">
                    <a:latin typeface="源ノ角ゴシック Code JP M" panose="020B0600000000000000" pitchFamily="34" charset="-128"/>
                    <a:ea typeface="源ノ角ゴシック Code JP M" panose="020B0600000000000000" pitchFamily="34" charset="-128"/>
                  </a:rPr>
                  <a:t> </a:t>
                </a:r>
                <a:r>
                  <a:rPr lang="en-US" altLang="ja-JP" sz="800" dirty="0">
                    <a:latin typeface="源ノ角ゴシック Code JP M" panose="020B0600000000000000" pitchFamily="34" charset="-128"/>
                    <a:ea typeface="源ノ角ゴシック Code JP M" panose="020B0600000000000000" pitchFamily="34" charset="-128"/>
                  </a:rPr>
                  <a:t>C</a:t>
                </a:r>
              </a:p>
              <a:p>
                <a:endParaRPr lang="en-US" altLang="ja-JP" sz="200" dirty="0">
                  <a:latin typeface="源ノ角ゴシック Code JP M" panose="020B0600000000000000" pitchFamily="34" charset="-128"/>
                  <a:ea typeface="源ノ角ゴシック Code JP M" panose="020B0600000000000000" pitchFamily="34" charset="-128"/>
                </a:endParaRPr>
              </a:p>
              <a:p>
                <a:endParaRPr lang="en-US" altLang="ja-JP" sz="700" dirty="0">
                  <a:latin typeface="源ノ角ゴシック Code JP M" panose="020B0600000000000000" pitchFamily="34" charset="-128"/>
                  <a:ea typeface="源ノ角ゴシック Code JP M" panose="020B0600000000000000" pitchFamily="34" charset="-128"/>
                </a:endParaRPr>
              </a:p>
              <a:p>
                <a:endParaRPr lang="en-US" altLang="ja-JP" sz="400" dirty="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endParaRPr lang="en-US" altLang="ja-JP" sz="800" dirty="0">
                  <a:latin typeface="源ノ角ゴシック Code JP M" panose="020B0600000000000000" pitchFamily="34" charset="-128"/>
                  <a:ea typeface="源ノ角ゴシック Code JP M" panose="020B0600000000000000" pitchFamily="34" charset="-128"/>
                </a:endParaRPr>
              </a:p>
              <a:p>
                <a:r>
                  <a:rPr lang="en-US" altLang="ja-JP" sz="800" dirty="0">
                    <a:latin typeface="源ノ角ゴシック Code JP M" panose="020B0600000000000000" pitchFamily="34" charset="-128"/>
                    <a:ea typeface="源ノ角ゴシック Code JP M" panose="020B0600000000000000" pitchFamily="34" charset="-128"/>
                  </a:rPr>
                  <a:t> </a:t>
                </a:r>
              </a:p>
              <a:p>
                <a:r>
                  <a:rPr kumimoji="1" lang="en-US" altLang="ja-JP" sz="500" dirty="0">
                    <a:latin typeface="源ノ角ゴシック Code JP M" panose="020B0600000000000000" pitchFamily="34" charset="-128"/>
                    <a:ea typeface="源ノ角ゴシック Code JP M" panose="020B0600000000000000" pitchFamily="34" charset="-128"/>
                  </a:rPr>
                  <a:t>4700</a:t>
                </a:r>
              </a:p>
              <a:p>
                <a:r>
                  <a:rPr lang="ja-JP" altLang="en-US" sz="300" dirty="0">
                    <a:latin typeface="源ノ角ゴシック Code JP M" panose="020B0600000000000000" pitchFamily="34" charset="-128"/>
                    <a:ea typeface="源ノ角ゴシック Code JP M" panose="020B0600000000000000" pitchFamily="34" charset="-128"/>
                  </a:rPr>
                  <a:t>　</a:t>
                </a:r>
                <a:r>
                  <a:rPr kumimoji="1" lang="en-US" altLang="ja-JP" sz="500" dirty="0">
                    <a:latin typeface="源ノ角ゴシック Code JP M" panose="020B0600000000000000" pitchFamily="34" charset="-128"/>
                    <a:ea typeface="源ノ角ゴシック Code JP M" panose="020B0600000000000000" pitchFamily="34" charset="-128"/>
                  </a:rPr>
                  <a:t>μF</a:t>
                </a:r>
                <a:r>
                  <a:rPr kumimoji="1" lang="ja-JP" altLang="en-US" sz="500" dirty="0">
                    <a:latin typeface="源ノ角ゴシック Code JP M" panose="020B0600000000000000" pitchFamily="34" charset="-128"/>
                    <a:ea typeface="源ノ角ゴシック Code JP M" panose="020B0600000000000000" pitchFamily="34" charset="-128"/>
                  </a:rPr>
                  <a:t>　</a:t>
                </a:r>
              </a:p>
            </p:txBody>
          </p:sp>
        </p:grpSp>
        <p:pic>
          <p:nvPicPr>
            <p:cNvPr id="62" name="Picture 12" descr="https://cdn.discordapp.com/attachments/1081540943049654294/1085574776640249977/63a1cf4ea00e8353281629e8460d982f_t.png">
              <a:extLst>
                <a:ext uri="{FF2B5EF4-FFF2-40B4-BE49-F238E27FC236}">
                  <a16:creationId xmlns:a16="http://schemas.microsoft.com/office/drawing/2014/main" id="{8912FA76-F45F-2E92-4DB1-A0702DE56AB0}"/>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9353" r="53495"/>
            <a:stretch/>
          </p:blipFill>
          <p:spPr bwMode="auto">
            <a:xfrm>
              <a:off x="3453084" y="7122005"/>
              <a:ext cx="196128" cy="542142"/>
            </a:xfrm>
            <a:prstGeom prst="rect">
              <a:avLst/>
            </a:prstGeom>
            <a:noFill/>
            <a:extLst>
              <a:ext uri="{909E8E84-426E-40DD-AFC4-6F175D3DCCD1}">
                <a14:hiddenFill xmlns:a14="http://schemas.microsoft.com/office/drawing/2010/main">
                  <a:solidFill>
                    <a:srgbClr val="FFFFFF"/>
                  </a:solidFill>
                </a14:hiddenFill>
              </a:ext>
            </a:extLst>
          </p:spPr>
        </p:pic>
      </p:grpSp>
      <p:sp>
        <p:nvSpPr>
          <p:cNvPr id="1366" name="正方形/長方形 1365">
            <a:extLst>
              <a:ext uri="{FF2B5EF4-FFF2-40B4-BE49-F238E27FC236}">
                <a16:creationId xmlns:a16="http://schemas.microsoft.com/office/drawing/2014/main" id="{0DE5EDB2-50D1-58B0-0B39-9452ABB9795A}"/>
              </a:ext>
            </a:extLst>
          </p:cNvPr>
          <p:cNvSpPr/>
          <p:nvPr/>
        </p:nvSpPr>
        <p:spPr>
          <a:xfrm rot="5400000">
            <a:off x="3161587" y="7874131"/>
            <a:ext cx="325223" cy="127892"/>
          </a:xfrm>
          <a:prstGeom prst="rect">
            <a:avLst/>
          </a:prstGeom>
          <a:solidFill>
            <a:srgbClr val="F9595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600" dirty="0"/>
              <a:t>+5V</a:t>
            </a:r>
            <a:endParaRPr kumimoji="1" lang="ja-JP" altLang="en-US" sz="600" dirty="0"/>
          </a:p>
        </p:txBody>
      </p:sp>
      <p:grpSp>
        <p:nvGrpSpPr>
          <p:cNvPr id="1346" name="グループ化 1345">
            <a:extLst>
              <a:ext uri="{FF2B5EF4-FFF2-40B4-BE49-F238E27FC236}">
                <a16:creationId xmlns:a16="http://schemas.microsoft.com/office/drawing/2014/main" id="{5395508F-AF41-008A-550E-B2D6433208D2}"/>
              </a:ext>
            </a:extLst>
          </p:cNvPr>
          <p:cNvGrpSpPr/>
          <p:nvPr/>
        </p:nvGrpSpPr>
        <p:grpSpPr>
          <a:xfrm>
            <a:off x="2613927" y="7743668"/>
            <a:ext cx="759765" cy="539662"/>
            <a:chOff x="2433108" y="7529269"/>
            <a:chExt cx="759765" cy="564452"/>
          </a:xfrm>
        </p:grpSpPr>
        <p:sp>
          <p:nvSpPr>
            <p:cNvPr id="1347" name="角丸四角形 115">
              <a:extLst>
                <a:ext uri="{FF2B5EF4-FFF2-40B4-BE49-F238E27FC236}">
                  <a16:creationId xmlns:a16="http://schemas.microsoft.com/office/drawing/2014/main" id="{D14A8283-3652-3F2A-8146-A6CFC54BE742}"/>
                </a:ext>
              </a:extLst>
            </p:cNvPr>
            <p:cNvSpPr/>
            <p:nvPr/>
          </p:nvSpPr>
          <p:spPr>
            <a:xfrm>
              <a:off x="2475308" y="7541778"/>
              <a:ext cx="599848" cy="551943"/>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48" name="Picture 4" descr="https://cdn.discordapp.com/attachments/1081540943049654294/1085558531299745792/transistor-color-icon-colorful-mosfet-260nw-1700825224.png">
              <a:extLst>
                <a:ext uri="{FF2B5EF4-FFF2-40B4-BE49-F238E27FC236}">
                  <a16:creationId xmlns:a16="http://schemas.microsoft.com/office/drawing/2014/main" id="{A8061034-6EDD-142E-68E2-FA9B0EAAFE0B}"/>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0234" t="12263" r="29615" b="21414"/>
            <a:stretch/>
          </p:blipFill>
          <p:spPr bwMode="auto">
            <a:xfrm>
              <a:off x="2675034" y="7696417"/>
              <a:ext cx="199672" cy="355202"/>
            </a:xfrm>
            <a:prstGeom prst="rect">
              <a:avLst/>
            </a:prstGeom>
            <a:noFill/>
            <a:extLst>
              <a:ext uri="{909E8E84-426E-40DD-AFC4-6F175D3DCCD1}">
                <a14:hiddenFill xmlns:a14="http://schemas.microsoft.com/office/drawing/2010/main">
                  <a:solidFill>
                    <a:srgbClr val="FFFFFF"/>
                  </a:solidFill>
                </a14:hiddenFill>
              </a:ext>
            </a:extLst>
          </p:spPr>
        </p:pic>
        <p:sp>
          <p:nvSpPr>
            <p:cNvPr id="1349" name="テキスト ボックス 1348">
              <a:extLst>
                <a:ext uri="{FF2B5EF4-FFF2-40B4-BE49-F238E27FC236}">
                  <a16:creationId xmlns:a16="http://schemas.microsoft.com/office/drawing/2014/main" id="{330DE832-476A-EAB5-B1F6-2E5B4147B312}"/>
                </a:ext>
              </a:extLst>
            </p:cNvPr>
            <p:cNvSpPr txBox="1"/>
            <p:nvPr/>
          </p:nvSpPr>
          <p:spPr>
            <a:xfrm>
              <a:off x="2433108" y="7529269"/>
              <a:ext cx="759765" cy="193149"/>
            </a:xfrm>
            <a:prstGeom prst="rect">
              <a:avLst/>
            </a:prstGeom>
            <a:noFill/>
          </p:spPr>
          <p:txBody>
            <a:bodyPr wrap="square" rtlCol="0">
              <a:spAutoFit/>
            </a:bodyPr>
            <a:lstStyle/>
            <a:p>
              <a:r>
                <a:rPr kumimoji="1" lang="en-US" altLang="ja-JP" sz="600" dirty="0" err="1">
                  <a:latin typeface="源ノ角ゴシック Code JP M" panose="020B0600000000000000" pitchFamily="34" charset="-128"/>
                  <a:ea typeface="源ノ角ゴシック Code JP M" panose="020B0600000000000000" pitchFamily="34" charset="-128"/>
                </a:rPr>
                <a:t>Nch</a:t>
              </a:r>
              <a:r>
                <a:rPr kumimoji="1" lang="en-US" altLang="ja-JP" sz="600" dirty="0">
                  <a:latin typeface="源ノ角ゴシック Code JP M" panose="020B0600000000000000" pitchFamily="34" charset="-128"/>
                  <a:ea typeface="源ノ角ゴシック Code JP M" panose="020B0600000000000000" pitchFamily="34" charset="-128"/>
                </a:rPr>
                <a:t> MOSFET</a:t>
              </a:r>
              <a:endParaRPr kumimoji="1" lang="ja-JP" altLang="en-US" sz="600" dirty="0">
                <a:latin typeface="源ノ角ゴシック Code JP M" panose="020B0600000000000000" pitchFamily="34" charset="-128"/>
                <a:ea typeface="源ノ角ゴシック Code JP M" panose="020B0600000000000000" pitchFamily="34" charset="-128"/>
              </a:endParaRPr>
            </a:p>
          </p:txBody>
        </p:sp>
      </p:grpSp>
      <p:sp>
        <p:nvSpPr>
          <p:cNvPr id="1368" name="正方形/長方形 1367">
            <a:extLst>
              <a:ext uri="{FF2B5EF4-FFF2-40B4-BE49-F238E27FC236}">
                <a16:creationId xmlns:a16="http://schemas.microsoft.com/office/drawing/2014/main" id="{A870A646-1167-FD12-A7C0-AE0DB2AADAD2}"/>
              </a:ext>
            </a:extLst>
          </p:cNvPr>
          <p:cNvSpPr/>
          <p:nvPr/>
        </p:nvSpPr>
        <p:spPr>
          <a:xfrm>
            <a:off x="4005889" y="7894694"/>
            <a:ext cx="260480" cy="107059"/>
          </a:xfrm>
          <a:prstGeom prst="rect">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sz="200" dirty="0"/>
          </a:p>
        </p:txBody>
      </p:sp>
      <p:grpSp>
        <p:nvGrpSpPr>
          <p:cNvPr id="1363" name="グループ化 1362">
            <a:extLst>
              <a:ext uri="{FF2B5EF4-FFF2-40B4-BE49-F238E27FC236}">
                <a16:creationId xmlns:a16="http://schemas.microsoft.com/office/drawing/2014/main" id="{1AB555BE-5130-8B55-3DBA-5E47A237DAE0}"/>
              </a:ext>
            </a:extLst>
          </p:cNvPr>
          <p:cNvGrpSpPr/>
          <p:nvPr/>
        </p:nvGrpSpPr>
        <p:grpSpPr>
          <a:xfrm>
            <a:off x="3378168" y="7861862"/>
            <a:ext cx="728561" cy="184666"/>
            <a:chOff x="2386943" y="1119572"/>
            <a:chExt cx="2510629" cy="2802780"/>
          </a:xfrm>
        </p:grpSpPr>
        <p:sp>
          <p:nvSpPr>
            <p:cNvPr id="1364" name="角丸四角形 110">
              <a:extLst>
                <a:ext uri="{FF2B5EF4-FFF2-40B4-BE49-F238E27FC236}">
                  <a16:creationId xmlns:a16="http://schemas.microsoft.com/office/drawing/2014/main" id="{24E2F893-3D28-9533-2C21-70035C207134}"/>
                </a:ext>
              </a:extLst>
            </p:cNvPr>
            <p:cNvSpPr/>
            <p:nvPr/>
          </p:nvSpPr>
          <p:spPr>
            <a:xfrm>
              <a:off x="2386943" y="1184780"/>
              <a:ext cx="2314936" cy="2372354"/>
            </a:xfrm>
            <a:prstGeom prst="roundRect">
              <a:avLst>
                <a:gd name="adj" fmla="val 504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5" name="テキスト ボックス 1364">
              <a:extLst>
                <a:ext uri="{FF2B5EF4-FFF2-40B4-BE49-F238E27FC236}">
                  <a16:creationId xmlns:a16="http://schemas.microsoft.com/office/drawing/2014/main" id="{25DE1CFE-3580-BAA4-F771-AC14B1FA0410}"/>
                </a:ext>
              </a:extLst>
            </p:cNvPr>
            <p:cNvSpPr txBox="1"/>
            <p:nvPr/>
          </p:nvSpPr>
          <p:spPr>
            <a:xfrm>
              <a:off x="2412967" y="1119572"/>
              <a:ext cx="2484605" cy="2802780"/>
            </a:xfrm>
            <a:prstGeom prst="rect">
              <a:avLst/>
            </a:prstGeom>
            <a:noFill/>
          </p:spPr>
          <p:txBody>
            <a:bodyPr wrap="square" rtlCol="0">
              <a:spAutoFit/>
            </a:bodyPr>
            <a:lstStyle/>
            <a:p>
              <a:r>
                <a:rPr kumimoji="1" lang="ja-JP" altLang="en-US" sz="600" dirty="0">
                  <a:latin typeface="源ノ角ゴシック Code JP M" panose="020B0600000000000000" pitchFamily="34" charset="-128"/>
                  <a:ea typeface="源ノ角ゴシック Code JP M" panose="020B0600000000000000" pitchFamily="34" charset="-128"/>
                </a:rPr>
                <a:t>フォトカプラ</a:t>
              </a:r>
              <a:endParaRPr lang="en-US" altLang="ja-JP" sz="600" dirty="0">
                <a:latin typeface="源ノ角ゴシック Code JP M" panose="020B0600000000000000" pitchFamily="34" charset="-128"/>
                <a:ea typeface="源ノ角ゴシック Code JP M" panose="020B0600000000000000" pitchFamily="34" charset="-128"/>
              </a:endParaRPr>
            </a:p>
          </p:txBody>
        </p:sp>
      </p:grpSp>
      <p:sp>
        <p:nvSpPr>
          <p:cNvPr id="1369" name="テキスト ボックス 1368">
            <a:extLst>
              <a:ext uri="{FF2B5EF4-FFF2-40B4-BE49-F238E27FC236}">
                <a16:creationId xmlns:a16="http://schemas.microsoft.com/office/drawing/2014/main" id="{134E385B-5E09-F808-BC85-2744C0DC5ED3}"/>
              </a:ext>
            </a:extLst>
          </p:cNvPr>
          <p:cNvSpPr txBox="1"/>
          <p:nvPr/>
        </p:nvSpPr>
        <p:spPr>
          <a:xfrm>
            <a:off x="3995060" y="7869681"/>
            <a:ext cx="326674" cy="153888"/>
          </a:xfrm>
          <a:prstGeom prst="rect">
            <a:avLst/>
          </a:prstGeom>
          <a:noFill/>
        </p:spPr>
        <p:txBody>
          <a:bodyPr wrap="square" rtlCol="0">
            <a:spAutoFit/>
          </a:bodyPr>
          <a:lstStyle/>
          <a:p>
            <a:r>
              <a:rPr kumimoji="1" lang="en-US" altLang="ja-JP" sz="400" dirty="0"/>
              <a:t>Digital</a:t>
            </a:r>
            <a:endParaRPr kumimoji="1" lang="ja-JP" altLang="en-US" sz="400" dirty="0"/>
          </a:p>
        </p:txBody>
      </p:sp>
      <p:cxnSp>
        <p:nvCxnSpPr>
          <p:cNvPr id="1371" name="直線コネクタ 1370">
            <a:extLst>
              <a:ext uri="{FF2B5EF4-FFF2-40B4-BE49-F238E27FC236}">
                <a16:creationId xmlns:a16="http://schemas.microsoft.com/office/drawing/2014/main" id="{E19BF4BB-DA2C-7244-0044-274FBE2A35E7}"/>
              </a:ext>
            </a:extLst>
          </p:cNvPr>
          <p:cNvCxnSpPr>
            <a:cxnSpLocks/>
          </p:cNvCxnSpPr>
          <p:nvPr/>
        </p:nvCxnSpPr>
        <p:spPr>
          <a:xfrm>
            <a:off x="416683" y="8797925"/>
            <a:ext cx="888242" cy="0"/>
          </a:xfrm>
          <a:prstGeom prst="line">
            <a:avLst/>
          </a:prstGeom>
        </p:spPr>
        <p:style>
          <a:lnRef idx="1">
            <a:schemeClr val="dk1"/>
          </a:lnRef>
          <a:fillRef idx="0">
            <a:schemeClr val="dk1"/>
          </a:fillRef>
          <a:effectRef idx="0">
            <a:schemeClr val="dk1"/>
          </a:effectRef>
          <a:fontRef idx="minor">
            <a:schemeClr val="tx1"/>
          </a:fontRef>
        </p:style>
      </p:cxnSp>
      <p:sp>
        <p:nvSpPr>
          <p:cNvPr id="1373" name="四角形: 角を丸くする 1372">
            <a:extLst>
              <a:ext uri="{FF2B5EF4-FFF2-40B4-BE49-F238E27FC236}">
                <a16:creationId xmlns:a16="http://schemas.microsoft.com/office/drawing/2014/main" id="{4226474C-C794-01A8-A991-2D764A06BEC1}"/>
              </a:ext>
            </a:extLst>
          </p:cNvPr>
          <p:cNvSpPr/>
          <p:nvPr/>
        </p:nvSpPr>
        <p:spPr>
          <a:xfrm>
            <a:off x="4497393" y="5597387"/>
            <a:ext cx="6310307" cy="2972708"/>
          </a:xfrm>
          <a:prstGeom prst="roundRect">
            <a:avLst>
              <a:gd name="adj" fmla="val 3721"/>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4" name="直線コネクタ 1373">
            <a:extLst>
              <a:ext uri="{FF2B5EF4-FFF2-40B4-BE49-F238E27FC236}">
                <a16:creationId xmlns:a16="http://schemas.microsoft.com/office/drawing/2014/main" id="{2AB728C7-0377-12BD-0E8F-3656659AE1BC}"/>
              </a:ext>
            </a:extLst>
          </p:cNvPr>
          <p:cNvCxnSpPr>
            <a:cxnSpLocks/>
          </p:cNvCxnSpPr>
          <p:nvPr/>
        </p:nvCxnSpPr>
        <p:spPr>
          <a:xfrm>
            <a:off x="4548995" y="6203407"/>
            <a:ext cx="6087255" cy="0"/>
          </a:xfrm>
          <a:prstGeom prst="line">
            <a:avLst/>
          </a:prstGeom>
          <a:ln w="9525"/>
        </p:spPr>
        <p:style>
          <a:lnRef idx="1">
            <a:schemeClr val="dk1"/>
          </a:lnRef>
          <a:fillRef idx="0">
            <a:schemeClr val="dk1"/>
          </a:fillRef>
          <a:effectRef idx="0">
            <a:schemeClr val="dk1"/>
          </a:effectRef>
          <a:fontRef idx="minor">
            <a:schemeClr val="tx1"/>
          </a:fontRef>
        </p:style>
      </p:cxnSp>
      <p:sp>
        <p:nvSpPr>
          <p:cNvPr id="1375" name="テキスト ボックス 1374">
            <a:extLst>
              <a:ext uri="{FF2B5EF4-FFF2-40B4-BE49-F238E27FC236}">
                <a16:creationId xmlns:a16="http://schemas.microsoft.com/office/drawing/2014/main" id="{2B8908DB-51AB-D212-A7A1-FD96CD891E8D}"/>
              </a:ext>
            </a:extLst>
          </p:cNvPr>
          <p:cNvSpPr txBox="1"/>
          <p:nvPr/>
        </p:nvSpPr>
        <p:spPr>
          <a:xfrm>
            <a:off x="6494074" y="5927502"/>
            <a:ext cx="2170499" cy="253916"/>
          </a:xfrm>
          <a:prstGeom prst="rect">
            <a:avLst/>
          </a:prstGeom>
          <a:noFill/>
        </p:spPr>
        <p:txBody>
          <a:bodyPr wrap="square" rtlCol="0">
            <a:spAutoFit/>
          </a:bodyPr>
          <a:lstStyle/>
          <a:p>
            <a:r>
              <a:rPr lang="en-US" altLang="ja-JP" sz="1050" dirty="0">
                <a:solidFill>
                  <a:schemeClr val="bg1"/>
                </a:solidFill>
              </a:rPr>
              <a:t>- </a:t>
            </a:r>
            <a:r>
              <a:rPr lang="ja-JP" altLang="en-US" sz="1050" dirty="0">
                <a:solidFill>
                  <a:schemeClr val="bg1"/>
                </a:solidFill>
              </a:rPr>
              <a:t>円形配置による全方位の監視</a:t>
            </a:r>
            <a:r>
              <a:rPr lang="en-US" altLang="ja-JP" sz="1050" dirty="0">
                <a:solidFill>
                  <a:schemeClr val="bg1"/>
                </a:solidFill>
              </a:rPr>
              <a:t> -</a:t>
            </a:r>
            <a:endParaRPr lang="ja-JP" altLang="en-US" sz="1050" dirty="0">
              <a:solidFill>
                <a:schemeClr val="bg1"/>
              </a:solidFill>
            </a:endParaRPr>
          </a:p>
        </p:txBody>
      </p:sp>
      <p:sp>
        <p:nvSpPr>
          <p:cNvPr id="1376" name="テキスト ボックス 1375">
            <a:extLst>
              <a:ext uri="{FF2B5EF4-FFF2-40B4-BE49-F238E27FC236}">
                <a16:creationId xmlns:a16="http://schemas.microsoft.com/office/drawing/2014/main" id="{59C5EB71-DB86-E8FD-BC84-22F63ACB4575}"/>
              </a:ext>
            </a:extLst>
          </p:cNvPr>
          <p:cNvSpPr txBox="1"/>
          <p:nvPr/>
        </p:nvSpPr>
        <p:spPr>
          <a:xfrm>
            <a:off x="6543978" y="5670952"/>
            <a:ext cx="2107593" cy="338554"/>
          </a:xfrm>
          <a:prstGeom prst="rect">
            <a:avLst/>
          </a:prstGeom>
          <a:noFill/>
        </p:spPr>
        <p:txBody>
          <a:bodyPr wrap="square" rtlCol="0">
            <a:spAutoFit/>
          </a:bodyPr>
          <a:lstStyle/>
          <a:p>
            <a:r>
              <a:rPr kumimoji="1" lang="ja-JP" altLang="en-US" sz="1600" dirty="0">
                <a:solidFill>
                  <a:schemeClr val="bg1"/>
                </a:solidFill>
              </a:rPr>
              <a:t>円形で</a:t>
            </a:r>
            <a:r>
              <a:rPr kumimoji="1" lang="ja-JP" altLang="en-US" sz="1600" b="1" dirty="0">
                <a:solidFill>
                  <a:schemeClr val="bg1"/>
                </a:solidFill>
              </a:rPr>
              <a:t>全方位</a:t>
            </a:r>
            <a:r>
              <a:rPr kumimoji="1" lang="ja-JP" altLang="en-US" sz="1600" dirty="0">
                <a:solidFill>
                  <a:schemeClr val="bg1"/>
                </a:solidFill>
              </a:rPr>
              <a:t>を見る</a:t>
            </a:r>
          </a:p>
        </p:txBody>
      </p:sp>
      <p:sp>
        <p:nvSpPr>
          <p:cNvPr id="1381" name="テキスト ボックス 1380">
            <a:extLst>
              <a:ext uri="{FF2B5EF4-FFF2-40B4-BE49-F238E27FC236}">
                <a16:creationId xmlns:a16="http://schemas.microsoft.com/office/drawing/2014/main" id="{51EFF3E2-CCA3-C522-B737-441B5719E48D}"/>
              </a:ext>
            </a:extLst>
          </p:cNvPr>
          <p:cNvSpPr txBox="1"/>
          <p:nvPr/>
        </p:nvSpPr>
        <p:spPr>
          <a:xfrm>
            <a:off x="4548994" y="6251521"/>
            <a:ext cx="6087255" cy="215444"/>
          </a:xfrm>
          <a:prstGeom prst="rect">
            <a:avLst/>
          </a:prstGeom>
          <a:noFill/>
        </p:spPr>
        <p:txBody>
          <a:bodyPr wrap="square" rtlCol="0">
            <a:spAutoFit/>
          </a:bodyPr>
          <a:lstStyle/>
          <a:p>
            <a:r>
              <a:rPr lang="ja-JP" altLang="en-US" sz="800" dirty="0">
                <a:solidFill>
                  <a:schemeClr val="bg1"/>
                </a:solidFill>
              </a:rPr>
              <a:t>私たちのロボットでは多くのセンサを円形に配置して使用しています。</a:t>
            </a:r>
          </a:p>
        </p:txBody>
      </p:sp>
      <p:sp>
        <p:nvSpPr>
          <p:cNvPr id="1384" name="テキスト ボックス 1383">
            <a:extLst>
              <a:ext uri="{FF2B5EF4-FFF2-40B4-BE49-F238E27FC236}">
                <a16:creationId xmlns:a16="http://schemas.microsoft.com/office/drawing/2014/main" id="{558E51D5-AA8F-33B6-BA25-1E44DC5982D9}"/>
              </a:ext>
            </a:extLst>
          </p:cNvPr>
          <p:cNvSpPr txBox="1"/>
          <p:nvPr/>
        </p:nvSpPr>
        <p:spPr>
          <a:xfrm>
            <a:off x="4585687" y="6426068"/>
            <a:ext cx="2841041" cy="869469"/>
          </a:xfrm>
          <a:prstGeom prst="rect">
            <a:avLst/>
          </a:prstGeom>
          <a:noFill/>
        </p:spPr>
        <p:txBody>
          <a:bodyPr wrap="square" rtlCol="0">
            <a:spAutoFit/>
          </a:bodyPr>
          <a:lstStyle/>
          <a:p>
            <a:r>
              <a:rPr lang="ja-JP" altLang="en-US" sz="1050" dirty="0">
                <a:solidFill>
                  <a:schemeClr val="bg1"/>
                </a:solidFill>
              </a:rPr>
              <a:t>ボールセンサ</a:t>
            </a:r>
            <a:endParaRPr lang="en-US" altLang="ja-JP" sz="1050" dirty="0">
              <a:solidFill>
                <a:schemeClr val="bg1"/>
              </a:solidFill>
            </a:endParaRPr>
          </a:p>
          <a:p>
            <a:endParaRPr lang="en-US" altLang="ja-JP" sz="500" dirty="0">
              <a:solidFill>
                <a:schemeClr val="bg1"/>
              </a:solidFill>
            </a:endParaRPr>
          </a:p>
          <a:p>
            <a:r>
              <a:rPr lang="ja-JP" altLang="en-US" sz="700" dirty="0">
                <a:solidFill>
                  <a:schemeClr val="bg1"/>
                </a:solidFill>
              </a:rPr>
              <a:t>　ボールセンサ</a:t>
            </a:r>
            <a:r>
              <a:rPr lang="en-US" altLang="ja-JP" sz="700" dirty="0">
                <a:solidFill>
                  <a:schemeClr val="bg1"/>
                </a:solidFill>
              </a:rPr>
              <a:t>(TSSP58038)</a:t>
            </a:r>
            <a:r>
              <a:rPr lang="ja-JP" altLang="en-US" sz="700" dirty="0">
                <a:solidFill>
                  <a:schemeClr val="bg1"/>
                </a:solidFill>
              </a:rPr>
              <a:t>を円形状に</a:t>
            </a:r>
            <a:r>
              <a:rPr lang="en-US" altLang="ja-JP" sz="700" dirty="0">
                <a:solidFill>
                  <a:schemeClr val="bg1"/>
                </a:solidFill>
              </a:rPr>
              <a:t>8</a:t>
            </a:r>
            <a:r>
              <a:rPr lang="ja-JP" altLang="en-US" sz="700" dirty="0">
                <a:solidFill>
                  <a:schemeClr val="bg1"/>
                </a:solidFill>
              </a:rPr>
              <a:t>個配置しています。ボールの角度・距離を取得するために、まずは一番反応している</a:t>
            </a:r>
            <a:endParaRPr lang="en-US" altLang="ja-JP" sz="700" dirty="0">
              <a:solidFill>
                <a:schemeClr val="bg1"/>
              </a:solidFill>
            </a:endParaRPr>
          </a:p>
          <a:p>
            <a:r>
              <a:rPr lang="ja-JP" altLang="en-US" sz="700" dirty="0">
                <a:solidFill>
                  <a:schemeClr val="bg1"/>
                </a:solidFill>
              </a:rPr>
              <a:t>センサーを取得し、次にその周囲</a:t>
            </a:r>
            <a:r>
              <a:rPr lang="en-US" altLang="ja-JP" sz="700" dirty="0">
                <a:solidFill>
                  <a:schemeClr val="bg1"/>
                </a:solidFill>
              </a:rPr>
              <a:t>3</a:t>
            </a:r>
            <a:r>
              <a:rPr lang="ja-JP" altLang="en-US" sz="700" dirty="0">
                <a:solidFill>
                  <a:schemeClr val="bg1"/>
                </a:solidFill>
              </a:rPr>
              <a:t>つのセンサーのデータを元に</a:t>
            </a:r>
            <a:endParaRPr lang="en-US" altLang="ja-JP" sz="700" dirty="0">
              <a:solidFill>
                <a:schemeClr val="bg1"/>
              </a:solidFill>
            </a:endParaRPr>
          </a:p>
          <a:p>
            <a:r>
              <a:rPr lang="ja-JP" altLang="en-US" sz="700" dirty="0">
                <a:solidFill>
                  <a:schemeClr val="bg1"/>
                </a:solidFill>
              </a:rPr>
              <a:t>ベクトル計算を行うことで、</a:t>
            </a:r>
            <a:r>
              <a:rPr lang="en-US" altLang="ja-JP" sz="700" dirty="0">
                <a:solidFill>
                  <a:schemeClr val="bg1"/>
                </a:solidFill>
              </a:rPr>
              <a:t>360</a:t>
            </a:r>
            <a:r>
              <a:rPr lang="ja-JP" altLang="en-US" sz="700" dirty="0">
                <a:solidFill>
                  <a:schemeClr val="bg1"/>
                </a:solidFill>
              </a:rPr>
              <a:t>度単位での角度取得が可能になりました。</a:t>
            </a:r>
            <a:endParaRPr lang="en-US" altLang="ja-JP" sz="700" dirty="0">
              <a:solidFill>
                <a:schemeClr val="bg1"/>
              </a:solidFill>
            </a:endParaRPr>
          </a:p>
        </p:txBody>
      </p:sp>
      <p:sp>
        <p:nvSpPr>
          <p:cNvPr id="1385" name="テキスト ボックス 1384">
            <a:extLst>
              <a:ext uri="{FF2B5EF4-FFF2-40B4-BE49-F238E27FC236}">
                <a16:creationId xmlns:a16="http://schemas.microsoft.com/office/drawing/2014/main" id="{1FAF2634-B213-65BC-4103-EBC9D915EA4E}"/>
              </a:ext>
            </a:extLst>
          </p:cNvPr>
          <p:cNvSpPr txBox="1"/>
          <p:nvPr/>
        </p:nvSpPr>
        <p:spPr>
          <a:xfrm>
            <a:off x="4578101" y="7319456"/>
            <a:ext cx="2889629" cy="1208023"/>
          </a:xfrm>
          <a:prstGeom prst="rect">
            <a:avLst/>
          </a:prstGeom>
          <a:noFill/>
        </p:spPr>
        <p:txBody>
          <a:bodyPr wrap="square" rtlCol="0">
            <a:spAutoFit/>
          </a:bodyPr>
          <a:lstStyle/>
          <a:p>
            <a:r>
              <a:rPr lang="ja-JP" altLang="en-US" sz="1050" dirty="0">
                <a:solidFill>
                  <a:schemeClr val="bg1"/>
                </a:solidFill>
              </a:rPr>
              <a:t>ラインセンサ</a:t>
            </a:r>
            <a:endParaRPr lang="en-US" altLang="ja-JP" sz="1050" dirty="0">
              <a:solidFill>
                <a:schemeClr val="bg1"/>
              </a:solidFill>
            </a:endParaRPr>
          </a:p>
          <a:p>
            <a:endParaRPr lang="en-US" altLang="ja-JP" sz="500" dirty="0">
              <a:solidFill>
                <a:schemeClr val="bg1"/>
              </a:solidFill>
            </a:endParaRPr>
          </a:p>
          <a:p>
            <a:r>
              <a:rPr lang="ja-JP" altLang="en-US" sz="800" dirty="0">
                <a:solidFill>
                  <a:schemeClr val="bg1"/>
                </a:solidFill>
              </a:rPr>
              <a:t>　</a:t>
            </a:r>
            <a:r>
              <a:rPr lang="ja-JP" altLang="en-US" sz="700" dirty="0">
                <a:solidFill>
                  <a:schemeClr val="bg1"/>
                </a:solidFill>
              </a:rPr>
              <a:t>光変調フォト</a:t>
            </a:r>
            <a:r>
              <a:rPr lang="en-US" altLang="ja-JP" sz="700" dirty="0">
                <a:solidFill>
                  <a:schemeClr val="bg1"/>
                </a:solidFill>
              </a:rPr>
              <a:t>IC(S4282-51)</a:t>
            </a:r>
            <a:r>
              <a:rPr lang="ja-JP" altLang="en-US" sz="700" dirty="0">
                <a:solidFill>
                  <a:schemeClr val="bg1"/>
                </a:solidFill>
              </a:rPr>
              <a:t>を円形に</a:t>
            </a:r>
            <a:r>
              <a:rPr lang="en-US" altLang="ja-JP" sz="700" dirty="0">
                <a:solidFill>
                  <a:schemeClr val="bg1"/>
                </a:solidFill>
              </a:rPr>
              <a:t>16</a:t>
            </a:r>
            <a:r>
              <a:rPr lang="ja-JP" altLang="en-US" sz="700" dirty="0">
                <a:solidFill>
                  <a:schemeClr val="bg1"/>
                </a:solidFill>
              </a:rPr>
              <a:t>個</a:t>
            </a:r>
            <a:endParaRPr lang="en-US" altLang="ja-JP" sz="700" dirty="0">
              <a:solidFill>
                <a:schemeClr val="bg1"/>
              </a:solidFill>
            </a:endParaRPr>
          </a:p>
          <a:p>
            <a:r>
              <a:rPr lang="ja-JP" altLang="en-US" sz="700" dirty="0">
                <a:solidFill>
                  <a:schemeClr val="bg1"/>
                </a:solidFill>
              </a:rPr>
              <a:t>配置し、</a:t>
            </a:r>
            <a:r>
              <a:rPr lang="en-US" altLang="ja-JP" sz="700" dirty="0">
                <a:solidFill>
                  <a:schemeClr val="bg1"/>
                </a:solidFill>
              </a:rPr>
              <a:t>2</a:t>
            </a:r>
            <a:r>
              <a:rPr lang="ja-JP" altLang="en-US" sz="700" dirty="0">
                <a:solidFill>
                  <a:schemeClr val="bg1"/>
                </a:solidFill>
              </a:rPr>
              <a:t>個ずつに分割してサブマイコンで</a:t>
            </a:r>
            <a:endParaRPr lang="en-US" altLang="ja-JP" sz="700" dirty="0">
              <a:solidFill>
                <a:schemeClr val="bg1"/>
              </a:solidFill>
            </a:endParaRPr>
          </a:p>
          <a:p>
            <a:r>
              <a:rPr lang="ja-JP" altLang="en-US" sz="700" dirty="0">
                <a:solidFill>
                  <a:schemeClr val="bg1"/>
                </a:solidFill>
              </a:rPr>
              <a:t>処理をしています。各センサーの値を見て</a:t>
            </a:r>
            <a:endParaRPr lang="en-US" altLang="ja-JP" sz="700" dirty="0">
              <a:solidFill>
                <a:schemeClr val="bg1"/>
              </a:solidFill>
            </a:endParaRPr>
          </a:p>
          <a:p>
            <a:r>
              <a:rPr lang="ja-JP" altLang="en-US" sz="700" dirty="0">
                <a:solidFill>
                  <a:schemeClr val="bg1"/>
                </a:solidFill>
              </a:rPr>
              <a:t>白線の角度を算出し、前回の白線の角度と</a:t>
            </a:r>
            <a:endParaRPr lang="en-US" altLang="ja-JP" sz="700" dirty="0">
              <a:solidFill>
                <a:schemeClr val="bg1"/>
              </a:solidFill>
            </a:endParaRPr>
          </a:p>
          <a:p>
            <a:r>
              <a:rPr lang="ja-JP" altLang="en-US" sz="700" dirty="0">
                <a:solidFill>
                  <a:schemeClr val="bg1"/>
                </a:solidFill>
              </a:rPr>
              <a:t>照らし合わせることで、「ロボットが白線を</a:t>
            </a:r>
            <a:endParaRPr lang="en-US" altLang="ja-JP" sz="700" dirty="0">
              <a:solidFill>
                <a:schemeClr val="bg1"/>
              </a:solidFill>
            </a:endParaRPr>
          </a:p>
          <a:p>
            <a:r>
              <a:rPr lang="ja-JP" altLang="en-US" sz="700" dirty="0">
                <a:solidFill>
                  <a:schemeClr val="bg1"/>
                </a:solidFill>
              </a:rPr>
              <a:t>踏んでいる」「ロボットが白線を超えた」</a:t>
            </a:r>
            <a:endParaRPr lang="en-US" altLang="ja-JP" sz="700" dirty="0">
              <a:solidFill>
                <a:schemeClr val="bg1"/>
              </a:solidFill>
            </a:endParaRPr>
          </a:p>
          <a:p>
            <a:r>
              <a:rPr lang="ja-JP" altLang="en-US" sz="700" dirty="0">
                <a:solidFill>
                  <a:schemeClr val="bg1"/>
                </a:solidFill>
              </a:rPr>
              <a:t>という状況を判別することができるように</a:t>
            </a:r>
            <a:endParaRPr lang="en-US" altLang="ja-JP" sz="700" dirty="0">
              <a:solidFill>
                <a:schemeClr val="bg1"/>
              </a:solidFill>
            </a:endParaRPr>
          </a:p>
          <a:p>
            <a:r>
              <a:rPr lang="ja-JP" altLang="en-US" sz="700" dirty="0">
                <a:solidFill>
                  <a:schemeClr val="bg1"/>
                </a:solidFill>
              </a:rPr>
              <a:t>なりました。</a:t>
            </a:r>
            <a:endParaRPr lang="en-US" altLang="ja-JP" sz="700" dirty="0">
              <a:solidFill>
                <a:schemeClr val="bg1"/>
              </a:solidFill>
            </a:endParaRPr>
          </a:p>
        </p:txBody>
      </p:sp>
      <p:cxnSp>
        <p:nvCxnSpPr>
          <p:cNvPr id="1382" name="直線コネクタ 1381">
            <a:extLst>
              <a:ext uri="{FF2B5EF4-FFF2-40B4-BE49-F238E27FC236}">
                <a16:creationId xmlns:a16="http://schemas.microsoft.com/office/drawing/2014/main" id="{E4191457-6996-E42E-0B27-E95E4E76DA3F}"/>
              </a:ext>
            </a:extLst>
          </p:cNvPr>
          <p:cNvCxnSpPr>
            <a:cxnSpLocks/>
          </p:cNvCxnSpPr>
          <p:nvPr/>
        </p:nvCxnSpPr>
        <p:spPr>
          <a:xfrm>
            <a:off x="4633083" y="6649241"/>
            <a:ext cx="929517" cy="0"/>
          </a:xfrm>
          <a:prstGeom prst="line">
            <a:avLst/>
          </a:prstGeom>
        </p:spPr>
        <p:style>
          <a:lnRef idx="1">
            <a:schemeClr val="dk1"/>
          </a:lnRef>
          <a:fillRef idx="0">
            <a:schemeClr val="dk1"/>
          </a:fillRef>
          <a:effectRef idx="0">
            <a:schemeClr val="dk1"/>
          </a:effectRef>
          <a:fontRef idx="minor">
            <a:schemeClr val="tx1"/>
          </a:fontRef>
        </p:style>
      </p:cxnSp>
      <p:cxnSp>
        <p:nvCxnSpPr>
          <p:cNvPr id="1386" name="直線コネクタ 1385">
            <a:extLst>
              <a:ext uri="{FF2B5EF4-FFF2-40B4-BE49-F238E27FC236}">
                <a16:creationId xmlns:a16="http://schemas.microsoft.com/office/drawing/2014/main" id="{C1DA03D0-D434-207F-7B50-BC74AA0DF88E}"/>
              </a:ext>
            </a:extLst>
          </p:cNvPr>
          <p:cNvCxnSpPr>
            <a:cxnSpLocks/>
          </p:cNvCxnSpPr>
          <p:nvPr/>
        </p:nvCxnSpPr>
        <p:spPr>
          <a:xfrm>
            <a:off x="4633083" y="7539822"/>
            <a:ext cx="929517" cy="0"/>
          </a:xfrm>
          <a:prstGeom prst="line">
            <a:avLst/>
          </a:prstGeom>
        </p:spPr>
        <p:style>
          <a:lnRef idx="1">
            <a:schemeClr val="dk1"/>
          </a:lnRef>
          <a:fillRef idx="0">
            <a:schemeClr val="dk1"/>
          </a:fillRef>
          <a:effectRef idx="0">
            <a:schemeClr val="dk1"/>
          </a:effectRef>
          <a:fontRef idx="minor">
            <a:schemeClr val="tx1"/>
          </a:fontRef>
        </p:style>
      </p:cxnSp>
      <p:pic>
        <p:nvPicPr>
          <p:cNvPr id="1388" name="図 1387">
            <a:extLst>
              <a:ext uri="{FF2B5EF4-FFF2-40B4-BE49-F238E27FC236}">
                <a16:creationId xmlns:a16="http://schemas.microsoft.com/office/drawing/2014/main" id="{9F284EFA-28B7-9E25-40E2-58CCBCCC5E39}"/>
              </a:ext>
            </a:extLst>
          </p:cNvPr>
          <p:cNvPicPr>
            <a:picLocks noChangeAspect="1"/>
          </p:cNvPicPr>
          <p:nvPr/>
        </p:nvPicPr>
        <p:blipFill>
          <a:blip r:embed="rId9"/>
          <a:stretch>
            <a:fillRect/>
          </a:stretch>
        </p:blipFill>
        <p:spPr>
          <a:xfrm>
            <a:off x="6447677" y="7588542"/>
            <a:ext cx="953248" cy="826421"/>
          </a:xfrm>
          <a:prstGeom prst="rect">
            <a:avLst/>
          </a:prstGeom>
        </p:spPr>
      </p:pic>
      <p:cxnSp>
        <p:nvCxnSpPr>
          <p:cNvPr id="1389" name="直線コネクタ 1388">
            <a:extLst>
              <a:ext uri="{FF2B5EF4-FFF2-40B4-BE49-F238E27FC236}">
                <a16:creationId xmlns:a16="http://schemas.microsoft.com/office/drawing/2014/main" id="{1F366782-1AF1-2BD5-47A7-9F4E5C7184AA}"/>
              </a:ext>
            </a:extLst>
          </p:cNvPr>
          <p:cNvCxnSpPr>
            <a:cxnSpLocks/>
          </p:cNvCxnSpPr>
          <p:nvPr/>
        </p:nvCxnSpPr>
        <p:spPr>
          <a:xfrm flipV="1">
            <a:off x="7659300" y="6584950"/>
            <a:ext cx="0" cy="1902454"/>
          </a:xfrm>
          <a:prstGeom prst="line">
            <a:avLst/>
          </a:prstGeom>
          <a:ln w="9525"/>
        </p:spPr>
        <p:style>
          <a:lnRef idx="1">
            <a:schemeClr val="dk1"/>
          </a:lnRef>
          <a:fillRef idx="0">
            <a:schemeClr val="dk1"/>
          </a:fillRef>
          <a:effectRef idx="0">
            <a:schemeClr val="dk1"/>
          </a:effectRef>
          <a:fontRef idx="minor">
            <a:schemeClr val="tx1"/>
          </a:fontRef>
        </p:style>
      </p:cxnSp>
      <p:sp>
        <p:nvSpPr>
          <p:cNvPr id="1395" name="テキスト ボックス 1394">
            <a:extLst>
              <a:ext uri="{FF2B5EF4-FFF2-40B4-BE49-F238E27FC236}">
                <a16:creationId xmlns:a16="http://schemas.microsoft.com/office/drawing/2014/main" id="{22430101-1FF1-27EA-566F-D34433D9282E}"/>
              </a:ext>
            </a:extLst>
          </p:cNvPr>
          <p:cNvSpPr txBox="1"/>
          <p:nvPr/>
        </p:nvSpPr>
        <p:spPr>
          <a:xfrm>
            <a:off x="7719456" y="6441781"/>
            <a:ext cx="3005086" cy="1423467"/>
          </a:xfrm>
          <a:prstGeom prst="rect">
            <a:avLst/>
          </a:prstGeom>
          <a:noFill/>
        </p:spPr>
        <p:txBody>
          <a:bodyPr wrap="square" rtlCol="0">
            <a:spAutoFit/>
          </a:bodyPr>
          <a:lstStyle/>
          <a:p>
            <a:r>
              <a:rPr lang="ja-JP" altLang="en-US" sz="1050" dirty="0">
                <a:solidFill>
                  <a:schemeClr val="bg1"/>
                </a:solidFill>
              </a:rPr>
              <a:t>カメラ</a:t>
            </a:r>
            <a:endParaRPr lang="en-US" altLang="ja-JP" sz="1400" dirty="0">
              <a:solidFill>
                <a:schemeClr val="bg1"/>
              </a:solidFill>
            </a:endParaRPr>
          </a:p>
          <a:p>
            <a:endParaRPr lang="en-US" altLang="ja-JP" sz="400" dirty="0">
              <a:solidFill>
                <a:schemeClr val="bg1"/>
              </a:solidFill>
            </a:endParaRPr>
          </a:p>
          <a:p>
            <a:r>
              <a:rPr lang="ja-JP" altLang="en-US" sz="700" dirty="0">
                <a:solidFill>
                  <a:schemeClr val="bg1"/>
                </a:solidFill>
              </a:rPr>
              <a:t>　正確には「カメラに用いる全方位ミラー」が円形となっています。</a:t>
            </a:r>
            <a:endParaRPr lang="en-US" altLang="ja-JP" sz="700" dirty="0">
              <a:solidFill>
                <a:schemeClr val="bg1"/>
              </a:solidFill>
            </a:endParaRPr>
          </a:p>
          <a:p>
            <a:r>
              <a:rPr lang="ja-JP" altLang="en-US" sz="700" dirty="0">
                <a:solidFill>
                  <a:schemeClr val="bg1"/>
                </a:solidFill>
              </a:rPr>
              <a:t>カメラの上部に円錐状のミラーを設置することで、全方向のコート</a:t>
            </a:r>
            <a:endParaRPr lang="en-US" altLang="ja-JP" sz="700" dirty="0">
              <a:solidFill>
                <a:schemeClr val="bg1"/>
              </a:solidFill>
            </a:endParaRPr>
          </a:p>
          <a:p>
            <a:r>
              <a:rPr lang="ja-JP" altLang="en-US" sz="700" dirty="0">
                <a:solidFill>
                  <a:schemeClr val="bg1"/>
                </a:solidFill>
              </a:rPr>
              <a:t>の状況を正確に把握することができます。</a:t>
            </a:r>
            <a:endParaRPr lang="en-US" altLang="ja-JP" sz="700" dirty="0">
              <a:solidFill>
                <a:schemeClr val="bg1"/>
              </a:solidFill>
            </a:endParaRPr>
          </a:p>
          <a:p>
            <a:r>
              <a:rPr lang="ja-JP" altLang="en-US" sz="700" dirty="0">
                <a:solidFill>
                  <a:schemeClr val="bg1"/>
                </a:solidFill>
              </a:rPr>
              <a:t>　私たちのチームでは、敵ゴール、自ゴールの二つを色認識で取得し、</a:t>
            </a:r>
            <a:endParaRPr lang="en-US" altLang="ja-JP" sz="700" dirty="0">
              <a:solidFill>
                <a:schemeClr val="bg1"/>
              </a:solidFill>
            </a:endParaRPr>
          </a:p>
          <a:p>
            <a:r>
              <a:rPr lang="ja-JP" altLang="en-US" sz="700" dirty="0">
                <a:solidFill>
                  <a:schemeClr val="bg1"/>
                </a:solidFill>
              </a:rPr>
              <a:t>三角関数などを用いて角度・距離を算出しています。</a:t>
            </a:r>
            <a:endParaRPr lang="en-US" altLang="ja-JP" sz="700" dirty="0">
              <a:solidFill>
                <a:schemeClr val="bg1"/>
              </a:solidFill>
            </a:endParaRPr>
          </a:p>
          <a:p>
            <a:r>
              <a:rPr lang="ja-JP" altLang="en-US" sz="700" dirty="0">
                <a:solidFill>
                  <a:schemeClr val="bg1"/>
                </a:solidFill>
              </a:rPr>
              <a:t>これらのデータで、ロボットが敵ゴールを向きながらキックしたり、</a:t>
            </a:r>
            <a:endParaRPr lang="en-US" altLang="ja-JP" sz="700" dirty="0">
              <a:solidFill>
                <a:schemeClr val="bg1"/>
              </a:solidFill>
            </a:endParaRPr>
          </a:p>
          <a:p>
            <a:r>
              <a:rPr lang="ja-JP" altLang="en-US" sz="700" dirty="0">
                <a:solidFill>
                  <a:schemeClr val="bg1"/>
                </a:solidFill>
              </a:rPr>
              <a:t>自ゴールに戻りキーパーとして動いたりすることが可能になります。</a:t>
            </a:r>
            <a:endParaRPr lang="en-US" altLang="ja-JP" sz="700" dirty="0">
              <a:solidFill>
                <a:schemeClr val="bg1"/>
              </a:solidFill>
            </a:endParaRPr>
          </a:p>
          <a:p>
            <a:r>
              <a:rPr lang="ja-JP" altLang="en-US" sz="700" dirty="0">
                <a:solidFill>
                  <a:schemeClr val="bg1"/>
                </a:solidFill>
              </a:rPr>
              <a:t>特に敵ゴールを向きながらのシュートは強力で、中立点からのボール</a:t>
            </a:r>
            <a:endParaRPr lang="en-US" altLang="ja-JP" sz="700" dirty="0">
              <a:solidFill>
                <a:schemeClr val="bg1"/>
              </a:solidFill>
            </a:endParaRPr>
          </a:p>
          <a:p>
            <a:r>
              <a:rPr lang="ja-JP" altLang="en-US" sz="700" dirty="0">
                <a:solidFill>
                  <a:schemeClr val="bg1"/>
                </a:solidFill>
              </a:rPr>
              <a:t>も正確にシュートすることができます。</a:t>
            </a:r>
            <a:endParaRPr lang="en-US" altLang="ja-JP" sz="1050" dirty="0">
              <a:solidFill>
                <a:schemeClr val="bg1"/>
              </a:solidFill>
            </a:endParaRPr>
          </a:p>
          <a:p>
            <a:endParaRPr lang="en-US" altLang="ja-JP" sz="700" dirty="0">
              <a:solidFill>
                <a:schemeClr val="bg1"/>
              </a:solidFill>
            </a:endParaRPr>
          </a:p>
        </p:txBody>
      </p:sp>
      <p:cxnSp>
        <p:nvCxnSpPr>
          <p:cNvPr id="1396" name="直線コネクタ 1395">
            <a:extLst>
              <a:ext uri="{FF2B5EF4-FFF2-40B4-BE49-F238E27FC236}">
                <a16:creationId xmlns:a16="http://schemas.microsoft.com/office/drawing/2014/main" id="{788816CC-63B9-012B-C4A4-2CCCE33755A6}"/>
              </a:ext>
            </a:extLst>
          </p:cNvPr>
          <p:cNvCxnSpPr>
            <a:cxnSpLocks/>
          </p:cNvCxnSpPr>
          <p:nvPr/>
        </p:nvCxnSpPr>
        <p:spPr>
          <a:xfrm>
            <a:off x="7792208" y="6649241"/>
            <a:ext cx="532642" cy="0"/>
          </a:xfrm>
          <a:prstGeom prst="line">
            <a:avLst/>
          </a:prstGeom>
        </p:spPr>
        <p:style>
          <a:lnRef idx="1">
            <a:schemeClr val="dk1"/>
          </a:lnRef>
          <a:fillRef idx="0">
            <a:schemeClr val="dk1"/>
          </a:fillRef>
          <a:effectRef idx="0">
            <a:schemeClr val="dk1"/>
          </a:effectRef>
          <a:fontRef idx="minor">
            <a:schemeClr val="tx1"/>
          </a:fontRef>
        </p:style>
      </p:cxnSp>
      <p:grpSp>
        <p:nvGrpSpPr>
          <p:cNvPr id="1444" name="グループ化 1443">
            <a:extLst>
              <a:ext uri="{FF2B5EF4-FFF2-40B4-BE49-F238E27FC236}">
                <a16:creationId xmlns:a16="http://schemas.microsoft.com/office/drawing/2014/main" id="{955AC8A8-25AF-66BE-7E73-5EE1C4FCF48A}"/>
              </a:ext>
            </a:extLst>
          </p:cNvPr>
          <p:cNvGrpSpPr/>
          <p:nvPr/>
        </p:nvGrpSpPr>
        <p:grpSpPr>
          <a:xfrm>
            <a:off x="7622193" y="7734425"/>
            <a:ext cx="3194029" cy="832404"/>
            <a:chOff x="7660293" y="7805862"/>
            <a:chExt cx="3194029" cy="832404"/>
          </a:xfrm>
        </p:grpSpPr>
        <p:sp>
          <p:nvSpPr>
            <p:cNvPr id="1399" name="テキスト ボックス 1398">
              <a:extLst>
                <a:ext uri="{FF2B5EF4-FFF2-40B4-BE49-F238E27FC236}">
                  <a16:creationId xmlns:a16="http://schemas.microsoft.com/office/drawing/2014/main" id="{AF80F2D6-872C-5FDB-B4F4-C4C1E7E9E12A}"/>
                </a:ext>
              </a:extLst>
            </p:cNvPr>
            <p:cNvSpPr txBox="1"/>
            <p:nvPr/>
          </p:nvSpPr>
          <p:spPr>
            <a:xfrm>
              <a:off x="7660293" y="8370085"/>
              <a:ext cx="1499777" cy="169277"/>
            </a:xfrm>
            <a:prstGeom prst="rect">
              <a:avLst/>
            </a:prstGeom>
            <a:noFill/>
          </p:spPr>
          <p:txBody>
            <a:bodyPr wrap="square" rtlCol="0">
              <a:spAutoFit/>
            </a:bodyPr>
            <a:lstStyle/>
            <a:p>
              <a:pPr algn="ctr"/>
              <a:r>
                <a:rPr lang="ja-JP" altLang="en-US" sz="500" dirty="0">
                  <a:solidFill>
                    <a:schemeClr val="bg1"/>
                  </a:solidFill>
                  <a:latin typeface="源ノ角ゴシック Code JP N" panose="020B0400000000000000" pitchFamily="34" charset="-128"/>
                  <a:ea typeface="源ノ角ゴシック Code JP N" panose="020B0400000000000000" pitchFamily="34" charset="-128"/>
                </a:rPr>
                <a:t>何もないと入らないこのシュートも</a:t>
              </a:r>
              <a:r>
                <a:rPr lang="en-US" altLang="ja-JP" sz="500" dirty="0">
                  <a:solidFill>
                    <a:schemeClr val="bg1"/>
                  </a:solidFill>
                  <a:latin typeface="源ノ角ゴシック Code JP N" panose="020B0400000000000000" pitchFamily="34" charset="-128"/>
                  <a:ea typeface="源ノ角ゴシック Code JP N" panose="020B0400000000000000" pitchFamily="34" charset="-128"/>
                </a:rPr>
                <a:t>…</a:t>
              </a:r>
              <a:endParaRPr kumimoji="1" lang="en-US" altLang="ja-JP" sz="500" dirty="0">
                <a:solidFill>
                  <a:schemeClr val="bg1"/>
                </a:solidFill>
                <a:latin typeface="源ノ角ゴシック Code JP N" panose="020B0400000000000000" pitchFamily="34" charset="-128"/>
                <a:ea typeface="源ノ角ゴシック Code JP N" panose="020B0400000000000000" pitchFamily="34" charset="-128"/>
              </a:endParaRPr>
            </a:p>
          </p:txBody>
        </p:sp>
        <p:grpSp>
          <p:nvGrpSpPr>
            <p:cNvPr id="1400" name="グループ化 1399">
              <a:extLst>
                <a:ext uri="{FF2B5EF4-FFF2-40B4-BE49-F238E27FC236}">
                  <a16:creationId xmlns:a16="http://schemas.microsoft.com/office/drawing/2014/main" id="{0661A592-D367-DF85-E1CA-9087F40F03B9}"/>
                </a:ext>
              </a:extLst>
            </p:cNvPr>
            <p:cNvGrpSpPr/>
            <p:nvPr/>
          </p:nvGrpSpPr>
          <p:grpSpPr>
            <a:xfrm>
              <a:off x="7801730" y="7805862"/>
              <a:ext cx="3052592" cy="832404"/>
              <a:chOff x="330708" y="8946478"/>
              <a:chExt cx="3052592" cy="832404"/>
            </a:xfrm>
          </p:grpSpPr>
          <p:grpSp>
            <p:nvGrpSpPr>
              <p:cNvPr id="1401" name="グループ化 1400">
                <a:extLst>
                  <a:ext uri="{FF2B5EF4-FFF2-40B4-BE49-F238E27FC236}">
                    <a16:creationId xmlns:a16="http://schemas.microsoft.com/office/drawing/2014/main" id="{693130D5-1FFE-9350-FA50-1E3E31D16904}"/>
                  </a:ext>
                </a:extLst>
              </p:cNvPr>
              <p:cNvGrpSpPr/>
              <p:nvPr/>
            </p:nvGrpSpPr>
            <p:grpSpPr>
              <a:xfrm>
                <a:off x="1471582" y="9061653"/>
                <a:ext cx="596454" cy="400110"/>
                <a:chOff x="1471582" y="9061653"/>
                <a:chExt cx="596454" cy="400110"/>
              </a:xfrm>
            </p:grpSpPr>
            <p:sp>
              <p:nvSpPr>
                <p:cNvPr id="1435" name="テキスト ボックス 1434">
                  <a:extLst>
                    <a:ext uri="{FF2B5EF4-FFF2-40B4-BE49-F238E27FC236}">
                      <a16:creationId xmlns:a16="http://schemas.microsoft.com/office/drawing/2014/main" id="{1FB71754-5825-E094-C509-3ED264DB77D5}"/>
                    </a:ext>
                  </a:extLst>
                </p:cNvPr>
                <p:cNvSpPr txBox="1"/>
                <p:nvPr/>
              </p:nvSpPr>
              <p:spPr>
                <a:xfrm>
                  <a:off x="1471582" y="9061653"/>
                  <a:ext cx="596454" cy="400110"/>
                </a:xfrm>
                <a:prstGeom prst="rect">
                  <a:avLst/>
                </a:prstGeom>
                <a:noFill/>
              </p:spPr>
              <p:txBody>
                <a:bodyPr wrap="square" rtlCol="0">
                  <a:spAutoFit/>
                </a:bodyPr>
                <a:lstStyle/>
                <a:p>
                  <a:pPr algn="ctr"/>
                  <a:r>
                    <a:rPr lang="ja-JP" altLang="en-US" sz="500" dirty="0">
                      <a:solidFill>
                        <a:schemeClr val="bg1"/>
                      </a:solidFill>
                      <a:latin typeface="源ノ角ゴシック Code JP N" panose="020B0400000000000000" pitchFamily="34" charset="-128"/>
                      <a:ea typeface="源ノ角ゴシック Code JP N" panose="020B0400000000000000" pitchFamily="34" charset="-128"/>
                    </a:rPr>
                    <a:t>カメラ</a:t>
                  </a:r>
                  <a:endParaRPr lang="en-US" altLang="ja-JP" sz="500" dirty="0">
                    <a:solidFill>
                      <a:schemeClr val="bg1"/>
                    </a:solidFill>
                    <a:latin typeface="源ノ角ゴシック Code JP N" panose="020B0400000000000000" pitchFamily="34" charset="-128"/>
                    <a:ea typeface="源ノ角ゴシック Code JP N" panose="020B0400000000000000" pitchFamily="34" charset="-128"/>
                  </a:endParaRPr>
                </a:p>
                <a:p>
                  <a:pPr algn="ctr"/>
                  <a:endParaRPr lang="en-US" altLang="ja-JP" sz="500" dirty="0">
                    <a:solidFill>
                      <a:schemeClr val="bg1"/>
                    </a:solidFill>
                    <a:latin typeface="源ノ角ゴシック Code JP N" panose="020B0400000000000000" pitchFamily="34" charset="-128"/>
                    <a:ea typeface="源ノ角ゴシック Code JP N" panose="020B0400000000000000" pitchFamily="34" charset="-128"/>
                  </a:endParaRPr>
                </a:p>
                <a:p>
                  <a:pPr algn="ctr"/>
                  <a:endParaRPr lang="en-US" altLang="ja-JP" sz="500" dirty="0">
                    <a:solidFill>
                      <a:schemeClr val="bg1"/>
                    </a:solidFill>
                    <a:latin typeface="源ノ角ゴシック Code JP N" panose="020B0400000000000000" pitchFamily="34" charset="-128"/>
                    <a:ea typeface="源ノ角ゴシック Code JP N" panose="020B0400000000000000" pitchFamily="34" charset="-128"/>
                  </a:endParaRPr>
                </a:p>
                <a:p>
                  <a:pPr algn="ctr"/>
                  <a:r>
                    <a:rPr lang="ja-JP" altLang="en-US" sz="500" dirty="0">
                      <a:solidFill>
                        <a:schemeClr val="bg1"/>
                      </a:solidFill>
                      <a:latin typeface="源ノ角ゴシック Code JP N" panose="020B0400000000000000" pitchFamily="34" charset="-128"/>
                      <a:ea typeface="源ノ角ゴシック Code JP N" panose="020B0400000000000000" pitchFamily="34" charset="-128"/>
                    </a:rPr>
                    <a:t> 搭載後</a:t>
                  </a:r>
                  <a:r>
                    <a:rPr lang="en-US" altLang="ja-JP" sz="500" dirty="0">
                      <a:solidFill>
                        <a:schemeClr val="bg1"/>
                      </a:solidFill>
                      <a:latin typeface="源ノ角ゴシック Code JP N" panose="020B0400000000000000" pitchFamily="34" charset="-128"/>
                      <a:ea typeface="源ノ角ゴシック Code JP N" panose="020B0400000000000000" pitchFamily="34" charset="-128"/>
                    </a:rPr>
                    <a:t>…</a:t>
                  </a:r>
                </a:p>
              </p:txBody>
            </p:sp>
            <p:sp>
              <p:nvSpPr>
                <p:cNvPr id="1436" name="右矢印 271">
                  <a:extLst>
                    <a:ext uri="{FF2B5EF4-FFF2-40B4-BE49-F238E27FC236}">
                      <a16:creationId xmlns:a16="http://schemas.microsoft.com/office/drawing/2014/main" id="{3DE47410-FFCC-BCA7-BA18-F1FEE6C4ED46}"/>
                    </a:ext>
                  </a:extLst>
                </p:cNvPr>
                <p:cNvSpPr/>
                <p:nvPr/>
              </p:nvSpPr>
              <p:spPr>
                <a:xfrm>
                  <a:off x="1546497" y="9174520"/>
                  <a:ext cx="517740" cy="164296"/>
                </a:xfrm>
                <a:prstGeom prst="rightArrow">
                  <a:avLst>
                    <a:gd name="adj1" fmla="val 50000"/>
                    <a:gd name="adj2" fmla="val 5579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02" name="グループ化 1401">
                <a:extLst>
                  <a:ext uri="{FF2B5EF4-FFF2-40B4-BE49-F238E27FC236}">
                    <a16:creationId xmlns:a16="http://schemas.microsoft.com/office/drawing/2014/main" id="{762862B6-0673-6B0C-7FFC-5E52F5DB72EA}"/>
                  </a:ext>
                </a:extLst>
              </p:cNvPr>
              <p:cNvGrpSpPr/>
              <p:nvPr/>
            </p:nvGrpSpPr>
            <p:grpSpPr>
              <a:xfrm>
                <a:off x="330708" y="8954222"/>
                <a:ext cx="1195625" cy="563937"/>
                <a:chOff x="330708" y="8954222"/>
                <a:chExt cx="1195625" cy="563937"/>
              </a:xfrm>
            </p:grpSpPr>
            <p:grpSp>
              <p:nvGrpSpPr>
                <p:cNvPr id="1421" name="グループ化 1420">
                  <a:extLst>
                    <a:ext uri="{FF2B5EF4-FFF2-40B4-BE49-F238E27FC236}">
                      <a16:creationId xmlns:a16="http://schemas.microsoft.com/office/drawing/2014/main" id="{28A77448-DAEF-9798-B20B-37DE98C49F52}"/>
                    </a:ext>
                  </a:extLst>
                </p:cNvPr>
                <p:cNvGrpSpPr/>
                <p:nvPr/>
              </p:nvGrpSpPr>
              <p:grpSpPr>
                <a:xfrm>
                  <a:off x="330708" y="8954222"/>
                  <a:ext cx="1195625" cy="563937"/>
                  <a:chOff x="3717236" y="6745672"/>
                  <a:chExt cx="1195625" cy="527073"/>
                </a:xfrm>
              </p:grpSpPr>
              <p:sp>
                <p:nvSpPr>
                  <p:cNvPr id="1427" name="正方形/長方形 1426">
                    <a:extLst>
                      <a:ext uri="{FF2B5EF4-FFF2-40B4-BE49-F238E27FC236}">
                        <a16:creationId xmlns:a16="http://schemas.microsoft.com/office/drawing/2014/main" id="{792592FD-351A-18AA-02BC-A5079CD23DA8}"/>
                      </a:ext>
                    </a:extLst>
                  </p:cNvPr>
                  <p:cNvSpPr/>
                  <p:nvPr/>
                </p:nvSpPr>
                <p:spPr>
                  <a:xfrm>
                    <a:off x="3717236" y="6748281"/>
                    <a:ext cx="1195625" cy="524464"/>
                  </a:xfrm>
                  <a:prstGeom prst="rect">
                    <a:avLst/>
                  </a:prstGeom>
                  <a:solidFill>
                    <a:srgbClr val="92D050"/>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28" name="正方形/長方形 1427">
                    <a:extLst>
                      <a:ext uri="{FF2B5EF4-FFF2-40B4-BE49-F238E27FC236}">
                        <a16:creationId xmlns:a16="http://schemas.microsoft.com/office/drawing/2014/main" id="{04AD8A64-342A-89FD-5639-65C3FAC1071F}"/>
                      </a:ext>
                    </a:extLst>
                  </p:cNvPr>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29" name="直線コネクタ 1428">
                    <a:extLst>
                      <a:ext uri="{FF2B5EF4-FFF2-40B4-BE49-F238E27FC236}">
                        <a16:creationId xmlns:a16="http://schemas.microsoft.com/office/drawing/2014/main" id="{65096CC8-2511-4834-7060-291E68F8EFA1}"/>
                      </a:ext>
                    </a:extLst>
                  </p:cNvPr>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a:extLst>
                      <a:ext uri="{FF2B5EF4-FFF2-40B4-BE49-F238E27FC236}">
                        <a16:creationId xmlns:a16="http://schemas.microsoft.com/office/drawing/2014/main" id="{6D36B9DB-E994-51DE-A371-3AB4CF36459B}"/>
                      </a:ext>
                    </a:extLst>
                  </p:cNvPr>
                  <p:cNvCxnSpPr>
                    <a:cxnSpLocks/>
                  </p:cNvCxnSpPr>
                  <p:nvPr/>
                </p:nvCxnSpPr>
                <p:spPr>
                  <a:xfrm>
                    <a:off x="3861041" y="6894508"/>
                    <a:ext cx="0" cy="3702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1" name="直線コネクタ 1430">
                    <a:extLst>
                      <a:ext uri="{FF2B5EF4-FFF2-40B4-BE49-F238E27FC236}">
                        <a16:creationId xmlns:a16="http://schemas.microsoft.com/office/drawing/2014/main" id="{08862067-710C-8744-35D8-B60D6E49231A}"/>
                      </a:ext>
                    </a:extLst>
                  </p:cNvPr>
                  <p:cNvCxnSpPr>
                    <a:cxnSpLocks/>
                  </p:cNvCxnSpPr>
                  <p:nvPr/>
                </p:nvCxnSpPr>
                <p:spPr>
                  <a:xfrm>
                    <a:off x="4767705" y="6894508"/>
                    <a:ext cx="0" cy="37023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2" name="直線コネクタ 1431">
                    <a:extLst>
                      <a:ext uri="{FF2B5EF4-FFF2-40B4-BE49-F238E27FC236}">
                        <a16:creationId xmlns:a16="http://schemas.microsoft.com/office/drawing/2014/main" id="{F0C9AECA-4A92-73D4-C65F-869C4E6F3739}"/>
                      </a:ext>
                    </a:extLst>
                  </p:cNvPr>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a:extLst>
                      <a:ext uri="{FF2B5EF4-FFF2-40B4-BE49-F238E27FC236}">
                        <a16:creationId xmlns:a16="http://schemas.microsoft.com/office/drawing/2014/main" id="{7559BE90-1424-2ECC-EEA3-219B6C4709CC}"/>
                      </a:ext>
                    </a:extLst>
                  </p:cNvPr>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a:extLst>
                      <a:ext uri="{FF2B5EF4-FFF2-40B4-BE49-F238E27FC236}">
                        <a16:creationId xmlns:a16="http://schemas.microsoft.com/office/drawing/2014/main" id="{70DA3DEF-9000-2ADB-6147-05AD8CD5F44F}"/>
                      </a:ext>
                    </a:extLst>
                  </p:cNvPr>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24" name="図 1423">
                  <a:extLst>
                    <a:ext uri="{FF2B5EF4-FFF2-40B4-BE49-F238E27FC236}">
                      <a16:creationId xmlns:a16="http://schemas.microsoft.com/office/drawing/2014/main" id="{5558CE37-40B8-83A6-A7D8-628A725A9A3A}"/>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a:off x="445092" y="9161070"/>
                  <a:ext cx="340155" cy="315858"/>
                </a:xfrm>
                <a:prstGeom prst="rect">
                  <a:avLst/>
                </a:prstGeom>
                <a:effectLst>
                  <a:softEdge rad="0"/>
                </a:effectLst>
              </p:spPr>
            </p:pic>
            <p:sp>
              <p:nvSpPr>
                <p:cNvPr id="1425" name="円/楕円 268">
                  <a:extLst>
                    <a:ext uri="{FF2B5EF4-FFF2-40B4-BE49-F238E27FC236}">
                      <a16:creationId xmlns:a16="http://schemas.microsoft.com/office/drawing/2014/main" id="{5AC28BE8-13DB-62E4-5945-17F5B753F4BA}"/>
                    </a:ext>
                  </a:extLst>
                </p:cNvPr>
                <p:cNvSpPr/>
                <p:nvPr/>
              </p:nvSpPr>
              <p:spPr>
                <a:xfrm>
                  <a:off x="578525" y="8988978"/>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grpSp>
            <p:nvGrpSpPr>
              <p:cNvPr id="1403" name="グループ化 1402">
                <a:extLst>
                  <a:ext uri="{FF2B5EF4-FFF2-40B4-BE49-F238E27FC236}">
                    <a16:creationId xmlns:a16="http://schemas.microsoft.com/office/drawing/2014/main" id="{2B2B179D-D880-B372-111E-B3DB9ED02AC9}"/>
                  </a:ext>
                </a:extLst>
              </p:cNvPr>
              <p:cNvGrpSpPr/>
              <p:nvPr/>
            </p:nvGrpSpPr>
            <p:grpSpPr>
              <a:xfrm>
                <a:off x="2064103" y="8946478"/>
                <a:ext cx="1195625" cy="596037"/>
                <a:chOff x="2064103" y="8946478"/>
                <a:chExt cx="1195625" cy="596037"/>
              </a:xfrm>
            </p:grpSpPr>
            <p:grpSp>
              <p:nvGrpSpPr>
                <p:cNvPr id="1405" name="グループ化 1404">
                  <a:extLst>
                    <a:ext uri="{FF2B5EF4-FFF2-40B4-BE49-F238E27FC236}">
                      <a16:creationId xmlns:a16="http://schemas.microsoft.com/office/drawing/2014/main" id="{C5E26DD3-3B6C-2A4F-803E-26386E7A70EC}"/>
                    </a:ext>
                  </a:extLst>
                </p:cNvPr>
                <p:cNvGrpSpPr/>
                <p:nvPr/>
              </p:nvGrpSpPr>
              <p:grpSpPr>
                <a:xfrm>
                  <a:off x="2064103" y="8946478"/>
                  <a:ext cx="1195625" cy="578420"/>
                  <a:chOff x="3717236" y="6743830"/>
                  <a:chExt cx="1195625" cy="540609"/>
                </a:xfrm>
              </p:grpSpPr>
              <p:sp>
                <p:nvSpPr>
                  <p:cNvPr id="1413" name="正方形/長方形 1412">
                    <a:extLst>
                      <a:ext uri="{FF2B5EF4-FFF2-40B4-BE49-F238E27FC236}">
                        <a16:creationId xmlns:a16="http://schemas.microsoft.com/office/drawing/2014/main" id="{64D950EE-8B11-AC60-5DC8-BF4C38E8C2C7}"/>
                      </a:ext>
                    </a:extLst>
                  </p:cNvPr>
                  <p:cNvSpPr/>
                  <p:nvPr/>
                </p:nvSpPr>
                <p:spPr>
                  <a:xfrm>
                    <a:off x="3717236" y="6743830"/>
                    <a:ext cx="1195625" cy="540609"/>
                  </a:xfrm>
                  <a:prstGeom prst="rect">
                    <a:avLst/>
                  </a:prstGeom>
                  <a:solidFill>
                    <a:srgbClr val="92D050"/>
                  </a:soli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14" name="正方形/長方形 1413">
                    <a:extLst>
                      <a:ext uri="{FF2B5EF4-FFF2-40B4-BE49-F238E27FC236}">
                        <a16:creationId xmlns:a16="http://schemas.microsoft.com/office/drawing/2014/main" id="{E198179D-13C0-1501-2F86-CD4659E37D8B}"/>
                      </a:ext>
                    </a:extLst>
                  </p:cNvPr>
                  <p:cNvSpPr/>
                  <p:nvPr/>
                </p:nvSpPr>
                <p:spPr>
                  <a:xfrm>
                    <a:off x="4081997" y="6745672"/>
                    <a:ext cx="466101" cy="139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5" name="直線コネクタ 1414">
                    <a:extLst>
                      <a:ext uri="{FF2B5EF4-FFF2-40B4-BE49-F238E27FC236}">
                        <a16:creationId xmlns:a16="http://schemas.microsoft.com/office/drawing/2014/main" id="{D9CFDB96-1EDB-7CC7-5374-8C62896B0FB4}"/>
                      </a:ext>
                    </a:extLst>
                  </p:cNvPr>
                  <p:cNvCxnSpPr/>
                  <p:nvPr/>
                </p:nvCxnSpPr>
                <p:spPr>
                  <a:xfrm flipV="1">
                    <a:off x="3861041" y="6904032"/>
                    <a:ext cx="908011"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6" name="直線コネクタ 1415">
                    <a:extLst>
                      <a:ext uri="{FF2B5EF4-FFF2-40B4-BE49-F238E27FC236}">
                        <a16:creationId xmlns:a16="http://schemas.microsoft.com/office/drawing/2014/main" id="{0C912020-46B0-13BB-C8C2-FB6C3E6212DD}"/>
                      </a:ext>
                    </a:extLst>
                  </p:cNvPr>
                  <p:cNvCxnSpPr>
                    <a:cxnSpLocks/>
                  </p:cNvCxnSpPr>
                  <p:nvPr/>
                </p:nvCxnSpPr>
                <p:spPr>
                  <a:xfrm>
                    <a:off x="3861041" y="6894508"/>
                    <a:ext cx="0" cy="3899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7" name="直線コネクタ 1416">
                    <a:extLst>
                      <a:ext uri="{FF2B5EF4-FFF2-40B4-BE49-F238E27FC236}">
                        <a16:creationId xmlns:a16="http://schemas.microsoft.com/office/drawing/2014/main" id="{3FC5E511-ED4A-90EC-4EEF-A7DCD1202907}"/>
                      </a:ext>
                    </a:extLst>
                  </p:cNvPr>
                  <p:cNvCxnSpPr>
                    <a:cxnSpLocks/>
                  </p:cNvCxnSpPr>
                  <p:nvPr/>
                </p:nvCxnSpPr>
                <p:spPr>
                  <a:xfrm>
                    <a:off x="4767705" y="6894508"/>
                    <a:ext cx="0" cy="3899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8" name="直線コネクタ 1417">
                    <a:extLst>
                      <a:ext uri="{FF2B5EF4-FFF2-40B4-BE49-F238E27FC236}">
                        <a16:creationId xmlns:a16="http://schemas.microsoft.com/office/drawing/2014/main" id="{3B49CE4A-3596-2D60-DC28-BFC5CA18B9A5}"/>
                      </a:ext>
                    </a:extLst>
                  </p:cNvPr>
                  <p:cNvCxnSpPr/>
                  <p:nvPr/>
                </p:nvCxnSpPr>
                <p:spPr>
                  <a:xfrm>
                    <a:off x="4082439" y="6904032"/>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9" name="直線コネクタ 1418">
                    <a:extLst>
                      <a:ext uri="{FF2B5EF4-FFF2-40B4-BE49-F238E27FC236}">
                        <a16:creationId xmlns:a16="http://schemas.microsoft.com/office/drawing/2014/main" id="{BC5ACDB4-19E2-CB0B-A05C-91982A9AA1AF}"/>
                      </a:ext>
                    </a:extLst>
                  </p:cNvPr>
                  <p:cNvCxnSpPr/>
                  <p:nvPr/>
                </p:nvCxnSpPr>
                <p:spPr>
                  <a:xfrm>
                    <a:off x="4552040" y="6894508"/>
                    <a:ext cx="0" cy="161137"/>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0" name="直線コネクタ 1419">
                    <a:extLst>
                      <a:ext uri="{FF2B5EF4-FFF2-40B4-BE49-F238E27FC236}">
                        <a16:creationId xmlns:a16="http://schemas.microsoft.com/office/drawing/2014/main" id="{F835318D-13F2-EDCF-CD79-83B51ABCFC0C}"/>
                      </a:ext>
                    </a:extLst>
                  </p:cNvPr>
                  <p:cNvCxnSpPr/>
                  <p:nvPr/>
                </p:nvCxnSpPr>
                <p:spPr>
                  <a:xfrm>
                    <a:off x="4077235" y="7055645"/>
                    <a:ext cx="48419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406" name="図 1405">
                  <a:extLst>
                    <a:ext uri="{FF2B5EF4-FFF2-40B4-BE49-F238E27FC236}">
                      <a16:creationId xmlns:a16="http://schemas.microsoft.com/office/drawing/2014/main" id="{C648AF13-D053-99ED-3DE8-2AC363E21FE1}"/>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971854">
                  <a:off x="2191928" y="9224308"/>
                  <a:ext cx="340155" cy="315858"/>
                </a:xfrm>
                <a:prstGeom prst="rect">
                  <a:avLst/>
                </a:prstGeom>
                <a:effectLst>
                  <a:softEdge rad="0"/>
                </a:effectLst>
              </p:spPr>
            </p:pic>
            <p:cxnSp>
              <p:nvCxnSpPr>
                <p:cNvPr id="1407" name="直線コネクタ 1406">
                  <a:extLst>
                    <a:ext uri="{FF2B5EF4-FFF2-40B4-BE49-F238E27FC236}">
                      <a16:creationId xmlns:a16="http://schemas.microsoft.com/office/drawing/2014/main" id="{A11B6707-02EE-2C9F-5F1E-940884C16940}"/>
                    </a:ext>
                  </a:extLst>
                </p:cNvPr>
                <p:cNvCxnSpPr>
                  <a:cxnSpLocks/>
                  <a:endCxn id="1410" idx="7"/>
                </p:cNvCxnSpPr>
                <p:nvPr/>
              </p:nvCxnSpPr>
              <p:spPr>
                <a:xfrm flipH="1">
                  <a:off x="2427204" y="9022998"/>
                  <a:ext cx="227422" cy="197974"/>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pic>
              <p:nvPicPr>
                <p:cNvPr id="1408" name="図 1407">
                  <a:extLst>
                    <a:ext uri="{FF2B5EF4-FFF2-40B4-BE49-F238E27FC236}">
                      <a16:creationId xmlns:a16="http://schemas.microsoft.com/office/drawing/2014/main" id="{740DB319-FC27-8106-16A0-873A34EDEC9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3256" t="23564" r="21678" b="25303"/>
                <a:stretch/>
              </p:blipFill>
              <p:spPr>
                <a:xfrm rot="20500802">
                  <a:off x="2657869" y="9226657"/>
                  <a:ext cx="340155" cy="315858"/>
                </a:xfrm>
                <a:prstGeom prst="rect">
                  <a:avLst/>
                </a:prstGeom>
                <a:effectLst>
                  <a:softEdge rad="0"/>
                </a:effectLst>
              </p:spPr>
            </p:pic>
            <p:cxnSp>
              <p:nvCxnSpPr>
                <p:cNvPr id="1409" name="直線コネクタ 1408">
                  <a:extLst>
                    <a:ext uri="{FF2B5EF4-FFF2-40B4-BE49-F238E27FC236}">
                      <a16:creationId xmlns:a16="http://schemas.microsoft.com/office/drawing/2014/main" id="{55DB4CD5-C5A5-0590-CE5D-CC92813B82D6}"/>
                    </a:ext>
                  </a:extLst>
                </p:cNvPr>
                <p:cNvCxnSpPr>
                  <a:cxnSpLocks/>
                  <a:stCxn id="1411" idx="5"/>
                  <a:endCxn id="1412" idx="5"/>
                </p:cNvCxnSpPr>
                <p:nvPr/>
              </p:nvCxnSpPr>
              <p:spPr>
                <a:xfrm>
                  <a:off x="2680141" y="9068657"/>
                  <a:ext cx="131168" cy="225652"/>
                </a:xfrm>
                <a:prstGeom prst="line">
                  <a:avLst/>
                </a:prstGeom>
                <a:ln>
                  <a:solidFill>
                    <a:srgbClr val="FFFF00"/>
                  </a:solidFill>
                </a:ln>
              </p:spPr>
              <p:style>
                <a:lnRef idx="1">
                  <a:schemeClr val="dk1"/>
                </a:lnRef>
                <a:fillRef idx="0">
                  <a:schemeClr val="dk1"/>
                </a:fillRef>
                <a:effectRef idx="0">
                  <a:schemeClr val="dk1"/>
                </a:effectRef>
                <a:fontRef idx="minor">
                  <a:schemeClr val="tx1"/>
                </a:fontRef>
              </p:style>
            </p:cxnSp>
            <p:sp>
              <p:nvSpPr>
                <p:cNvPr id="1410" name="円/楕円 291">
                  <a:extLst>
                    <a:ext uri="{FF2B5EF4-FFF2-40B4-BE49-F238E27FC236}">
                      <a16:creationId xmlns:a16="http://schemas.microsoft.com/office/drawing/2014/main" id="{5AF9A313-53A4-E279-E279-525C930934C6}"/>
                    </a:ext>
                  </a:extLst>
                </p:cNvPr>
                <p:cNvSpPr/>
                <p:nvPr/>
              </p:nvSpPr>
              <p:spPr>
                <a:xfrm>
                  <a:off x="2360387" y="9208513"/>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11" name="円/楕円 292">
                  <a:extLst>
                    <a:ext uri="{FF2B5EF4-FFF2-40B4-BE49-F238E27FC236}">
                      <a16:creationId xmlns:a16="http://schemas.microsoft.com/office/drawing/2014/main" id="{66B60926-EE11-4E7F-ED09-DDF7FB454E90}"/>
                    </a:ext>
                  </a:extLst>
                </p:cNvPr>
                <p:cNvSpPr/>
                <p:nvPr/>
              </p:nvSpPr>
              <p:spPr>
                <a:xfrm>
                  <a:off x="2613324" y="8996040"/>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12" name="円/楕円 293">
                  <a:extLst>
                    <a:ext uri="{FF2B5EF4-FFF2-40B4-BE49-F238E27FC236}">
                      <a16:creationId xmlns:a16="http://schemas.microsoft.com/office/drawing/2014/main" id="{C4B8C63E-0B67-4D90-8365-173302DDDE2D}"/>
                    </a:ext>
                  </a:extLst>
                </p:cNvPr>
                <p:cNvSpPr/>
                <p:nvPr/>
              </p:nvSpPr>
              <p:spPr>
                <a:xfrm>
                  <a:off x="2744492" y="9221692"/>
                  <a:ext cx="78281" cy="85076"/>
                </a:xfrm>
                <a:prstGeom prst="ellipse">
                  <a:avLst/>
                </a:prstGeom>
                <a:solidFill>
                  <a:srgbClr val="FF0000"/>
                </a:solidFill>
                <a:ln>
                  <a:solidFill>
                    <a:srgbClr val="FF0000"/>
                  </a:solidFill>
                </a:ln>
                <a:effectLst>
                  <a:softEdge rad="0"/>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404" name="テキスト ボックス 1403">
                <a:extLst>
                  <a:ext uri="{FF2B5EF4-FFF2-40B4-BE49-F238E27FC236}">
                    <a16:creationId xmlns:a16="http://schemas.microsoft.com/office/drawing/2014/main" id="{0721A60A-F340-6CFB-5C77-D79106A1D2E0}"/>
                  </a:ext>
                </a:extLst>
              </p:cNvPr>
              <p:cNvSpPr txBox="1"/>
              <p:nvPr/>
            </p:nvSpPr>
            <p:spPr>
              <a:xfrm>
                <a:off x="1883523" y="9532661"/>
                <a:ext cx="1499777" cy="246221"/>
              </a:xfrm>
              <a:prstGeom prst="rect">
                <a:avLst/>
              </a:prstGeom>
              <a:noFill/>
            </p:spPr>
            <p:txBody>
              <a:bodyPr wrap="square" rtlCol="0">
                <a:spAutoFit/>
              </a:bodyPr>
              <a:lstStyle/>
              <a:p>
                <a:pPr algn="ctr"/>
                <a:r>
                  <a:rPr lang="ja-JP" altLang="en-US" sz="500" dirty="0">
                    <a:solidFill>
                      <a:schemeClr val="bg1"/>
                    </a:solidFill>
                    <a:latin typeface="源ノ角ゴシック Code JP N" panose="020B0400000000000000" pitchFamily="34" charset="-128"/>
                    <a:ea typeface="源ノ角ゴシック Code JP N" panose="020B0400000000000000" pitchFamily="34" charset="-128"/>
                  </a:rPr>
                  <a:t>カメラでゴールの角度を計算することで</a:t>
                </a:r>
                <a:endParaRPr lang="en-US" altLang="ja-JP" sz="500" dirty="0">
                  <a:solidFill>
                    <a:schemeClr val="bg1"/>
                  </a:solidFill>
                  <a:latin typeface="源ノ角ゴシック Code JP N" panose="020B0400000000000000" pitchFamily="34" charset="-128"/>
                  <a:ea typeface="源ノ角ゴシック Code JP N" panose="020B0400000000000000" pitchFamily="34" charset="-128"/>
                </a:endParaRPr>
              </a:p>
              <a:p>
                <a:pPr algn="ctr"/>
                <a:r>
                  <a:rPr kumimoji="1" lang="ja-JP" altLang="en-US" sz="500" dirty="0">
                    <a:solidFill>
                      <a:schemeClr val="bg1"/>
                    </a:solidFill>
                    <a:latin typeface="源ノ角ゴシック Code JP N" panose="020B0400000000000000" pitchFamily="34" charset="-128"/>
                    <a:ea typeface="源ノ角ゴシック Code JP N" panose="020B0400000000000000" pitchFamily="34" charset="-128"/>
                  </a:rPr>
                  <a:t>ゴールに向かってシュートすることができる</a:t>
                </a:r>
                <a:endParaRPr kumimoji="1" lang="en-US" altLang="ja-JP" sz="500" dirty="0">
                  <a:solidFill>
                    <a:schemeClr val="bg1"/>
                  </a:solidFill>
                  <a:latin typeface="源ノ角ゴシック Code JP N" panose="020B0400000000000000" pitchFamily="34" charset="-128"/>
                  <a:ea typeface="源ノ角ゴシック Code JP N" panose="020B0400000000000000" pitchFamily="34" charset="-128"/>
                </a:endParaRPr>
              </a:p>
            </p:txBody>
          </p:sp>
        </p:grpSp>
      </p:grpSp>
      <p:sp>
        <p:nvSpPr>
          <p:cNvPr id="1445" name="四角形: 角を丸くする 1444">
            <a:extLst>
              <a:ext uri="{FF2B5EF4-FFF2-40B4-BE49-F238E27FC236}">
                <a16:creationId xmlns:a16="http://schemas.microsoft.com/office/drawing/2014/main" id="{D2816332-AE86-2B84-231E-1C4C0D342938}"/>
              </a:ext>
            </a:extLst>
          </p:cNvPr>
          <p:cNvSpPr/>
          <p:nvPr/>
        </p:nvSpPr>
        <p:spPr>
          <a:xfrm>
            <a:off x="4505013" y="8632118"/>
            <a:ext cx="6310307" cy="1844308"/>
          </a:xfrm>
          <a:prstGeom prst="roundRect">
            <a:avLst>
              <a:gd name="adj" fmla="val 6985"/>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49" name="直線コネクタ 1448">
            <a:extLst>
              <a:ext uri="{FF2B5EF4-FFF2-40B4-BE49-F238E27FC236}">
                <a16:creationId xmlns:a16="http://schemas.microsoft.com/office/drawing/2014/main" id="{26BA7C9F-5AD2-81F5-15AE-23267828895D}"/>
              </a:ext>
            </a:extLst>
          </p:cNvPr>
          <p:cNvCxnSpPr>
            <a:cxnSpLocks/>
          </p:cNvCxnSpPr>
          <p:nvPr/>
        </p:nvCxnSpPr>
        <p:spPr>
          <a:xfrm>
            <a:off x="4640435" y="9212837"/>
            <a:ext cx="3243213" cy="0"/>
          </a:xfrm>
          <a:prstGeom prst="line">
            <a:avLst/>
          </a:prstGeom>
          <a:ln w="9525"/>
        </p:spPr>
        <p:style>
          <a:lnRef idx="1">
            <a:schemeClr val="dk1"/>
          </a:lnRef>
          <a:fillRef idx="0">
            <a:schemeClr val="dk1"/>
          </a:fillRef>
          <a:effectRef idx="0">
            <a:schemeClr val="dk1"/>
          </a:effectRef>
          <a:fontRef idx="minor">
            <a:schemeClr val="tx1"/>
          </a:fontRef>
        </p:style>
      </p:cxnSp>
      <p:grpSp>
        <p:nvGrpSpPr>
          <p:cNvPr id="1452" name="グループ化 1451">
            <a:extLst>
              <a:ext uri="{FF2B5EF4-FFF2-40B4-BE49-F238E27FC236}">
                <a16:creationId xmlns:a16="http://schemas.microsoft.com/office/drawing/2014/main" id="{44B8F3F2-E046-FDBB-BA54-339AEAF78ADE}"/>
              </a:ext>
            </a:extLst>
          </p:cNvPr>
          <p:cNvGrpSpPr/>
          <p:nvPr/>
        </p:nvGrpSpPr>
        <p:grpSpPr>
          <a:xfrm>
            <a:off x="5232700" y="8676317"/>
            <a:ext cx="2825829" cy="520567"/>
            <a:chOff x="6585300" y="8784581"/>
            <a:chExt cx="2825829" cy="520567"/>
          </a:xfrm>
        </p:grpSpPr>
        <p:sp>
          <p:nvSpPr>
            <p:cNvPr id="1450" name="テキスト ボックス 1449">
              <a:extLst>
                <a:ext uri="{FF2B5EF4-FFF2-40B4-BE49-F238E27FC236}">
                  <a16:creationId xmlns:a16="http://schemas.microsoft.com/office/drawing/2014/main" id="{8707F377-92CB-40B3-9226-54637EB9D274}"/>
                </a:ext>
              </a:extLst>
            </p:cNvPr>
            <p:cNvSpPr txBox="1"/>
            <p:nvPr/>
          </p:nvSpPr>
          <p:spPr>
            <a:xfrm>
              <a:off x="6627426" y="9051232"/>
              <a:ext cx="2170499" cy="253916"/>
            </a:xfrm>
            <a:prstGeom prst="rect">
              <a:avLst/>
            </a:prstGeom>
            <a:noFill/>
          </p:spPr>
          <p:txBody>
            <a:bodyPr wrap="square" rtlCol="0">
              <a:spAutoFit/>
            </a:bodyPr>
            <a:lstStyle/>
            <a:p>
              <a:r>
                <a:rPr lang="en-US" altLang="ja-JP" sz="1050" dirty="0">
                  <a:solidFill>
                    <a:schemeClr val="bg1"/>
                  </a:solidFill>
                </a:rPr>
                <a:t>- </a:t>
              </a:r>
              <a:r>
                <a:rPr lang="ja-JP" altLang="en-US" sz="1050" dirty="0">
                  <a:solidFill>
                    <a:schemeClr val="bg1"/>
                  </a:solidFill>
                </a:rPr>
                <a:t>プログラムによる速度調節 </a:t>
              </a:r>
              <a:r>
                <a:rPr lang="en-US" altLang="ja-JP" sz="1050" dirty="0">
                  <a:solidFill>
                    <a:schemeClr val="bg1"/>
                  </a:solidFill>
                </a:rPr>
                <a:t>-</a:t>
              </a:r>
              <a:endParaRPr lang="ja-JP" altLang="en-US" sz="1050" dirty="0">
                <a:solidFill>
                  <a:schemeClr val="bg1"/>
                </a:solidFill>
              </a:endParaRPr>
            </a:p>
          </p:txBody>
        </p:sp>
        <p:sp>
          <p:nvSpPr>
            <p:cNvPr id="1451" name="テキスト ボックス 1450">
              <a:extLst>
                <a:ext uri="{FF2B5EF4-FFF2-40B4-BE49-F238E27FC236}">
                  <a16:creationId xmlns:a16="http://schemas.microsoft.com/office/drawing/2014/main" id="{8E48DEAC-DDC7-88B4-DE8F-132C4AA947B3}"/>
                </a:ext>
              </a:extLst>
            </p:cNvPr>
            <p:cNvSpPr txBox="1"/>
            <p:nvPr/>
          </p:nvSpPr>
          <p:spPr>
            <a:xfrm>
              <a:off x="6585300" y="8784581"/>
              <a:ext cx="2825829" cy="338554"/>
            </a:xfrm>
            <a:prstGeom prst="rect">
              <a:avLst/>
            </a:prstGeom>
            <a:noFill/>
          </p:spPr>
          <p:txBody>
            <a:bodyPr wrap="square" rtlCol="0">
              <a:spAutoFit/>
            </a:bodyPr>
            <a:lstStyle/>
            <a:p>
              <a:r>
                <a:rPr kumimoji="1" lang="ja-JP" altLang="en-US" sz="1600" dirty="0">
                  <a:solidFill>
                    <a:schemeClr val="bg1"/>
                  </a:solidFill>
                </a:rPr>
                <a:t>白線外など</a:t>
              </a:r>
              <a:r>
                <a:rPr kumimoji="1" lang="ja-JP" altLang="en-US" sz="1600" b="1" dirty="0">
                  <a:solidFill>
                    <a:schemeClr val="bg1"/>
                  </a:solidFill>
                </a:rPr>
                <a:t>言語道断</a:t>
              </a:r>
            </a:p>
          </p:txBody>
        </p:sp>
      </p:grpSp>
      <p:sp>
        <p:nvSpPr>
          <p:cNvPr id="1453" name="テキスト ボックス 1452">
            <a:extLst>
              <a:ext uri="{FF2B5EF4-FFF2-40B4-BE49-F238E27FC236}">
                <a16:creationId xmlns:a16="http://schemas.microsoft.com/office/drawing/2014/main" id="{C7FA0760-C86A-F62A-C72A-FAA751DFF84D}"/>
              </a:ext>
            </a:extLst>
          </p:cNvPr>
          <p:cNvSpPr txBox="1"/>
          <p:nvPr/>
        </p:nvSpPr>
        <p:spPr>
          <a:xfrm>
            <a:off x="4684287" y="9293533"/>
            <a:ext cx="3214601" cy="1077218"/>
          </a:xfrm>
          <a:prstGeom prst="rect">
            <a:avLst/>
          </a:prstGeom>
          <a:noFill/>
        </p:spPr>
        <p:txBody>
          <a:bodyPr wrap="square" rtlCol="0">
            <a:spAutoFit/>
          </a:bodyPr>
          <a:lstStyle/>
          <a:p>
            <a:r>
              <a:rPr lang="ja-JP" altLang="en-US" sz="800" dirty="0">
                <a:solidFill>
                  <a:schemeClr val="bg1"/>
                </a:solidFill>
              </a:rPr>
              <a:t>昨年度から白線外の空間が縮小し、白線外に出ないような</a:t>
            </a:r>
            <a:endParaRPr lang="en-US" altLang="ja-JP" sz="800" dirty="0">
              <a:solidFill>
                <a:schemeClr val="bg1"/>
              </a:solidFill>
            </a:endParaRPr>
          </a:p>
          <a:p>
            <a:r>
              <a:rPr lang="ja-JP" altLang="en-US" sz="800" dirty="0">
                <a:solidFill>
                  <a:schemeClr val="bg1"/>
                </a:solidFill>
              </a:rPr>
              <a:t>工夫が必要になりました。すべての速度を落とすという対策も</a:t>
            </a:r>
            <a:endParaRPr lang="en-US" altLang="ja-JP" sz="800" dirty="0">
              <a:solidFill>
                <a:schemeClr val="bg1"/>
              </a:solidFill>
            </a:endParaRPr>
          </a:p>
          <a:p>
            <a:r>
              <a:rPr lang="ja-JP" altLang="en-US" sz="800" dirty="0">
                <a:solidFill>
                  <a:schemeClr val="bg1"/>
                </a:solidFill>
              </a:rPr>
              <a:t>ありますが、これだと全体的なスピードを失うことになります。</a:t>
            </a:r>
            <a:endParaRPr lang="en-US" altLang="ja-JP" sz="800" dirty="0">
              <a:solidFill>
                <a:schemeClr val="bg1"/>
              </a:solidFill>
            </a:endParaRPr>
          </a:p>
          <a:p>
            <a:r>
              <a:rPr lang="ja-JP" altLang="en-US" sz="800" dirty="0">
                <a:solidFill>
                  <a:schemeClr val="bg1"/>
                </a:solidFill>
              </a:rPr>
              <a:t>そこで、ロボットの移動する角度を縦、横に分解し、その方向に</a:t>
            </a:r>
            <a:endParaRPr lang="en-US" altLang="ja-JP" sz="800" dirty="0">
              <a:solidFill>
                <a:schemeClr val="bg1"/>
              </a:solidFill>
            </a:endParaRPr>
          </a:p>
          <a:p>
            <a:r>
              <a:rPr lang="ja-JP" altLang="en-US" sz="800" dirty="0">
                <a:solidFill>
                  <a:schemeClr val="bg1"/>
                </a:solidFill>
              </a:rPr>
              <a:t>どのくらいの時間移動したかをタイマーで取得することで、</a:t>
            </a:r>
            <a:endParaRPr lang="en-US" altLang="ja-JP" sz="800" dirty="0">
              <a:solidFill>
                <a:schemeClr val="bg1"/>
              </a:solidFill>
            </a:endParaRPr>
          </a:p>
          <a:p>
            <a:r>
              <a:rPr lang="ja-JP" altLang="en-US" sz="800" dirty="0">
                <a:solidFill>
                  <a:schemeClr val="bg1"/>
                </a:solidFill>
              </a:rPr>
              <a:t>速度の変化の割合を変化させるという処理を実装しました。</a:t>
            </a:r>
            <a:endParaRPr lang="en-US" altLang="ja-JP" sz="800" dirty="0">
              <a:solidFill>
                <a:schemeClr val="bg1"/>
              </a:solidFill>
            </a:endParaRPr>
          </a:p>
          <a:p>
            <a:r>
              <a:rPr lang="ja-JP" altLang="en-US" sz="800" dirty="0">
                <a:solidFill>
                  <a:schemeClr val="bg1"/>
                </a:solidFill>
              </a:rPr>
              <a:t>これによって、コート内では素早く動き、白線付近では比較的</a:t>
            </a:r>
            <a:endParaRPr lang="en-US" altLang="ja-JP" sz="800" dirty="0">
              <a:solidFill>
                <a:schemeClr val="bg1"/>
              </a:solidFill>
            </a:endParaRPr>
          </a:p>
          <a:p>
            <a:r>
              <a:rPr lang="ja-JP" altLang="en-US" sz="800" dirty="0">
                <a:solidFill>
                  <a:schemeClr val="bg1"/>
                </a:solidFill>
              </a:rPr>
              <a:t>スローな移動にすることができました。</a:t>
            </a:r>
            <a:endParaRPr lang="en-US" altLang="ja-JP" sz="800" dirty="0">
              <a:solidFill>
                <a:schemeClr val="bg1"/>
              </a:solidFill>
            </a:endParaRPr>
          </a:p>
        </p:txBody>
      </p:sp>
      <p:pic>
        <p:nvPicPr>
          <p:cNvPr id="1457" name="図 1456">
            <a:extLst>
              <a:ext uri="{FF2B5EF4-FFF2-40B4-BE49-F238E27FC236}">
                <a16:creationId xmlns:a16="http://schemas.microsoft.com/office/drawing/2014/main" id="{A96788F6-CAA1-2CF5-615D-65078CDB997B}"/>
              </a:ext>
            </a:extLst>
          </p:cNvPr>
          <p:cNvPicPr>
            <a:picLocks noChangeAspect="1"/>
          </p:cNvPicPr>
          <p:nvPr/>
        </p:nvPicPr>
        <p:blipFill>
          <a:blip r:embed="rId11"/>
          <a:stretch>
            <a:fillRect/>
          </a:stretch>
        </p:blipFill>
        <p:spPr>
          <a:xfrm>
            <a:off x="8104983" y="8703630"/>
            <a:ext cx="2354901" cy="1424154"/>
          </a:xfrm>
          <a:prstGeom prst="rect">
            <a:avLst/>
          </a:prstGeom>
        </p:spPr>
      </p:pic>
      <p:sp>
        <p:nvSpPr>
          <p:cNvPr id="1459" name="テキスト ボックス 1458">
            <a:extLst>
              <a:ext uri="{FF2B5EF4-FFF2-40B4-BE49-F238E27FC236}">
                <a16:creationId xmlns:a16="http://schemas.microsoft.com/office/drawing/2014/main" id="{F27154E8-EAAD-C53B-F948-AD33B63AE1E6}"/>
              </a:ext>
            </a:extLst>
          </p:cNvPr>
          <p:cNvSpPr txBox="1"/>
          <p:nvPr/>
        </p:nvSpPr>
        <p:spPr>
          <a:xfrm>
            <a:off x="7874005" y="10125805"/>
            <a:ext cx="2914370" cy="369332"/>
          </a:xfrm>
          <a:prstGeom prst="rect">
            <a:avLst/>
          </a:prstGeom>
          <a:noFill/>
        </p:spPr>
        <p:txBody>
          <a:bodyPr wrap="square" rtlCol="0">
            <a:spAutoFit/>
          </a:bodyPr>
          <a:lstStyle/>
          <a:p>
            <a:r>
              <a:rPr lang="ja-JP" altLang="en-US" sz="600" dirty="0">
                <a:solidFill>
                  <a:schemeClr val="bg1"/>
                </a:solidFill>
              </a:rPr>
              <a:t>実際のプログラム</a:t>
            </a:r>
            <a:endParaRPr lang="en-US" altLang="ja-JP" sz="600" dirty="0">
              <a:solidFill>
                <a:schemeClr val="bg1"/>
              </a:solidFill>
            </a:endParaRPr>
          </a:p>
          <a:p>
            <a:r>
              <a:rPr lang="ja-JP" altLang="en-US" sz="600" dirty="0">
                <a:solidFill>
                  <a:schemeClr val="bg1"/>
                </a:solidFill>
              </a:rPr>
              <a:t>　</a:t>
            </a:r>
            <a:r>
              <a:rPr lang="en-US" altLang="ja-JP" sz="600" dirty="0" err="1">
                <a:solidFill>
                  <a:schemeClr val="bg1"/>
                </a:solidFill>
              </a:rPr>
              <a:t>LimitOfBackMove</a:t>
            </a:r>
            <a:r>
              <a:rPr lang="en-US" altLang="ja-JP" sz="600" dirty="0">
                <a:solidFill>
                  <a:schemeClr val="bg1"/>
                </a:solidFill>
              </a:rPr>
              <a:t> </a:t>
            </a:r>
            <a:r>
              <a:rPr lang="ja-JP" altLang="en-US" sz="600" dirty="0">
                <a:solidFill>
                  <a:schemeClr val="bg1"/>
                </a:solidFill>
              </a:rPr>
              <a:t>というタイマー変数によってある方向に対する移動時間</a:t>
            </a:r>
            <a:endParaRPr lang="en-US" altLang="ja-JP" sz="600" dirty="0">
              <a:solidFill>
                <a:schemeClr val="bg1"/>
              </a:solidFill>
            </a:endParaRPr>
          </a:p>
          <a:p>
            <a:r>
              <a:rPr lang="ja-JP" altLang="en-US" sz="600" dirty="0">
                <a:solidFill>
                  <a:schemeClr val="bg1"/>
                </a:solidFill>
              </a:rPr>
              <a:t>の検知を行い、速度の割合を減少させている</a:t>
            </a:r>
            <a:r>
              <a:rPr lang="en-US" altLang="ja-JP" sz="600" dirty="0">
                <a:solidFill>
                  <a:schemeClr val="bg1"/>
                </a:solidFill>
              </a:rPr>
              <a:t>(115</a:t>
            </a:r>
            <a:r>
              <a:rPr lang="ja-JP" altLang="en-US" sz="600" dirty="0">
                <a:solidFill>
                  <a:schemeClr val="bg1"/>
                </a:solidFill>
              </a:rPr>
              <a:t>行目</a:t>
            </a:r>
            <a:r>
              <a:rPr lang="en-US" altLang="ja-JP" sz="600" dirty="0">
                <a:solidFill>
                  <a:schemeClr val="bg1"/>
                </a:solidFill>
              </a:rPr>
              <a:t>)</a:t>
            </a:r>
            <a:r>
              <a:rPr lang="ja-JP" altLang="en-US" sz="600" dirty="0">
                <a:solidFill>
                  <a:schemeClr val="bg1"/>
                </a:solidFill>
              </a:rPr>
              <a:t>。</a:t>
            </a:r>
          </a:p>
        </p:txBody>
      </p:sp>
      <p:sp>
        <p:nvSpPr>
          <p:cNvPr id="1460" name="四角形: 角を丸くする 1459">
            <a:extLst>
              <a:ext uri="{FF2B5EF4-FFF2-40B4-BE49-F238E27FC236}">
                <a16:creationId xmlns:a16="http://schemas.microsoft.com/office/drawing/2014/main" id="{0A96A470-E740-8915-A09F-34A670C3629A}"/>
              </a:ext>
            </a:extLst>
          </p:cNvPr>
          <p:cNvSpPr/>
          <p:nvPr/>
        </p:nvSpPr>
        <p:spPr>
          <a:xfrm>
            <a:off x="10918317" y="5602102"/>
            <a:ext cx="3966084" cy="1715353"/>
          </a:xfrm>
          <a:prstGeom prst="roundRect">
            <a:avLst>
              <a:gd name="adj" fmla="val 3721"/>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61" name="直線コネクタ 1460">
            <a:extLst>
              <a:ext uri="{FF2B5EF4-FFF2-40B4-BE49-F238E27FC236}">
                <a16:creationId xmlns:a16="http://schemas.microsoft.com/office/drawing/2014/main" id="{7D1C5421-C444-67B9-635C-A84498E291EE}"/>
              </a:ext>
            </a:extLst>
          </p:cNvPr>
          <p:cNvCxnSpPr>
            <a:cxnSpLocks/>
          </p:cNvCxnSpPr>
          <p:nvPr/>
        </p:nvCxnSpPr>
        <p:spPr>
          <a:xfrm>
            <a:off x="10987088" y="6207153"/>
            <a:ext cx="3831711" cy="0"/>
          </a:xfrm>
          <a:prstGeom prst="line">
            <a:avLst/>
          </a:prstGeom>
          <a:ln w="9525"/>
        </p:spPr>
        <p:style>
          <a:lnRef idx="1">
            <a:schemeClr val="dk1"/>
          </a:lnRef>
          <a:fillRef idx="0">
            <a:schemeClr val="dk1"/>
          </a:fillRef>
          <a:effectRef idx="0">
            <a:schemeClr val="dk1"/>
          </a:effectRef>
          <a:fontRef idx="minor">
            <a:schemeClr val="tx1"/>
          </a:fontRef>
        </p:style>
      </p:cxnSp>
      <p:sp>
        <p:nvSpPr>
          <p:cNvPr id="1462" name="テキスト ボックス 1461">
            <a:extLst>
              <a:ext uri="{FF2B5EF4-FFF2-40B4-BE49-F238E27FC236}">
                <a16:creationId xmlns:a16="http://schemas.microsoft.com/office/drawing/2014/main" id="{22CD8408-4DEC-408C-75B8-45B34B4C55C9}"/>
              </a:ext>
            </a:extLst>
          </p:cNvPr>
          <p:cNvSpPr txBox="1"/>
          <p:nvPr/>
        </p:nvSpPr>
        <p:spPr>
          <a:xfrm>
            <a:off x="11582237" y="5667139"/>
            <a:ext cx="2732060" cy="338554"/>
          </a:xfrm>
          <a:prstGeom prst="rect">
            <a:avLst/>
          </a:prstGeom>
          <a:noFill/>
        </p:spPr>
        <p:txBody>
          <a:bodyPr wrap="square" rtlCol="0">
            <a:spAutoFit/>
          </a:bodyPr>
          <a:lstStyle/>
          <a:p>
            <a:r>
              <a:rPr kumimoji="1" lang="ja-JP" altLang="en-US" sz="1600" b="1" dirty="0">
                <a:solidFill>
                  <a:schemeClr val="bg1"/>
                </a:solidFill>
              </a:rPr>
              <a:t>金属製</a:t>
            </a:r>
            <a:r>
              <a:rPr kumimoji="1" lang="ja-JP" altLang="en-US" sz="1600" dirty="0">
                <a:solidFill>
                  <a:schemeClr val="bg1"/>
                </a:solidFill>
              </a:rPr>
              <a:t>でロボットを強固に</a:t>
            </a:r>
          </a:p>
        </p:txBody>
      </p:sp>
      <p:sp>
        <p:nvSpPr>
          <p:cNvPr id="1463" name="テキスト ボックス 1462">
            <a:extLst>
              <a:ext uri="{FF2B5EF4-FFF2-40B4-BE49-F238E27FC236}">
                <a16:creationId xmlns:a16="http://schemas.microsoft.com/office/drawing/2014/main" id="{DB4452C4-D066-2FA9-7E27-427F0674B743}"/>
              </a:ext>
            </a:extLst>
          </p:cNvPr>
          <p:cNvSpPr txBox="1"/>
          <p:nvPr/>
        </p:nvSpPr>
        <p:spPr>
          <a:xfrm>
            <a:off x="12141414" y="5935419"/>
            <a:ext cx="1511091" cy="261610"/>
          </a:xfrm>
          <a:prstGeom prst="rect">
            <a:avLst/>
          </a:prstGeom>
          <a:noFill/>
        </p:spPr>
        <p:txBody>
          <a:bodyPr wrap="square" rtlCol="0">
            <a:spAutoFit/>
          </a:bodyPr>
          <a:lstStyle/>
          <a:p>
            <a:r>
              <a:rPr lang="en-US" altLang="ja-JP" sz="1050" dirty="0">
                <a:solidFill>
                  <a:schemeClr val="bg1"/>
                </a:solidFill>
              </a:rPr>
              <a:t>- CNC</a:t>
            </a:r>
            <a:r>
              <a:rPr lang="ja-JP" altLang="en-US" sz="1050" dirty="0">
                <a:solidFill>
                  <a:schemeClr val="bg1"/>
                </a:solidFill>
              </a:rPr>
              <a:t>による金属加工</a:t>
            </a:r>
            <a:r>
              <a:rPr lang="en-US" altLang="ja-JP" sz="1050" dirty="0">
                <a:solidFill>
                  <a:schemeClr val="bg1"/>
                </a:solidFill>
              </a:rPr>
              <a:t> -</a:t>
            </a:r>
            <a:endParaRPr lang="ja-JP" altLang="en-US" sz="1050" dirty="0">
              <a:solidFill>
                <a:schemeClr val="bg1"/>
              </a:solidFill>
            </a:endParaRPr>
          </a:p>
        </p:txBody>
      </p:sp>
      <p:sp>
        <p:nvSpPr>
          <p:cNvPr id="1466" name="テキスト ボックス 1465">
            <a:extLst>
              <a:ext uri="{FF2B5EF4-FFF2-40B4-BE49-F238E27FC236}">
                <a16:creationId xmlns:a16="http://schemas.microsoft.com/office/drawing/2014/main" id="{1ACC5344-701D-E088-E690-AA85EF42BBEF}"/>
              </a:ext>
            </a:extLst>
          </p:cNvPr>
          <p:cNvSpPr txBox="1"/>
          <p:nvPr/>
        </p:nvSpPr>
        <p:spPr>
          <a:xfrm>
            <a:off x="11021850" y="6229424"/>
            <a:ext cx="3809719" cy="1123384"/>
          </a:xfrm>
          <a:prstGeom prst="rect">
            <a:avLst/>
          </a:prstGeom>
          <a:noFill/>
        </p:spPr>
        <p:txBody>
          <a:bodyPr wrap="square" rtlCol="0">
            <a:spAutoFit/>
          </a:bodyPr>
          <a:lstStyle/>
          <a:p>
            <a:r>
              <a:rPr lang="ja-JP" altLang="en-US" sz="800" dirty="0">
                <a:solidFill>
                  <a:schemeClr val="bg1"/>
                </a:solidFill>
              </a:rPr>
              <a:t>　モーターの変更によりタイヤを強固に</a:t>
            </a:r>
            <a:endParaRPr lang="en-US" altLang="ja-JP" sz="800" dirty="0">
              <a:solidFill>
                <a:schemeClr val="bg1"/>
              </a:solidFill>
            </a:endParaRPr>
          </a:p>
          <a:p>
            <a:r>
              <a:rPr lang="ja-JP" altLang="en-US" sz="800" dirty="0">
                <a:solidFill>
                  <a:schemeClr val="bg1"/>
                </a:solidFill>
              </a:rPr>
              <a:t>固定する必要がありました。初めは</a:t>
            </a:r>
            <a:r>
              <a:rPr lang="en-US" altLang="ja-JP" sz="800" dirty="0">
                <a:solidFill>
                  <a:schemeClr val="bg1"/>
                </a:solidFill>
              </a:rPr>
              <a:t>3D</a:t>
            </a:r>
            <a:r>
              <a:rPr lang="ja-JP" altLang="en-US" sz="800" dirty="0">
                <a:solidFill>
                  <a:schemeClr val="bg1"/>
                </a:solidFill>
              </a:rPr>
              <a:t>プリンタ</a:t>
            </a:r>
            <a:endParaRPr lang="en-US" altLang="ja-JP" sz="800" dirty="0">
              <a:solidFill>
                <a:schemeClr val="bg1"/>
              </a:solidFill>
            </a:endParaRPr>
          </a:p>
          <a:p>
            <a:r>
              <a:rPr lang="ja-JP" altLang="en-US" sz="800" dirty="0">
                <a:solidFill>
                  <a:schemeClr val="bg1"/>
                </a:solidFill>
              </a:rPr>
              <a:t>を用いて製作していましたが、部品が折れる</a:t>
            </a:r>
            <a:endParaRPr lang="en-US" altLang="ja-JP" sz="800" dirty="0">
              <a:solidFill>
                <a:schemeClr val="bg1"/>
              </a:solidFill>
            </a:endParaRPr>
          </a:p>
          <a:p>
            <a:r>
              <a:rPr lang="ja-JP" altLang="en-US" sz="800" dirty="0">
                <a:solidFill>
                  <a:schemeClr val="bg1"/>
                </a:solidFill>
              </a:rPr>
              <a:t>などの問題が頻発したため、</a:t>
            </a:r>
            <a:r>
              <a:rPr lang="en-US" altLang="ja-JP" sz="800" dirty="0" err="1">
                <a:solidFill>
                  <a:schemeClr val="bg1"/>
                </a:solidFill>
              </a:rPr>
              <a:t>OriginalMind</a:t>
            </a:r>
            <a:r>
              <a:rPr lang="ja-JP" altLang="en-US" sz="800" dirty="0">
                <a:solidFill>
                  <a:schemeClr val="bg1"/>
                </a:solidFill>
              </a:rPr>
              <a:t>社の</a:t>
            </a:r>
            <a:endParaRPr lang="en-US" altLang="ja-JP" sz="800" dirty="0">
              <a:solidFill>
                <a:schemeClr val="bg1"/>
              </a:solidFill>
            </a:endParaRPr>
          </a:p>
          <a:p>
            <a:r>
              <a:rPr lang="en-US" altLang="ja-JP" sz="800" dirty="0">
                <a:solidFill>
                  <a:schemeClr val="bg1"/>
                </a:solidFill>
              </a:rPr>
              <a:t>CNC</a:t>
            </a:r>
            <a:r>
              <a:rPr lang="ja-JP" altLang="en-US" sz="800" dirty="0">
                <a:solidFill>
                  <a:schemeClr val="bg1"/>
                </a:solidFill>
              </a:rPr>
              <a:t>を用いることで、時間のかかる金属加工を</a:t>
            </a:r>
            <a:endParaRPr lang="en-US" altLang="ja-JP" sz="800" dirty="0">
              <a:solidFill>
                <a:schemeClr val="bg1"/>
              </a:solidFill>
            </a:endParaRPr>
          </a:p>
          <a:p>
            <a:r>
              <a:rPr lang="ja-JP" altLang="en-US" sz="800" dirty="0">
                <a:solidFill>
                  <a:schemeClr val="bg1"/>
                </a:solidFill>
              </a:rPr>
              <a:t>自動で行い、タイヤ・タイヤ固定具を強固に、</a:t>
            </a:r>
            <a:endParaRPr lang="en-US" altLang="ja-JP" sz="800" dirty="0">
              <a:solidFill>
                <a:schemeClr val="bg1"/>
              </a:solidFill>
            </a:endParaRPr>
          </a:p>
          <a:p>
            <a:r>
              <a:rPr lang="ja-JP" altLang="en-US" sz="800" dirty="0">
                <a:solidFill>
                  <a:schemeClr val="bg1"/>
                </a:solidFill>
              </a:rPr>
              <a:t>そして安定させることができました。</a:t>
            </a:r>
            <a:endParaRPr lang="en-US" altLang="ja-JP" sz="800" dirty="0">
              <a:solidFill>
                <a:schemeClr val="bg1"/>
              </a:solidFill>
            </a:endParaRPr>
          </a:p>
          <a:p>
            <a:endParaRPr lang="en-US" altLang="ja-JP" sz="300" dirty="0">
              <a:solidFill>
                <a:schemeClr val="bg1"/>
              </a:solidFill>
            </a:endParaRPr>
          </a:p>
          <a:p>
            <a:r>
              <a:rPr lang="en-US" altLang="ja-JP" sz="600" dirty="0">
                <a:solidFill>
                  <a:schemeClr val="bg1"/>
                </a:solidFill>
              </a:rPr>
              <a:t>                                             (</a:t>
            </a:r>
            <a:r>
              <a:rPr lang="ja-JP" altLang="en-US" sz="600" dirty="0">
                <a:solidFill>
                  <a:schemeClr val="bg1"/>
                </a:solidFill>
              </a:rPr>
              <a:t>右図：ロボットに取り付けた金属部品</a:t>
            </a:r>
            <a:r>
              <a:rPr lang="en-US" altLang="ja-JP" sz="600" dirty="0">
                <a:solidFill>
                  <a:schemeClr val="bg1"/>
                </a:solidFill>
              </a:rPr>
              <a:t>)  </a:t>
            </a:r>
            <a:endParaRPr lang="ja-JP" altLang="en-US" sz="600" dirty="0">
              <a:solidFill>
                <a:schemeClr val="bg1"/>
              </a:solidFill>
            </a:endParaRPr>
          </a:p>
        </p:txBody>
      </p:sp>
      <p:pic>
        <p:nvPicPr>
          <p:cNvPr id="1468" name="図 1467" descr="屋内, キッチン, 小さい, 座る が含まれている画像&#10;&#10;自動的に生成された説明">
            <a:extLst>
              <a:ext uri="{FF2B5EF4-FFF2-40B4-BE49-F238E27FC236}">
                <a16:creationId xmlns:a16="http://schemas.microsoft.com/office/drawing/2014/main" id="{18F8BDEF-3D5C-C5A6-9A98-BA4E24D3038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81572" y="6259630"/>
            <a:ext cx="1337572" cy="1003179"/>
          </a:xfrm>
          <a:prstGeom prst="rect">
            <a:avLst/>
          </a:prstGeom>
        </p:spPr>
      </p:pic>
      <p:sp>
        <p:nvSpPr>
          <p:cNvPr id="1469" name="四角形: 角を丸くする 1468">
            <a:extLst>
              <a:ext uri="{FF2B5EF4-FFF2-40B4-BE49-F238E27FC236}">
                <a16:creationId xmlns:a16="http://schemas.microsoft.com/office/drawing/2014/main" id="{AD5F7D57-2945-A514-74B6-763C543932D9}"/>
              </a:ext>
            </a:extLst>
          </p:cNvPr>
          <p:cNvSpPr/>
          <p:nvPr/>
        </p:nvSpPr>
        <p:spPr>
          <a:xfrm>
            <a:off x="10918317" y="7354573"/>
            <a:ext cx="3966084" cy="1715353"/>
          </a:xfrm>
          <a:prstGeom prst="roundRect">
            <a:avLst>
              <a:gd name="adj" fmla="val 3721"/>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1" name="四角形: 角を丸くする 1470">
            <a:extLst>
              <a:ext uri="{FF2B5EF4-FFF2-40B4-BE49-F238E27FC236}">
                <a16:creationId xmlns:a16="http://schemas.microsoft.com/office/drawing/2014/main" id="{0E46BC27-050E-912C-6A8E-C271A6AC0639}"/>
              </a:ext>
            </a:extLst>
          </p:cNvPr>
          <p:cNvSpPr/>
          <p:nvPr/>
        </p:nvSpPr>
        <p:spPr>
          <a:xfrm>
            <a:off x="10918317" y="9134475"/>
            <a:ext cx="3966084" cy="1359528"/>
          </a:xfrm>
          <a:prstGeom prst="roundRect">
            <a:avLst>
              <a:gd name="adj" fmla="val 3721"/>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72" name="直線コネクタ 1471">
            <a:extLst>
              <a:ext uri="{FF2B5EF4-FFF2-40B4-BE49-F238E27FC236}">
                <a16:creationId xmlns:a16="http://schemas.microsoft.com/office/drawing/2014/main" id="{479B04F5-ED69-22D3-DA04-B0095A52A22B}"/>
              </a:ext>
            </a:extLst>
          </p:cNvPr>
          <p:cNvCxnSpPr>
            <a:cxnSpLocks/>
          </p:cNvCxnSpPr>
          <p:nvPr/>
        </p:nvCxnSpPr>
        <p:spPr>
          <a:xfrm>
            <a:off x="11021850" y="9510441"/>
            <a:ext cx="3697294" cy="0"/>
          </a:xfrm>
          <a:prstGeom prst="line">
            <a:avLst/>
          </a:prstGeom>
          <a:ln w="9525"/>
        </p:spPr>
        <p:style>
          <a:lnRef idx="1">
            <a:schemeClr val="dk1"/>
          </a:lnRef>
          <a:fillRef idx="0">
            <a:schemeClr val="dk1"/>
          </a:fillRef>
          <a:effectRef idx="0">
            <a:schemeClr val="dk1"/>
          </a:effectRef>
          <a:fontRef idx="minor">
            <a:schemeClr val="tx1"/>
          </a:fontRef>
        </p:style>
      </p:cxnSp>
      <p:sp>
        <p:nvSpPr>
          <p:cNvPr id="1475" name="テキスト ボックス 1474">
            <a:extLst>
              <a:ext uri="{FF2B5EF4-FFF2-40B4-BE49-F238E27FC236}">
                <a16:creationId xmlns:a16="http://schemas.microsoft.com/office/drawing/2014/main" id="{C7AAC82D-0ED5-5F2C-2BF0-2193620ADA9D}"/>
              </a:ext>
            </a:extLst>
          </p:cNvPr>
          <p:cNvSpPr txBox="1"/>
          <p:nvPr/>
        </p:nvSpPr>
        <p:spPr>
          <a:xfrm>
            <a:off x="12359746" y="9196884"/>
            <a:ext cx="1502303" cy="338554"/>
          </a:xfrm>
          <a:prstGeom prst="rect">
            <a:avLst/>
          </a:prstGeom>
          <a:noFill/>
        </p:spPr>
        <p:txBody>
          <a:bodyPr wrap="square" rtlCol="0">
            <a:spAutoFit/>
          </a:bodyPr>
          <a:lstStyle/>
          <a:p>
            <a:r>
              <a:rPr kumimoji="1" lang="ja-JP" altLang="en-US" sz="1600" dirty="0">
                <a:solidFill>
                  <a:schemeClr val="bg1"/>
                </a:solidFill>
              </a:rPr>
              <a:t>スポンサー</a:t>
            </a:r>
            <a:endParaRPr kumimoji="1" lang="ja-JP" altLang="en-US" sz="1600" b="1" dirty="0">
              <a:solidFill>
                <a:schemeClr val="bg1"/>
              </a:solidFill>
            </a:endParaRPr>
          </a:p>
        </p:txBody>
      </p:sp>
      <p:sp>
        <p:nvSpPr>
          <p:cNvPr id="1479" name="テキスト ボックス 1478">
            <a:extLst>
              <a:ext uri="{FF2B5EF4-FFF2-40B4-BE49-F238E27FC236}">
                <a16:creationId xmlns:a16="http://schemas.microsoft.com/office/drawing/2014/main" id="{B0FE74C2-A926-2260-CC79-0092393B58F1}"/>
              </a:ext>
            </a:extLst>
          </p:cNvPr>
          <p:cNvSpPr txBox="1"/>
          <p:nvPr/>
        </p:nvSpPr>
        <p:spPr>
          <a:xfrm>
            <a:off x="11046880" y="9550815"/>
            <a:ext cx="3809719" cy="584775"/>
          </a:xfrm>
          <a:prstGeom prst="rect">
            <a:avLst/>
          </a:prstGeom>
          <a:noFill/>
        </p:spPr>
        <p:txBody>
          <a:bodyPr wrap="square" rtlCol="0">
            <a:spAutoFit/>
          </a:bodyPr>
          <a:lstStyle/>
          <a:p>
            <a:r>
              <a:rPr lang="ja-JP" altLang="en-US" sz="800" dirty="0">
                <a:solidFill>
                  <a:schemeClr val="bg1"/>
                </a:solidFill>
              </a:rPr>
              <a:t>　私たちが制作するロボットには</a:t>
            </a:r>
            <a:r>
              <a:rPr lang="en-US" altLang="ja-JP" sz="800" dirty="0">
                <a:solidFill>
                  <a:schemeClr val="bg1"/>
                </a:solidFill>
              </a:rPr>
              <a:t>JLCPCB</a:t>
            </a:r>
            <a:r>
              <a:rPr lang="ja-JP" altLang="en-US" sz="800" dirty="0">
                <a:solidFill>
                  <a:schemeClr val="bg1"/>
                </a:solidFill>
              </a:rPr>
              <a:t>様の基板を使用しています。</a:t>
            </a:r>
            <a:endParaRPr lang="en-US" altLang="ja-JP" sz="800" dirty="0">
              <a:solidFill>
                <a:schemeClr val="bg1"/>
              </a:solidFill>
            </a:endParaRPr>
          </a:p>
          <a:p>
            <a:r>
              <a:rPr lang="en-US" altLang="ja-JP" sz="800" dirty="0">
                <a:solidFill>
                  <a:schemeClr val="bg1"/>
                </a:solidFill>
              </a:rPr>
              <a:t>JLCPCB</a:t>
            </a:r>
            <a:r>
              <a:rPr lang="ja-JP" altLang="en-US" sz="800" dirty="0">
                <a:solidFill>
                  <a:schemeClr val="bg1"/>
                </a:solidFill>
              </a:rPr>
              <a:t>様にスポンサーになっていただき、格安で基板製造をしていただいて</a:t>
            </a:r>
            <a:endParaRPr lang="en-US" altLang="ja-JP" sz="800" dirty="0">
              <a:solidFill>
                <a:schemeClr val="bg1"/>
              </a:solidFill>
            </a:endParaRPr>
          </a:p>
          <a:p>
            <a:r>
              <a:rPr lang="ja-JP" altLang="en-US" sz="800" dirty="0">
                <a:solidFill>
                  <a:schemeClr val="bg1"/>
                </a:solidFill>
              </a:rPr>
              <a:t>おります。また、</a:t>
            </a:r>
            <a:r>
              <a:rPr lang="en-US" altLang="ja-JP" sz="800" dirty="0">
                <a:solidFill>
                  <a:schemeClr val="bg1"/>
                </a:solidFill>
              </a:rPr>
              <a:t>JLCPCB</a:t>
            </a:r>
            <a:r>
              <a:rPr lang="ja-JP" altLang="en-US" sz="800" dirty="0">
                <a:solidFill>
                  <a:schemeClr val="bg1"/>
                </a:solidFill>
              </a:rPr>
              <a:t>様とのタイアップ記事も制作しているのでぜひ</a:t>
            </a:r>
            <a:endParaRPr lang="en-US" altLang="ja-JP" sz="800" dirty="0">
              <a:solidFill>
                <a:schemeClr val="bg1"/>
              </a:solidFill>
            </a:endParaRPr>
          </a:p>
          <a:p>
            <a:r>
              <a:rPr lang="en-US" altLang="ja-JP" sz="800" dirty="0">
                <a:solidFill>
                  <a:schemeClr val="bg1"/>
                </a:solidFill>
              </a:rPr>
              <a:t>JLCPCB</a:t>
            </a:r>
            <a:r>
              <a:rPr lang="ja-JP" altLang="en-US" sz="800" dirty="0">
                <a:solidFill>
                  <a:schemeClr val="bg1"/>
                </a:solidFill>
              </a:rPr>
              <a:t>及び私たちのウェブサイトをご覧ください。</a:t>
            </a:r>
            <a:endParaRPr lang="en-US" altLang="ja-JP" sz="800" dirty="0">
              <a:solidFill>
                <a:schemeClr val="bg1"/>
              </a:solidFill>
            </a:endParaRPr>
          </a:p>
        </p:txBody>
      </p:sp>
      <p:pic>
        <p:nvPicPr>
          <p:cNvPr id="1485" name="図 1484" descr="QR コード&#10;&#10;自動的に生成された説明">
            <a:extLst>
              <a:ext uri="{FF2B5EF4-FFF2-40B4-BE49-F238E27FC236}">
                <a16:creationId xmlns:a16="http://schemas.microsoft.com/office/drawing/2014/main" id="{8386B639-019A-1F9D-61DB-24333EAD7B5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584506" y="10102797"/>
            <a:ext cx="332011" cy="332011"/>
          </a:xfrm>
          <a:prstGeom prst="rect">
            <a:avLst/>
          </a:prstGeom>
        </p:spPr>
      </p:pic>
      <p:cxnSp>
        <p:nvCxnSpPr>
          <p:cNvPr id="1486" name="直線コネクタ 1485">
            <a:extLst>
              <a:ext uri="{FF2B5EF4-FFF2-40B4-BE49-F238E27FC236}">
                <a16:creationId xmlns:a16="http://schemas.microsoft.com/office/drawing/2014/main" id="{1AF75C0E-0252-9745-CB37-C26956B5517B}"/>
              </a:ext>
            </a:extLst>
          </p:cNvPr>
          <p:cNvCxnSpPr>
            <a:cxnSpLocks/>
          </p:cNvCxnSpPr>
          <p:nvPr/>
        </p:nvCxnSpPr>
        <p:spPr>
          <a:xfrm>
            <a:off x="10987088" y="7867549"/>
            <a:ext cx="3831711" cy="0"/>
          </a:xfrm>
          <a:prstGeom prst="line">
            <a:avLst/>
          </a:prstGeom>
          <a:ln w="9525"/>
        </p:spPr>
        <p:style>
          <a:lnRef idx="1">
            <a:schemeClr val="dk1"/>
          </a:lnRef>
          <a:fillRef idx="0">
            <a:schemeClr val="dk1"/>
          </a:fillRef>
          <a:effectRef idx="0">
            <a:schemeClr val="dk1"/>
          </a:effectRef>
          <a:fontRef idx="minor">
            <a:schemeClr val="tx1"/>
          </a:fontRef>
        </p:style>
      </p:cxnSp>
      <p:sp>
        <p:nvSpPr>
          <p:cNvPr id="1487" name="テキスト ボックス 1486">
            <a:extLst>
              <a:ext uri="{FF2B5EF4-FFF2-40B4-BE49-F238E27FC236}">
                <a16:creationId xmlns:a16="http://schemas.microsoft.com/office/drawing/2014/main" id="{C2B021D3-0EE8-9CF8-EB01-FA491B433768}"/>
              </a:ext>
            </a:extLst>
          </p:cNvPr>
          <p:cNvSpPr txBox="1"/>
          <p:nvPr/>
        </p:nvSpPr>
        <p:spPr>
          <a:xfrm>
            <a:off x="11720755" y="7382726"/>
            <a:ext cx="2671520" cy="338554"/>
          </a:xfrm>
          <a:prstGeom prst="rect">
            <a:avLst/>
          </a:prstGeom>
          <a:noFill/>
        </p:spPr>
        <p:txBody>
          <a:bodyPr wrap="square" rtlCol="0">
            <a:spAutoFit/>
          </a:bodyPr>
          <a:lstStyle/>
          <a:p>
            <a:r>
              <a:rPr kumimoji="1" lang="ja-JP" altLang="en-US" sz="1600" dirty="0">
                <a:solidFill>
                  <a:schemeClr val="bg1"/>
                </a:solidFill>
              </a:rPr>
              <a:t>強いロボットは</a:t>
            </a:r>
            <a:r>
              <a:rPr kumimoji="1" lang="ja-JP" altLang="en-US" sz="1600" b="1" dirty="0">
                <a:solidFill>
                  <a:schemeClr val="bg1"/>
                </a:solidFill>
              </a:rPr>
              <a:t>環境</a:t>
            </a:r>
            <a:r>
              <a:rPr kumimoji="1" lang="ja-JP" altLang="en-US" sz="1600" dirty="0">
                <a:solidFill>
                  <a:schemeClr val="bg1"/>
                </a:solidFill>
              </a:rPr>
              <a:t>から</a:t>
            </a:r>
          </a:p>
        </p:txBody>
      </p:sp>
      <p:sp>
        <p:nvSpPr>
          <p:cNvPr id="1488" name="テキスト ボックス 1487">
            <a:extLst>
              <a:ext uri="{FF2B5EF4-FFF2-40B4-BE49-F238E27FC236}">
                <a16:creationId xmlns:a16="http://schemas.microsoft.com/office/drawing/2014/main" id="{16E4A3D3-E300-EB65-14EA-93CBFD46FEB3}"/>
              </a:ext>
            </a:extLst>
          </p:cNvPr>
          <p:cNvSpPr txBox="1"/>
          <p:nvPr/>
        </p:nvSpPr>
        <p:spPr>
          <a:xfrm>
            <a:off x="12192214" y="7631956"/>
            <a:ext cx="1511091" cy="253916"/>
          </a:xfrm>
          <a:prstGeom prst="rect">
            <a:avLst/>
          </a:prstGeom>
          <a:noFill/>
        </p:spPr>
        <p:txBody>
          <a:bodyPr wrap="square" rtlCol="0">
            <a:spAutoFit/>
          </a:bodyPr>
          <a:lstStyle/>
          <a:p>
            <a:r>
              <a:rPr lang="en-US" altLang="ja-JP" sz="1050" dirty="0">
                <a:solidFill>
                  <a:schemeClr val="bg1"/>
                </a:solidFill>
              </a:rPr>
              <a:t>- </a:t>
            </a:r>
            <a:r>
              <a:rPr lang="ja-JP" altLang="en-US" sz="1050" dirty="0">
                <a:solidFill>
                  <a:schemeClr val="bg1"/>
                </a:solidFill>
              </a:rPr>
              <a:t>私たちの開発環境</a:t>
            </a:r>
            <a:r>
              <a:rPr lang="en-US" altLang="ja-JP" sz="1050" dirty="0">
                <a:solidFill>
                  <a:schemeClr val="bg1"/>
                </a:solidFill>
              </a:rPr>
              <a:t> -</a:t>
            </a:r>
            <a:endParaRPr lang="ja-JP" altLang="en-US" sz="1050" dirty="0">
              <a:solidFill>
                <a:schemeClr val="bg1"/>
              </a:solidFill>
            </a:endParaRPr>
          </a:p>
        </p:txBody>
      </p:sp>
      <p:sp>
        <p:nvSpPr>
          <p:cNvPr id="1489" name="テキスト ボックス 1488">
            <a:extLst>
              <a:ext uri="{FF2B5EF4-FFF2-40B4-BE49-F238E27FC236}">
                <a16:creationId xmlns:a16="http://schemas.microsoft.com/office/drawing/2014/main" id="{C51E4244-AA00-1157-6B56-DFEBFDB1F845}"/>
              </a:ext>
            </a:extLst>
          </p:cNvPr>
          <p:cNvSpPr txBox="1"/>
          <p:nvPr/>
        </p:nvSpPr>
        <p:spPr>
          <a:xfrm>
            <a:off x="11002175" y="7900056"/>
            <a:ext cx="3771572" cy="338554"/>
          </a:xfrm>
          <a:prstGeom prst="rect">
            <a:avLst/>
          </a:prstGeom>
          <a:noFill/>
        </p:spPr>
        <p:txBody>
          <a:bodyPr wrap="square" rtlCol="0">
            <a:spAutoFit/>
          </a:bodyPr>
          <a:lstStyle/>
          <a:p>
            <a:r>
              <a:rPr lang="ja-JP" altLang="en-US" sz="800" dirty="0">
                <a:solidFill>
                  <a:schemeClr val="bg1"/>
                </a:solidFill>
              </a:rPr>
              <a:t>　私たちはロボットの開発のために以下のツールを使用しています。</a:t>
            </a:r>
            <a:endParaRPr lang="en-US" altLang="ja-JP" sz="800" dirty="0">
              <a:solidFill>
                <a:schemeClr val="bg1"/>
              </a:solidFill>
            </a:endParaRPr>
          </a:p>
          <a:p>
            <a:r>
              <a:rPr lang="ja-JP" altLang="en-US" sz="800" dirty="0">
                <a:solidFill>
                  <a:schemeClr val="bg1"/>
                </a:solidFill>
              </a:rPr>
              <a:t>環境を統一して活動することでロボットの開発を円滑に進めることができます。</a:t>
            </a:r>
          </a:p>
        </p:txBody>
      </p:sp>
      <p:sp>
        <p:nvSpPr>
          <p:cNvPr id="1490" name="テキスト ボックス 1489">
            <a:extLst>
              <a:ext uri="{FF2B5EF4-FFF2-40B4-BE49-F238E27FC236}">
                <a16:creationId xmlns:a16="http://schemas.microsoft.com/office/drawing/2014/main" id="{903F708C-6ACC-800D-CDF8-F37247FE9091}"/>
              </a:ext>
            </a:extLst>
          </p:cNvPr>
          <p:cNvSpPr txBox="1"/>
          <p:nvPr/>
        </p:nvSpPr>
        <p:spPr>
          <a:xfrm>
            <a:off x="11046523" y="8148277"/>
            <a:ext cx="1938935" cy="923330"/>
          </a:xfrm>
          <a:prstGeom prst="rect">
            <a:avLst/>
          </a:prstGeom>
          <a:noFill/>
        </p:spPr>
        <p:txBody>
          <a:bodyPr wrap="square" rtlCol="0">
            <a:spAutoFit/>
          </a:bodyPr>
          <a:lstStyle/>
          <a:p>
            <a:r>
              <a:rPr lang="en-US" altLang="ja-JP" sz="900" dirty="0">
                <a:solidFill>
                  <a:schemeClr val="bg1"/>
                </a:solidFill>
              </a:rPr>
              <a:t>&lt;</a:t>
            </a:r>
            <a:r>
              <a:rPr lang="ja-JP" altLang="en-US" sz="900" dirty="0">
                <a:solidFill>
                  <a:schemeClr val="bg1"/>
                </a:solidFill>
              </a:rPr>
              <a:t>ハード</a:t>
            </a:r>
            <a:r>
              <a:rPr lang="en-US" altLang="ja-JP" sz="900" dirty="0">
                <a:solidFill>
                  <a:schemeClr val="bg1"/>
                </a:solidFill>
              </a:rPr>
              <a:t>&gt;</a:t>
            </a:r>
          </a:p>
          <a:p>
            <a:r>
              <a:rPr lang="ja-JP" altLang="en-US" sz="800" dirty="0">
                <a:solidFill>
                  <a:schemeClr val="bg1"/>
                </a:solidFill>
              </a:rPr>
              <a:t>ロボット設計　： </a:t>
            </a:r>
            <a:r>
              <a:rPr lang="en-US" altLang="ja-JP" sz="800" dirty="0">
                <a:solidFill>
                  <a:schemeClr val="bg1"/>
                </a:solidFill>
              </a:rPr>
              <a:t>Fusion360</a:t>
            </a:r>
          </a:p>
          <a:p>
            <a:r>
              <a:rPr lang="ja-JP" altLang="en-US" sz="800" dirty="0">
                <a:solidFill>
                  <a:schemeClr val="bg1"/>
                </a:solidFill>
              </a:rPr>
              <a:t>基板設計　　　： </a:t>
            </a:r>
            <a:r>
              <a:rPr lang="en-US" altLang="ja-JP" sz="800" dirty="0" err="1">
                <a:solidFill>
                  <a:schemeClr val="bg1"/>
                </a:solidFill>
              </a:rPr>
              <a:t>KiCad</a:t>
            </a:r>
            <a:r>
              <a:rPr lang="en-US" altLang="ja-JP" sz="800" dirty="0">
                <a:solidFill>
                  <a:schemeClr val="bg1"/>
                </a:solidFill>
              </a:rPr>
              <a:t> 6.0</a:t>
            </a:r>
          </a:p>
          <a:p>
            <a:endParaRPr lang="en-US" altLang="ja-JP" sz="400" dirty="0">
              <a:solidFill>
                <a:schemeClr val="bg1"/>
              </a:solidFill>
            </a:endParaRPr>
          </a:p>
          <a:p>
            <a:r>
              <a:rPr lang="en-US" altLang="ja-JP" sz="900" dirty="0">
                <a:solidFill>
                  <a:schemeClr val="bg1"/>
                </a:solidFill>
              </a:rPr>
              <a:t>&lt;</a:t>
            </a:r>
            <a:r>
              <a:rPr lang="ja-JP" altLang="en-US" sz="900" dirty="0">
                <a:solidFill>
                  <a:schemeClr val="bg1"/>
                </a:solidFill>
              </a:rPr>
              <a:t>ソフト</a:t>
            </a:r>
            <a:r>
              <a:rPr lang="en-US" altLang="ja-JP" sz="900" dirty="0">
                <a:solidFill>
                  <a:schemeClr val="bg1"/>
                </a:solidFill>
              </a:rPr>
              <a:t>&gt;</a:t>
            </a:r>
          </a:p>
          <a:p>
            <a:r>
              <a:rPr lang="ja-JP" altLang="en-US" sz="800" dirty="0">
                <a:solidFill>
                  <a:schemeClr val="bg1"/>
                </a:solidFill>
              </a:rPr>
              <a:t>プログラム制作：</a:t>
            </a:r>
            <a:r>
              <a:rPr lang="en-US" altLang="ja-JP" sz="800" dirty="0">
                <a:solidFill>
                  <a:schemeClr val="bg1"/>
                </a:solidFill>
              </a:rPr>
              <a:t>Visual Studio Code </a:t>
            </a:r>
            <a:r>
              <a:rPr lang="ja-JP" altLang="en-US" sz="800" dirty="0">
                <a:solidFill>
                  <a:schemeClr val="bg1"/>
                </a:solidFill>
              </a:rPr>
              <a:t>　　　 　</a:t>
            </a:r>
            <a:endParaRPr lang="en-US" altLang="ja-JP" sz="800" dirty="0">
              <a:solidFill>
                <a:schemeClr val="bg1"/>
              </a:solidFill>
            </a:endParaRPr>
          </a:p>
          <a:p>
            <a:r>
              <a:rPr lang="ja-JP" altLang="en-US" sz="800" dirty="0">
                <a:solidFill>
                  <a:schemeClr val="bg1"/>
                </a:solidFill>
              </a:rPr>
              <a:t>　　　　　　　　</a:t>
            </a:r>
            <a:r>
              <a:rPr lang="en-US" altLang="ja-JP" sz="800" dirty="0">
                <a:solidFill>
                  <a:schemeClr val="bg1"/>
                </a:solidFill>
              </a:rPr>
              <a:t>Arduino IDE</a:t>
            </a:r>
          </a:p>
        </p:txBody>
      </p:sp>
      <p:sp>
        <p:nvSpPr>
          <p:cNvPr id="1491" name="テキスト ボックス 1490">
            <a:extLst>
              <a:ext uri="{FF2B5EF4-FFF2-40B4-BE49-F238E27FC236}">
                <a16:creationId xmlns:a16="http://schemas.microsoft.com/office/drawing/2014/main" id="{922CC83C-3511-52E8-1677-9D3CB222D3DD}"/>
              </a:ext>
            </a:extLst>
          </p:cNvPr>
          <p:cNvSpPr txBox="1"/>
          <p:nvPr/>
        </p:nvSpPr>
        <p:spPr>
          <a:xfrm>
            <a:off x="12834812" y="8171078"/>
            <a:ext cx="1938935" cy="892552"/>
          </a:xfrm>
          <a:prstGeom prst="rect">
            <a:avLst/>
          </a:prstGeom>
          <a:noFill/>
        </p:spPr>
        <p:txBody>
          <a:bodyPr wrap="square" rtlCol="0">
            <a:spAutoFit/>
          </a:bodyPr>
          <a:lstStyle/>
          <a:p>
            <a:r>
              <a:rPr lang="en-US" altLang="ja-JP" sz="900" dirty="0">
                <a:solidFill>
                  <a:schemeClr val="bg1"/>
                </a:solidFill>
              </a:rPr>
              <a:t>&lt;</a:t>
            </a:r>
            <a:r>
              <a:rPr lang="ja-JP" altLang="en-US" sz="900" dirty="0">
                <a:solidFill>
                  <a:schemeClr val="bg1"/>
                </a:solidFill>
              </a:rPr>
              <a:t>データ共有</a:t>
            </a:r>
            <a:r>
              <a:rPr lang="en-US" altLang="ja-JP" sz="900" dirty="0">
                <a:solidFill>
                  <a:schemeClr val="bg1"/>
                </a:solidFill>
              </a:rPr>
              <a:t>&gt;</a:t>
            </a:r>
          </a:p>
          <a:p>
            <a:r>
              <a:rPr lang="en-US" altLang="ja-JP" sz="800" dirty="0" err="1">
                <a:solidFill>
                  <a:schemeClr val="bg1"/>
                </a:solidFill>
              </a:rPr>
              <a:t>Github</a:t>
            </a:r>
            <a:r>
              <a:rPr lang="ja-JP" altLang="en-US" sz="800" dirty="0">
                <a:solidFill>
                  <a:schemeClr val="bg1"/>
                </a:solidFill>
              </a:rPr>
              <a:t>を用いてチーム内で</a:t>
            </a:r>
            <a:endParaRPr lang="en-US" altLang="ja-JP" sz="800" dirty="0">
              <a:solidFill>
                <a:schemeClr val="bg1"/>
              </a:solidFill>
            </a:endParaRPr>
          </a:p>
          <a:p>
            <a:r>
              <a:rPr lang="ja-JP" altLang="en-US" sz="800" dirty="0">
                <a:solidFill>
                  <a:schemeClr val="bg1"/>
                </a:solidFill>
              </a:rPr>
              <a:t>リアルタイム共有を行っています。</a:t>
            </a:r>
            <a:endParaRPr lang="en-US" altLang="ja-JP" sz="800" dirty="0">
              <a:solidFill>
                <a:schemeClr val="bg1"/>
              </a:solidFill>
            </a:endParaRPr>
          </a:p>
          <a:p>
            <a:endParaRPr lang="en-US" altLang="ja-JP" sz="200" dirty="0">
              <a:solidFill>
                <a:schemeClr val="bg1"/>
              </a:solidFill>
            </a:endParaRPr>
          </a:p>
          <a:p>
            <a:r>
              <a:rPr lang="en-US" altLang="ja-JP" sz="900" dirty="0">
                <a:solidFill>
                  <a:schemeClr val="bg1"/>
                </a:solidFill>
              </a:rPr>
              <a:t>&lt;</a:t>
            </a:r>
            <a:r>
              <a:rPr lang="ja-JP" altLang="en-US" sz="900" dirty="0">
                <a:solidFill>
                  <a:schemeClr val="bg1"/>
                </a:solidFill>
              </a:rPr>
              <a:t>コミュニケーション</a:t>
            </a:r>
            <a:r>
              <a:rPr lang="en-US" altLang="ja-JP" sz="900" dirty="0">
                <a:solidFill>
                  <a:schemeClr val="bg1"/>
                </a:solidFill>
              </a:rPr>
              <a:t>&gt;</a:t>
            </a:r>
          </a:p>
          <a:p>
            <a:r>
              <a:rPr lang="en-US" altLang="ja-JP" sz="800" dirty="0">
                <a:solidFill>
                  <a:schemeClr val="bg1"/>
                </a:solidFill>
              </a:rPr>
              <a:t>Discord</a:t>
            </a:r>
            <a:r>
              <a:rPr lang="ja-JP" altLang="en-US" sz="800" dirty="0">
                <a:solidFill>
                  <a:schemeClr val="bg1"/>
                </a:solidFill>
              </a:rPr>
              <a:t>、</a:t>
            </a:r>
            <a:r>
              <a:rPr lang="en-US" altLang="ja-JP" sz="800" dirty="0">
                <a:solidFill>
                  <a:schemeClr val="bg1"/>
                </a:solidFill>
              </a:rPr>
              <a:t>Asana</a:t>
            </a:r>
            <a:r>
              <a:rPr lang="ja-JP" altLang="en-US" sz="800" dirty="0">
                <a:solidFill>
                  <a:schemeClr val="bg1"/>
                </a:solidFill>
              </a:rPr>
              <a:t>を用いてタスクや進捗をチーム内で共有しています。</a:t>
            </a:r>
            <a:endParaRPr lang="en-US" altLang="ja-JP" sz="800" dirty="0">
              <a:solidFill>
                <a:schemeClr val="bg1"/>
              </a:solidFill>
            </a:endParaRPr>
          </a:p>
        </p:txBody>
      </p:sp>
      <p:pic>
        <p:nvPicPr>
          <p:cNvPr id="1493" name="図 1492" descr="テキスト, ロゴ&#10;&#10;自動的に生成された説明">
            <a:extLst>
              <a:ext uri="{FF2B5EF4-FFF2-40B4-BE49-F238E27FC236}">
                <a16:creationId xmlns:a16="http://schemas.microsoft.com/office/drawing/2014/main" id="{20577FF0-6B17-D308-41E0-C93855F71E2A}"/>
              </a:ext>
            </a:extLst>
          </p:cNvPr>
          <p:cNvPicPr>
            <a:picLocks noChangeAspect="1"/>
          </p:cNvPicPr>
          <p:nvPr/>
        </p:nvPicPr>
        <p:blipFill rotWithShape="1">
          <a:blip r:embed="rId14">
            <a:extLst>
              <a:ext uri="{28A0092B-C50C-407E-A947-70E740481C1C}">
                <a14:useLocalDpi xmlns:a14="http://schemas.microsoft.com/office/drawing/2010/main" val="0"/>
              </a:ext>
            </a:extLst>
          </a:blip>
          <a:srcRect l="13234" t="37951" b="35430"/>
          <a:stretch/>
        </p:blipFill>
        <p:spPr>
          <a:xfrm>
            <a:off x="13002524" y="10135590"/>
            <a:ext cx="1205602" cy="261545"/>
          </a:xfrm>
          <a:prstGeom prst="rect">
            <a:avLst/>
          </a:prstGeom>
        </p:spPr>
      </p:pic>
      <p:pic>
        <p:nvPicPr>
          <p:cNvPr id="1495" name="図 1494" descr="QR コード&#10;&#10;自動的に生成された説明">
            <a:extLst>
              <a:ext uri="{FF2B5EF4-FFF2-40B4-BE49-F238E27FC236}">
                <a16:creationId xmlns:a16="http://schemas.microsoft.com/office/drawing/2014/main" id="{A98DC702-BA6D-1A2B-93DC-AB65DE0347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194322" y="10102796"/>
            <a:ext cx="332011" cy="332011"/>
          </a:xfrm>
          <a:prstGeom prst="rect">
            <a:avLst/>
          </a:prstGeom>
        </p:spPr>
      </p:pic>
      <p:pic>
        <p:nvPicPr>
          <p:cNvPr id="1030" name="Picture 6">
            <a:extLst>
              <a:ext uri="{FF2B5EF4-FFF2-40B4-BE49-F238E27FC236}">
                <a16:creationId xmlns:a16="http://schemas.microsoft.com/office/drawing/2014/main" id="{55D70549-1C14-12F5-9760-BCC783D6D884}"/>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9630" t="17872" r="19649" b="14876"/>
          <a:stretch/>
        </p:blipFill>
        <p:spPr bwMode="auto">
          <a:xfrm>
            <a:off x="2567037" y="9404371"/>
            <a:ext cx="1593576" cy="99276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a:extLst>
              <a:ext uri="{FF2B5EF4-FFF2-40B4-BE49-F238E27FC236}">
                <a16:creationId xmlns:a16="http://schemas.microsoft.com/office/drawing/2014/main" id="{0488ECC9-2E24-FF4A-CB4A-6AE9F71F3C14}"/>
              </a:ext>
            </a:extLst>
          </p:cNvPr>
          <p:cNvSpPr>
            <a:spLocks noChangeAspect="1" noChangeArrowheads="1"/>
          </p:cNvSpPr>
          <p:nvPr/>
        </p:nvSpPr>
        <p:spPr bwMode="auto">
          <a:xfrm>
            <a:off x="7407275" y="51927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8" name="図 17" descr="ロゴ&#10;&#10;自動的に生成された説明">
            <a:extLst>
              <a:ext uri="{FF2B5EF4-FFF2-40B4-BE49-F238E27FC236}">
                <a16:creationId xmlns:a16="http://schemas.microsoft.com/office/drawing/2014/main" id="{9639CE15-A19A-5311-FCBF-B79BCC9C420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217834" y="10071208"/>
            <a:ext cx="1346923" cy="395185"/>
          </a:xfrm>
          <a:prstGeom prst="rect">
            <a:avLst/>
          </a:prstGeom>
        </p:spPr>
      </p:pic>
      <p:sp>
        <p:nvSpPr>
          <p:cNvPr id="19" name="テキスト ボックス 18">
            <a:extLst>
              <a:ext uri="{FF2B5EF4-FFF2-40B4-BE49-F238E27FC236}">
                <a16:creationId xmlns:a16="http://schemas.microsoft.com/office/drawing/2014/main" id="{F9DF8E59-8192-62EE-7796-EA07C0A82586}"/>
              </a:ext>
            </a:extLst>
          </p:cNvPr>
          <p:cNvSpPr txBox="1"/>
          <p:nvPr/>
        </p:nvSpPr>
        <p:spPr>
          <a:xfrm>
            <a:off x="1620621" y="762944"/>
            <a:ext cx="2746375" cy="307777"/>
          </a:xfrm>
          <a:prstGeom prst="rect">
            <a:avLst/>
          </a:prstGeom>
          <a:noFill/>
        </p:spPr>
        <p:txBody>
          <a:bodyPr wrap="square" rtlCol="0">
            <a:spAutoFit/>
          </a:bodyPr>
          <a:lstStyle/>
          <a:p>
            <a:r>
              <a:rPr kumimoji="1" lang="ja-JP" altLang="en-US" sz="1400" b="1" dirty="0"/>
              <a:t>福岡県立宗像高等学校</a:t>
            </a:r>
          </a:p>
        </p:txBody>
      </p:sp>
    </p:spTree>
    <p:extLst>
      <p:ext uri="{BB962C8B-B14F-4D97-AF65-F5344CB8AC3E}">
        <p14:creationId xmlns:p14="http://schemas.microsoft.com/office/powerpoint/2010/main" val="489360931"/>
      </p:ext>
    </p:extLst>
  </p:cSld>
  <p:clrMapOvr>
    <a:masterClrMapping/>
  </p:clrMapOvr>
</p:sld>
</file>

<file path=ppt/theme/theme1.xml><?xml version="1.0" encoding="utf-8"?>
<a:theme xmlns:a="http://schemas.openxmlformats.org/drawingml/2006/main" name="Office テーマ">
  <a:themeElements>
    <a:clrScheme name="ユーザー定義 1">
      <a:dk1>
        <a:srgbClr val="000000"/>
      </a:dk1>
      <a:lt1>
        <a:sysClr val="window" lastClr="FFFFFF"/>
      </a:lt1>
      <a:dk2>
        <a:srgbClr val="3F3F3F"/>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936</TotalTime>
  <Words>1421</Words>
  <Application>Microsoft Office PowerPoint</Application>
  <PresentationFormat>ユーザー設定</PresentationFormat>
  <Paragraphs>194</Paragraphs>
  <Slides>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源ノ角ゴシック Code JP M</vt:lpstr>
      <vt:lpstr>源ノ角ゴシック Code JP N</vt: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ren ren</dc:creator>
  <cp:lastModifiedBy>ren ren</cp:lastModifiedBy>
  <cp:revision>14</cp:revision>
  <cp:lastPrinted>2024-01-06T04:24:47Z</cp:lastPrinted>
  <dcterms:created xsi:type="dcterms:W3CDTF">2023-11-04T14:19:00Z</dcterms:created>
  <dcterms:modified xsi:type="dcterms:W3CDTF">2024-01-06T05:15:45Z</dcterms:modified>
</cp:coreProperties>
</file>