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EF"/>
    <a:srgbClr val="FFFDFB"/>
    <a:srgbClr val="FDF1E9"/>
    <a:srgbClr val="FDF0E7"/>
    <a:srgbClr val="FF3F3F"/>
    <a:srgbClr val="FF3B3B"/>
    <a:srgbClr val="FFFF66"/>
    <a:srgbClr val="F4750C"/>
    <a:srgbClr val="7190F3"/>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3A12-3A92-4CA0-A998-104B02F65A2B}" v="250" dt="2024-12-03T09:47:43.631"/>
    <p1510:client id="{1E5A2A9D-E4FC-F916-4E81-DA63F1B930D5}" v="9" dt="2024-12-03T09:16:06.360"/>
    <p1510:client id="{2BB3F77C-B41A-1D64-7EF7-E7D16525AC95}" v="4" dt="2024-12-03T09:13:39.889"/>
    <p1510:client id="{36E935EA-5CEF-BF32-2C82-245F28C71BAF}" v="5" dt="2024-12-03T09:15:43.602"/>
    <p1510:client id="{3B417730-5B84-77A8-A88C-43B990F65852}" v="4" dt="2024-12-03T09:16:31.813"/>
    <p1510:client id="{BA7E31AD-1779-4691-8483-611F9B604E29}" v="14" dt="2024-12-03T09:44:48.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121" autoAdjust="0"/>
  </p:normalViewPr>
  <p:slideViewPr>
    <p:cSldViewPr snapToGrid="0">
      <p:cViewPr>
        <p:scale>
          <a:sx n="150" d="100"/>
          <a:sy n="150" d="100"/>
        </p:scale>
        <p:origin x="-423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79552-4542-402D-98E1-AFA8340169A0}" type="datetimeFigureOut">
              <a:rPr kumimoji="1" lang="ja-JP" altLang="en-US" smtClean="0"/>
              <a:t>2025/2/17</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DA72E-23A3-4331-8916-FA88A3CEC5A9}" type="slidenum">
              <a:rPr kumimoji="1" lang="ja-JP" altLang="en-US" smtClean="0"/>
              <a:t>‹#›</a:t>
            </a:fld>
            <a:endParaRPr kumimoji="1" lang="ja-JP" altLang="en-US"/>
          </a:p>
        </p:txBody>
      </p:sp>
    </p:spTree>
    <p:extLst>
      <p:ext uri="{BB962C8B-B14F-4D97-AF65-F5344CB8AC3E}">
        <p14:creationId xmlns:p14="http://schemas.microsoft.com/office/powerpoint/2010/main" val="33197175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40DA72E-23A3-4331-8916-FA88A3CEC5A9}" type="slidenum">
              <a:rPr kumimoji="1" lang="ja-JP" altLang="en-US" smtClean="0"/>
              <a:t>1</a:t>
            </a:fld>
            <a:endParaRPr kumimoji="1" lang="ja-JP" altLang="en-US"/>
          </a:p>
        </p:txBody>
      </p:sp>
    </p:spTree>
    <p:extLst>
      <p:ext uri="{BB962C8B-B14F-4D97-AF65-F5344CB8AC3E}">
        <p14:creationId xmlns:p14="http://schemas.microsoft.com/office/powerpoint/2010/main" val="18146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2025/2/17</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8F36AD19-8D6E-5854-8280-65A3AAD45D5F}"/>
              </a:ext>
            </a:extLst>
          </p:cNvPr>
          <p:cNvSpPr/>
          <p:nvPr/>
        </p:nvSpPr>
        <p:spPr>
          <a:xfrm>
            <a:off x="-71439" y="-14514"/>
            <a:ext cx="15273339" cy="90328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 ロゴ&#10;&#10;AI によって生成されたコンテンツは間違っている可能性があります。">
            <a:extLst>
              <a:ext uri="{FF2B5EF4-FFF2-40B4-BE49-F238E27FC236}">
                <a16:creationId xmlns:a16="http://schemas.microsoft.com/office/drawing/2014/main" id="{3A6CF49B-1053-49DE-674C-83A3348A69D9}"/>
              </a:ext>
            </a:extLst>
          </p:cNvPr>
          <p:cNvPicPr>
            <a:picLocks noChangeAspect="1"/>
          </p:cNvPicPr>
          <p:nvPr/>
        </p:nvPicPr>
        <p:blipFill>
          <a:blip r:embed="rId3">
            <a:extLst>
              <a:ext uri="{28A0092B-C50C-407E-A947-70E740481C1C}">
                <a14:useLocalDpi xmlns:a14="http://schemas.microsoft.com/office/drawing/2010/main" val="0"/>
              </a:ext>
            </a:extLst>
          </a:blip>
          <a:srcRect l="15013" t="39886" r="3308" b="34205"/>
          <a:stretch/>
        </p:blipFill>
        <p:spPr>
          <a:xfrm>
            <a:off x="142875" y="66955"/>
            <a:ext cx="2755900" cy="618147"/>
          </a:xfrm>
          <a:prstGeom prst="rect">
            <a:avLst/>
          </a:prstGeom>
        </p:spPr>
      </p:pic>
      <p:sp>
        <p:nvSpPr>
          <p:cNvPr id="15" name="テキスト ボックス 14">
            <a:extLst>
              <a:ext uri="{FF2B5EF4-FFF2-40B4-BE49-F238E27FC236}">
                <a16:creationId xmlns:a16="http://schemas.microsoft.com/office/drawing/2014/main" id="{60E5D673-EC72-C736-3D56-DAE29B1BF0B0}"/>
              </a:ext>
            </a:extLst>
          </p:cNvPr>
          <p:cNvSpPr txBox="1"/>
          <p:nvPr/>
        </p:nvSpPr>
        <p:spPr>
          <a:xfrm>
            <a:off x="758825" y="623431"/>
            <a:ext cx="2171700" cy="246221"/>
          </a:xfrm>
          <a:prstGeom prst="rect">
            <a:avLst/>
          </a:prstGeom>
          <a:noFill/>
        </p:spPr>
        <p:txBody>
          <a:bodyPr wrap="square" rtlCol="0">
            <a:spAutoFit/>
          </a:bodyPr>
          <a:lstStyle/>
          <a:p>
            <a:pPr algn="r"/>
            <a:r>
              <a:rPr kumimoji="1" lang="ja-JP" altLang="en-US" sz="1000" dirty="0">
                <a:solidFill>
                  <a:schemeClr val="bg1"/>
                </a:solidFill>
                <a:latin typeface="Noto Sans JP" panose="020B0200000000000000" pitchFamily="50" charset="-128"/>
                <a:ea typeface="Noto Sans JP" panose="020B0200000000000000" pitchFamily="50" charset="-128"/>
              </a:rPr>
              <a:t>福岡県立宗像高等学校</a:t>
            </a:r>
          </a:p>
        </p:txBody>
      </p:sp>
      <p:sp>
        <p:nvSpPr>
          <p:cNvPr id="16" name="テキスト ボックス 15">
            <a:extLst>
              <a:ext uri="{FF2B5EF4-FFF2-40B4-BE49-F238E27FC236}">
                <a16:creationId xmlns:a16="http://schemas.microsoft.com/office/drawing/2014/main" id="{D9398001-9C37-4FF8-C491-AE8496A17C26}"/>
              </a:ext>
            </a:extLst>
          </p:cNvPr>
          <p:cNvSpPr txBox="1"/>
          <p:nvPr/>
        </p:nvSpPr>
        <p:spPr>
          <a:xfrm>
            <a:off x="2997993" y="1165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チームメンバー</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松田 魁琉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目野 優輝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石原 廉太郎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熊抱 崚太</a:t>
            </a:r>
          </a:p>
        </p:txBody>
      </p:sp>
      <p:sp>
        <p:nvSpPr>
          <p:cNvPr id="17" name="テキスト ボックス 16">
            <a:extLst>
              <a:ext uri="{FF2B5EF4-FFF2-40B4-BE49-F238E27FC236}">
                <a16:creationId xmlns:a16="http://schemas.microsoft.com/office/drawing/2014/main" id="{A698032B-EFDB-E99D-3ECE-695797EA05D1}"/>
              </a:ext>
            </a:extLst>
          </p:cNvPr>
          <p:cNvSpPr txBox="1"/>
          <p:nvPr/>
        </p:nvSpPr>
        <p:spPr>
          <a:xfrm>
            <a:off x="6332469" y="1165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所属</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九州ブロック 福岡ノード</a:t>
            </a:r>
          </a:p>
        </p:txBody>
      </p:sp>
      <p:pic>
        <p:nvPicPr>
          <p:cNvPr id="1026" name="Picture 2">
            <a:extLst>
              <a:ext uri="{FF2B5EF4-FFF2-40B4-BE49-F238E27FC236}">
                <a16:creationId xmlns:a16="http://schemas.microsoft.com/office/drawing/2014/main" id="{8FCF2CA4-E94E-77F5-0DAB-C569CB6744C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839" t="4511" r="16444" b="4697"/>
          <a:stretch/>
        </p:blipFill>
        <p:spPr bwMode="auto">
          <a:xfrm flipH="1">
            <a:off x="2464550" y="5662226"/>
            <a:ext cx="2057766" cy="2620505"/>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A1CB8740-8FC8-E24C-7821-E37ADB88BD41}"/>
              </a:ext>
            </a:extLst>
          </p:cNvPr>
          <p:cNvSpPr txBox="1"/>
          <p:nvPr/>
        </p:nvSpPr>
        <p:spPr>
          <a:xfrm>
            <a:off x="7100888" y="1538124"/>
            <a:ext cx="2209800" cy="338554"/>
          </a:xfrm>
          <a:prstGeom prst="rect">
            <a:avLst/>
          </a:prstGeom>
          <a:noFill/>
        </p:spPr>
        <p:txBody>
          <a:bodyPr wrap="square" rtlCol="0">
            <a:spAutoFit/>
          </a:bodyPr>
          <a:lstStyle/>
          <a:p>
            <a:r>
              <a:rPr kumimoji="1" lang="ja-JP" altLang="en-US" sz="1200" dirty="0">
                <a:latin typeface="Noto Sans JP" panose="020B0200000000000000" pitchFamily="50" charset="-128"/>
                <a:ea typeface="Noto Sans JP" panose="020B0200000000000000" pitchFamily="50" charset="-128"/>
              </a:rPr>
              <a:t>圧倒的</a:t>
            </a:r>
            <a:r>
              <a:rPr kumimoji="1" lang="ja-JP" altLang="en-US" sz="1050" dirty="0">
                <a:latin typeface="Noto Sans JP" panose="020B0200000000000000" pitchFamily="50" charset="-128"/>
                <a:ea typeface="Noto Sans JP" panose="020B0200000000000000" pitchFamily="50" charset="-128"/>
              </a:rPr>
              <a:t>な</a:t>
            </a:r>
            <a:r>
              <a:rPr kumimoji="1" lang="ja-JP" altLang="en-US" sz="1200" dirty="0">
                <a:latin typeface="Noto Sans JP" panose="020B0200000000000000" pitchFamily="50" charset="-128"/>
                <a:ea typeface="Noto Sans JP" panose="020B0200000000000000" pitchFamily="50" charset="-128"/>
              </a:rPr>
              <a:t>安全性</a:t>
            </a:r>
            <a:r>
              <a:rPr kumimoji="1" lang="ja-JP" altLang="en-US" sz="1050" dirty="0">
                <a:latin typeface="Noto Sans JP" panose="020B0200000000000000" pitchFamily="50" charset="-128"/>
                <a:ea typeface="Noto Sans JP" panose="020B0200000000000000" pitchFamily="50" charset="-128"/>
              </a:rPr>
              <a:t>の</a:t>
            </a:r>
            <a:r>
              <a:rPr kumimoji="1" lang="ja-JP" altLang="en-US" sz="1600" b="1" dirty="0">
                <a:latin typeface="Noto Sans JP" panose="020B0200000000000000" pitchFamily="50" charset="-128"/>
                <a:ea typeface="Noto Sans JP" panose="020B0200000000000000" pitchFamily="50" charset="-128"/>
              </a:rPr>
              <a:t>電源基板</a:t>
            </a:r>
            <a:endParaRPr kumimoji="1" lang="ja-JP" altLang="en-US" sz="1100" dirty="0">
              <a:latin typeface="Noto Sans JP" panose="020B0200000000000000" pitchFamily="50" charset="-128"/>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CB2D7723-A901-3A42-2366-52E82887457D}"/>
              </a:ext>
            </a:extLst>
          </p:cNvPr>
          <p:cNvSpPr txBox="1"/>
          <p:nvPr/>
        </p:nvSpPr>
        <p:spPr>
          <a:xfrm>
            <a:off x="7148512" y="1852459"/>
            <a:ext cx="3845674" cy="1312475"/>
          </a:xfrm>
          <a:prstGeom prst="rect">
            <a:avLst/>
          </a:prstGeom>
          <a:noFill/>
        </p:spPr>
        <p:txBody>
          <a:bodyPr wrap="square" numCol="1" rtlCol="0">
            <a:spAutoFit/>
          </a:bodyPr>
          <a:lstStyle/>
          <a:p>
            <a:pPr>
              <a:lnSpc>
                <a:spcPts val="1200"/>
              </a:lnSpc>
            </a:pPr>
            <a:r>
              <a:rPr kumimoji="1" lang="ja-JP" altLang="en-US" sz="900" dirty="0">
                <a:latin typeface="Noto Sans JP" panose="020B0200000000000000" pitchFamily="50" charset="-128"/>
                <a:ea typeface="Noto Sans JP" panose="020B0200000000000000" pitchFamily="50" charset="-128"/>
              </a:rPr>
              <a:t>　従来の電源回路はバッテリーの保護回路と電源スイッチのみが搭載</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されたシンプルもので、マイコンによる電圧監視を行っていなかった</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ため、目視による電圧監視を怠った場合、バッテリー事故が起こりかねない状態でした。</a:t>
            </a:r>
          </a:p>
          <a:p>
            <a:pPr>
              <a:lnSpc>
                <a:spcPts val="1200"/>
              </a:lnSpc>
            </a:pPr>
            <a:r>
              <a:rPr kumimoji="1" lang="ja-JP" altLang="en-US" sz="900" dirty="0">
                <a:latin typeface="Noto Sans JP" panose="020B0200000000000000" pitchFamily="50" charset="-128"/>
                <a:ea typeface="Noto Sans JP" panose="020B0200000000000000" pitchFamily="50" charset="-128"/>
              </a:rPr>
              <a:t>　そこで今回、私たちはマイコンが内蔵されたより安全性、信頼性の</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高い電源回路を開発しました。大きな特徴として、</a:t>
            </a:r>
            <a:r>
              <a:rPr kumimoji="1" lang="en-US" altLang="ja-JP" sz="900" dirty="0">
                <a:latin typeface="Noto Sans JP" panose="020B0200000000000000" pitchFamily="50" charset="-128"/>
                <a:ea typeface="Noto Sans JP" panose="020B0200000000000000" pitchFamily="50" charset="-128"/>
              </a:rPr>
              <a:t>FET</a:t>
            </a:r>
            <a:r>
              <a:rPr kumimoji="1" lang="ja-JP" altLang="en-US" sz="900" dirty="0">
                <a:latin typeface="Noto Sans JP" panose="020B0200000000000000" pitchFamily="50" charset="-128"/>
                <a:ea typeface="Noto Sans JP" panose="020B0200000000000000" pitchFamily="50" charset="-128"/>
              </a:rPr>
              <a:t>スイッチと</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物理スイッチを用いた</a:t>
            </a:r>
            <a:r>
              <a:rPr kumimoji="1" lang="en-US" altLang="ja-JP" sz="900" dirty="0">
                <a:latin typeface="Noto Sans JP" panose="020B0200000000000000" pitchFamily="50" charset="-128"/>
                <a:ea typeface="Noto Sans JP" panose="020B0200000000000000" pitchFamily="50" charset="-128"/>
              </a:rPr>
              <a:t>2</a:t>
            </a:r>
            <a:r>
              <a:rPr kumimoji="1" lang="ja-JP" altLang="en-US" sz="900" dirty="0">
                <a:latin typeface="Noto Sans JP" panose="020B0200000000000000" pitchFamily="50" charset="-128"/>
                <a:ea typeface="Noto Sans JP" panose="020B0200000000000000" pitchFamily="50" charset="-128"/>
              </a:rPr>
              <a:t>段階スイッチ機能を搭載しています。また、</a:t>
            </a:r>
            <a:r>
              <a:rPr kumimoji="1" lang="en-US" altLang="ja-JP" sz="900" dirty="0">
                <a:latin typeface="Noto Sans JP" panose="020B0200000000000000" pitchFamily="50" charset="-128"/>
                <a:ea typeface="Noto Sans JP" panose="020B0200000000000000" pitchFamily="50" charset="-128"/>
              </a:rPr>
              <a:t>UI</a:t>
            </a:r>
            <a:r>
              <a:rPr kumimoji="1" lang="ja-JP" altLang="en-US" sz="900" dirty="0">
                <a:latin typeface="Noto Sans JP" panose="020B0200000000000000" pitchFamily="50" charset="-128"/>
                <a:ea typeface="Noto Sans JP" panose="020B0200000000000000" pitchFamily="50" charset="-128"/>
              </a:rPr>
              <a:t>やブザーを用いて感覚的に電圧低下を感知することもできます。</a:t>
            </a:r>
            <a:endParaRPr kumimoji="1" lang="en-US" altLang="ja-JP" sz="900" dirty="0">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FF8E03C-4594-336B-F7BC-FEE12A4B8D9A}"/>
              </a:ext>
            </a:extLst>
          </p:cNvPr>
          <p:cNvSpPr txBox="1"/>
          <p:nvPr/>
        </p:nvSpPr>
        <p:spPr>
          <a:xfrm>
            <a:off x="7148511" y="4374847"/>
            <a:ext cx="4360863" cy="338554"/>
          </a:xfrm>
          <a:prstGeom prst="rect">
            <a:avLst/>
          </a:prstGeom>
          <a:noFill/>
        </p:spPr>
        <p:txBody>
          <a:bodyPr wrap="square" rtlCol="0">
            <a:spAutoFit/>
          </a:bodyPr>
          <a:lstStyle/>
          <a:p>
            <a:r>
              <a:rPr kumimoji="1" lang="ja-JP" altLang="en-US" sz="1200" dirty="0">
                <a:latin typeface="Noto Sans JP" panose="020B0200000000000000" pitchFamily="50" charset="-128"/>
                <a:ea typeface="Noto Sans JP" panose="020B0200000000000000" pitchFamily="50" charset="-128"/>
              </a:rPr>
              <a:t>前後ドリブラー・キッカー搭載</a:t>
            </a:r>
            <a:r>
              <a:rPr kumimoji="1" lang="ja-JP" altLang="en-US" sz="1050" dirty="0">
                <a:latin typeface="Noto Sans JP" panose="020B0200000000000000" pitchFamily="50" charset="-128"/>
                <a:ea typeface="Noto Sans JP" panose="020B0200000000000000" pitchFamily="50" charset="-128"/>
              </a:rPr>
              <a:t>で</a:t>
            </a:r>
            <a:r>
              <a:rPr kumimoji="1" lang="ja-JP" altLang="en-US" sz="1600" b="1" dirty="0">
                <a:latin typeface="Noto Sans JP" panose="020B0200000000000000" pitchFamily="50" charset="-128"/>
                <a:ea typeface="Noto Sans JP" panose="020B0200000000000000" pitchFamily="50" charset="-128"/>
              </a:rPr>
              <a:t>圧倒的な得点率を</a:t>
            </a:r>
            <a:endParaRPr kumimoji="1" lang="ja-JP" altLang="en-US" sz="1100" b="1" dirty="0">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8EAD2490-28A8-4D69-CEF5-35081088DA88}"/>
              </a:ext>
            </a:extLst>
          </p:cNvPr>
          <p:cNvSpPr txBox="1"/>
          <p:nvPr/>
        </p:nvSpPr>
        <p:spPr>
          <a:xfrm>
            <a:off x="7231061" y="4731767"/>
            <a:ext cx="7181850" cy="923330"/>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私たちのロボットには、前と後ろの両方にドリブラー・キッカーを搭載しています。</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前方にあるドリブラー・キッカーは、「ゴール方向に素早く・正確にシュートする」役割を担います。</a:t>
            </a:r>
          </a:p>
          <a:p>
            <a:r>
              <a:rPr kumimoji="1" lang="ja-JP" altLang="en-US" sz="900" dirty="0">
                <a:latin typeface="Noto Sans JP" panose="020B0200000000000000" pitchFamily="50" charset="-128"/>
                <a:ea typeface="Noto Sans JP" panose="020B0200000000000000" pitchFamily="50" charset="-128"/>
              </a:rPr>
              <a:t>ドリブラーでボールを補足した後、相手ゴールまで近づき、キッカーを用いて空いているゴールの方向へとシュートを放ちます。</a:t>
            </a:r>
          </a:p>
          <a:p>
            <a:r>
              <a:rPr kumimoji="1" lang="ja-JP" altLang="en-US" sz="900" dirty="0">
                <a:latin typeface="Noto Sans JP" panose="020B0200000000000000" pitchFamily="50" charset="-128"/>
                <a:ea typeface="Noto Sans JP" panose="020B0200000000000000" pitchFamily="50" charset="-128"/>
              </a:rPr>
              <a:t>また、ドリブラーを用いることで、図〇のように、ゴールの横にあり、そのままではゴールに入れることができないボールも保持したまま後ろに運ぶことで、ゴールに向かってシュートを放つことが可能になります。</a:t>
            </a:r>
          </a:p>
          <a:p>
            <a:endParaRPr kumimoji="1" lang="ja-JP" altLang="en-US" sz="900" dirty="0">
              <a:latin typeface="Noto Sans JP" panose="020B0200000000000000" pitchFamily="50" charset="-128"/>
              <a:ea typeface="Noto Sans JP" panose="020B0200000000000000" pitchFamily="50" charset="-128"/>
            </a:endParaRPr>
          </a:p>
        </p:txBody>
      </p:sp>
      <p:sp>
        <p:nvSpPr>
          <p:cNvPr id="29" name="テキスト ボックス 28">
            <a:extLst>
              <a:ext uri="{FF2B5EF4-FFF2-40B4-BE49-F238E27FC236}">
                <a16:creationId xmlns:a16="http://schemas.microsoft.com/office/drawing/2014/main" id="{5293253D-376E-DFF0-A902-502E72136256}"/>
              </a:ext>
            </a:extLst>
          </p:cNvPr>
          <p:cNvSpPr txBox="1"/>
          <p:nvPr/>
        </p:nvSpPr>
        <p:spPr>
          <a:xfrm>
            <a:off x="7231061" y="5931961"/>
            <a:ext cx="4360863" cy="338554"/>
          </a:xfrm>
          <a:prstGeom prst="rect">
            <a:avLst/>
          </a:prstGeom>
          <a:noFill/>
        </p:spPr>
        <p:txBody>
          <a:bodyPr wrap="square" rtlCol="0">
            <a:spAutoFit/>
          </a:bodyPr>
          <a:lstStyle/>
          <a:p>
            <a:r>
              <a:rPr kumimoji="1" lang="ja-JP" altLang="en-US" sz="1600" b="1" dirty="0">
                <a:latin typeface="Noto Sans JP" panose="020B0200000000000000" pitchFamily="50" charset="-128"/>
                <a:ea typeface="Noto Sans JP" panose="020B0200000000000000" pitchFamily="50" charset="-128"/>
              </a:rPr>
              <a:t>最強のキーパー</a:t>
            </a:r>
            <a:r>
              <a:rPr kumimoji="1" lang="ja-JP" altLang="en-US" sz="1100" dirty="0">
                <a:latin typeface="Noto Sans JP" panose="020B0200000000000000" pitchFamily="50" charset="-128"/>
                <a:ea typeface="Noto Sans JP" panose="020B0200000000000000" pitchFamily="50" charset="-128"/>
              </a:rPr>
              <a:t>を</a:t>
            </a:r>
            <a:r>
              <a:rPr kumimoji="1" lang="ja-JP" altLang="en-US" sz="1200" dirty="0">
                <a:latin typeface="Noto Sans JP" panose="020B0200000000000000" pitchFamily="50" charset="-128"/>
                <a:ea typeface="Noto Sans JP" panose="020B0200000000000000" pitchFamily="50" charset="-128"/>
              </a:rPr>
              <a:t>作</a:t>
            </a:r>
            <a:r>
              <a:rPr kumimoji="1" lang="ja-JP" altLang="en-US" sz="1100" dirty="0">
                <a:latin typeface="Noto Sans JP" panose="020B0200000000000000" pitchFamily="50" charset="-128"/>
                <a:ea typeface="Noto Sans JP" panose="020B0200000000000000" pitchFamily="50" charset="-128"/>
              </a:rPr>
              <a:t>るために</a:t>
            </a:r>
            <a:endParaRPr kumimoji="1" lang="ja-JP" altLang="en-US" sz="1100" b="1" dirty="0">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91EE720-0EEC-0112-4C42-BB704EBDD77C}"/>
              </a:ext>
            </a:extLst>
          </p:cNvPr>
          <p:cNvSpPr txBox="1"/>
          <p:nvPr/>
        </p:nvSpPr>
        <p:spPr>
          <a:xfrm>
            <a:off x="7231061" y="6288881"/>
            <a:ext cx="7181850" cy="246221"/>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私たちのロボットは、</a:t>
            </a:r>
            <a:r>
              <a:rPr kumimoji="1" lang="en-US" altLang="ja-JP" sz="1000" dirty="0">
                <a:latin typeface="Noto Sans JP" panose="020B0200000000000000" pitchFamily="50" charset="-128"/>
                <a:ea typeface="Noto Sans JP" panose="020B0200000000000000" pitchFamily="50" charset="-128"/>
              </a:rPr>
              <a:t>2</a:t>
            </a:r>
            <a:r>
              <a:rPr kumimoji="1" lang="ja-JP" altLang="en-US" sz="1000" dirty="0">
                <a:latin typeface="Noto Sans JP" panose="020B0200000000000000" pitchFamily="50" charset="-128"/>
                <a:ea typeface="Noto Sans JP" panose="020B0200000000000000" pitchFamily="50" charset="-128"/>
              </a:rPr>
              <a:t>台それぞれにアタッカーとキーパーという役割を与えています。</a:t>
            </a:r>
          </a:p>
        </p:txBody>
      </p:sp>
      <p:sp>
        <p:nvSpPr>
          <p:cNvPr id="34" name="テキスト ボックス 33">
            <a:extLst>
              <a:ext uri="{FF2B5EF4-FFF2-40B4-BE49-F238E27FC236}">
                <a16:creationId xmlns:a16="http://schemas.microsoft.com/office/drawing/2014/main" id="{C63C2205-CE53-04C8-80F7-268C685EF077}"/>
              </a:ext>
            </a:extLst>
          </p:cNvPr>
          <p:cNvSpPr txBox="1"/>
          <p:nvPr/>
        </p:nvSpPr>
        <p:spPr>
          <a:xfrm>
            <a:off x="53974" y="2833708"/>
            <a:ext cx="5997575" cy="461665"/>
          </a:xfrm>
          <a:prstGeom prst="rect">
            <a:avLst/>
          </a:prstGeom>
          <a:noFill/>
        </p:spPr>
        <p:txBody>
          <a:bodyPr wrap="square" rtlCol="0">
            <a:spAutoFit/>
          </a:bodyPr>
          <a:lstStyle/>
          <a:p>
            <a:r>
              <a:rPr kumimoji="1" lang="ja-JP" altLang="en-US" sz="2400" b="1" dirty="0">
                <a:latin typeface="Noto Sans JP" panose="020B0200000000000000" pitchFamily="50" charset="-128"/>
                <a:ea typeface="Noto Sans JP" panose="020B0200000000000000" pitchFamily="50" charset="-128"/>
              </a:rPr>
              <a:t>ロボットの概要</a:t>
            </a:r>
            <a:r>
              <a:rPr kumimoji="1" lang="ja-JP" altLang="en-US" sz="1600" b="1" dirty="0">
                <a:latin typeface="Noto Sans JP" panose="020B0200000000000000" pitchFamily="50" charset="-128"/>
                <a:ea typeface="Noto Sans JP" panose="020B0200000000000000" pitchFamily="50" charset="-128"/>
              </a:rPr>
              <a:t> </a:t>
            </a:r>
            <a:r>
              <a:rPr kumimoji="1" lang="en-US" altLang="ja-JP" sz="1600" b="1" dirty="0">
                <a:latin typeface="Noto Sans JP" panose="020B0200000000000000" pitchFamily="50" charset="-128"/>
                <a:ea typeface="Noto Sans JP" panose="020B0200000000000000" pitchFamily="50" charset="-128"/>
              </a:rPr>
              <a:t>– robot’s overview</a:t>
            </a:r>
            <a:endParaRPr kumimoji="1" lang="ja-JP" altLang="en-US" sz="1600" dirty="0">
              <a:latin typeface="Noto Sans JP" panose="020B0200000000000000" pitchFamily="50" charset="-128"/>
              <a:ea typeface="Noto Sans JP" panose="020B0200000000000000" pitchFamily="50" charset="-128"/>
            </a:endParaRPr>
          </a:p>
        </p:txBody>
      </p:sp>
      <p:sp>
        <p:nvSpPr>
          <p:cNvPr id="3" name="テキスト ボックス 2">
            <a:extLst>
              <a:ext uri="{FF2B5EF4-FFF2-40B4-BE49-F238E27FC236}">
                <a16:creationId xmlns:a16="http://schemas.microsoft.com/office/drawing/2014/main" id="{FA8586AB-D005-3AF2-EA54-C88038C3C90E}"/>
              </a:ext>
            </a:extLst>
          </p:cNvPr>
          <p:cNvSpPr txBox="1"/>
          <p:nvPr/>
        </p:nvSpPr>
        <p:spPr>
          <a:xfrm>
            <a:off x="47625" y="974692"/>
            <a:ext cx="5997575" cy="461665"/>
          </a:xfrm>
          <a:prstGeom prst="rect">
            <a:avLst/>
          </a:prstGeom>
          <a:noFill/>
        </p:spPr>
        <p:txBody>
          <a:bodyPr wrap="square" rtlCol="0">
            <a:spAutoFit/>
          </a:bodyPr>
          <a:lstStyle/>
          <a:p>
            <a:r>
              <a:rPr kumimoji="1" lang="ja-JP" altLang="en-US" sz="2400" b="1" dirty="0">
                <a:latin typeface="Noto Sans JP" panose="020B0200000000000000" pitchFamily="50" charset="-128"/>
                <a:ea typeface="Noto Sans JP" panose="020B0200000000000000" pitchFamily="50" charset="-128"/>
              </a:rPr>
              <a:t>チーム概要</a:t>
            </a:r>
            <a:r>
              <a:rPr kumimoji="1" lang="ja-JP" altLang="en-US" sz="1600" b="1" dirty="0">
                <a:latin typeface="Noto Sans JP" panose="020B0200000000000000" pitchFamily="50" charset="-128"/>
                <a:ea typeface="Noto Sans JP" panose="020B0200000000000000" pitchFamily="50" charset="-128"/>
              </a:rPr>
              <a:t> </a:t>
            </a:r>
            <a:r>
              <a:rPr kumimoji="1" lang="en-US" altLang="ja-JP" sz="1600" b="1" dirty="0">
                <a:latin typeface="Noto Sans JP" panose="020B0200000000000000" pitchFamily="50" charset="-128"/>
                <a:ea typeface="Noto Sans JP" panose="020B0200000000000000" pitchFamily="50" charset="-128"/>
              </a:rPr>
              <a:t>– Munako Artemis</a:t>
            </a:r>
            <a:endParaRPr kumimoji="1" lang="ja-JP" altLang="en-US" sz="1600" dirty="0">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630CF08D-4027-6B53-6F1D-CC6F89A0DF42}"/>
              </a:ext>
            </a:extLst>
          </p:cNvPr>
          <p:cNvSpPr txBox="1"/>
          <p:nvPr/>
        </p:nvSpPr>
        <p:spPr>
          <a:xfrm>
            <a:off x="7046913" y="1019820"/>
            <a:ext cx="5997575" cy="461665"/>
          </a:xfrm>
          <a:prstGeom prst="rect">
            <a:avLst/>
          </a:prstGeom>
          <a:noFill/>
        </p:spPr>
        <p:txBody>
          <a:bodyPr wrap="square" rtlCol="0">
            <a:spAutoFit/>
          </a:bodyPr>
          <a:lstStyle/>
          <a:p>
            <a:r>
              <a:rPr kumimoji="1" lang="ja-JP" altLang="en-US" sz="2400" b="1" dirty="0">
                <a:latin typeface="Noto Sans JP" panose="020B0200000000000000" pitchFamily="50" charset="-128"/>
                <a:ea typeface="Noto Sans JP" panose="020B0200000000000000" pitchFamily="50" charset="-128"/>
              </a:rPr>
              <a:t>ロボットの特徴 </a:t>
            </a:r>
            <a:r>
              <a:rPr kumimoji="1" lang="en-US" altLang="ja-JP" sz="1600" b="1" dirty="0">
                <a:latin typeface="Noto Sans JP" panose="020B0200000000000000" pitchFamily="50" charset="-128"/>
                <a:ea typeface="Noto Sans JP" panose="020B0200000000000000" pitchFamily="50" charset="-128"/>
              </a:rPr>
              <a:t>– robot’s features</a:t>
            </a:r>
            <a:endParaRPr kumimoji="1" lang="ja-JP" altLang="en-US" sz="1600" dirty="0">
              <a:latin typeface="Noto Sans JP" panose="020B0200000000000000" pitchFamily="50" charset="-128"/>
              <a:ea typeface="Noto Sans JP" panose="020B0200000000000000" pitchFamily="50" charset="-128"/>
            </a:endParaRPr>
          </a:p>
        </p:txBody>
      </p:sp>
      <p:cxnSp>
        <p:nvCxnSpPr>
          <p:cNvPr id="7" name="直線コネクタ 6">
            <a:extLst>
              <a:ext uri="{FF2B5EF4-FFF2-40B4-BE49-F238E27FC236}">
                <a16:creationId xmlns:a16="http://schemas.microsoft.com/office/drawing/2014/main" id="{6362FA04-684A-C97F-9B52-82A05ED636C2}"/>
              </a:ext>
            </a:extLst>
          </p:cNvPr>
          <p:cNvCxnSpPr>
            <a:cxnSpLocks/>
          </p:cNvCxnSpPr>
          <p:nvPr/>
        </p:nvCxnSpPr>
        <p:spPr>
          <a:xfrm>
            <a:off x="3575050" y="1186772"/>
            <a:ext cx="33574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8B2D02A-8CF2-8AA2-2813-D4087451FF55}"/>
              </a:ext>
            </a:extLst>
          </p:cNvPr>
          <p:cNvCxnSpPr>
            <a:cxnSpLocks/>
          </p:cNvCxnSpPr>
          <p:nvPr/>
        </p:nvCxnSpPr>
        <p:spPr>
          <a:xfrm>
            <a:off x="4241799" y="3079280"/>
            <a:ext cx="26970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605D28-3ABD-7BA1-D490-D5E03AC97FE2}"/>
              </a:ext>
            </a:extLst>
          </p:cNvPr>
          <p:cNvCxnSpPr>
            <a:cxnSpLocks/>
          </p:cNvCxnSpPr>
          <p:nvPr/>
        </p:nvCxnSpPr>
        <p:spPr>
          <a:xfrm>
            <a:off x="11255188" y="1231900"/>
            <a:ext cx="37276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正方形/長方形 38">
            <a:extLst>
              <a:ext uri="{FF2B5EF4-FFF2-40B4-BE49-F238E27FC236}">
                <a16:creationId xmlns:a16="http://schemas.microsoft.com/office/drawing/2014/main" id="{471378A8-4C55-903D-57DD-BA41C5181982}"/>
              </a:ext>
            </a:extLst>
          </p:cNvPr>
          <p:cNvSpPr/>
          <p:nvPr/>
        </p:nvSpPr>
        <p:spPr>
          <a:xfrm>
            <a:off x="142875" y="8405813"/>
            <a:ext cx="3316566" cy="2107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モーター関連</a:t>
            </a:r>
            <a:endParaRPr kumimoji="1" lang="en-US" altLang="ja-JP" dirty="0"/>
          </a:p>
          <a:p>
            <a:pPr algn="ctr"/>
            <a:r>
              <a:rPr kumimoji="1" lang="ja-JP" altLang="en-US" dirty="0"/>
              <a:t>・使用モーター</a:t>
            </a:r>
            <a:endParaRPr kumimoji="1" lang="en-US" altLang="ja-JP" dirty="0"/>
          </a:p>
          <a:p>
            <a:pPr algn="ctr"/>
            <a:r>
              <a:rPr kumimoji="1" lang="ja-JP" altLang="en-US" dirty="0"/>
              <a:t>・モータードライバ</a:t>
            </a:r>
            <a:endParaRPr kumimoji="1" lang="en-US" altLang="ja-JP" dirty="0"/>
          </a:p>
          <a:p>
            <a:pPr algn="ctr"/>
            <a:r>
              <a:rPr kumimoji="1" lang="ja-JP" altLang="en-US" dirty="0"/>
              <a:t>・使用マイコン</a:t>
            </a:r>
            <a:endParaRPr kumimoji="1" lang="en-US" altLang="ja-JP" dirty="0"/>
          </a:p>
        </p:txBody>
      </p:sp>
      <p:sp>
        <p:nvSpPr>
          <p:cNvPr id="40" name="正方形/長方形 39">
            <a:extLst>
              <a:ext uri="{FF2B5EF4-FFF2-40B4-BE49-F238E27FC236}">
                <a16:creationId xmlns:a16="http://schemas.microsoft.com/office/drawing/2014/main" id="{91B0FB86-37FD-713A-13D3-4A242FAA3569}"/>
              </a:ext>
            </a:extLst>
          </p:cNvPr>
          <p:cNvSpPr/>
          <p:nvPr/>
        </p:nvSpPr>
        <p:spPr>
          <a:xfrm>
            <a:off x="142874" y="6984431"/>
            <a:ext cx="2229216" cy="1359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電源ユニット</a:t>
            </a:r>
            <a:endParaRPr kumimoji="1" lang="en-US" altLang="ja-JP" dirty="0"/>
          </a:p>
          <a:p>
            <a:pPr algn="ctr"/>
            <a:r>
              <a:rPr kumimoji="1" lang="ja-JP" altLang="en-US" dirty="0"/>
              <a:t>・右側にあるよ</a:t>
            </a:r>
            <a:endParaRPr kumimoji="1" lang="en-US" altLang="ja-JP" dirty="0"/>
          </a:p>
        </p:txBody>
      </p:sp>
      <p:sp>
        <p:nvSpPr>
          <p:cNvPr id="41" name="正方形/長方形 40">
            <a:extLst>
              <a:ext uri="{FF2B5EF4-FFF2-40B4-BE49-F238E27FC236}">
                <a16:creationId xmlns:a16="http://schemas.microsoft.com/office/drawing/2014/main" id="{B862CCAF-8B2D-2B06-F102-5D9DC04A3F2D}"/>
              </a:ext>
            </a:extLst>
          </p:cNvPr>
          <p:cNvSpPr/>
          <p:nvPr/>
        </p:nvSpPr>
        <p:spPr>
          <a:xfrm>
            <a:off x="135591" y="3402501"/>
            <a:ext cx="3316567" cy="2107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メイン基板</a:t>
            </a:r>
            <a:endParaRPr kumimoji="1" lang="en-US" altLang="ja-JP" dirty="0"/>
          </a:p>
          <a:p>
            <a:pPr algn="ctr"/>
            <a:r>
              <a:rPr kumimoji="1" lang="ja-JP" altLang="en-US" dirty="0"/>
              <a:t>・使用マイコン</a:t>
            </a:r>
            <a:endParaRPr kumimoji="1" lang="en-US" altLang="ja-JP" dirty="0"/>
          </a:p>
          <a:p>
            <a:pPr algn="ctr"/>
            <a:r>
              <a:rPr kumimoji="1" lang="ja-JP" altLang="en-US" dirty="0"/>
              <a:t>・ジャイロ、</a:t>
            </a:r>
            <a:r>
              <a:rPr kumimoji="1" lang="en-US" altLang="ja-JP" dirty="0"/>
              <a:t>TOF</a:t>
            </a:r>
            <a:endParaRPr kumimoji="1" lang="ja-JP" altLang="en-US" dirty="0"/>
          </a:p>
        </p:txBody>
      </p:sp>
      <p:sp>
        <p:nvSpPr>
          <p:cNvPr id="42" name="正方形/長方形 41">
            <a:extLst>
              <a:ext uri="{FF2B5EF4-FFF2-40B4-BE49-F238E27FC236}">
                <a16:creationId xmlns:a16="http://schemas.microsoft.com/office/drawing/2014/main" id="{C3CD7B23-53B8-125C-928E-6D4C0AA2AE79}"/>
              </a:ext>
            </a:extLst>
          </p:cNvPr>
          <p:cNvSpPr/>
          <p:nvPr/>
        </p:nvSpPr>
        <p:spPr>
          <a:xfrm>
            <a:off x="3527425" y="8405813"/>
            <a:ext cx="3316567" cy="2107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キッカー・ドリブラー</a:t>
            </a:r>
            <a:endParaRPr kumimoji="1" lang="en-US" altLang="ja-JP" dirty="0"/>
          </a:p>
          <a:p>
            <a:pPr algn="ctr"/>
            <a:r>
              <a:rPr kumimoji="1" lang="ja-JP" altLang="en-US" dirty="0"/>
              <a:t>・使用モーター</a:t>
            </a:r>
            <a:endParaRPr kumimoji="1" lang="en-US" altLang="ja-JP" dirty="0"/>
          </a:p>
          <a:p>
            <a:pPr algn="ctr"/>
            <a:r>
              <a:rPr kumimoji="1" lang="ja-JP" altLang="en-US" dirty="0"/>
              <a:t>・使用ソレノイド</a:t>
            </a:r>
            <a:endParaRPr kumimoji="1" lang="en-US" altLang="ja-JP" dirty="0"/>
          </a:p>
          <a:p>
            <a:pPr algn="ctr"/>
            <a:r>
              <a:rPr kumimoji="1" lang="ja-JP" altLang="en-US" dirty="0"/>
              <a:t>・使用</a:t>
            </a:r>
            <a:r>
              <a:rPr kumimoji="1" lang="en-US" altLang="ja-JP" dirty="0"/>
              <a:t>ESC</a:t>
            </a:r>
          </a:p>
          <a:p>
            <a:pPr algn="ctr"/>
            <a:r>
              <a:rPr kumimoji="1" lang="ja-JP" altLang="en-US" dirty="0"/>
              <a:t>・ワンタッチで外せる</a:t>
            </a:r>
          </a:p>
        </p:txBody>
      </p:sp>
      <p:sp>
        <p:nvSpPr>
          <p:cNvPr id="43" name="正方形/長方形 42">
            <a:extLst>
              <a:ext uri="{FF2B5EF4-FFF2-40B4-BE49-F238E27FC236}">
                <a16:creationId xmlns:a16="http://schemas.microsoft.com/office/drawing/2014/main" id="{26887198-BD14-CFAE-D04A-BFAC57BEC663}"/>
              </a:ext>
            </a:extLst>
          </p:cNvPr>
          <p:cNvSpPr/>
          <p:nvPr/>
        </p:nvSpPr>
        <p:spPr>
          <a:xfrm>
            <a:off x="142875" y="5575658"/>
            <a:ext cx="2229216" cy="13556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カメラユニット</a:t>
            </a:r>
            <a:endParaRPr kumimoji="1" lang="en-US" altLang="ja-JP" dirty="0"/>
          </a:p>
          <a:p>
            <a:pPr algn="ctr"/>
            <a:r>
              <a:rPr kumimoji="1" lang="ja-JP" altLang="en-US" dirty="0"/>
              <a:t>・</a:t>
            </a:r>
            <a:r>
              <a:rPr kumimoji="1" lang="en-US" altLang="ja-JP" dirty="0"/>
              <a:t>6</a:t>
            </a:r>
            <a:r>
              <a:rPr kumimoji="1" lang="ja-JP" altLang="en-US" dirty="0"/>
              <a:t>カメを推す</a:t>
            </a:r>
          </a:p>
        </p:txBody>
      </p:sp>
      <p:sp>
        <p:nvSpPr>
          <p:cNvPr id="47" name="正方形/長方形 46">
            <a:extLst>
              <a:ext uri="{FF2B5EF4-FFF2-40B4-BE49-F238E27FC236}">
                <a16:creationId xmlns:a16="http://schemas.microsoft.com/office/drawing/2014/main" id="{C2796A96-9373-C145-830E-0A6A75F61AA9}"/>
              </a:ext>
            </a:extLst>
          </p:cNvPr>
          <p:cNvSpPr/>
          <p:nvPr/>
        </p:nvSpPr>
        <p:spPr>
          <a:xfrm>
            <a:off x="3527426" y="3398858"/>
            <a:ext cx="3316566" cy="21074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UI</a:t>
            </a:r>
          </a:p>
          <a:p>
            <a:pPr algn="ctr"/>
            <a:r>
              <a:rPr kumimoji="1" lang="ja-JP" altLang="en-US" dirty="0"/>
              <a:t>・ネオピクセル</a:t>
            </a:r>
            <a:endParaRPr kumimoji="1" lang="en-US" altLang="ja-JP" dirty="0"/>
          </a:p>
          <a:p>
            <a:pPr algn="ctr"/>
            <a:r>
              <a:rPr kumimoji="1" lang="ja-JP" altLang="en-US" dirty="0"/>
              <a:t>・ディスプレイ</a:t>
            </a:r>
            <a:endParaRPr kumimoji="1" lang="en-US" altLang="ja-JP" dirty="0"/>
          </a:p>
          <a:p>
            <a:pPr algn="ctr"/>
            <a:r>
              <a:rPr kumimoji="1" lang="ja-JP" altLang="en-US" dirty="0"/>
              <a:t>・圧電ブザー</a:t>
            </a:r>
          </a:p>
          <a:p>
            <a:pPr algn="ctr"/>
            <a:endParaRPr kumimoji="1" lang="en-US" altLang="ja-JP" dirty="0"/>
          </a:p>
        </p:txBody>
      </p:sp>
      <p:sp>
        <p:nvSpPr>
          <p:cNvPr id="48" name="正方形/長方形 47">
            <a:extLst>
              <a:ext uri="{FF2B5EF4-FFF2-40B4-BE49-F238E27FC236}">
                <a16:creationId xmlns:a16="http://schemas.microsoft.com/office/drawing/2014/main" id="{45996B6C-A328-84FA-B771-5AA66F2FBCC8}"/>
              </a:ext>
            </a:extLst>
          </p:cNvPr>
          <p:cNvSpPr/>
          <p:nvPr/>
        </p:nvSpPr>
        <p:spPr>
          <a:xfrm>
            <a:off x="4614776" y="5575658"/>
            <a:ext cx="2229216" cy="27779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ラインセンサ</a:t>
            </a:r>
            <a:endParaRPr kumimoji="1" lang="en-US" altLang="ja-JP" dirty="0"/>
          </a:p>
          <a:p>
            <a:pPr algn="ctr"/>
            <a:r>
              <a:rPr kumimoji="1" lang="ja-JP" altLang="en-US" dirty="0"/>
              <a:t>・使用センサ</a:t>
            </a:r>
            <a:endParaRPr kumimoji="1" lang="en-US" altLang="ja-JP" dirty="0"/>
          </a:p>
          <a:p>
            <a:pPr algn="ctr"/>
            <a:r>
              <a:rPr kumimoji="1" lang="ja-JP" altLang="en-US" dirty="0"/>
              <a:t>・使用マイコン</a:t>
            </a:r>
            <a:endParaRPr kumimoji="1" lang="en-US" altLang="ja-JP" dirty="0"/>
          </a:p>
          <a:p>
            <a:pPr algn="ctr"/>
            <a:r>
              <a:rPr kumimoji="1" lang="ja-JP" altLang="en-US" dirty="0"/>
              <a:t>・形状の理由</a:t>
            </a:r>
          </a:p>
        </p:txBody>
      </p:sp>
      <p:sp>
        <p:nvSpPr>
          <p:cNvPr id="49" name="テキスト ボックス 48">
            <a:extLst>
              <a:ext uri="{FF2B5EF4-FFF2-40B4-BE49-F238E27FC236}">
                <a16:creationId xmlns:a16="http://schemas.microsoft.com/office/drawing/2014/main" id="{A07E7696-E5BD-234C-1978-10527487C7B8}"/>
              </a:ext>
            </a:extLst>
          </p:cNvPr>
          <p:cNvSpPr txBox="1"/>
          <p:nvPr/>
        </p:nvSpPr>
        <p:spPr>
          <a:xfrm>
            <a:off x="7231061" y="8405813"/>
            <a:ext cx="4360863" cy="338554"/>
          </a:xfrm>
          <a:prstGeom prst="rect">
            <a:avLst/>
          </a:prstGeom>
          <a:noFill/>
        </p:spPr>
        <p:txBody>
          <a:bodyPr wrap="square" rtlCol="0">
            <a:spAutoFit/>
          </a:bodyPr>
          <a:lstStyle/>
          <a:p>
            <a:r>
              <a:rPr lang="ja-JP" altLang="en-US" sz="1600" b="1" dirty="0">
                <a:latin typeface="Noto Sans JP" panose="020B0200000000000000" pitchFamily="50" charset="-128"/>
                <a:ea typeface="Noto Sans JP" panose="020B0200000000000000" pitchFamily="50" charset="-128"/>
              </a:rPr>
              <a:t>情報共有</a:t>
            </a:r>
            <a:r>
              <a:rPr lang="ja-JP" altLang="en-US" sz="1100" dirty="0">
                <a:latin typeface="Noto Sans JP" panose="020B0200000000000000" pitchFamily="50" charset="-128"/>
                <a:ea typeface="Noto Sans JP" panose="020B0200000000000000" pitchFamily="50" charset="-128"/>
              </a:rPr>
              <a:t>が</a:t>
            </a:r>
            <a:r>
              <a:rPr lang="ja-JP" altLang="en-US" sz="1200" dirty="0">
                <a:latin typeface="Noto Sans JP" panose="020B0200000000000000" pitchFamily="50" charset="-128"/>
                <a:ea typeface="Noto Sans JP" panose="020B0200000000000000" pitchFamily="50" charset="-128"/>
              </a:rPr>
              <a:t>生</a:t>
            </a:r>
            <a:r>
              <a:rPr lang="ja-JP" altLang="en-US" sz="1100" dirty="0">
                <a:latin typeface="Noto Sans JP" panose="020B0200000000000000" pitchFamily="50" charset="-128"/>
                <a:ea typeface="Noto Sans JP" panose="020B0200000000000000" pitchFamily="50" charset="-128"/>
              </a:rPr>
              <a:t>む、より</a:t>
            </a:r>
            <a:r>
              <a:rPr lang="ja-JP" altLang="en-US" sz="1200" dirty="0">
                <a:latin typeface="Noto Sans JP" panose="020B0200000000000000" pitchFamily="50" charset="-128"/>
                <a:ea typeface="Noto Sans JP" panose="020B0200000000000000" pitchFamily="50" charset="-128"/>
              </a:rPr>
              <a:t>強</a:t>
            </a:r>
            <a:r>
              <a:rPr lang="ja-JP" altLang="en-US" sz="1100" dirty="0">
                <a:latin typeface="Noto Sans JP" panose="020B0200000000000000" pitchFamily="50" charset="-128"/>
                <a:ea typeface="Noto Sans JP" panose="020B0200000000000000" pitchFamily="50" charset="-128"/>
              </a:rPr>
              <a:t>いチームワーク</a:t>
            </a:r>
            <a:endParaRPr kumimoji="1" lang="ja-JP" altLang="en-US" sz="1100" b="1" dirty="0">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A56C1C3D-1DFB-415B-0CB2-D8D06A3C1D56}"/>
              </a:ext>
            </a:extLst>
          </p:cNvPr>
          <p:cNvSpPr txBox="1"/>
          <p:nvPr/>
        </p:nvSpPr>
        <p:spPr>
          <a:xfrm>
            <a:off x="7231061" y="8762733"/>
            <a:ext cx="7181850" cy="246221"/>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私たちのロボットは、</a:t>
            </a:r>
            <a:r>
              <a:rPr kumimoji="1" lang="en-US" altLang="ja-JP" sz="1000" dirty="0">
                <a:latin typeface="Noto Sans JP" panose="020B0200000000000000" pitchFamily="50" charset="-128"/>
                <a:ea typeface="Noto Sans JP" panose="020B0200000000000000" pitchFamily="50" charset="-128"/>
              </a:rPr>
              <a:t>2</a:t>
            </a:r>
            <a:r>
              <a:rPr kumimoji="1" lang="ja-JP" altLang="en-US" sz="1000" dirty="0">
                <a:latin typeface="Noto Sans JP" panose="020B0200000000000000" pitchFamily="50" charset="-128"/>
                <a:ea typeface="Noto Sans JP" panose="020B0200000000000000" pitchFamily="50" charset="-128"/>
              </a:rPr>
              <a:t>台それぞれにアタッカーとキーパーという役割を与えています。</a:t>
            </a:r>
          </a:p>
        </p:txBody>
      </p:sp>
      <p:sp>
        <p:nvSpPr>
          <p:cNvPr id="53" name="テキスト ボックス 52">
            <a:extLst>
              <a:ext uri="{FF2B5EF4-FFF2-40B4-BE49-F238E27FC236}">
                <a16:creationId xmlns:a16="http://schemas.microsoft.com/office/drawing/2014/main" id="{D40D17BF-617C-ADE3-AFAE-9FD83B242A47}"/>
              </a:ext>
            </a:extLst>
          </p:cNvPr>
          <p:cNvSpPr txBox="1"/>
          <p:nvPr/>
        </p:nvSpPr>
        <p:spPr>
          <a:xfrm>
            <a:off x="10949099" y="1538124"/>
            <a:ext cx="3055825" cy="338554"/>
          </a:xfrm>
          <a:prstGeom prst="rect">
            <a:avLst/>
          </a:prstGeom>
          <a:noFill/>
        </p:spPr>
        <p:txBody>
          <a:bodyPr wrap="square" rtlCol="0">
            <a:spAutoFit/>
          </a:bodyPr>
          <a:lstStyle/>
          <a:p>
            <a:r>
              <a:rPr kumimoji="1" lang="ja-JP" altLang="en-US" sz="1200" dirty="0">
                <a:latin typeface="Noto Sans JP" panose="020B0200000000000000" pitchFamily="50" charset="-128"/>
                <a:ea typeface="Noto Sans JP" panose="020B0200000000000000" pitchFamily="50" charset="-128"/>
              </a:rPr>
              <a:t>圧倒的</a:t>
            </a:r>
            <a:r>
              <a:rPr kumimoji="1" lang="ja-JP" altLang="en-US" sz="1050" dirty="0">
                <a:latin typeface="Noto Sans JP" panose="020B0200000000000000" pitchFamily="50" charset="-128"/>
                <a:ea typeface="Noto Sans JP" panose="020B0200000000000000" pitchFamily="50" charset="-128"/>
              </a:rPr>
              <a:t>な</a:t>
            </a:r>
            <a:r>
              <a:rPr kumimoji="1" lang="ja-JP" altLang="en-US" sz="1200" dirty="0">
                <a:latin typeface="Noto Sans JP" panose="020B0200000000000000" pitchFamily="50" charset="-128"/>
                <a:ea typeface="Noto Sans JP" panose="020B0200000000000000" pitchFamily="50" charset="-128"/>
              </a:rPr>
              <a:t>安定性</a:t>
            </a:r>
            <a:r>
              <a:rPr kumimoji="1" lang="ja-JP" altLang="en-US" sz="1050" dirty="0">
                <a:latin typeface="Noto Sans JP" panose="020B0200000000000000" pitchFamily="50" charset="-128"/>
                <a:ea typeface="Noto Sans JP" panose="020B0200000000000000" pitchFamily="50" charset="-128"/>
              </a:rPr>
              <a:t>の</a:t>
            </a:r>
            <a:r>
              <a:rPr kumimoji="1" lang="ja-JP" altLang="en-US" sz="1600" b="1" dirty="0">
                <a:latin typeface="Noto Sans JP" panose="020B0200000000000000" pitchFamily="50" charset="-128"/>
                <a:ea typeface="Noto Sans JP" panose="020B0200000000000000" pitchFamily="50" charset="-128"/>
              </a:rPr>
              <a:t>ビジョンシステム</a:t>
            </a:r>
            <a:endParaRPr kumimoji="1" lang="ja-JP" altLang="en-US" sz="1100" dirty="0">
              <a:latin typeface="Noto Sans JP" panose="020B0200000000000000" pitchFamily="50" charset="-128"/>
              <a:ea typeface="Noto Sans JP" panose="020B0200000000000000" pitchFamily="50" charset="-128"/>
            </a:endParaRPr>
          </a:p>
        </p:txBody>
      </p:sp>
      <p:sp>
        <p:nvSpPr>
          <p:cNvPr id="54" name="テキスト ボックス 53">
            <a:extLst>
              <a:ext uri="{FF2B5EF4-FFF2-40B4-BE49-F238E27FC236}">
                <a16:creationId xmlns:a16="http://schemas.microsoft.com/office/drawing/2014/main" id="{B8A05EC4-53F0-9AEE-BA9C-1990E051D059}"/>
              </a:ext>
            </a:extLst>
          </p:cNvPr>
          <p:cNvSpPr txBox="1"/>
          <p:nvPr/>
        </p:nvSpPr>
        <p:spPr>
          <a:xfrm>
            <a:off x="11012599" y="1852459"/>
            <a:ext cx="4106751" cy="1312475"/>
          </a:xfrm>
          <a:prstGeom prst="rect">
            <a:avLst/>
          </a:prstGeom>
          <a:noFill/>
        </p:spPr>
        <p:txBody>
          <a:bodyPr wrap="square" numCol="1" rtlCol="0">
            <a:spAutoFit/>
          </a:bodyPr>
          <a:lstStyle/>
          <a:p>
            <a:pPr>
              <a:lnSpc>
                <a:spcPts val="1200"/>
              </a:lnSpc>
            </a:pPr>
            <a:r>
              <a:rPr kumimoji="1" lang="ja-JP" altLang="en-US" sz="900" dirty="0">
                <a:latin typeface="Noto Sans JP" panose="020B0200000000000000" pitchFamily="50" charset="-128"/>
                <a:ea typeface="Noto Sans JP" panose="020B0200000000000000" pitchFamily="50" charset="-128"/>
              </a:rPr>
              <a:t>　私たちのロボットには、</a:t>
            </a:r>
            <a:r>
              <a:rPr kumimoji="1" lang="en-US" altLang="ja-JP" sz="900" dirty="0">
                <a:latin typeface="Noto Sans JP" panose="020B0200000000000000" pitchFamily="50" charset="-128"/>
                <a:ea typeface="Noto Sans JP" panose="020B0200000000000000" pitchFamily="50" charset="-128"/>
              </a:rPr>
              <a:t>UnitV Ai Camera</a:t>
            </a:r>
            <a:r>
              <a:rPr kumimoji="1" lang="ja-JP" altLang="en-US" sz="900" dirty="0">
                <a:latin typeface="Noto Sans JP" panose="020B0200000000000000" pitchFamily="50" charset="-128"/>
                <a:ea typeface="Noto Sans JP" panose="020B0200000000000000" pitchFamily="50" charset="-128"/>
              </a:rPr>
              <a:t>を</a:t>
            </a:r>
            <a:r>
              <a:rPr kumimoji="1" lang="en-US" altLang="ja-JP" sz="900" dirty="0">
                <a:latin typeface="Noto Sans JP" panose="020B0200000000000000" pitchFamily="50" charset="-128"/>
                <a:ea typeface="Noto Sans JP" panose="020B0200000000000000" pitchFamily="50" charset="-128"/>
              </a:rPr>
              <a:t>6</a:t>
            </a:r>
            <a:r>
              <a:rPr kumimoji="1" lang="ja-JP" altLang="en-US" sz="900" dirty="0">
                <a:latin typeface="Noto Sans JP" panose="020B0200000000000000" pitchFamily="50" charset="-128"/>
                <a:ea typeface="Noto Sans JP" panose="020B0200000000000000" pitchFamily="50" charset="-128"/>
              </a:rPr>
              <a:t>個搭載しています。</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以前は全方位ミラーを用いて</a:t>
            </a:r>
            <a:r>
              <a:rPr kumimoji="1" lang="en-US" altLang="ja-JP" sz="900" dirty="0">
                <a:latin typeface="Noto Sans JP" panose="020B0200000000000000" pitchFamily="50" charset="-128"/>
                <a:ea typeface="Noto Sans JP" panose="020B0200000000000000" pitchFamily="50" charset="-128"/>
              </a:rPr>
              <a:t>1</a:t>
            </a:r>
            <a:r>
              <a:rPr kumimoji="1" lang="ja-JP" altLang="en-US" sz="900" dirty="0">
                <a:latin typeface="Noto Sans JP" panose="020B0200000000000000" pitchFamily="50" charset="-128"/>
                <a:ea typeface="Noto Sans JP" panose="020B0200000000000000" pitchFamily="50" charset="-128"/>
              </a:rPr>
              <a:t>つのカメラで全方向を監視していましたが、ゴルフボールという小さい物体をどの距離からでも認識できるようにするのは大変でした。また、ロボット自身がカメラに映りこむことで、至近距離にあるボールがロボットに隠れて認識できないという問題もありました。</a:t>
            </a:r>
            <a:endParaRPr kumimoji="1" lang="en-US" altLang="ja-JP" sz="900" dirty="0">
              <a:latin typeface="Noto Sans JP" panose="020B0200000000000000" pitchFamily="50" charset="-128"/>
              <a:ea typeface="Noto Sans JP" panose="020B0200000000000000" pitchFamily="50" charset="-128"/>
            </a:endParaRPr>
          </a:p>
          <a:p>
            <a:pPr>
              <a:lnSpc>
                <a:spcPts val="1200"/>
              </a:lnSpc>
            </a:pPr>
            <a:r>
              <a:rPr kumimoji="1" lang="ja-JP" altLang="en-US" sz="900" dirty="0">
                <a:latin typeface="Noto Sans JP" panose="020B0200000000000000" pitchFamily="50" charset="-128"/>
                <a:ea typeface="Noto Sans JP" panose="020B0200000000000000" pitchFamily="50" charset="-128"/>
              </a:rPr>
              <a:t>　これらの問題を解決するため、カメラを</a:t>
            </a:r>
            <a:r>
              <a:rPr kumimoji="1" lang="en-US" altLang="ja-JP" sz="900" dirty="0">
                <a:latin typeface="Noto Sans JP" panose="020B0200000000000000" pitchFamily="50" charset="-128"/>
                <a:ea typeface="Noto Sans JP" panose="020B0200000000000000" pitchFamily="50" charset="-128"/>
              </a:rPr>
              <a:t>6</a:t>
            </a:r>
            <a:r>
              <a:rPr kumimoji="1" lang="ja-JP" altLang="en-US" sz="900" dirty="0">
                <a:latin typeface="Noto Sans JP" panose="020B0200000000000000" pitchFamily="50" charset="-128"/>
                <a:ea typeface="Noto Sans JP" panose="020B0200000000000000" pitchFamily="50" charset="-128"/>
              </a:rPr>
              <a:t>個搭載することで、全方位ミラーの「全方向が見える」という要件を担保しつつ、遠距離の視野の確保や至近距離でのボールの認識を容易に行うことができるようになりました。</a:t>
            </a:r>
            <a:endParaRPr kumimoji="1" lang="en-US" altLang="ja-JP" sz="900" dirty="0">
              <a:latin typeface="Noto Sans JP" panose="020B0200000000000000" pitchFamily="50" charset="-128"/>
              <a:ea typeface="Noto Sans JP" panose="020B0200000000000000" pitchFamily="50" charset="-128"/>
            </a:endParaRP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560</Words>
  <Application>Microsoft Office PowerPoint</Application>
  <PresentationFormat>ユーザー設定</PresentationFormat>
  <Paragraphs>55</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Noto Sans JP</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26</cp:revision>
  <dcterms:created xsi:type="dcterms:W3CDTF">2023-11-04T14:19:00Z</dcterms:created>
  <dcterms:modified xsi:type="dcterms:W3CDTF">2025-02-17T09:55:18Z</dcterms:modified>
</cp:coreProperties>
</file>