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5119350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00"/>
    <a:srgbClr val="FF3B3B"/>
    <a:srgbClr val="7190F3"/>
    <a:srgbClr val="F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>
        <p:scale>
          <a:sx n="66" d="100"/>
          <a:sy n="66" d="100"/>
        </p:scale>
        <p:origin x="105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045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21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30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254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2252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016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91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16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089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36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7F6DD-A663-424A-91CD-4A5CB938D056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276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7F6DD-A663-424A-91CD-4A5CB938D056}" type="datetimeFigureOut">
              <a:rPr kumimoji="1" lang="ja-JP" altLang="en-US" smtClean="0"/>
              <a:t>2024/12/2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C6778-F04C-4CF1-8053-03A2285DD9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86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jpe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85805C3-2309-BFF8-070C-2BE96E5C7E4F}"/>
              </a:ext>
            </a:extLst>
          </p:cNvPr>
          <p:cNvSpPr/>
          <p:nvPr/>
        </p:nvSpPr>
        <p:spPr>
          <a:xfrm>
            <a:off x="0" y="0"/>
            <a:ext cx="3695699" cy="1069181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71" name="Picture 8">
            <a:extLst>
              <a:ext uri="{FF2B5EF4-FFF2-40B4-BE49-F238E27FC236}">
                <a16:creationId xmlns:a16="http://schemas.microsoft.com/office/drawing/2014/main" id="{617BDE5C-DBA3-D4AA-D331-799899245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051" y="9977896"/>
            <a:ext cx="494247" cy="49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2" name="テキスト ボックス 1371">
            <a:extLst>
              <a:ext uri="{FF2B5EF4-FFF2-40B4-BE49-F238E27FC236}">
                <a16:creationId xmlns:a16="http://schemas.microsoft.com/office/drawing/2014/main" id="{A1CFABDF-D982-DA68-211A-C46AF5A71F04}"/>
              </a:ext>
            </a:extLst>
          </p:cNvPr>
          <p:cNvSpPr txBox="1"/>
          <p:nvPr/>
        </p:nvSpPr>
        <p:spPr>
          <a:xfrm>
            <a:off x="1570060" y="9972759"/>
            <a:ext cx="1388493" cy="52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700"/>
              </a:lnSpc>
            </a:pPr>
            <a:r>
              <a:rPr kumimoji="1" lang="en-US" altLang="ja-JP" sz="1600" b="1" dirty="0">
                <a:solidFill>
                  <a:schemeClr val="bg1"/>
                </a:solidFill>
              </a:rPr>
              <a:t>Artemis Homepage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5" name="図 4" descr="テキスト, ロゴ&#10;&#10;自動的に生成された説明">
            <a:extLst>
              <a:ext uri="{FF2B5EF4-FFF2-40B4-BE49-F238E27FC236}">
                <a16:creationId xmlns:a16="http://schemas.microsoft.com/office/drawing/2014/main" id="{49354A4D-36CC-66CA-2B85-95B5A17E5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40" b="20248"/>
          <a:stretch/>
        </p:blipFill>
        <p:spPr>
          <a:xfrm>
            <a:off x="44109" y="107950"/>
            <a:ext cx="3607479" cy="1441559"/>
          </a:xfrm>
          <a:prstGeom prst="rect">
            <a:avLst/>
          </a:prstGeom>
        </p:spPr>
      </p:pic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2E576A0-CB53-2D42-E1BE-08A8BEDBC4B0}"/>
              </a:ext>
            </a:extLst>
          </p:cNvPr>
          <p:cNvGrpSpPr/>
          <p:nvPr/>
        </p:nvGrpSpPr>
        <p:grpSpPr>
          <a:xfrm>
            <a:off x="149594" y="1608548"/>
            <a:ext cx="3337059" cy="2334660"/>
            <a:chOff x="213094" y="1727939"/>
            <a:chExt cx="3337059" cy="2334660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19B4018-B21E-2AE9-5A4E-C7C851074103}"/>
                </a:ext>
              </a:extLst>
            </p:cNvPr>
            <p:cNvSpPr txBox="1"/>
            <p:nvPr/>
          </p:nvSpPr>
          <p:spPr>
            <a:xfrm>
              <a:off x="280645" y="2211230"/>
              <a:ext cx="3269508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chemeClr val="bg1"/>
                  </a:solidFill>
                </a:rPr>
                <a:t>チームメンバー</a:t>
              </a:r>
              <a:endParaRPr kumimoji="1" lang="en-US" altLang="ja-JP" b="1" dirty="0">
                <a:solidFill>
                  <a:schemeClr val="bg1"/>
                </a:solidFill>
              </a:endParaRPr>
            </a:p>
            <a:p>
              <a:endParaRPr kumimoji="1" lang="en-US" altLang="ja-JP" sz="200" dirty="0">
                <a:solidFill>
                  <a:schemeClr val="bg1"/>
                </a:solidFill>
              </a:endParaRPr>
            </a:p>
            <a:p>
              <a:r>
                <a:rPr kumimoji="1" lang="ja-JP" altLang="en-US" sz="1200" dirty="0">
                  <a:solidFill>
                    <a:schemeClr val="bg1"/>
                  </a:solidFill>
                </a:rPr>
                <a:t>　　松田 魁琉      　  </a:t>
              </a:r>
              <a:r>
                <a:rPr kumimoji="1" lang="en-US" altLang="ja-JP" sz="1200" dirty="0">
                  <a:solidFill>
                    <a:schemeClr val="bg1"/>
                  </a:solidFill>
                </a:rPr>
                <a:t>/   </a:t>
              </a:r>
              <a:r>
                <a:rPr kumimoji="1" lang="ja-JP" altLang="en-US" sz="1200" dirty="0">
                  <a:solidFill>
                    <a:schemeClr val="bg1"/>
                  </a:solidFill>
                </a:rPr>
                <a:t>　目野 優輝</a:t>
              </a:r>
              <a:endParaRPr kumimoji="1" lang="en-US" altLang="ja-JP" sz="1200" b="1" dirty="0">
                <a:solidFill>
                  <a:schemeClr val="bg1"/>
                </a:solidFill>
              </a:endParaRPr>
            </a:p>
            <a:p>
              <a:r>
                <a:rPr kumimoji="1" lang="ja-JP" altLang="en-US" sz="300" dirty="0">
                  <a:solidFill>
                    <a:schemeClr val="bg1"/>
                  </a:solidFill>
                </a:rPr>
                <a:t> </a:t>
              </a:r>
              <a:endParaRPr kumimoji="1" lang="en-US" altLang="ja-JP" sz="1600" dirty="0">
                <a:solidFill>
                  <a:schemeClr val="bg1"/>
                </a:solidFill>
              </a:endParaRPr>
            </a:p>
            <a:p>
              <a:r>
                <a:rPr kumimoji="1" lang="ja-JP" altLang="en-US" sz="1200" dirty="0">
                  <a:solidFill>
                    <a:schemeClr val="bg1"/>
                  </a:solidFill>
                </a:rPr>
                <a:t>　　石原 廉太郎   　</a:t>
              </a:r>
              <a:r>
                <a:rPr kumimoji="1" lang="en-US" altLang="ja-JP" sz="1200" dirty="0">
                  <a:solidFill>
                    <a:schemeClr val="bg1"/>
                  </a:solidFill>
                </a:rPr>
                <a:t>/    </a:t>
              </a:r>
              <a:r>
                <a:rPr kumimoji="1" lang="ja-JP" altLang="en-US" sz="1200" dirty="0">
                  <a:solidFill>
                    <a:schemeClr val="bg1"/>
                  </a:solidFill>
                </a:rPr>
                <a:t>　熊抱 崚太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92FA1067-A6D6-3850-A8DF-B78BDD7D4A9B}"/>
                </a:ext>
              </a:extLst>
            </p:cNvPr>
            <p:cNvSpPr txBox="1"/>
            <p:nvPr/>
          </p:nvSpPr>
          <p:spPr>
            <a:xfrm>
              <a:off x="280645" y="2967480"/>
              <a:ext cx="32695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chemeClr val="bg1"/>
                  </a:solidFill>
                </a:rPr>
                <a:t>所属ノード</a:t>
              </a:r>
              <a:endParaRPr kumimoji="1" lang="en-US" altLang="ja-JP" sz="1600" b="1" dirty="0">
                <a:solidFill>
                  <a:schemeClr val="bg1"/>
                </a:solidFill>
              </a:endParaRPr>
            </a:p>
            <a:p>
              <a:endParaRPr kumimoji="1" lang="en-US" altLang="ja-JP" sz="200" dirty="0">
                <a:solidFill>
                  <a:schemeClr val="bg1"/>
                </a:solidFill>
              </a:endParaRPr>
            </a:p>
            <a:p>
              <a:r>
                <a:rPr kumimoji="1" lang="ja-JP" altLang="en-US" sz="1200" dirty="0">
                  <a:solidFill>
                    <a:schemeClr val="bg1"/>
                  </a:solidFill>
                </a:rPr>
                <a:t>　　九州ブロック 福岡ノード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34F65CA6-5F50-8FE6-B792-9B09120A272D}"/>
                </a:ext>
              </a:extLst>
            </p:cNvPr>
            <p:cNvSpPr txBox="1"/>
            <p:nvPr/>
          </p:nvSpPr>
          <p:spPr>
            <a:xfrm>
              <a:off x="213094" y="1727939"/>
              <a:ext cx="3269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>
                  <a:solidFill>
                    <a:schemeClr val="bg1"/>
                  </a:solidFill>
                </a:rPr>
                <a:t>チーム情報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1597944C-C842-14A8-1E60-851C13A75DF5}"/>
                </a:ext>
              </a:extLst>
            </p:cNvPr>
            <p:cNvCxnSpPr>
              <a:cxnSpLocks/>
            </p:cNvCxnSpPr>
            <p:nvPr/>
          </p:nvCxnSpPr>
          <p:spPr>
            <a:xfrm>
              <a:off x="280645" y="2128049"/>
              <a:ext cx="32019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50EA179E-F615-60AE-41BE-7368E1B50DEE}"/>
                </a:ext>
              </a:extLst>
            </p:cNvPr>
            <p:cNvSpPr txBox="1"/>
            <p:nvPr/>
          </p:nvSpPr>
          <p:spPr>
            <a:xfrm>
              <a:off x="280645" y="3539379"/>
              <a:ext cx="32695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 dirty="0">
                  <a:solidFill>
                    <a:schemeClr val="bg1"/>
                  </a:solidFill>
                </a:rPr>
                <a:t>参加リーグ</a:t>
              </a:r>
              <a:endParaRPr kumimoji="1" lang="en-US" altLang="ja-JP" sz="700" b="1" dirty="0">
                <a:solidFill>
                  <a:schemeClr val="bg1"/>
                </a:solidFill>
              </a:endParaRPr>
            </a:p>
            <a:p>
              <a:endParaRPr kumimoji="1" lang="en-US" altLang="ja-JP" sz="200" dirty="0">
                <a:solidFill>
                  <a:schemeClr val="bg1"/>
                </a:solidFill>
              </a:endParaRPr>
            </a:p>
            <a:p>
              <a:r>
                <a:rPr kumimoji="1" lang="ja-JP" altLang="en-US" sz="1200" dirty="0">
                  <a:solidFill>
                    <a:schemeClr val="bg1"/>
                  </a:solidFill>
                </a:rPr>
                <a:t>　　サッカー・オープンリーグ</a:t>
              </a:r>
              <a:endParaRPr kumimoji="1" lang="ja-JP" altLang="en-US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E50866C9-36C5-0372-6F05-C2A66CB61118}"/>
              </a:ext>
            </a:extLst>
          </p:cNvPr>
          <p:cNvGrpSpPr/>
          <p:nvPr/>
        </p:nvGrpSpPr>
        <p:grpSpPr>
          <a:xfrm>
            <a:off x="149594" y="7433867"/>
            <a:ext cx="3311505" cy="1875089"/>
            <a:chOff x="213094" y="8678064"/>
            <a:chExt cx="3311505" cy="1875089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C7D9F41-BDC6-3752-480B-515DCC96D68C}"/>
                </a:ext>
              </a:extLst>
            </p:cNvPr>
            <p:cNvSpPr txBox="1"/>
            <p:nvPr/>
          </p:nvSpPr>
          <p:spPr>
            <a:xfrm>
              <a:off x="213094" y="8678064"/>
              <a:ext cx="3269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>
                  <a:solidFill>
                    <a:schemeClr val="bg1"/>
                  </a:solidFill>
                </a:rPr>
                <a:t>スポンサー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D9284087-7327-4A83-37AF-76FF830355F4}"/>
                </a:ext>
              </a:extLst>
            </p:cNvPr>
            <p:cNvCxnSpPr>
              <a:cxnSpLocks/>
            </p:cNvCxnSpPr>
            <p:nvPr/>
          </p:nvCxnSpPr>
          <p:spPr>
            <a:xfrm>
              <a:off x="280645" y="9078174"/>
              <a:ext cx="32019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12">
              <a:extLst>
                <a:ext uri="{FF2B5EF4-FFF2-40B4-BE49-F238E27FC236}">
                  <a16:creationId xmlns:a16="http://schemas.microsoft.com/office/drawing/2014/main" id="{8D3D1EB0-0AB2-58F0-F7C5-8364D5B009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35" t="34528" r="8968" b="33135"/>
            <a:stretch/>
          </p:blipFill>
          <p:spPr bwMode="auto">
            <a:xfrm>
              <a:off x="337796" y="9240527"/>
              <a:ext cx="1500530" cy="333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14">
              <a:extLst>
                <a:ext uri="{FF2B5EF4-FFF2-40B4-BE49-F238E27FC236}">
                  <a16:creationId xmlns:a16="http://schemas.microsoft.com/office/drawing/2014/main" id="{4D5A090A-DECC-BE6F-7ED6-FE6996B00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795" y="9664418"/>
              <a:ext cx="1500530" cy="2897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860F94B4-8452-C0E7-9EEA-064C2743F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7210" y="10000806"/>
              <a:ext cx="1883268" cy="552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1E6D5A11-CBD2-FBEA-C138-6ED4EC1294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857" t="58686" r="-2487" b="14690"/>
            <a:stretch/>
          </p:blipFill>
          <p:spPr bwMode="auto">
            <a:xfrm>
              <a:off x="244843" y="10036568"/>
              <a:ext cx="1329948" cy="4798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図 27" descr="テキスト&#10;&#10;中程度の精度で自動的に生成された説明">
              <a:extLst>
                <a:ext uri="{FF2B5EF4-FFF2-40B4-BE49-F238E27FC236}">
                  <a16:creationId xmlns:a16="http://schemas.microsoft.com/office/drawing/2014/main" id="{5AE3E0D1-EC68-8322-667F-8A3D0F3498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81" t="7563" r="3991" b="7709"/>
            <a:stretch/>
          </p:blipFill>
          <p:spPr>
            <a:xfrm>
              <a:off x="1987017" y="9240527"/>
              <a:ext cx="1537582" cy="713683"/>
            </a:xfrm>
            <a:prstGeom prst="rect">
              <a:avLst/>
            </a:prstGeom>
          </p:spPr>
        </p:pic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D5D6CB4A-4012-AD76-03F3-1F814CC9A05D}"/>
              </a:ext>
            </a:extLst>
          </p:cNvPr>
          <p:cNvGrpSpPr/>
          <p:nvPr/>
        </p:nvGrpSpPr>
        <p:grpSpPr>
          <a:xfrm>
            <a:off x="149594" y="4066715"/>
            <a:ext cx="3303283" cy="3277294"/>
            <a:chOff x="213094" y="4670920"/>
            <a:chExt cx="3303283" cy="3277294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5EEB6EBC-9F64-2F03-CB1D-D0969224D644}"/>
                </a:ext>
              </a:extLst>
            </p:cNvPr>
            <p:cNvSpPr txBox="1"/>
            <p:nvPr/>
          </p:nvSpPr>
          <p:spPr>
            <a:xfrm>
              <a:off x="246869" y="5193614"/>
              <a:ext cx="3269508" cy="27546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 b="1" dirty="0">
                  <a:solidFill>
                    <a:schemeClr val="bg1"/>
                  </a:solidFill>
                </a:rPr>
                <a:t>&gt; Autodesk Fusion</a:t>
              </a:r>
            </a:p>
            <a:p>
              <a:r>
                <a:rPr kumimoji="1" lang="ja-JP" altLang="en-US" sz="1000" b="1" dirty="0">
                  <a:solidFill>
                    <a:schemeClr val="bg1"/>
                  </a:solidFill>
                </a:rPr>
                <a:t>  </a:t>
              </a:r>
              <a:r>
                <a:rPr kumimoji="1" lang="ja-JP" altLang="en-US" sz="1000" dirty="0">
                  <a:solidFill>
                    <a:schemeClr val="bg1"/>
                  </a:solidFill>
                </a:rPr>
                <a:t>ロボット全体の設計や、</a:t>
              </a:r>
              <a:r>
                <a:rPr kumimoji="1" lang="en-US" altLang="ja-JP" sz="1000" dirty="0">
                  <a:solidFill>
                    <a:schemeClr val="bg1"/>
                  </a:solidFill>
                </a:rPr>
                <a:t>3D</a:t>
              </a:r>
              <a:r>
                <a:rPr kumimoji="1" lang="ja-JP" altLang="en-US" sz="1000" dirty="0">
                  <a:solidFill>
                    <a:schemeClr val="bg1"/>
                  </a:solidFill>
                </a:rPr>
                <a:t>プリンターで</a:t>
              </a:r>
              <a:endParaRPr kumimoji="1" lang="en-US" altLang="ja-JP" sz="1000" dirty="0">
                <a:solidFill>
                  <a:schemeClr val="bg1"/>
                </a:solidFill>
              </a:endParaRPr>
            </a:p>
            <a:p>
              <a:r>
                <a:rPr kumimoji="1" lang="ja-JP" altLang="en-US" sz="1000" dirty="0">
                  <a:solidFill>
                    <a:schemeClr val="bg1"/>
                  </a:solidFill>
                </a:rPr>
                <a:t>  印刷・</a:t>
              </a:r>
              <a:r>
                <a:rPr kumimoji="1" lang="en-US" altLang="ja-JP" sz="1000" dirty="0">
                  <a:solidFill>
                    <a:schemeClr val="bg1"/>
                  </a:solidFill>
                </a:rPr>
                <a:t>CNC</a:t>
              </a:r>
              <a:r>
                <a:rPr kumimoji="1" lang="ja-JP" altLang="en-US" sz="1000" dirty="0">
                  <a:solidFill>
                    <a:schemeClr val="bg1"/>
                  </a:solidFill>
                </a:rPr>
                <a:t>で加工するためのデータ作成</a:t>
              </a:r>
              <a:endParaRPr kumimoji="1" lang="en-US" altLang="ja-JP" sz="1000" dirty="0">
                <a:solidFill>
                  <a:schemeClr val="bg1"/>
                </a:solidFill>
              </a:endParaRPr>
            </a:p>
            <a:p>
              <a:endParaRPr kumimoji="1" lang="en-US" altLang="ja-JP" sz="900" b="1" dirty="0">
                <a:solidFill>
                  <a:schemeClr val="bg1"/>
                </a:solidFill>
              </a:endParaRPr>
            </a:p>
            <a:p>
              <a:r>
                <a:rPr kumimoji="1" lang="en-US" altLang="ja-JP" sz="1400" b="1" dirty="0">
                  <a:solidFill>
                    <a:schemeClr val="bg1"/>
                  </a:solidFill>
                </a:rPr>
                <a:t>&gt; KiCad 7.0</a:t>
              </a:r>
            </a:p>
            <a:p>
              <a:endParaRPr kumimoji="1" lang="en-US" altLang="ja-JP" sz="600" b="1" dirty="0">
                <a:solidFill>
                  <a:schemeClr val="bg1"/>
                </a:solidFill>
              </a:endParaRPr>
            </a:p>
            <a:p>
              <a:r>
                <a:rPr kumimoji="1" lang="ja-JP" altLang="en-US" sz="1000" dirty="0">
                  <a:solidFill>
                    <a:schemeClr val="bg1"/>
                  </a:solidFill>
                </a:rPr>
                <a:t>  外注するための基板データの作成</a:t>
              </a:r>
              <a:endParaRPr kumimoji="1" lang="en-US" altLang="ja-JP" sz="1600" dirty="0">
                <a:solidFill>
                  <a:schemeClr val="bg1"/>
                </a:solidFill>
              </a:endParaRPr>
            </a:p>
            <a:p>
              <a:endParaRPr kumimoji="1" lang="en-US" altLang="ja-JP" sz="600" b="1" dirty="0">
                <a:solidFill>
                  <a:schemeClr val="bg1"/>
                </a:solidFill>
              </a:endParaRPr>
            </a:p>
            <a:p>
              <a:endParaRPr kumimoji="1" lang="en-US" altLang="ja-JP" sz="600" b="1" dirty="0">
                <a:solidFill>
                  <a:schemeClr val="bg1"/>
                </a:solidFill>
              </a:endParaRPr>
            </a:p>
            <a:p>
              <a:r>
                <a:rPr kumimoji="1" lang="en-US" altLang="ja-JP" sz="1400" b="1" dirty="0">
                  <a:solidFill>
                    <a:schemeClr val="bg1"/>
                  </a:solidFill>
                </a:rPr>
                <a:t>&gt; Visual Studio Code</a:t>
              </a:r>
            </a:p>
            <a:p>
              <a:r>
                <a:rPr kumimoji="1" lang="ja-JP" altLang="en-US" sz="1000" b="1" dirty="0">
                  <a:solidFill>
                    <a:schemeClr val="bg1"/>
                  </a:solidFill>
                </a:rPr>
                <a:t>  </a:t>
              </a:r>
              <a:r>
                <a:rPr kumimoji="1" lang="ja-JP" altLang="en-US" sz="1000" dirty="0">
                  <a:solidFill>
                    <a:schemeClr val="bg1"/>
                  </a:solidFill>
                </a:rPr>
                <a:t>メインマイコン・各センサー処理用の</a:t>
              </a:r>
              <a:endParaRPr kumimoji="1" lang="en-US" altLang="ja-JP" sz="1000" dirty="0">
                <a:solidFill>
                  <a:schemeClr val="bg1"/>
                </a:solidFill>
              </a:endParaRPr>
            </a:p>
            <a:p>
              <a:r>
                <a:rPr kumimoji="1" lang="ja-JP" altLang="en-US" sz="1000" dirty="0">
                  <a:solidFill>
                    <a:schemeClr val="bg1"/>
                  </a:solidFill>
                </a:rPr>
                <a:t>  マイコンのプログラムの作成</a:t>
              </a:r>
              <a:endParaRPr kumimoji="1" lang="en-US" altLang="ja-JP" sz="1000" dirty="0">
                <a:solidFill>
                  <a:schemeClr val="bg1"/>
                </a:solidFill>
              </a:endParaRPr>
            </a:p>
            <a:p>
              <a:endParaRPr kumimoji="1" lang="en-US" altLang="ja-JP" sz="1000" dirty="0">
                <a:solidFill>
                  <a:schemeClr val="bg1"/>
                </a:solidFill>
              </a:endParaRPr>
            </a:p>
            <a:p>
              <a:r>
                <a:rPr kumimoji="1" lang="en-US" altLang="ja-JP" sz="1400" b="1" dirty="0">
                  <a:solidFill>
                    <a:schemeClr val="bg1"/>
                  </a:solidFill>
                </a:rPr>
                <a:t>&gt; MaixPy IDE</a:t>
              </a:r>
            </a:p>
            <a:p>
              <a:r>
                <a:rPr kumimoji="1" lang="ja-JP" altLang="en-US" sz="1000" b="1" dirty="0">
                  <a:solidFill>
                    <a:schemeClr val="bg1"/>
                  </a:solidFill>
                </a:rPr>
                <a:t>  </a:t>
              </a:r>
              <a:r>
                <a:rPr kumimoji="1" lang="en-US" altLang="ja-JP" sz="1000" dirty="0">
                  <a:solidFill>
                    <a:schemeClr val="bg1"/>
                  </a:solidFill>
                </a:rPr>
                <a:t>UnitV(</a:t>
              </a:r>
              <a:r>
                <a:rPr kumimoji="1" lang="ja-JP" altLang="en-US" sz="1000" dirty="0">
                  <a:solidFill>
                    <a:schemeClr val="bg1"/>
                  </a:solidFill>
                </a:rPr>
                <a:t>カメラ</a:t>
              </a:r>
              <a:r>
                <a:rPr kumimoji="1" lang="en-US" altLang="ja-JP" sz="1000" dirty="0">
                  <a:solidFill>
                    <a:schemeClr val="bg1"/>
                  </a:solidFill>
                </a:rPr>
                <a:t>)</a:t>
              </a:r>
              <a:r>
                <a:rPr kumimoji="1" lang="ja-JP" altLang="en-US" sz="1000" dirty="0">
                  <a:solidFill>
                    <a:schemeClr val="bg1"/>
                  </a:solidFill>
                </a:rPr>
                <a:t>に書き込むプログラムの</a:t>
              </a:r>
              <a:endParaRPr kumimoji="1" lang="en-US" altLang="ja-JP" sz="1000" dirty="0">
                <a:solidFill>
                  <a:schemeClr val="bg1"/>
                </a:solidFill>
              </a:endParaRPr>
            </a:p>
            <a:p>
              <a:r>
                <a:rPr kumimoji="1" lang="ja-JP" altLang="en-US" sz="1000" dirty="0">
                  <a:solidFill>
                    <a:schemeClr val="bg1"/>
                  </a:solidFill>
                </a:rPr>
                <a:t>  作成、カラートラッキング用データの</a:t>
              </a:r>
              <a:endParaRPr kumimoji="1" lang="en-US" altLang="ja-JP" sz="1000" dirty="0">
                <a:solidFill>
                  <a:schemeClr val="bg1"/>
                </a:solidFill>
              </a:endParaRPr>
            </a:p>
            <a:p>
              <a:r>
                <a:rPr kumimoji="1" lang="ja-JP" altLang="en-US" sz="1000" dirty="0">
                  <a:solidFill>
                    <a:schemeClr val="bg1"/>
                  </a:solidFill>
                </a:rPr>
                <a:t>  調整</a:t>
              </a:r>
              <a:endParaRPr kumimoji="1" lang="en-US" altLang="ja-JP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C98CD2B-208D-2932-CFEA-42C3AC5AA8C5}"/>
                </a:ext>
              </a:extLst>
            </p:cNvPr>
            <p:cNvSpPr txBox="1"/>
            <p:nvPr/>
          </p:nvSpPr>
          <p:spPr>
            <a:xfrm>
              <a:off x="213094" y="4670920"/>
              <a:ext cx="3269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000" b="1" dirty="0">
                  <a:solidFill>
                    <a:schemeClr val="bg1"/>
                  </a:solidFill>
                </a:rPr>
                <a:t>使用ツール</a:t>
              </a:r>
              <a:endParaRPr kumimoji="1" lang="ja-JP" altLang="en-US" sz="2400" dirty="0">
                <a:solidFill>
                  <a:schemeClr val="bg1"/>
                </a:solidFill>
              </a:endParaRPr>
            </a:p>
          </p:txBody>
        </p: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2F8494B6-A7A0-19F1-851B-44627C5AA31E}"/>
                </a:ext>
              </a:extLst>
            </p:cNvPr>
            <p:cNvCxnSpPr>
              <a:cxnSpLocks/>
            </p:cNvCxnSpPr>
            <p:nvPr/>
          </p:nvCxnSpPr>
          <p:spPr>
            <a:xfrm>
              <a:off x="280645" y="5071030"/>
              <a:ext cx="320195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図 34" descr="文字が書かれている&#10;&#10;中程度の精度で自動的に生成された説明">
              <a:extLst>
                <a:ext uri="{FF2B5EF4-FFF2-40B4-BE49-F238E27FC236}">
                  <a16:creationId xmlns:a16="http://schemas.microsoft.com/office/drawing/2014/main" id="{FDDB12A0-29F4-7F46-F494-DDA1167E0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463" t="14724" r="17258" b="18693"/>
            <a:stretch/>
          </p:blipFill>
          <p:spPr>
            <a:xfrm>
              <a:off x="2932653" y="5186742"/>
              <a:ext cx="557213" cy="568337"/>
            </a:xfrm>
            <a:prstGeom prst="rect">
              <a:avLst/>
            </a:prstGeom>
          </p:spPr>
        </p:pic>
        <p:pic>
          <p:nvPicPr>
            <p:cNvPr id="37" name="図 36" descr="アイコン&#10;&#10;自動的に生成された説明">
              <a:extLst>
                <a:ext uri="{FF2B5EF4-FFF2-40B4-BE49-F238E27FC236}">
                  <a16:creationId xmlns:a16="http://schemas.microsoft.com/office/drawing/2014/main" id="{FF33502F-58CA-11A4-D90E-6C605AE88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653" y="5877662"/>
              <a:ext cx="557213" cy="557213"/>
            </a:xfrm>
            <a:prstGeom prst="rect">
              <a:avLst/>
            </a:prstGeom>
          </p:spPr>
        </p:pic>
        <p:pic>
          <p:nvPicPr>
            <p:cNvPr id="39" name="図 38" descr="時計 が含まれている画像&#10;&#10;自動的に生成された説明">
              <a:extLst>
                <a:ext uri="{FF2B5EF4-FFF2-40B4-BE49-F238E27FC236}">
                  <a16:creationId xmlns:a16="http://schemas.microsoft.com/office/drawing/2014/main" id="{D7740822-055A-D342-5A22-656C3C055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653" y="6532379"/>
              <a:ext cx="557213" cy="557213"/>
            </a:xfrm>
            <a:prstGeom prst="rect">
              <a:avLst/>
            </a:prstGeom>
          </p:spPr>
        </p:pic>
        <p:pic>
          <p:nvPicPr>
            <p:cNvPr id="41" name="図 40" descr="文字が書かれている&#10;&#10;中程度の精度で自動的に生成された説明">
              <a:extLst>
                <a:ext uri="{FF2B5EF4-FFF2-40B4-BE49-F238E27FC236}">
                  <a16:creationId xmlns:a16="http://schemas.microsoft.com/office/drawing/2014/main" id="{6FEAF566-57F6-8C43-EC9E-BE7352BA2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2653" y="7272301"/>
              <a:ext cx="557213" cy="557213"/>
            </a:xfrm>
            <a:prstGeom prst="rect">
              <a:avLst/>
            </a:prstGeom>
          </p:spPr>
        </p:pic>
      </p:grpSp>
      <p:pic>
        <p:nvPicPr>
          <p:cNvPr id="46" name="図 45" descr="QR コード&#10;&#10;自動的に生成された説明">
            <a:extLst>
              <a:ext uri="{FF2B5EF4-FFF2-40B4-BE49-F238E27FC236}">
                <a16:creationId xmlns:a16="http://schemas.microsoft.com/office/drawing/2014/main" id="{50633C48-3653-03BF-4E97-5F33A84940B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31" y="9979107"/>
            <a:ext cx="494247" cy="494247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5AE3D40-3C09-8226-7974-8BF8E25D77F7}"/>
              </a:ext>
            </a:extLst>
          </p:cNvPr>
          <p:cNvSpPr txBox="1"/>
          <p:nvPr/>
        </p:nvSpPr>
        <p:spPr>
          <a:xfrm>
            <a:off x="149594" y="9395680"/>
            <a:ext cx="32695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/>
                </a:solidFill>
              </a:rPr>
              <a:t>各種リンク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1A37454-DC84-C189-63FA-799AB876D6A5}"/>
              </a:ext>
            </a:extLst>
          </p:cNvPr>
          <p:cNvCxnSpPr>
            <a:cxnSpLocks/>
          </p:cNvCxnSpPr>
          <p:nvPr/>
        </p:nvCxnSpPr>
        <p:spPr>
          <a:xfrm>
            <a:off x="217145" y="9795790"/>
            <a:ext cx="32019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Twitterのロゴ X のベクトルとイラストを無料でダウンロード | Freepik">
            <a:extLst>
              <a:ext uri="{FF2B5EF4-FFF2-40B4-BE49-F238E27FC236}">
                <a16:creationId xmlns:a16="http://schemas.microsoft.com/office/drawing/2014/main" id="{DAABF033-BEE2-97D5-18D0-072B892783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0" t="11451" r="12601" b="13874"/>
          <a:stretch/>
        </p:blipFill>
        <p:spPr bwMode="auto">
          <a:xfrm>
            <a:off x="399707" y="9978238"/>
            <a:ext cx="482469" cy="49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4B87B39-2B63-9FFD-D44B-0C50F2E47E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18" r="8645"/>
          <a:stretch/>
        </p:blipFill>
        <p:spPr bwMode="auto">
          <a:xfrm>
            <a:off x="3938598" y="336379"/>
            <a:ext cx="3146025" cy="3551624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A4566275-538B-F1AB-9651-85911A7D8026}"/>
              </a:ext>
            </a:extLst>
          </p:cNvPr>
          <p:cNvSpPr/>
          <p:nvPr/>
        </p:nvSpPr>
        <p:spPr>
          <a:xfrm>
            <a:off x="7353111" y="340201"/>
            <a:ext cx="1712709" cy="475883"/>
          </a:xfrm>
          <a:prstGeom prst="rect">
            <a:avLst/>
          </a:prstGeom>
          <a:solidFill>
            <a:srgbClr val="D600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b="1" dirty="0"/>
              <a:t>バッテリー</a:t>
            </a:r>
            <a:endParaRPr kumimoji="1" lang="en-US" altLang="ja-JP" sz="1100" b="1" dirty="0"/>
          </a:p>
          <a:p>
            <a:pPr algn="ctr"/>
            <a:r>
              <a:rPr kumimoji="1" lang="en-US" altLang="ja-JP" sz="1200" b="1" dirty="0"/>
              <a:t>11.1V 2200mAh</a:t>
            </a:r>
            <a:endParaRPr kumimoji="1" lang="ja-JP" altLang="en-US" sz="1200" b="1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0E5DC57-7E0D-7143-BFEA-7CDD64B5ED39}"/>
              </a:ext>
            </a:extLst>
          </p:cNvPr>
          <p:cNvSpPr/>
          <p:nvPr/>
        </p:nvSpPr>
        <p:spPr>
          <a:xfrm>
            <a:off x="7872270" y="811727"/>
            <a:ext cx="627063" cy="230945"/>
          </a:xfrm>
          <a:prstGeom prst="rect">
            <a:avLst/>
          </a:prstGeom>
          <a:solidFill>
            <a:srgbClr val="FF3F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/>
              <a:t>POWER</a:t>
            </a:r>
            <a:endParaRPr kumimoji="1" lang="ja-JP" altLang="en-US" sz="1000" b="1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EFA5CB4-71D7-DEA6-C81C-5A21D4BE6DED}"/>
              </a:ext>
            </a:extLst>
          </p:cNvPr>
          <p:cNvSpPr/>
          <p:nvPr/>
        </p:nvSpPr>
        <p:spPr>
          <a:xfrm rot="5400000">
            <a:off x="6852965" y="2999006"/>
            <a:ext cx="1549157" cy="223739"/>
          </a:xfrm>
          <a:prstGeom prst="rect">
            <a:avLst/>
          </a:prstGeom>
          <a:solidFill>
            <a:srgbClr val="FF3F3F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 b="1" dirty="0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BDE38F7C-78A7-1D94-C19E-2D00CFE533F7}"/>
              </a:ext>
            </a:extLst>
          </p:cNvPr>
          <p:cNvSpPr/>
          <p:nvPr/>
        </p:nvSpPr>
        <p:spPr>
          <a:xfrm>
            <a:off x="8023235" y="2336296"/>
            <a:ext cx="889001" cy="181812"/>
          </a:xfrm>
          <a:prstGeom prst="rect">
            <a:avLst/>
          </a:prstGeom>
          <a:solidFill>
            <a:srgbClr val="FF3F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/>
              <a:t>POWER:48V</a:t>
            </a:r>
            <a:endParaRPr kumimoji="1" lang="ja-JP" altLang="en-US" sz="900" b="1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E841872-B782-FF2C-D650-BE7095DC81F8}"/>
              </a:ext>
            </a:extLst>
          </p:cNvPr>
          <p:cNvSpPr/>
          <p:nvPr/>
        </p:nvSpPr>
        <p:spPr>
          <a:xfrm>
            <a:off x="7515674" y="3661715"/>
            <a:ext cx="1863484" cy="223738"/>
          </a:xfrm>
          <a:prstGeom prst="rect">
            <a:avLst/>
          </a:prstGeom>
          <a:solidFill>
            <a:srgbClr val="FF3F3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/>
              <a:t>POWER:12V</a:t>
            </a:r>
            <a:endParaRPr kumimoji="1" lang="ja-JP" altLang="en-US" sz="1000" b="1" dirty="0"/>
          </a:p>
        </p:txBody>
      </p:sp>
      <p:grpSp>
        <p:nvGrpSpPr>
          <p:cNvPr id="1362" name="グループ化 1361">
            <a:extLst>
              <a:ext uri="{FF2B5EF4-FFF2-40B4-BE49-F238E27FC236}">
                <a16:creationId xmlns:a16="http://schemas.microsoft.com/office/drawing/2014/main" id="{4CB9500E-C531-9E74-281B-C5622CAFBF2F}"/>
              </a:ext>
            </a:extLst>
          </p:cNvPr>
          <p:cNvGrpSpPr/>
          <p:nvPr/>
        </p:nvGrpSpPr>
        <p:grpSpPr>
          <a:xfrm>
            <a:off x="7872270" y="2518109"/>
            <a:ext cx="1193551" cy="1072733"/>
            <a:chOff x="7953279" y="3157438"/>
            <a:chExt cx="1193551" cy="1072733"/>
          </a:xfrm>
        </p:grpSpPr>
        <p:sp>
          <p:nvSpPr>
            <p:cNvPr id="1344" name="正方形/長方形 1343">
              <a:extLst>
                <a:ext uri="{FF2B5EF4-FFF2-40B4-BE49-F238E27FC236}">
                  <a16:creationId xmlns:a16="http://schemas.microsoft.com/office/drawing/2014/main" id="{C5BA2F56-0393-3AEF-D65A-C7CF63F25DC2}"/>
                </a:ext>
              </a:extLst>
            </p:cNvPr>
            <p:cNvSpPr/>
            <p:nvPr/>
          </p:nvSpPr>
          <p:spPr>
            <a:xfrm>
              <a:off x="7953279" y="3157438"/>
              <a:ext cx="1193551" cy="107273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200" b="1" dirty="0"/>
            </a:p>
            <a:p>
              <a:pPr algn="ctr"/>
              <a:r>
                <a:rPr kumimoji="1" lang="ja-JP" altLang="en-US" sz="1050" b="1" dirty="0"/>
                <a:t>ソレノイド</a:t>
              </a:r>
              <a:endParaRPr kumimoji="1" lang="en-US" altLang="ja-JP" sz="1050" b="1" dirty="0"/>
            </a:p>
            <a:p>
              <a:pPr algn="ctr"/>
              <a:endParaRPr kumimoji="1" lang="en-US" altLang="ja-JP" sz="1050" b="1" dirty="0"/>
            </a:p>
            <a:p>
              <a:pPr algn="ctr"/>
              <a:endParaRPr kumimoji="1" lang="en-US" altLang="ja-JP" sz="1050" b="1" dirty="0"/>
            </a:p>
            <a:p>
              <a:pPr algn="ctr"/>
              <a:endParaRPr kumimoji="1" lang="en-US" altLang="ja-JP" sz="1050" b="1" dirty="0"/>
            </a:p>
            <a:p>
              <a:pPr algn="ctr"/>
              <a:endParaRPr kumimoji="1" lang="en-US" altLang="ja-JP" sz="1050" b="1" dirty="0"/>
            </a:p>
            <a:p>
              <a:pPr algn="ctr"/>
              <a:r>
                <a:rPr kumimoji="1" lang="en-US" altLang="ja-JP" sz="1050" b="1" dirty="0"/>
                <a:t>CB1029 x 2</a:t>
              </a:r>
              <a:endParaRPr kumimoji="1" lang="en-US" altLang="ja-JP" sz="900" b="1" dirty="0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041D0854-EE62-D444-AC1E-5538FF9B60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4" t="15406" r="11388" b="27232"/>
            <a:stretch/>
          </p:blipFill>
          <p:spPr bwMode="auto">
            <a:xfrm>
              <a:off x="8186112" y="3427389"/>
              <a:ext cx="737963" cy="56833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49" name="正方形/長方形 1348">
            <a:extLst>
              <a:ext uri="{FF2B5EF4-FFF2-40B4-BE49-F238E27FC236}">
                <a16:creationId xmlns:a16="http://schemas.microsoft.com/office/drawing/2014/main" id="{3BFEF1F9-E8F6-EA58-CAE6-DB3CBACABBE4}"/>
              </a:ext>
            </a:extLst>
          </p:cNvPr>
          <p:cNvSpPr/>
          <p:nvPr/>
        </p:nvSpPr>
        <p:spPr>
          <a:xfrm rot="16200000">
            <a:off x="8773849" y="1510427"/>
            <a:ext cx="897284" cy="313339"/>
          </a:xfrm>
          <a:prstGeom prst="rect">
            <a:avLst/>
          </a:prstGeom>
          <a:solidFill>
            <a:srgbClr val="FF3F3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b="1" dirty="0"/>
              <a:t>POWER:5V</a:t>
            </a:r>
            <a:endParaRPr kumimoji="1" lang="ja-JP" altLang="en-US" sz="1000" b="1" dirty="0"/>
          </a:p>
        </p:txBody>
      </p:sp>
      <p:sp>
        <p:nvSpPr>
          <p:cNvPr id="1353" name="正方形/長方形 1352">
            <a:extLst>
              <a:ext uri="{FF2B5EF4-FFF2-40B4-BE49-F238E27FC236}">
                <a16:creationId xmlns:a16="http://schemas.microsoft.com/office/drawing/2014/main" id="{FB92A192-8827-CDFF-006D-AFC7E33DABA2}"/>
              </a:ext>
            </a:extLst>
          </p:cNvPr>
          <p:cNvSpPr/>
          <p:nvPr/>
        </p:nvSpPr>
        <p:spPr>
          <a:xfrm>
            <a:off x="10363115" y="2336296"/>
            <a:ext cx="889001" cy="181812"/>
          </a:xfrm>
          <a:prstGeom prst="rect">
            <a:avLst/>
          </a:prstGeom>
          <a:solidFill>
            <a:srgbClr val="7190F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/>
              <a:t>UART</a:t>
            </a:r>
            <a:endParaRPr kumimoji="1" lang="ja-JP" altLang="en-US" sz="900" b="1" dirty="0"/>
          </a:p>
        </p:txBody>
      </p:sp>
      <p:grpSp>
        <p:nvGrpSpPr>
          <p:cNvPr id="1361" name="グループ化 1360">
            <a:extLst>
              <a:ext uri="{FF2B5EF4-FFF2-40B4-BE49-F238E27FC236}">
                <a16:creationId xmlns:a16="http://schemas.microsoft.com/office/drawing/2014/main" id="{4522E971-DD28-5045-E6BC-884C87D60ED5}"/>
              </a:ext>
            </a:extLst>
          </p:cNvPr>
          <p:cNvGrpSpPr/>
          <p:nvPr/>
        </p:nvGrpSpPr>
        <p:grpSpPr>
          <a:xfrm>
            <a:off x="7353111" y="637021"/>
            <a:ext cx="4589605" cy="1725039"/>
            <a:chOff x="7434120" y="1276350"/>
            <a:chExt cx="4589605" cy="1725039"/>
          </a:xfrm>
        </p:grpSpPr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AF47444C-9EB2-0A87-712A-1BEBF7C8B40B}"/>
                </a:ext>
              </a:extLst>
            </p:cNvPr>
            <p:cNvSpPr/>
            <p:nvPr/>
          </p:nvSpPr>
          <p:spPr>
            <a:xfrm>
              <a:off x="7434120" y="1679151"/>
              <a:ext cx="1712709" cy="1322238"/>
            </a:xfrm>
            <a:prstGeom prst="rect">
              <a:avLst/>
            </a:prstGeom>
            <a:solidFill>
              <a:srgbClr val="FF3B3B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200" b="1" dirty="0"/>
            </a:p>
            <a:p>
              <a:r>
                <a:rPr kumimoji="1" lang="ja-JP" altLang="en-US" sz="1400" b="1" dirty="0"/>
                <a:t>電源基板 </a:t>
              </a:r>
              <a:r>
                <a:rPr kumimoji="1" lang="en-US" altLang="ja-JP" sz="700" b="1" dirty="0"/>
                <a:t>Power Supply Board</a:t>
              </a:r>
              <a:endParaRPr kumimoji="1" lang="en-US" altLang="ja-JP" sz="1400" b="1" dirty="0"/>
            </a:p>
            <a:p>
              <a:endParaRPr kumimoji="1" lang="en-US" altLang="ja-JP" sz="200" b="1" dirty="0"/>
            </a:p>
            <a:p>
              <a:endParaRPr kumimoji="1" lang="en-US" altLang="ja-JP" sz="300" b="1" dirty="0"/>
            </a:p>
            <a:p>
              <a:r>
                <a:rPr kumimoji="1" lang="en-US" altLang="ja-JP" sz="900" b="1" dirty="0"/>
                <a:t>【</a:t>
              </a:r>
              <a:r>
                <a:rPr kumimoji="1" lang="ja-JP" altLang="en-US" sz="900" b="1" dirty="0"/>
                <a:t>メイン基板方向</a:t>
              </a:r>
              <a:r>
                <a:rPr kumimoji="1" lang="en-US" altLang="ja-JP" sz="900" b="1" dirty="0"/>
                <a:t>】</a:t>
              </a:r>
              <a:endParaRPr kumimoji="1" lang="en-US" altLang="ja-JP" sz="200" b="1" dirty="0"/>
            </a:p>
            <a:p>
              <a:r>
                <a:rPr kumimoji="1" lang="ja-JP" altLang="en-US" sz="900" b="1" dirty="0"/>
                <a:t>  </a:t>
              </a:r>
              <a:r>
                <a:rPr kumimoji="1" lang="ja-JP" altLang="en-US" sz="800" b="1" dirty="0"/>
                <a:t>・</a:t>
              </a:r>
              <a:r>
                <a:rPr kumimoji="1" lang="en-US" altLang="ja-JP" sz="800" b="1" dirty="0"/>
                <a:t>5V</a:t>
              </a:r>
              <a:r>
                <a:rPr kumimoji="1" lang="ja-JP" altLang="en-US" sz="800" b="1" dirty="0"/>
                <a:t>生成</a:t>
              </a:r>
              <a:endParaRPr kumimoji="1" lang="en-US" altLang="ja-JP" sz="800" b="1" dirty="0"/>
            </a:p>
            <a:p>
              <a:r>
                <a:rPr kumimoji="1" lang="ja-JP" altLang="en-US" sz="900" b="1" dirty="0"/>
                <a:t>  　</a:t>
              </a:r>
              <a:r>
                <a:rPr kumimoji="1" lang="en-US" altLang="ja-JP" sz="800" b="1" dirty="0"/>
                <a:t>OKL-T/6-W12N-C</a:t>
              </a:r>
            </a:p>
            <a:p>
              <a:endParaRPr kumimoji="1" lang="en-US" altLang="ja-JP" sz="100" b="1" dirty="0"/>
            </a:p>
            <a:p>
              <a:endParaRPr kumimoji="1" lang="en-US" altLang="ja-JP" sz="100" b="1" dirty="0"/>
            </a:p>
            <a:p>
              <a:r>
                <a:rPr kumimoji="1" lang="en-US" altLang="ja-JP" sz="900" b="1" dirty="0"/>
                <a:t>【</a:t>
              </a:r>
              <a:r>
                <a:rPr kumimoji="1" lang="ja-JP" altLang="en-US" sz="900" b="1" dirty="0"/>
                <a:t>ソレノイド方向</a:t>
              </a:r>
              <a:r>
                <a:rPr kumimoji="1" lang="en-US" altLang="ja-JP" sz="900" b="1" dirty="0"/>
                <a:t>】</a:t>
              </a:r>
              <a:endParaRPr kumimoji="1" lang="en-US" altLang="ja-JP" sz="200" b="1" dirty="0"/>
            </a:p>
            <a:p>
              <a:r>
                <a:rPr kumimoji="1" lang="ja-JP" altLang="en-US" sz="800" b="1" dirty="0"/>
                <a:t>  ・</a:t>
              </a:r>
              <a:r>
                <a:rPr kumimoji="1" lang="en-US" altLang="ja-JP" sz="800" b="1" dirty="0"/>
                <a:t>48V</a:t>
              </a:r>
              <a:r>
                <a:rPr kumimoji="1" lang="ja-JP" altLang="en-US" sz="800" b="1" dirty="0"/>
                <a:t>生成</a:t>
              </a:r>
              <a:endParaRPr kumimoji="1" lang="en-US" altLang="ja-JP" sz="800" b="1" dirty="0"/>
            </a:p>
            <a:p>
              <a:r>
                <a:rPr kumimoji="1" lang="ja-JP" altLang="en-US" sz="800" b="1" dirty="0"/>
                <a:t>  　</a:t>
              </a:r>
              <a:r>
                <a:rPr kumimoji="1" lang="en-US" altLang="ja-JP" sz="700" b="1" dirty="0"/>
                <a:t>(</a:t>
              </a:r>
              <a:r>
                <a:rPr kumimoji="1" lang="ja-JP" altLang="en-US" sz="700" b="1" dirty="0"/>
                <a:t>昇圧の型番</a:t>
              </a:r>
              <a:r>
                <a:rPr kumimoji="1" lang="en-US" altLang="ja-JP" sz="700" b="1" dirty="0"/>
                <a:t>)</a:t>
              </a:r>
            </a:p>
            <a:p>
              <a:endParaRPr kumimoji="1" lang="en-US" altLang="ja-JP" sz="1100" b="1" dirty="0"/>
            </a:p>
          </p:txBody>
        </p:sp>
        <p:pic>
          <p:nvPicPr>
            <p:cNvPr id="1348" name="Picture 10" descr="ムラタ表面実装DC-DCコンバーター OKL-T/6-W12N-C">
              <a:extLst>
                <a:ext uri="{FF2B5EF4-FFF2-40B4-BE49-F238E27FC236}">
                  <a16:creationId xmlns:a16="http://schemas.microsoft.com/office/drawing/2014/main" id="{BD63B26A-1641-9F72-2B39-BD76FAB199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943" t="12535" r="22474" b="12743"/>
            <a:stretch/>
          </p:blipFill>
          <p:spPr bwMode="auto">
            <a:xfrm>
              <a:off x="8688234" y="2121752"/>
              <a:ext cx="376449" cy="366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55" name="直線コネクタ 1354">
              <a:extLst>
                <a:ext uri="{FF2B5EF4-FFF2-40B4-BE49-F238E27FC236}">
                  <a16:creationId xmlns:a16="http://schemas.microsoft.com/office/drawing/2014/main" id="{6AFA47FC-D525-EC96-D119-D985555CBB9B}"/>
                </a:ext>
              </a:extLst>
            </p:cNvPr>
            <p:cNvCxnSpPr/>
            <p:nvPr/>
          </p:nvCxnSpPr>
          <p:spPr>
            <a:xfrm>
              <a:off x="7512050" y="1984375"/>
              <a:ext cx="155263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5" name="直線コネクタ 1384">
              <a:extLst>
                <a:ext uri="{FF2B5EF4-FFF2-40B4-BE49-F238E27FC236}">
                  <a16:creationId xmlns:a16="http://schemas.microsoft.com/office/drawing/2014/main" id="{4B06F363-BC64-6855-EC02-AB997107EBE3}"/>
                </a:ext>
              </a:extLst>
            </p:cNvPr>
            <p:cNvCxnSpPr>
              <a:cxnSpLocks/>
            </p:cNvCxnSpPr>
            <p:nvPr/>
          </p:nvCxnSpPr>
          <p:spPr>
            <a:xfrm>
              <a:off x="9415317" y="1276350"/>
              <a:ext cx="260840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8" name="グループ化 1387">
            <a:extLst>
              <a:ext uri="{FF2B5EF4-FFF2-40B4-BE49-F238E27FC236}">
                <a16:creationId xmlns:a16="http://schemas.microsoft.com/office/drawing/2014/main" id="{A9B4AF6F-2532-09D4-0F77-BC8BE8AA2C1B}"/>
              </a:ext>
            </a:extLst>
          </p:cNvPr>
          <p:cNvGrpSpPr/>
          <p:nvPr/>
        </p:nvGrpSpPr>
        <p:grpSpPr>
          <a:xfrm>
            <a:off x="9379158" y="2518109"/>
            <a:ext cx="2823766" cy="1425099"/>
            <a:chOff x="9309392" y="3157438"/>
            <a:chExt cx="2823766" cy="1425099"/>
          </a:xfrm>
        </p:grpSpPr>
        <p:grpSp>
          <p:nvGrpSpPr>
            <p:cNvPr id="1364" name="グループ化 1363">
              <a:extLst>
                <a:ext uri="{FF2B5EF4-FFF2-40B4-BE49-F238E27FC236}">
                  <a16:creationId xmlns:a16="http://schemas.microsoft.com/office/drawing/2014/main" id="{4B2E31A0-7F98-257A-4768-1EF310711031}"/>
                </a:ext>
              </a:extLst>
            </p:cNvPr>
            <p:cNvGrpSpPr/>
            <p:nvPr/>
          </p:nvGrpSpPr>
          <p:grpSpPr>
            <a:xfrm>
              <a:off x="9309392" y="3157438"/>
              <a:ext cx="2823766" cy="1425099"/>
              <a:chOff x="9309392" y="3157438"/>
              <a:chExt cx="2823766" cy="1425099"/>
            </a:xfrm>
          </p:grpSpPr>
          <p:grpSp>
            <p:nvGrpSpPr>
              <p:cNvPr id="1363" name="グループ化 1362">
                <a:extLst>
                  <a:ext uri="{FF2B5EF4-FFF2-40B4-BE49-F238E27FC236}">
                    <a16:creationId xmlns:a16="http://schemas.microsoft.com/office/drawing/2014/main" id="{42A97629-DB76-4B5A-7BC1-775991290786}"/>
                  </a:ext>
                </a:extLst>
              </p:cNvPr>
              <p:cNvGrpSpPr/>
              <p:nvPr/>
            </p:nvGrpSpPr>
            <p:grpSpPr>
              <a:xfrm>
                <a:off x="9309392" y="3157438"/>
                <a:ext cx="2823766" cy="1425099"/>
                <a:chOff x="9309392" y="3157438"/>
                <a:chExt cx="2823766" cy="1425099"/>
              </a:xfrm>
            </p:grpSpPr>
            <p:sp>
              <p:nvSpPr>
                <p:cNvPr id="1346" name="正方形/長方形 1345">
                  <a:extLst>
                    <a:ext uri="{FF2B5EF4-FFF2-40B4-BE49-F238E27FC236}">
                      <a16:creationId xmlns:a16="http://schemas.microsoft.com/office/drawing/2014/main" id="{FCFF337C-D300-98B5-909D-153D857E53C2}"/>
                    </a:ext>
                  </a:extLst>
                </p:cNvPr>
                <p:cNvSpPr/>
                <p:nvPr/>
              </p:nvSpPr>
              <p:spPr>
                <a:xfrm>
                  <a:off x="9309392" y="3157438"/>
                  <a:ext cx="1334796" cy="142509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kumimoji="1" lang="en-US" altLang="ja-JP" sz="200" b="1" dirty="0"/>
                </a:p>
                <a:p>
                  <a:r>
                    <a:rPr kumimoji="1" lang="ja-JP" altLang="en-US" sz="1400" b="1" dirty="0"/>
                    <a:t>モーター関連</a:t>
                  </a:r>
                  <a:br>
                    <a:rPr kumimoji="1" lang="en-US" altLang="ja-JP" sz="800" b="1" dirty="0"/>
                  </a:br>
                  <a:endParaRPr kumimoji="1" lang="en-US" altLang="ja-JP" sz="100" b="1" dirty="0"/>
                </a:p>
                <a:p>
                  <a:endParaRPr kumimoji="1" lang="en-US" altLang="ja-JP" sz="400" b="1" dirty="0"/>
                </a:p>
                <a:p>
                  <a:endParaRPr kumimoji="1" lang="en-US" altLang="ja-JP" sz="200" b="1" dirty="0"/>
                </a:p>
                <a:p>
                  <a:r>
                    <a:rPr kumimoji="1" lang="en-US" altLang="ja-JP" sz="1100" b="1" dirty="0"/>
                    <a:t>【4</a:t>
                  </a:r>
                  <a:r>
                    <a:rPr kumimoji="1" lang="ja-JP" altLang="en-US" sz="1100" b="1" dirty="0"/>
                    <a:t>輪駆動部分</a:t>
                  </a:r>
                  <a:r>
                    <a:rPr kumimoji="1" lang="en-US" altLang="ja-JP" sz="1100" b="1" dirty="0"/>
                    <a:t>】</a:t>
                  </a:r>
                </a:p>
                <a:p>
                  <a:endParaRPr kumimoji="1" lang="en-US" altLang="ja-JP" sz="400" b="1" dirty="0"/>
                </a:p>
                <a:p>
                  <a:r>
                    <a:rPr kumimoji="1" lang="ja-JP" altLang="en-US" sz="900" b="1" dirty="0"/>
                    <a:t>  ・モータードライバ</a:t>
                  </a:r>
                  <a:endParaRPr kumimoji="1" lang="en-US" altLang="ja-JP" sz="900" b="1" dirty="0"/>
                </a:p>
                <a:p>
                  <a:r>
                    <a:rPr kumimoji="1" lang="ja-JP" altLang="en-US" sz="900" b="1" dirty="0"/>
                    <a:t>  　</a:t>
                  </a:r>
                  <a:r>
                    <a:rPr kumimoji="1" lang="en-US" altLang="ja-JP" sz="900" b="1" dirty="0"/>
                    <a:t>DSR1202 (DAISEN</a:t>
                  </a:r>
                  <a:r>
                    <a:rPr kumimoji="1" lang="ja-JP" altLang="en-US" sz="900" b="1" dirty="0"/>
                    <a:t>製</a:t>
                  </a:r>
                  <a:r>
                    <a:rPr kumimoji="1" lang="en-US" altLang="ja-JP" sz="900" b="1" dirty="0"/>
                    <a:t>)</a:t>
                  </a:r>
                </a:p>
                <a:p>
                  <a:endParaRPr kumimoji="1" lang="en-US" altLang="ja-JP" sz="200" b="1" dirty="0"/>
                </a:p>
                <a:p>
                  <a:endParaRPr kumimoji="1" lang="en-US" altLang="ja-JP" sz="100" b="1" dirty="0"/>
                </a:p>
                <a:p>
                  <a:r>
                    <a:rPr kumimoji="1" lang="ja-JP" altLang="en-US" sz="800" b="1" dirty="0"/>
                    <a:t>  </a:t>
                  </a:r>
                  <a:r>
                    <a:rPr kumimoji="1" lang="ja-JP" altLang="en-US" sz="900" b="1" dirty="0"/>
                    <a:t>・モーター</a:t>
                  </a:r>
                  <a:endParaRPr kumimoji="1" lang="en-US" altLang="ja-JP" sz="900" b="1" dirty="0"/>
                </a:p>
                <a:p>
                  <a:r>
                    <a:rPr kumimoji="1" lang="ja-JP" altLang="en-US" sz="900" b="1" dirty="0"/>
                    <a:t>  　</a:t>
                  </a:r>
                  <a:r>
                    <a:rPr kumimoji="1" lang="en-US" altLang="ja-JP" sz="900" b="1" dirty="0"/>
                    <a:t>IG22 1:19 x 4</a:t>
                  </a:r>
                </a:p>
                <a:p>
                  <a:endParaRPr kumimoji="1" lang="en-US" altLang="ja-JP" sz="800" b="1" dirty="0"/>
                </a:p>
                <a:p>
                  <a:endParaRPr kumimoji="1" lang="en-US" altLang="ja-JP" sz="400" b="1" dirty="0"/>
                </a:p>
              </p:txBody>
            </p:sp>
            <p:sp>
              <p:nvSpPr>
                <p:cNvPr id="1347" name="正方形/長方形 1346">
                  <a:extLst>
                    <a:ext uri="{FF2B5EF4-FFF2-40B4-BE49-F238E27FC236}">
                      <a16:creationId xmlns:a16="http://schemas.microsoft.com/office/drawing/2014/main" id="{72F97CF7-271C-32B7-5494-354C160D8C10}"/>
                    </a:ext>
                  </a:extLst>
                </p:cNvPr>
                <p:cNvSpPr/>
                <p:nvPr/>
              </p:nvSpPr>
              <p:spPr>
                <a:xfrm>
                  <a:off x="10644188" y="3157438"/>
                  <a:ext cx="1488970" cy="142509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endParaRPr kumimoji="1" lang="en-US" altLang="ja-JP" sz="200" b="1" dirty="0"/>
                </a:p>
                <a:p>
                  <a:br>
                    <a:rPr kumimoji="1" lang="en-US" altLang="ja-JP" sz="1400" b="1" dirty="0"/>
                  </a:br>
                  <a:endParaRPr kumimoji="1" lang="en-US" altLang="ja-JP" sz="200" b="1" dirty="0"/>
                </a:p>
                <a:p>
                  <a:endParaRPr kumimoji="1" lang="en-US" altLang="ja-JP" sz="300" b="1" dirty="0"/>
                </a:p>
                <a:p>
                  <a:endParaRPr kumimoji="1" lang="en-US" altLang="ja-JP" sz="200" b="1" dirty="0"/>
                </a:p>
                <a:p>
                  <a:r>
                    <a:rPr kumimoji="1" lang="en-US" altLang="ja-JP" sz="1100" b="1" dirty="0"/>
                    <a:t>【</a:t>
                  </a:r>
                  <a:r>
                    <a:rPr kumimoji="1" lang="ja-JP" altLang="en-US" sz="1100" b="1" dirty="0"/>
                    <a:t>ドリブラー部分</a:t>
                  </a:r>
                  <a:r>
                    <a:rPr kumimoji="1" lang="en-US" altLang="ja-JP" sz="1100" b="1" dirty="0"/>
                    <a:t>】</a:t>
                  </a:r>
                </a:p>
                <a:p>
                  <a:endParaRPr kumimoji="1" lang="en-US" altLang="ja-JP" sz="400" b="1" dirty="0"/>
                </a:p>
                <a:p>
                  <a:r>
                    <a:rPr kumimoji="1" lang="ja-JP" altLang="en-US" sz="900" b="1" dirty="0"/>
                    <a:t>  ・</a:t>
                  </a:r>
                  <a:r>
                    <a:rPr kumimoji="1" lang="en-US" altLang="ja-JP" sz="900" b="1" dirty="0"/>
                    <a:t>ESC</a:t>
                  </a:r>
                </a:p>
                <a:p>
                  <a:r>
                    <a:rPr kumimoji="1" lang="ja-JP" altLang="en-US" sz="900" b="1" dirty="0"/>
                    <a:t>  　</a:t>
                  </a:r>
                  <a:r>
                    <a:rPr kumimoji="1" lang="en-US" altLang="ja-JP" sz="900" b="1" dirty="0"/>
                    <a:t>??? x 2</a:t>
                  </a:r>
                </a:p>
                <a:p>
                  <a:endParaRPr kumimoji="1" lang="en-US" altLang="ja-JP" sz="200" b="1" dirty="0"/>
                </a:p>
                <a:p>
                  <a:endParaRPr kumimoji="1" lang="en-US" altLang="ja-JP" sz="100" b="1" dirty="0"/>
                </a:p>
                <a:p>
                  <a:r>
                    <a:rPr kumimoji="1" lang="ja-JP" altLang="en-US" sz="800" b="1" dirty="0"/>
                    <a:t>  </a:t>
                  </a:r>
                  <a:r>
                    <a:rPr kumimoji="1" lang="ja-JP" altLang="en-US" sz="900" b="1" dirty="0"/>
                    <a:t>・モーター</a:t>
                  </a:r>
                  <a:endParaRPr kumimoji="1" lang="en-US" altLang="ja-JP" sz="900" b="1" dirty="0"/>
                </a:p>
                <a:p>
                  <a:r>
                    <a:rPr kumimoji="1" lang="ja-JP" altLang="en-US" sz="900" b="1" dirty="0"/>
                    <a:t>  　</a:t>
                  </a:r>
                  <a:r>
                    <a:rPr kumimoji="1" lang="en-US" altLang="ja-JP" sz="900" b="1" dirty="0"/>
                    <a:t>BLDC x 2</a:t>
                  </a:r>
                </a:p>
                <a:p>
                  <a:endParaRPr kumimoji="1" lang="en-US" altLang="ja-JP" sz="800" b="1" dirty="0"/>
                </a:p>
                <a:p>
                  <a:endParaRPr kumimoji="1" lang="en-US" altLang="ja-JP" sz="400" b="1" dirty="0"/>
                </a:p>
              </p:txBody>
            </p:sp>
          </p:grpSp>
          <p:cxnSp>
            <p:nvCxnSpPr>
              <p:cNvPr id="1356" name="直線コネクタ 1355">
                <a:extLst>
                  <a:ext uri="{FF2B5EF4-FFF2-40B4-BE49-F238E27FC236}">
                    <a16:creationId xmlns:a16="http://schemas.microsoft.com/office/drawing/2014/main" id="{A53CD575-F0DD-D869-F379-FB0E10F86B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04350" y="3452789"/>
                <a:ext cx="2667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87" name="テキスト ボックス 1386">
              <a:extLst>
                <a:ext uri="{FF2B5EF4-FFF2-40B4-BE49-F238E27FC236}">
                  <a16:creationId xmlns:a16="http://schemas.microsoft.com/office/drawing/2014/main" id="{B101A86A-FA06-C725-3598-6E6E2FF66BE7}"/>
                </a:ext>
              </a:extLst>
            </p:cNvPr>
            <p:cNvSpPr txBox="1"/>
            <p:nvPr/>
          </p:nvSpPr>
          <p:spPr>
            <a:xfrm>
              <a:off x="10440049" y="3263900"/>
              <a:ext cx="61494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b="1" dirty="0">
                  <a:solidFill>
                    <a:schemeClr val="bg1"/>
                  </a:solidFill>
                </a:rPr>
                <a:t>Motors</a:t>
              </a:r>
              <a:endParaRPr kumimoji="1" lang="ja-JP" altLang="en-US" sz="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402" name="正方形/長方形 1401">
            <a:extLst>
              <a:ext uri="{FF2B5EF4-FFF2-40B4-BE49-F238E27FC236}">
                <a16:creationId xmlns:a16="http://schemas.microsoft.com/office/drawing/2014/main" id="{7B198E62-97BF-3422-A68C-CB749BB14D47}"/>
              </a:ext>
            </a:extLst>
          </p:cNvPr>
          <p:cNvSpPr/>
          <p:nvPr/>
        </p:nvSpPr>
        <p:spPr>
          <a:xfrm>
            <a:off x="12362087" y="2158999"/>
            <a:ext cx="2451464" cy="178420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ja-JP" sz="200" b="1" dirty="0"/>
          </a:p>
          <a:p>
            <a:r>
              <a:rPr kumimoji="1" lang="ja-JP" altLang="en-US" sz="1400" b="1" dirty="0"/>
              <a:t>・重量</a:t>
            </a:r>
            <a:r>
              <a:rPr kumimoji="1" lang="en-US" altLang="ja-JP" sz="1400" b="1" dirty="0">
                <a:sym typeface="Wingdings" panose="05000000000000000000" pitchFamily="2" charset="2"/>
              </a:rPr>
              <a:t> : 100000kg</a:t>
            </a:r>
            <a:endParaRPr kumimoji="1" lang="en-US" altLang="ja-JP" sz="1100" b="1" dirty="0"/>
          </a:p>
        </p:txBody>
      </p:sp>
      <p:sp>
        <p:nvSpPr>
          <p:cNvPr id="1403" name="正方形/長方形 1402">
            <a:extLst>
              <a:ext uri="{FF2B5EF4-FFF2-40B4-BE49-F238E27FC236}">
                <a16:creationId xmlns:a16="http://schemas.microsoft.com/office/drawing/2014/main" id="{4AA211FD-22CF-DCF9-4583-3EBC96743455}"/>
              </a:ext>
            </a:extLst>
          </p:cNvPr>
          <p:cNvSpPr/>
          <p:nvPr/>
        </p:nvSpPr>
        <p:spPr>
          <a:xfrm rot="16200000">
            <a:off x="11831632" y="929645"/>
            <a:ext cx="889001" cy="367659"/>
          </a:xfrm>
          <a:prstGeom prst="rect">
            <a:avLst/>
          </a:prstGeom>
          <a:solidFill>
            <a:srgbClr val="7190F3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b="1" dirty="0"/>
              <a:t>UART</a:t>
            </a:r>
            <a:endParaRPr kumimoji="1" lang="ja-JP" altLang="en-US" sz="900" b="1" dirty="0"/>
          </a:p>
        </p:txBody>
      </p:sp>
      <p:grpSp>
        <p:nvGrpSpPr>
          <p:cNvPr id="1394" name="グループ化 1393">
            <a:extLst>
              <a:ext uri="{FF2B5EF4-FFF2-40B4-BE49-F238E27FC236}">
                <a16:creationId xmlns:a16="http://schemas.microsoft.com/office/drawing/2014/main" id="{D19CE6A2-5EF0-5279-9035-C0CF044FB05A}"/>
              </a:ext>
            </a:extLst>
          </p:cNvPr>
          <p:cNvGrpSpPr/>
          <p:nvPr/>
        </p:nvGrpSpPr>
        <p:grpSpPr>
          <a:xfrm>
            <a:off x="9379158" y="340201"/>
            <a:ext cx="2822469" cy="1996095"/>
            <a:chOff x="9310689" y="979530"/>
            <a:chExt cx="2822469" cy="1996095"/>
          </a:xfrm>
        </p:grpSpPr>
        <p:sp>
          <p:nvSpPr>
            <p:cNvPr id="1350" name="正方形/長方形 1349">
              <a:extLst>
                <a:ext uri="{FF2B5EF4-FFF2-40B4-BE49-F238E27FC236}">
                  <a16:creationId xmlns:a16="http://schemas.microsoft.com/office/drawing/2014/main" id="{F72B324D-57DC-1CE1-85DE-D53135EAE544}"/>
                </a:ext>
              </a:extLst>
            </p:cNvPr>
            <p:cNvSpPr/>
            <p:nvPr/>
          </p:nvSpPr>
          <p:spPr>
            <a:xfrm>
              <a:off x="9310689" y="979530"/>
              <a:ext cx="2822469" cy="199609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200" b="1" dirty="0"/>
            </a:p>
            <a:p>
              <a:r>
                <a:rPr kumimoji="1" lang="ja-JP" altLang="en-US" sz="1400" b="1" dirty="0"/>
                <a:t>メイン基板</a:t>
              </a:r>
              <a:r>
                <a:rPr kumimoji="1" lang="ja-JP" altLang="en-US" sz="800" b="1" dirty="0"/>
                <a:t> </a:t>
              </a:r>
              <a:r>
                <a:rPr kumimoji="1" lang="en-US" altLang="ja-JP" sz="800" b="1" dirty="0"/>
                <a:t> Main Board</a:t>
              </a:r>
              <a:endParaRPr kumimoji="1" lang="en-US" altLang="ja-JP" sz="200" b="1" dirty="0"/>
            </a:p>
            <a:p>
              <a:endParaRPr kumimoji="1" lang="en-US" altLang="ja-JP" sz="1100" b="1" dirty="0"/>
            </a:p>
          </p:txBody>
        </p:sp>
        <p:grpSp>
          <p:nvGrpSpPr>
            <p:cNvPr id="1379" name="グループ化 1378">
              <a:extLst>
                <a:ext uri="{FF2B5EF4-FFF2-40B4-BE49-F238E27FC236}">
                  <a16:creationId xmlns:a16="http://schemas.microsoft.com/office/drawing/2014/main" id="{E2209B11-FD18-26A6-4980-732E78983BB3}"/>
                </a:ext>
              </a:extLst>
            </p:cNvPr>
            <p:cNvGrpSpPr/>
            <p:nvPr/>
          </p:nvGrpSpPr>
          <p:grpSpPr>
            <a:xfrm>
              <a:off x="9486807" y="2257953"/>
              <a:ext cx="1009536" cy="647700"/>
              <a:chOff x="9603996" y="2032510"/>
              <a:chExt cx="1009536" cy="605915"/>
            </a:xfrm>
          </p:grpSpPr>
          <p:sp>
            <p:nvSpPr>
              <p:cNvPr id="1376" name="正方形/長方形 1375">
                <a:extLst>
                  <a:ext uri="{FF2B5EF4-FFF2-40B4-BE49-F238E27FC236}">
                    <a16:creationId xmlns:a16="http://schemas.microsoft.com/office/drawing/2014/main" id="{F912B6FA-C30C-989C-6C2B-9C1ACB864CA7}"/>
                  </a:ext>
                </a:extLst>
              </p:cNvPr>
              <p:cNvSpPr/>
              <p:nvPr/>
            </p:nvSpPr>
            <p:spPr>
              <a:xfrm>
                <a:off x="9603996" y="2032510"/>
                <a:ext cx="1009536" cy="605915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100" b="1" dirty="0"/>
              </a:p>
              <a:p>
                <a:pPr algn="ctr"/>
                <a:r>
                  <a:rPr kumimoji="1" lang="ja-JP" altLang="en-US" sz="900" b="1" dirty="0"/>
                  <a:t>ジャイロセンサ</a:t>
                </a:r>
                <a:endParaRPr kumimoji="1" lang="en-US" altLang="ja-JP" sz="900" b="1" dirty="0"/>
              </a:p>
              <a:p>
                <a:pPr algn="ctr"/>
                <a:endParaRPr kumimoji="1" lang="en-US" altLang="ja-JP" sz="400" b="1" dirty="0"/>
              </a:p>
              <a:p>
                <a:pPr algn="ctr"/>
                <a:r>
                  <a:rPr kumimoji="1" lang="en-US" altLang="ja-JP" sz="1400" b="1" dirty="0"/>
                  <a:t>          </a:t>
                </a:r>
                <a:r>
                  <a:rPr kumimoji="1" lang="en-US" altLang="ja-JP" sz="900" b="1" dirty="0"/>
                  <a:t>BNO055</a:t>
                </a:r>
              </a:p>
            </p:txBody>
          </p:sp>
          <p:pic>
            <p:nvPicPr>
              <p:cNvPr id="1378" name="Picture 8" descr="BNO055使用 9軸センサーフュージョンモジュールキット">
                <a:extLst>
                  <a:ext uri="{FF2B5EF4-FFF2-40B4-BE49-F238E27FC236}">
                    <a16:creationId xmlns:a16="http://schemas.microsoft.com/office/drawing/2014/main" id="{ED05D141-04DF-FFE5-445E-531482E520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573" t="17727" r="19273" b="13833"/>
              <a:stretch/>
            </p:blipFill>
            <p:spPr bwMode="auto">
              <a:xfrm>
                <a:off x="9745333" y="2272682"/>
                <a:ext cx="299771" cy="2557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89" name="正方形/長方形 1388">
              <a:extLst>
                <a:ext uri="{FF2B5EF4-FFF2-40B4-BE49-F238E27FC236}">
                  <a16:creationId xmlns:a16="http://schemas.microsoft.com/office/drawing/2014/main" id="{918D1F2E-E587-A9D2-93E7-408C9A7C7F61}"/>
                </a:ext>
              </a:extLst>
            </p:cNvPr>
            <p:cNvSpPr/>
            <p:nvPr/>
          </p:nvSpPr>
          <p:spPr>
            <a:xfrm>
              <a:off x="9826524" y="2085637"/>
              <a:ext cx="330101" cy="1723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/>
                <a:t>I²C</a:t>
              </a:r>
              <a:endParaRPr kumimoji="1" lang="ja-JP" altLang="en-US" sz="900" b="1" dirty="0"/>
            </a:p>
          </p:txBody>
        </p:sp>
        <p:sp>
          <p:nvSpPr>
            <p:cNvPr id="1390" name="正方形/長方形 1389">
              <a:extLst>
                <a:ext uri="{FF2B5EF4-FFF2-40B4-BE49-F238E27FC236}">
                  <a16:creationId xmlns:a16="http://schemas.microsoft.com/office/drawing/2014/main" id="{4FA6FE59-9C5D-A836-C879-6C1B3A452A10}"/>
                </a:ext>
              </a:extLst>
            </p:cNvPr>
            <p:cNvSpPr/>
            <p:nvPr/>
          </p:nvSpPr>
          <p:spPr>
            <a:xfrm rot="1750975">
              <a:off x="10257016" y="2090545"/>
              <a:ext cx="824843" cy="1723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/>
                <a:t>I²C</a:t>
              </a:r>
              <a:endParaRPr kumimoji="1" lang="ja-JP" altLang="en-US" sz="900" b="1" dirty="0"/>
            </a:p>
          </p:txBody>
        </p:sp>
        <p:grpSp>
          <p:nvGrpSpPr>
            <p:cNvPr id="1384" name="グループ化 1383">
              <a:extLst>
                <a:ext uri="{FF2B5EF4-FFF2-40B4-BE49-F238E27FC236}">
                  <a16:creationId xmlns:a16="http://schemas.microsoft.com/office/drawing/2014/main" id="{7C954A85-6515-F108-001D-E71055AB6273}"/>
                </a:ext>
              </a:extLst>
            </p:cNvPr>
            <p:cNvGrpSpPr/>
            <p:nvPr/>
          </p:nvGrpSpPr>
          <p:grpSpPr>
            <a:xfrm>
              <a:off x="10821746" y="2250208"/>
              <a:ext cx="1141550" cy="655445"/>
              <a:chOff x="10844075" y="2247299"/>
              <a:chExt cx="1141550" cy="655445"/>
            </a:xfrm>
          </p:grpSpPr>
          <p:sp>
            <p:nvSpPr>
              <p:cNvPr id="1381" name="正方形/長方形 1380">
                <a:extLst>
                  <a:ext uri="{FF2B5EF4-FFF2-40B4-BE49-F238E27FC236}">
                    <a16:creationId xmlns:a16="http://schemas.microsoft.com/office/drawing/2014/main" id="{1A39658C-EDC8-5DE5-2035-517F91DE7479}"/>
                  </a:ext>
                </a:extLst>
              </p:cNvPr>
              <p:cNvSpPr/>
              <p:nvPr/>
            </p:nvSpPr>
            <p:spPr>
              <a:xfrm>
                <a:off x="10844075" y="2247299"/>
                <a:ext cx="1141550" cy="655445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72000" rIns="72000" rtlCol="0" anchor="t"/>
              <a:lstStyle/>
              <a:p>
                <a:endParaRPr kumimoji="1" lang="en-US" altLang="ja-JP" sz="100" b="1" dirty="0"/>
              </a:p>
              <a:p>
                <a:pPr algn="ctr"/>
                <a:r>
                  <a:rPr kumimoji="1" lang="en-US" altLang="ja-JP" sz="900" b="1" dirty="0"/>
                  <a:t>O-LED</a:t>
                </a:r>
                <a:r>
                  <a:rPr kumimoji="1" lang="ja-JP" altLang="en-US" sz="900" b="1" dirty="0"/>
                  <a:t>ディスプレイ</a:t>
                </a:r>
                <a:endParaRPr kumimoji="1" lang="en-US" altLang="ja-JP" sz="900" b="1" dirty="0"/>
              </a:p>
              <a:p>
                <a:pPr algn="ctr"/>
                <a:endParaRPr kumimoji="1" lang="en-US" altLang="ja-JP" sz="500" b="1" dirty="0"/>
              </a:p>
              <a:p>
                <a:pPr algn="ctr"/>
                <a:r>
                  <a:rPr kumimoji="1" lang="en-US" altLang="ja-JP" sz="1400" b="1" dirty="0"/>
                  <a:t>             </a:t>
                </a:r>
                <a:r>
                  <a:rPr kumimoji="1" lang="en-US" altLang="ja-JP" sz="900" b="1" dirty="0"/>
                  <a:t>SSD1306</a:t>
                </a:r>
              </a:p>
            </p:txBody>
          </p:sp>
          <p:pic>
            <p:nvPicPr>
              <p:cNvPr id="1383" name="Picture 24" descr="ESP8255でSSD1306を駆動">
                <a:extLst>
                  <a:ext uri="{FF2B5EF4-FFF2-40B4-BE49-F238E27FC236}">
                    <a16:creationId xmlns:a16="http://schemas.microsoft.com/office/drawing/2014/main" id="{B7FF476F-1CBA-584D-9551-160B1014E6B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751" t="8366" r="23082" b="8935"/>
              <a:stretch/>
            </p:blipFill>
            <p:spPr bwMode="auto">
              <a:xfrm>
                <a:off x="10941337" y="2485098"/>
                <a:ext cx="414008" cy="355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91" name="正方形/長方形 1390">
              <a:extLst>
                <a:ext uri="{FF2B5EF4-FFF2-40B4-BE49-F238E27FC236}">
                  <a16:creationId xmlns:a16="http://schemas.microsoft.com/office/drawing/2014/main" id="{08D1E90E-381F-873E-5433-CBCB8B537A30}"/>
                </a:ext>
              </a:extLst>
            </p:cNvPr>
            <p:cNvSpPr/>
            <p:nvPr/>
          </p:nvSpPr>
          <p:spPr>
            <a:xfrm>
              <a:off x="10212727" y="1617142"/>
              <a:ext cx="889001" cy="181812"/>
            </a:xfrm>
            <a:prstGeom prst="rect">
              <a:avLst/>
            </a:prstGeom>
            <a:solidFill>
              <a:srgbClr val="7190F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900" b="1" dirty="0"/>
                <a:t>UART</a:t>
              </a:r>
              <a:endParaRPr kumimoji="1" lang="ja-JP" altLang="en-US" sz="900" b="1" dirty="0"/>
            </a:p>
          </p:txBody>
        </p:sp>
        <p:grpSp>
          <p:nvGrpSpPr>
            <p:cNvPr id="1374" name="グループ化 1373">
              <a:extLst>
                <a:ext uri="{FF2B5EF4-FFF2-40B4-BE49-F238E27FC236}">
                  <a16:creationId xmlns:a16="http://schemas.microsoft.com/office/drawing/2014/main" id="{57E03567-B14E-372C-C997-93D726CF492E}"/>
                </a:ext>
              </a:extLst>
            </p:cNvPr>
            <p:cNvGrpSpPr/>
            <p:nvPr/>
          </p:nvGrpSpPr>
          <p:grpSpPr>
            <a:xfrm>
              <a:off x="10821746" y="1340252"/>
              <a:ext cx="1133854" cy="745384"/>
              <a:chOff x="9419846" y="1324994"/>
              <a:chExt cx="1133854" cy="745384"/>
            </a:xfrm>
          </p:grpSpPr>
          <p:sp>
            <p:nvSpPr>
              <p:cNvPr id="1369" name="正方形/長方形 1368">
                <a:extLst>
                  <a:ext uri="{FF2B5EF4-FFF2-40B4-BE49-F238E27FC236}">
                    <a16:creationId xmlns:a16="http://schemas.microsoft.com/office/drawing/2014/main" id="{F3A1625E-87E0-F80C-F349-73D74AD187D3}"/>
                  </a:ext>
                </a:extLst>
              </p:cNvPr>
              <p:cNvSpPr/>
              <p:nvPr/>
            </p:nvSpPr>
            <p:spPr>
              <a:xfrm>
                <a:off x="9419846" y="1324994"/>
                <a:ext cx="1133854" cy="74538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kumimoji="1" lang="en-US" altLang="ja-JP" sz="100" b="1" dirty="0"/>
              </a:p>
              <a:p>
                <a:r>
                  <a:rPr kumimoji="1" lang="ja-JP" altLang="en-US" sz="900" b="1" dirty="0"/>
                  <a:t>  カメラ</a:t>
                </a:r>
                <a:endParaRPr kumimoji="1" lang="en-US" altLang="ja-JP" sz="900" b="1" dirty="0"/>
              </a:p>
              <a:p>
                <a:endParaRPr kumimoji="1" lang="en-US" altLang="ja-JP" sz="400" b="1" dirty="0"/>
              </a:p>
              <a:p>
                <a:r>
                  <a:rPr kumimoji="1" lang="en-US" altLang="ja-JP" sz="800" b="1" dirty="0"/>
                  <a:t>    UnitV </a:t>
                </a:r>
              </a:p>
              <a:p>
                <a:r>
                  <a:rPr kumimoji="1" lang="en-US" altLang="ja-JP" sz="800" b="1" dirty="0"/>
                  <a:t>AI Camera </a:t>
                </a:r>
              </a:p>
              <a:p>
                <a:r>
                  <a:rPr kumimoji="1" lang="en-US" altLang="ja-JP" sz="800" b="1" dirty="0"/>
                  <a:t>       x 3</a:t>
                </a:r>
                <a:endParaRPr kumimoji="1" lang="en-US" altLang="ja-JP" sz="600" b="1" dirty="0"/>
              </a:p>
            </p:txBody>
          </p:sp>
          <p:pic>
            <p:nvPicPr>
              <p:cNvPr id="1034" name="Picture 10" descr="M5STACK-U078-V-M12">
                <a:extLst>
                  <a:ext uri="{FF2B5EF4-FFF2-40B4-BE49-F238E27FC236}">
                    <a16:creationId xmlns:a16="http://schemas.microsoft.com/office/drawing/2014/main" id="{9866C112-4FA6-600E-4A12-877EA61F88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860" t="23881" r="19925" b="10237"/>
              <a:stretch/>
            </p:blipFill>
            <p:spPr bwMode="auto">
              <a:xfrm>
                <a:off x="10034794" y="1439190"/>
                <a:ext cx="461190" cy="5045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60" name="グループ化 1359">
              <a:extLst>
                <a:ext uri="{FF2B5EF4-FFF2-40B4-BE49-F238E27FC236}">
                  <a16:creationId xmlns:a16="http://schemas.microsoft.com/office/drawing/2014/main" id="{4760976C-E3C4-D2E1-8CB4-F4671C3077F8}"/>
                </a:ext>
              </a:extLst>
            </p:cNvPr>
            <p:cNvGrpSpPr/>
            <p:nvPr/>
          </p:nvGrpSpPr>
          <p:grpSpPr>
            <a:xfrm>
              <a:off x="9489784" y="1340252"/>
              <a:ext cx="1003584" cy="745384"/>
              <a:chOff x="9419846" y="1346455"/>
              <a:chExt cx="1003584" cy="745384"/>
            </a:xfrm>
          </p:grpSpPr>
          <p:sp>
            <p:nvSpPr>
              <p:cNvPr id="1358" name="正方形/長方形 1357">
                <a:extLst>
                  <a:ext uri="{FF2B5EF4-FFF2-40B4-BE49-F238E27FC236}">
                    <a16:creationId xmlns:a16="http://schemas.microsoft.com/office/drawing/2014/main" id="{DA9EA755-8228-CD11-E512-40D722EA69D0}"/>
                  </a:ext>
                </a:extLst>
              </p:cNvPr>
              <p:cNvSpPr/>
              <p:nvPr/>
            </p:nvSpPr>
            <p:spPr>
              <a:xfrm>
                <a:off x="9419846" y="1346455"/>
                <a:ext cx="1003584" cy="745384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kumimoji="1" lang="en-US" altLang="ja-JP" sz="100" b="1" dirty="0"/>
              </a:p>
              <a:p>
                <a:pPr algn="ctr"/>
                <a:r>
                  <a:rPr kumimoji="1" lang="ja-JP" altLang="en-US" sz="900" b="1" dirty="0"/>
                  <a:t>メインマイコン</a:t>
                </a:r>
                <a:endParaRPr kumimoji="1" lang="en-US" altLang="ja-JP" sz="900" b="1" dirty="0"/>
              </a:p>
              <a:p>
                <a:pPr algn="ctr"/>
                <a:endParaRPr kumimoji="1" lang="en-US" altLang="ja-JP" sz="900" b="1" dirty="0"/>
              </a:p>
              <a:p>
                <a:pPr algn="ctr"/>
                <a:endParaRPr kumimoji="1" lang="en-US" altLang="ja-JP" sz="900" b="1" dirty="0"/>
              </a:p>
              <a:p>
                <a:pPr algn="ctr"/>
                <a:endParaRPr kumimoji="1" lang="en-US" altLang="ja-JP" sz="600" b="1" dirty="0"/>
              </a:p>
              <a:p>
                <a:pPr algn="ctr"/>
                <a:r>
                  <a:rPr kumimoji="1" lang="en-US" altLang="ja-JP" sz="800" b="1" dirty="0"/>
                  <a:t>Teensy 4.0</a:t>
                </a:r>
                <a:endParaRPr kumimoji="1" lang="en-US" altLang="ja-JP" sz="600" b="1" dirty="0"/>
              </a:p>
            </p:txBody>
          </p:sp>
          <p:pic>
            <p:nvPicPr>
              <p:cNvPr id="1359" name="Picture 12" descr="Teensy® 4.0">
                <a:extLst>
                  <a:ext uri="{FF2B5EF4-FFF2-40B4-BE49-F238E27FC236}">
                    <a16:creationId xmlns:a16="http://schemas.microsoft.com/office/drawing/2014/main" id="{6E81851E-7A1C-91D5-5FBE-8A95044C74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98223" y="1566528"/>
                <a:ext cx="646829" cy="3142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1396" name="グループ化 1395">
            <a:extLst>
              <a:ext uri="{FF2B5EF4-FFF2-40B4-BE49-F238E27FC236}">
                <a16:creationId xmlns:a16="http://schemas.microsoft.com/office/drawing/2014/main" id="{E2ECF0DD-849D-06AA-2D21-111AB73AD1E2}"/>
              </a:ext>
            </a:extLst>
          </p:cNvPr>
          <p:cNvGrpSpPr/>
          <p:nvPr/>
        </p:nvGrpSpPr>
        <p:grpSpPr>
          <a:xfrm>
            <a:off x="12357070" y="340201"/>
            <a:ext cx="2502974" cy="1745716"/>
            <a:chOff x="12518292" y="979531"/>
            <a:chExt cx="2502974" cy="1745716"/>
          </a:xfrm>
        </p:grpSpPr>
        <p:sp>
          <p:nvSpPr>
            <p:cNvPr id="1392" name="正方形/長方形 1391">
              <a:extLst>
                <a:ext uri="{FF2B5EF4-FFF2-40B4-BE49-F238E27FC236}">
                  <a16:creationId xmlns:a16="http://schemas.microsoft.com/office/drawing/2014/main" id="{5A128DA6-13EB-691A-B99C-263C10697AC2}"/>
                </a:ext>
              </a:extLst>
            </p:cNvPr>
            <p:cNvSpPr/>
            <p:nvPr/>
          </p:nvSpPr>
          <p:spPr>
            <a:xfrm>
              <a:off x="12518292" y="979531"/>
              <a:ext cx="2451464" cy="164619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kumimoji="1" lang="en-US" altLang="ja-JP" sz="200" b="1" dirty="0"/>
            </a:p>
            <a:p>
              <a:r>
                <a:rPr kumimoji="1" lang="ja-JP" altLang="en-US" sz="1400" b="1" dirty="0"/>
                <a:t>ラインセンサ </a:t>
              </a:r>
              <a:r>
                <a:rPr kumimoji="1" lang="en-US" altLang="ja-JP" sz="800" b="1" dirty="0"/>
                <a:t>Line Sensors</a:t>
              </a:r>
              <a:endParaRPr kumimoji="1" lang="en-US" altLang="ja-JP" sz="200" b="1" dirty="0"/>
            </a:p>
            <a:p>
              <a:endParaRPr kumimoji="1" lang="en-US" altLang="ja-JP" sz="1100" b="1" dirty="0"/>
            </a:p>
          </p:txBody>
        </p:sp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82D3ABB8-FB8E-02CE-4CF6-F7BC00FC44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89" t="7953" r="8596" b="6097"/>
            <a:stretch/>
          </p:blipFill>
          <p:spPr bwMode="auto">
            <a:xfrm rot="16200000">
              <a:off x="12522246" y="1415623"/>
              <a:ext cx="1184670" cy="101345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95" name="テキスト ボックス 1394">
              <a:extLst>
                <a:ext uri="{FF2B5EF4-FFF2-40B4-BE49-F238E27FC236}">
                  <a16:creationId xmlns:a16="http://schemas.microsoft.com/office/drawing/2014/main" id="{4B6CE7C2-FD8C-D798-60EE-48D299DE8049}"/>
                </a:ext>
              </a:extLst>
            </p:cNvPr>
            <p:cNvSpPr txBox="1"/>
            <p:nvPr/>
          </p:nvSpPr>
          <p:spPr>
            <a:xfrm>
              <a:off x="13672820" y="1340252"/>
              <a:ext cx="134844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000" b="1" dirty="0">
                  <a:solidFill>
                    <a:schemeClr val="bg1"/>
                  </a:solidFill>
                </a:rPr>
                <a:t>マイコン</a:t>
              </a:r>
              <a:endParaRPr kumimoji="1" lang="en-US" altLang="ja-JP" sz="1000" b="1" dirty="0">
                <a:solidFill>
                  <a:schemeClr val="bg1"/>
                </a:solidFill>
              </a:endParaRPr>
            </a:p>
            <a:p>
              <a:r>
                <a:rPr kumimoji="1" lang="en-US" altLang="ja-JP" sz="900" dirty="0">
                  <a:solidFill>
                    <a:schemeClr val="bg1"/>
                  </a:solidFill>
                </a:rPr>
                <a:t>Seeeduino Xiao x 1</a:t>
              </a:r>
            </a:p>
            <a:p>
              <a:endParaRPr kumimoji="1" lang="en-US" altLang="ja-JP" sz="100" dirty="0">
                <a:solidFill>
                  <a:schemeClr val="bg1"/>
                </a:solidFill>
              </a:endParaRPr>
            </a:p>
            <a:p>
              <a:r>
                <a:rPr kumimoji="1" lang="en-US" altLang="ja-JP" sz="600" dirty="0">
                  <a:solidFill>
                    <a:schemeClr val="bg1"/>
                  </a:solidFill>
                </a:rPr>
                <a:t>(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マルチプレクサを用いて</a:t>
              </a:r>
              <a:endParaRPr kumimoji="1" lang="en-US" altLang="ja-JP" sz="600" dirty="0">
                <a:solidFill>
                  <a:schemeClr val="bg1"/>
                </a:solidFill>
              </a:endParaRPr>
            </a:p>
            <a:p>
              <a:r>
                <a:rPr kumimoji="1" lang="en-US" altLang="ja-JP" sz="600" dirty="0">
                  <a:solidFill>
                    <a:schemeClr val="bg1"/>
                  </a:solidFill>
                </a:rPr>
                <a:t> 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計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16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個分のセンサーの値を取得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)</a:t>
              </a:r>
            </a:p>
            <a:p>
              <a:endParaRPr kumimoji="1" lang="en-US" altLang="ja-JP" sz="600" dirty="0">
                <a:solidFill>
                  <a:schemeClr val="bg1"/>
                </a:solidFill>
              </a:endParaRPr>
            </a:p>
            <a:p>
              <a:r>
                <a:rPr kumimoji="1" lang="ja-JP" altLang="en-US" sz="1000" b="1" dirty="0">
                  <a:solidFill>
                    <a:schemeClr val="bg1"/>
                  </a:solidFill>
                </a:rPr>
                <a:t>センサー</a:t>
              </a:r>
              <a:endParaRPr kumimoji="1" lang="en-US" altLang="ja-JP" sz="1050" b="1" dirty="0">
                <a:solidFill>
                  <a:schemeClr val="bg1"/>
                </a:solidFill>
              </a:endParaRPr>
            </a:p>
            <a:p>
              <a:r>
                <a:rPr kumimoji="1" lang="ja-JP" altLang="en-US" sz="700" dirty="0">
                  <a:solidFill>
                    <a:schemeClr val="bg1"/>
                  </a:solidFill>
                </a:rPr>
                <a:t>フォトトランジスタ</a:t>
              </a:r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r>
                <a:rPr kumimoji="1" lang="en-US" altLang="ja-JP" sz="700" dirty="0">
                  <a:solidFill>
                    <a:schemeClr val="bg1"/>
                  </a:solidFill>
                </a:rPr>
                <a:t>NJL7502L * 32</a:t>
              </a:r>
              <a:endParaRPr kumimoji="1" lang="en-US" altLang="ja-JP" sz="1000" dirty="0">
                <a:solidFill>
                  <a:schemeClr val="bg1"/>
                </a:solidFill>
              </a:endParaRPr>
            </a:p>
            <a:p>
              <a:endParaRPr kumimoji="1" lang="en-US" altLang="ja-JP" sz="200" dirty="0">
                <a:solidFill>
                  <a:schemeClr val="bg1"/>
                </a:solidFill>
              </a:endParaRPr>
            </a:p>
            <a:p>
              <a:r>
                <a:rPr kumimoji="1" lang="en-US" altLang="ja-JP" sz="600" dirty="0">
                  <a:solidFill>
                    <a:schemeClr val="bg1"/>
                  </a:solidFill>
                </a:rPr>
                <a:t>(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センサーを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2</a:t>
              </a:r>
              <a:r>
                <a:rPr kumimoji="1" lang="ja-JP" altLang="en-US" sz="600" dirty="0">
                  <a:solidFill>
                    <a:schemeClr val="bg1"/>
                  </a:solidFill>
                </a:rPr>
                <a:t>つずつ並列に接続</a:t>
              </a:r>
              <a:r>
                <a:rPr kumimoji="1" lang="en-US" altLang="ja-JP" sz="600" dirty="0">
                  <a:solidFill>
                    <a:schemeClr val="bg1"/>
                  </a:solidFill>
                </a:rPr>
                <a:t>)</a:t>
              </a:r>
            </a:p>
            <a:p>
              <a:endParaRPr kumimoji="1" lang="en-US" altLang="ja-JP" sz="700" dirty="0">
                <a:solidFill>
                  <a:schemeClr val="bg1"/>
                </a:solidFill>
              </a:endParaRPr>
            </a:p>
            <a:p>
              <a:endParaRPr kumimoji="1" lang="en-US" altLang="ja-JP" sz="7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5" name="グループ化 1034">
            <a:extLst>
              <a:ext uri="{FF2B5EF4-FFF2-40B4-BE49-F238E27FC236}">
                <a16:creationId xmlns:a16="http://schemas.microsoft.com/office/drawing/2014/main" id="{5A6652E9-0FD6-C954-5726-2A52794E187F}"/>
              </a:ext>
            </a:extLst>
          </p:cNvPr>
          <p:cNvGrpSpPr/>
          <p:nvPr/>
        </p:nvGrpSpPr>
        <p:grpSpPr>
          <a:xfrm>
            <a:off x="9379158" y="4291938"/>
            <a:ext cx="4052481" cy="1592879"/>
            <a:chOff x="9381580" y="4869001"/>
            <a:chExt cx="4052481" cy="1592879"/>
          </a:xfrm>
        </p:grpSpPr>
        <p:sp>
          <p:nvSpPr>
            <p:cNvPr id="1024" name="テキスト ボックス 1023">
              <a:extLst>
                <a:ext uri="{FF2B5EF4-FFF2-40B4-BE49-F238E27FC236}">
                  <a16:creationId xmlns:a16="http://schemas.microsoft.com/office/drawing/2014/main" id="{023DD373-C1CB-B8C6-A56B-0DC5C295CC74}"/>
                </a:ext>
              </a:extLst>
            </p:cNvPr>
            <p:cNvSpPr txBox="1"/>
            <p:nvPr/>
          </p:nvSpPr>
          <p:spPr>
            <a:xfrm>
              <a:off x="9381581" y="4869001"/>
              <a:ext cx="40524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UI</a:t>
              </a:r>
              <a:r>
                <a:rPr kumimoji="1" lang="ja-JP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で</a:t>
              </a:r>
              <a:r>
                <a:rPr kumimoji="1" lang="ja-JP" altLang="en-US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データを</a:t>
              </a:r>
              <a:r>
                <a:rPr kumimoji="1" lang="ja-JP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「可視化」</a:t>
              </a:r>
              <a:endParaRPr kumimoji="1" lang="ja-JP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29" name="テキスト ボックス 1028">
              <a:extLst>
                <a:ext uri="{FF2B5EF4-FFF2-40B4-BE49-F238E27FC236}">
                  <a16:creationId xmlns:a16="http://schemas.microsoft.com/office/drawing/2014/main" id="{022542AC-786D-AAEF-1078-C67CB24C01AD}"/>
                </a:ext>
              </a:extLst>
            </p:cNvPr>
            <p:cNvSpPr txBox="1"/>
            <p:nvPr/>
          </p:nvSpPr>
          <p:spPr>
            <a:xfrm>
              <a:off x="9381580" y="5261551"/>
              <a:ext cx="405248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私たちのロボットには、「ロボットの動作モードの</a:t>
              </a:r>
              <a:r>
                <a:rPr kumimoji="1" lang="ja-JP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シーム</a:t>
              </a:r>
              <a:endParaRPr kumimoji="1" lang="en-US" altLang="ja-JP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kumimoji="1" lang="ja-JP" altLang="en-US" sz="9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レスな切替</a:t>
              </a:r>
              <a:r>
                <a: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」・「ロボットが持つ</a:t>
              </a:r>
              <a:r>
                <a:rPr kumimoji="1" lang="ja-JP" altLang="en-US" sz="9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データの可視化</a:t>
              </a:r>
              <a:r>
                <a: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」を目的として、</a:t>
              </a:r>
              <a:r>
                <a:rPr kumimoji="1" lang="en-US" altLang="ja-JP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O-LED</a:t>
              </a:r>
              <a:r>
                <a: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ディスプレイと複数のタクトスイッチを搭載しています。これらを活用することで、パソコンを用いずとも</a:t>
              </a:r>
              <a:endParaRPr kumimoji="1" lang="en-US" altLang="ja-JP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以下に示すようなことができるようになりました。</a:t>
              </a:r>
              <a:endParaRPr kumimoji="1" lang="en-US" altLang="ja-JP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・アタッカー・ディフェンスモードの瞬間的な切替</a:t>
              </a:r>
              <a:endParaRPr kumimoji="1" lang="en-US" altLang="ja-JP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・センサーの値の表示や感度の調整</a:t>
              </a:r>
              <a:endParaRPr kumimoji="1" lang="en-US" altLang="ja-JP" sz="9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r>
                <a: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・キッカーやドリブラーなどの機構の動作確認</a:t>
              </a:r>
              <a:endParaRPr kumimoji="1" lang="ja-JP" altLang="en-US" sz="10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1041" name="グループ化 1040">
            <a:extLst>
              <a:ext uri="{FF2B5EF4-FFF2-40B4-BE49-F238E27FC236}">
                <a16:creationId xmlns:a16="http://schemas.microsoft.com/office/drawing/2014/main" id="{E811AB56-83FF-4D6E-5148-0B1B87AA0259}"/>
              </a:ext>
            </a:extLst>
          </p:cNvPr>
          <p:cNvGrpSpPr/>
          <p:nvPr/>
        </p:nvGrpSpPr>
        <p:grpSpPr>
          <a:xfrm>
            <a:off x="3938598" y="4324616"/>
            <a:ext cx="4052481" cy="623382"/>
            <a:chOff x="9381580" y="4869001"/>
            <a:chExt cx="4052481" cy="623382"/>
          </a:xfrm>
        </p:grpSpPr>
        <p:sp>
          <p:nvSpPr>
            <p:cNvPr id="1042" name="テキスト ボックス 1041">
              <a:extLst>
                <a:ext uri="{FF2B5EF4-FFF2-40B4-BE49-F238E27FC236}">
                  <a16:creationId xmlns:a16="http://schemas.microsoft.com/office/drawing/2014/main" id="{82C59D6D-D0AF-F30D-DA3A-D2893047285D}"/>
                </a:ext>
              </a:extLst>
            </p:cNvPr>
            <p:cNvSpPr txBox="1"/>
            <p:nvPr/>
          </p:nvSpPr>
          <p:spPr>
            <a:xfrm>
              <a:off x="9381581" y="4869001"/>
              <a:ext cx="40524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確実にボールを「見る」</a:t>
              </a:r>
              <a:endParaRPr kumimoji="1" lang="ja-JP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043" name="テキスト ボックス 1042">
              <a:extLst>
                <a:ext uri="{FF2B5EF4-FFF2-40B4-BE49-F238E27FC236}">
                  <a16:creationId xmlns:a16="http://schemas.microsoft.com/office/drawing/2014/main" id="{7D1152C3-416E-7A4D-8C73-6A420412DDF8}"/>
                </a:ext>
              </a:extLst>
            </p:cNvPr>
            <p:cNvSpPr txBox="1"/>
            <p:nvPr/>
          </p:nvSpPr>
          <p:spPr>
            <a:xfrm>
              <a:off x="9381580" y="5261551"/>
              <a:ext cx="40524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9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私たちのロボットに</a:t>
              </a:r>
              <a:r>
                <a:rPr kumimoji="1" lang="ja-JP" altLang="en-US" sz="90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は、</a:t>
              </a:r>
              <a:endParaRPr kumimoji="1" lang="en-US" altLang="ja-JP" sz="9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360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960</TotalTime>
  <Words>387</Words>
  <Application>Microsoft Office PowerPoint</Application>
  <PresentationFormat>ユーザー設定</PresentationFormat>
  <Paragraphs>134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ren ren</dc:creator>
  <cp:lastModifiedBy>ren ren</cp:lastModifiedBy>
  <cp:revision>12</cp:revision>
  <dcterms:created xsi:type="dcterms:W3CDTF">2023-11-04T14:19:00Z</dcterms:created>
  <dcterms:modified xsi:type="dcterms:W3CDTF">2024-12-02T15:48:16Z</dcterms:modified>
</cp:coreProperties>
</file>