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15119350"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3849"/>
    <a:srgbClr val="FFCFCF"/>
    <a:srgbClr val="FFB7F6"/>
    <a:srgbClr val="B7FFC5"/>
    <a:srgbClr val="9BFFAE"/>
    <a:srgbClr val="FFD889"/>
    <a:srgbClr val="FAFFCF"/>
    <a:srgbClr val="04202A"/>
    <a:srgbClr val="0F7295"/>
    <a:srgbClr val="3604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253A12-3A92-4CA0-A998-104B02F65A2B}" v="250" dt="2024-12-03T09:47:43.631"/>
    <p1510:client id="{1E5A2A9D-E4FC-F916-4E81-DA63F1B930D5}" v="9" dt="2024-12-03T09:16:06.360"/>
    <p1510:client id="{2BB3F77C-B41A-1D64-7EF7-E7D16525AC95}" v="4" dt="2024-12-03T09:13:39.889"/>
    <p1510:client id="{36E935EA-5CEF-BF32-2C82-245F28C71BAF}" v="5" dt="2024-12-03T09:15:43.602"/>
    <p1510:client id="{3B417730-5B84-77A8-A88C-43B990F65852}" v="4" dt="2024-12-03T09:16:31.813"/>
    <p1510:client id="{BA7E31AD-1779-4691-8483-611F9B604E29}" v="14" dt="2024-12-03T09:44:48.8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7" autoAdjust="0"/>
    <p:restoredTop sz="96121" autoAdjust="0"/>
  </p:normalViewPr>
  <p:slideViewPr>
    <p:cSldViewPr snapToGrid="0">
      <p:cViewPr varScale="1">
        <p:scale>
          <a:sx n="71" d="100"/>
          <a:sy n="71" d="100"/>
        </p:scale>
        <p:origin x="9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879552-4542-402D-98E1-AFA8340169A0}" type="datetimeFigureOut">
              <a:rPr kumimoji="1" lang="ja-JP" altLang="en-US" smtClean="0"/>
              <a:t>2025/2/18</a:t>
            </a:fld>
            <a:endParaRPr kumimoji="1" lang="ja-JP" altLang="en-US"/>
          </a:p>
        </p:txBody>
      </p:sp>
      <p:sp>
        <p:nvSpPr>
          <p:cNvPr id="4" name="スライド イメージ プレースホルダー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0DA72E-23A3-4331-8916-FA88A3CEC5A9}" type="slidenum">
              <a:rPr kumimoji="1" lang="ja-JP" altLang="en-US" smtClean="0"/>
              <a:t>‹#›</a:t>
            </a:fld>
            <a:endParaRPr kumimoji="1" lang="ja-JP" altLang="en-US"/>
          </a:p>
        </p:txBody>
      </p:sp>
    </p:spTree>
    <p:extLst>
      <p:ext uri="{BB962C8B-B14F-4D97-AF65-F5344CB8AC3E}">
        <p14:creationId xmlns:p14="http://schemas.microsoft.com/office/powerpoint/2010/main" val="331971758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40DA72E-23A3-4331-8916-FA88A3CEC5A9}" type="slidenum">
              <a:rPr kumimoji="1" lang="ja-JP" altLang="en-US" smtClean="0"/>
              <a:t>1</a:t>
            </a:fld>
            <a:endParaRPr kumimoji="1" lang="ja-JP" altLang="en-US"/>
          </a:p>
        </p:txBody>
      </p:sp>
    </p:spTree>
    <p:extLst>
      <p:ext uri="{BB962C8B-B14F-4D97-AF65-F5344CB8AC3E}">
        <p14:creationId xmlns:p14="http://schemas.microsoft.com/office/powerpoint/2010/main" val="1814680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4073045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2710218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94830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83254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3312252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62016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966910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2274166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152089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1942369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2622761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5857F6DD-A663-424A-91CD-4A5CB938D056}" type="datetimeFigureOut">
              <a:rPr kumimoji="1" lang="ja-JP" altLang="en-US" smtClean="0"/>
              <a:t>2025/2/18</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12738698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8F36AD19-8D6E-5854-8280-65A3AAD45D5F}"/>
              </a:ext>
            </a:extLst>
          </p:cNvPr>
          <p:cNvSpPr/>
          <p:nvPr/>
        </p:nvSpPr>
        <p:spPr>
          <a:xfrm>
            <a:off x="-71439" y="-14513"/>
            <a:ext cx="15273339" cy="842122"/>
          </a:xfrm>
          <a:prstGeom prst="rect">
            <a:avLst/>
          </a:prstGeom>
          <a:solidFill>
            <a:srgbClr val="04202A"/>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テキスト, ロゴ&#10;&#10;AI によって生成されたコンテンツは間違っている可能性があります。">
            <a:extLst>
              <a:ext uri="{FF2B5EF4-FFF2-40B4-BE49-F238E27FC236}">
                <a16:creationId xmlns:a16="http://schemas.microsoft.com/office/drawing/2014/main" id="{3A6CF49B-1053-49DE-674C-83A3348A69D9}"/>
              </a:ext>
            </a:extLst>
          </p:cNvPr>
          <p:cNvPicPr>
            <a:picLocks noChangeAspect="1"/>
          </p:cNvPicPr>
          <p:nvPr/>
        </p:nvPicPr>
        <p:blipFill>
          <a:blip r:embed="rId3">
            <a:extLst>
              <a:ext uri="{28A0092B-C50C-407E-A947-70E740481C1C}">
                <a14:useLocalDpi xmlns:a14="http://schemas.microsoft.com/office/drawing/2010/main" val="0"/>
              </a:ext>
            </a:extLst>
          </a:blip>
          <a:srcRect l="15013" t="39886" r="3308" b="34205"/>
          <a:stretch/>
        </p:blipFill>
        <p:spPr>
          <a:xfrm>
            <a:off x="90941" y="38381"/>
            <a:ext cx="2755900" cy="618147"/>
          </a:xfrm>
          <a:prstGeom prst="rect">
            <a:avLst/>
          </a:prstGeom>
        </p:spPr>
      </p:pic>
      <p:sp>
        <p:nvSpPr>
          <p:cNvPr id="15" name="テキスト ボックス 14">
            <a:extLst>
              <a:ext uri="{FF2B5EF4-FFF2-40B4-BE49-F238E27FC236}">
                <a16:creationId xmlns:a16="http://schemas.microsoft.com/office/drawing/2014/main" id="{60E5D673-EC72-C736-3D56-DAE29B1BF0B0}"/>
              </a:ext>
            </a:extLst>
          </p:cNvPr>
          <p:cNvSpPr txBox="1"/>
          <p:nvPr/>
        </p:nvSpPr>
        <p:spPr>
          <a:xfrm>
            <a:off x="706891" y="594857"/>
            <a:ext cx="2171700" cy="246221"/>
          </a:xfrm>
          <a:prstGeom prst="rect">
            <a:avLst/>
          </a:prstGeom>
          <a:noFill/>
        </p:spPr>
        <p:txBody>
          <a:bodyPr wrap="square" rtlCol="0">
            <a:spAutoFit/>
          </a:bodyPr>
          <a:lstStyle/>
          <a:p>
            <a:pPr algn="r"/>
            <a:r>
              <a:rPr kumimoji="1" lang="ja-JP" altLang="en-US" sz="1000" dirty="0">
                <a:solidFill>
                  <a:schemeClr val="bg1"/>
                </a:solidFill>
                <a:latin typeface="Noto Sans JP" panose="020B0200000000000000" pitchFamily="50" charset="-128"/>
                <a:ea typeface="Noto Sans JP" panose="020B0200000000000000" pitchFamily="50" charset="-128"/>
              </a:rPr>
              <a:t>福岡県立宗像高等学校</a:t>
            </a:r>
          </a:p>
        </p:txBody>
      </p:sp>
      <p:sp>
        <p:nvSpPr>
          <p:cNvPr id="16" name="テキスト ボックス 15">
            <a:extLst>
              <a:ext uri="{FF2B5EF4-FFF2-40B4-BE49-F238E27FC236}">
                <a16:creationId xmlns:a16="http://schemas.microsoft.com/office/drawing/2014/main" id="{D9398001-9C37-4FF8-C491-AE8496A17C26}"/>
              </a:ext>
            </a:extLst>
          </p:cNvPr>
          <p:cNvSpPr txBox="1"/>
          <p:nvPr/>
        </p:nvSpPr>
        <p:spPr>
          <a:xfrm>
            <a:off x="2997993" y="78432"/>
            <a:ext cx="4048920" cy="646331"/>
          </a:xfrm>
          <a:prstGeom prst="rect">
            <a:avLst/>
          </a:prstGeom>
          <a:noFill/>
        </p:spPr>
        <p:txBody>
          <a:bodyPr wrap="square" rtlCol="0">
            <a:spAutoFit/>
          </a:bodyPr>
          <a:lstStyle/>
          <a:p>
            <a:r>
              <a:rPr kumimoji="1" lang="ja-JP" altLang="en-US" b="1" dirty="0">
                <a:solidFill>
                  <a:schemeClr val="bg1"/>
                </a:solidFill>
                <a:latin typeface="Noto Sans JP" panose="020B0200000000000000" pitchFamily="50" charset="-128"/>
                <a:ea typeface="Noto Sans JP" panose="020B0200000000000000" pitchFamily="50" charset="-128"/>
              </a:rPr>
              <a:t>チームメンバー</a:t>
            </a:r>
            <a:endParaRPr kumimoji="1" lang="en-US" altLang="ja-JP" b="1" dirty="0">
              <a:solidFill>
                <a:schemeClr val="bg1"/>
              </a:solidFill>
              <a:latin typeface="Noto Sans JP" panose="020B0200000000000000" pitchFamily="50" charset="-128"/>
              <a:ea typeface="Noto Sans JP" panose="020B0200000000000000" pitchFamily="50" charset="-128"/>
            </a:endParaRPr>
          </a:p>
          <a:p>
            <a:endParaRPr kumimoji="1" lang="en-US" altLang="ja-JP" sz="600" dirty="0">
              <a:solidFill>
                <a:schemeClr val="bg1"/>
              </a:solidFill>
              <a:latin typeface="Noto Sans JP" panose="020B0200000000000000" pitchFamily="50" charset="-128"/>
              <a:ea typeface="Noto Sans JP" panose="020B0200000000000000" pitchFamily="50" charset="-128"/>
            </a:endParaRPr>
          </a:p>
          <a:p>
            <a:r>
              <a:rPr kumimoji="1" lang="ja-JP" altLang="en-US" sz="1200" dirty="0">
                <a:solidFill>
                  <a:schemeClr val="bg1"/>
                </a:solidFill>
                <a:latin typeface="Noto Sans JP" panose="020B0200000000000000" pitchFamily="50" charset="-128"/>
                <a:ea typeface="Noto Sans JP" panose="020B0200000000000000" pitchFamily="50" charset="-128"/>
              </a:rPr>
              <a:t>  松田 魁琉 </a:t>
            </a:r>
            <a:r>
              <a:rPr kumimoji="1" lang="en-US" altLang="ja-JP" sz="1200" dirty="0">
                <a:solidFill>
                  <a:schemeClr val="bg1"/>
                </a:solidFill>
                <a:latin typeface="Noto Sans JP" panose="020B0200000000000000" pitchFamily="50" charset="-128"/>
                <a:ea typeface="Noto Sans JP" panose="020B0200000000000000" pitchFamily="50" charset="-128"/>
              </a:rPr>
              <a:t>/ </a:t>
            </a:r>
            <a:r>
              <a:rPr kumimoji="1" lang="ja-JP" altLang="en-US" sz="1200" dirty="0">
                <a:solidFill>
                  <a:schemeClr val="bg1"/>
                </a:solidFill>
                <a:latin typeface="Noto Sans JP" panose="020B0200000000000000" pitchFamily="50" charset="-128"/>
                <a:ea typeface="Noto Sans JP" panose="020B0200000000000000" pitchFamily="50" charset="-128"/>
              </a:rPr>
              <a:t>目野 優輝 </a:t>
            </a:r>
            <a:r>
              <a:rPr kumimoji="1" lang="en-US" altLang="ja-JP" sz="1200" dirty="0">
                <a:solidFill>
                  <a:schemeClr val="bg1"/>
                </a:solidFill>
                <a:latin typeface="Noto Sans JP" panose="020B0200000000000000" pitchFamily="50" charset="-128"/>
                <a:ea typeface="Noto Sans JP" panose="020B0200000000000000" pitchFamily="50" charset="-128"/>
              </a:rPr>
              <a:t>/ </a:t>
            </a:r>
            <a:r>
              <a:rPr kumimoji="1" lang="ja-JP" altLang="en-US" sz="1200" dirty="0">
                <a:solidFill>
                  <a:schemeClr val="bg1"/>
                </a:solidFill>
                <a:latin typeface="Noto Sans JP" panose="020B0200000000000000" pitchFamily="50" charset="-128"/>
                <a:ea typeface="Noto Sans JP" panose="020B0200000000000000" pitchFamily="50" charset="-128"/>
              </a:rPr>
              <a:t>石原 廉太郎 </a:t>
            </a:r>
            <a:r>
              <a:rPr kumimoji="1" lang="en-US" altLang="ja-JP" sz="1200" dirty="0">
                <a:solidFill>
                  <a:schemeClr val="bg1"/>
                </a:solidFill>
                <a:latin typeface="Noto Sans JP" panose="020B0200000000000000" pitchFamily="50" charset="-128"/>
                <a:ea typeface="Noto Sans JP" panose="020B0200000000000000" pitchFamily="50" charset="-128"/>
              </a:rPr>
              <a:t>/ </a:t>
            </a:r>
            <a:r>
              <a:rPr kumimoji="1" lang="ja-JP" altLang="en-US" sz="1200" dirty="0">
                <a:solidFill>
                  <a:schemeClr val="bg1"/>
                </a:solidFill>
                <a:latin typeface="Noto Sans JP" panose="020B0200000000000000" pitchFamily="50" charset="-128"/>
                <a:ea typeface="Noto Sans JP" panose="020B0200000000000000" pitchFamily="50" charset="-128"/>
              </a:rPr>
              <a:t>熊抱 崚太</a:t>
            </a:r>
          </a:p>
        </p:txBody>
      </p:sp>
      <p:sp>
        <p:nvSpPr>
          <p:cNvPr id="17" name="テキスト ボックス 16">
            <a:extLst>
              <a:ext uri="{FF2B5EF4-FFF2-40B4-BE49-F238E27FC236}">
                <a16:creationId xmlns:a16="http://schemas.microsoft.com/office/drawing/2014/main" id="{A698032B-EFDB-E99D-3ECE-695797EA05D1}"/>
              </a:ext>
            </a:extLst>
          </p:cNvPr>
          <p:cNvSpPr txBox="1"/>
          <p:nvPr/>
        </p:nvSpPr>
        <p:spPr>
          <a:xfrm>
            <a:off x="6332469" y="78432"/>
            <a:ext cx="1980951" cy="646331"/>
          </a:xfrm>
          <a:prstGeom prst="rect">
            <a:avLst/>
          </a:prstGeom>
          <a:noFill/>
        </p:spPr>
        <p:txBody>
          <a:bodyPr wrap="square" rtlCol="0">
            <a:spAutoFit/>
          </a:bodyPr>
          <a:lstStyle/>
          <a:p>
            <a:r>
              <a:rPr kumimoji="1" lang="ja-JP" altLang="en-US" b="1" dirty="0">
                <a:solidFill>
                  <a:schemeClr val="bg1"/>
                </a:solidFill>
                <a:latin typeface="Noto Sans JP" panose="020B0200000000000000" pitchFamily="50" charset="-128"/>
                <a:ea typeface="Noto Sans JP" panose="020B0200000000000000" pitchFamily="50" charset="-128"/>
              </a:rPr>
              <a:t>所属</a:t>
            </a:r>
            <a:endParaRPr kumimoji="1" lang="en-US" altLang="ja-JP" b="1" dirty="0">
              <a:solidFill>
                <a:schemeClr val="bg1"/>
              </a:solidFill>
              <a:latin typeface="Noto Sans JP" panose="020B0200000000000000" pitchFamily="50" charset="-128"/>
              <a:ea typeface="Noto Sans JP" panose="020B0200000000000000" pitchFamily="50" charset="-128"/>
            </a:endParaRPr>
          </a:p>
          <a:p>
            <a:endParaRPr kumimoji="1" lang="en-US" altLang="ja-JP" sz="600" dirty="0">
              <a:solidFill>
                <a:schemeClr val="bg1"/>
              </a:solidFill>
              <a:latin typeface="Noto Sans JP" panose="020B0200000000000000" pitchFamily="50" charset="-128"/>
              <a:ea typeface="Noto Sans JP" panose="020B0200000000000000" pitchFamily="50" charset="-128"/>
            </a:endParaRPr>
          </a:p>
          <a:p>
            <a:r>
              <a:rPr kumimoji="1" lang="ja-JP" altLang="en-US" sz="1200" dirty="0">
                <a:solidFill>
                  <a:schemeClr val="bg1"/>
                </a:solidFill>
                <a:latin typeface="Noto Sans JP" panose="020B0200000000000000" pitchFamily="50" charset="-128"/>
                <a:ea typeface="Noto Sans JP" panose="020B0200000000000000" pitchFamily="50" charset="-128"/>
              </a:rPr>
              <a:t>  九州ブロック 福岡ノード</a:t>
            </a:r>
          </a:p>
        </p:txBody>
      </p:sp>
      <p:pic>
        <p:nvPicPr>
          <p:cNvPr id="1026" name="Picture 2">
            <a:extLst>
              <a:ext uri="{FF2B5EF4-FFF2-40B4-BE49-F238E27FC236}">
                <a16:creationId xmlns:a16="http://schemas.microsoft.com/office/drawing/2014/main" id="{8FCF2CA4-E94E-77F5-0DAB-C569CB6744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839" t="4511" r="16444" b="4697"/>
          <a:stretch/>
        </p:blipFill>
        <p:spPr bwMode="auto">
          <a:xfrm flipH="1">
            <a:off x="2523912" y="5513154"/>
            <a:ext cx="2057766" cy="2620505"/>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a:extLst>
              <a:ext uri="{FF2B5EF4-FFF2-40B4-BE49-F238E27FC236}">
                <a16:creationId xmlns:a16="http://schemas.microsoft.com/office/drawing/2014/main" id="{A1CB8740-8FC8-E24C-7821-E37ADB88BD41}"/>
              </a:ext>
            </a:extLst>
          </p:cNvPr>
          <p:cNvSpPr txBox="1"/>
          <p:nvPr/>
        </p:nvSpPr>
        <p:spPr>
          <a:xfrm>
            <a:off x="7100888" y="1362091"/>
            <a:ext cx="2209800" cy="338554"/>
          </a:xfrm>
          <a:prstGeom prst="rect">
            <a:avLst/>
          </a:prstGeom>
          <a:noFill/>
        </p:spPr>
        <p:txBody>
          <a:bodyPr wrap="square" rtlCol="0">
            <a:spAutoFit/>
          </a:bodyPr>
          <a:lstStyle/>
          <a:p>
            <a:r>
              <a:rPr kumimoji="1" lang="ja-JP" altLang="en-US" sz="1200" dirty="0">
                <a:solidFill>
                  <a:schemeClr val="tx1">
                    <a:lumMod val="85000"/>
                    <a:lumOff val="15000"/>
                  </a:schemeClr>
                </a:solidFill>
                <a:latin typeface="Noto Sans JP" panose="020B0200000000000000" pitchFamily="50" charset="-128"/>
                <a:ea typeface="Noto Sans JP" panose="020B0200000000000000" pitchFamily="50" charset="-128"/>
              </a:rPr>
              <a:t>圧倒的</a:t>
            </a:r>
            <a:r>
              <a:rPr kumimoji="1" lang="ja-JP" altLang="en-US" sz="1050" dirty="0">
                <a:solidFill>
                  <a:schemeClr val="tx1">
                    <a:lumMod val="85000"/>
                    <a:lumOff val="15000"/>
                  </a:schemeClr>
                </a:solidFill>
                <a:latin typeface="Noto Sans JP" panose="020B0200000000000000" pitchFamily="50" charset="-128"/>
                <a:ea typeface="Noto Sans JP" panose="020B0200000000000000" pitchFamily="50" charset="-128"/>
              </a:rPr>
              <a:t>な</a:t>
            </a:r>
            <a:r>
              <a:rPr kumimoji="1" lang="ja-JP" altLang="en-US" sz="1200" dirty="0">
                <a:solidFill>
                  <a:schemeClr val="tx1">
                    <a:lumMod val="85000"/>
                    <a:lumOff val="15000"/>
                  </a:schemeClr>
                </a:solidFill>
                <a:latin typeface="Noto Sans JP" panose="020B0200000000000000" pitchFamily="50" charset="-128"/>
                <a:ea typeface="Noto Sans JP" panose="020B0200000000000000" pitchFamily="50" charset="-128"/>
              </a:rPr>
              <a:t>安全性</a:t>
            </a:r>
            <a:r>
              <a:rPr kumimoji="1" lang="ja-JP" altLang="en-US" sz="1050" dirty="0">
                <a:solidFill>
                  <a:schemeClr val="tx1">
                    <a:lumMod val="85000"/>
                    <a:lumOff val="15000"/>
                  </a:schemeClr>
                </a:solidFill>
                <a:latin typeface="Noto Sans JP" panose="020B0200000000000000" pitchFamily="50" charset="-128"/>
                <a:ea typeface="Noto Sans JP" panose="020B0200000000000000" pitchFamily="50" charset="-128"/>
              </a:rPr>
              <a:t>の</a:t>
            </a:r>
            <a:r>
              <a:rPr kumimoji="1" lang="ja-JP" altLang="en-US" sz="1600" b="1" dirty="0">
                <a:solidFill>
                  <a:srgbClr val="073849"/>
                </a:solidFill>
                <a:latin typeface="Noto Sans JP" panose="020B0200000000000000" pitchFamily="50" charset="-128"/>
                <a:ea typeface="Noto Sans JP" panose="020B0200000000000000" pitchFamily="50" charset="-128"/>
              </a:rPr>
              <a:t>電源基板</a:t>
            </a:r>
            <a:endParaRPr kumimoji="1" lang="ja-JP" altLang="en-US" sz="1100" dirty="0">
              <a:solidFill>
                <a:srgbClr val="073849"/>
              </a:solidFill>
              <a:latin typeface="Noto Sans JP" panose="020B0200000000000000" pitchFamily="50" charset="-128"/>
              <a:ea typeface="Noto Sans JP" panose="020B0200000000000000" pitchFamily="50" charset="-128"/>
            </a:endParaRPr>
          </a:p>
        </p:txBody>
      </p:sp>
      <p:sp>
        <p:nvSpPr>
          <p:cNvPr id="26" name="テキスト ボックス 25">
            <a:extLst>
              <a:ext uri="{FF2B5EF4-FFF2-40B4-BE49-F238E27FC236}">
                <a16:creationId xmlns:a16="http://schemas.microsoft.com/office/drawing/2014/main" id="{CB2D7723-A901-3A42-2366-52E82887457D}"/>
              </a:ext>
            </a:extLst>
          </p:cNvPr>
          <p:cNvSpPr txBox="1"/>
          <p:nvPr/>
        </p:nvSpPr>
        <p:spPr>
          <a:xfrm>
            <a:off x="7148512" y="1676426"/>
            <a:ext cx="3845674" cy="1312475"/>
          </a:xfrm>
          <a:prstGeom prst="rect">
            <a:avLst/>
          </a:prstGeom>
          <a:noFill/>
        </p:spPr>
        <p:txBody>
          <a:bodyPr wrap="square" numCol="1" rtlCol="0">
            <a:spAutoFit/>
          </a:bodyPr>
          <a:lstStyle/>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従来の電源回路はバッテリーの保護回路と電源スイッチのみが搭載</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されたシンプルもので、マイコンによる電圧監視を行っていなかった</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ため、目視による電圧監視を怠った場合、バッテリー事故が起こりかねない状態でした。</a:t>
            </a: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そこで今回、私たちは</a:t>
            </a:r>
            <a:r>
              <a:rPr kumimoji="1" lang="ja-JP" altLang="en-US" sz="900" b="1" dirty="0">
                <a:solidFill>
                  <a:srgbClr val="073849"/>
                </a:solidFill>
                <a:latin typeface="Noto Sans JP" panose="020B0200000000000000" pitchFamily="50" charset="-128"/>
                <a:ea typeface="Noto Sans JP" panose="020B0200000000000000" pitchFamily="50" charset="-128"/>
              </a:rPr>
              <a:t>マイコンが内蔵されたより安全性、信頼性の</a:t>
            </a:r>
            <a:endParaRPr kumimoji="1" lang="en-US" altLang="ja-JP" sz="900" b="1" dirty="0">
              <a:solidFill>
                <a:srgbClr val="073849"/>
              </a:solidFill>
              <a:latin typeface="Noto Sans JP" panose="020B0200000000000000" pitchFamily="50" charset="-128"/>
              <a:ea typeface="Noto Sans JP" panose="020B0200000000000000" pitchFamily="50" charset="-128"/>
            </a:endParaRPr>
          </a:p>
          <a:p>
            <a:pPr>
              <a:lnSpc>
                <a:spcPts val="1200"/>
              </a:lnSpc>
            </a:pPr>
            <a:r>
              <a:rPr kumimoji="1" lang="ja-JP" altLang="en-US" sz="900" b="1" dirty="0">
                <a:solidFill>
                  <a:srgbClr val="073849"/>
                </a:solidFill>
                <a:latin typeface="Noto Sans JP" panose="020B0200000000000000" pitchFamily="50" charset="-128"/>
                <a:ea typeface="Noto Sans JP" panose="020B0200000000000000" pitchFamily="50" charset="-128"/>
              </a:rPr>
              <a:t>高い電源回路を開発しました</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。大きな特徴として、</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FET</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スイッチと</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物理スイッチを用いた</a:t>
            </a:r>
            <a:r>
              <a:rPr kumimoji="1" lang="en-US" altLang="ja-JP" sz="900" b="1" dirty="0">
                <a:solidFill>
                  <a:srgbClr val="073849"/>
                </a:solidFill>
                <a:latin typeface="Noto Sans JP" panose="020B0200000000000000" pitchFamily="50" charset="-128"/>
                <a:ea typeface="Noto Sans JP" panose="020B0200000000000000" pitchFamily="50" charset="-128"/>
              </a:rPr>
              <a:t>2</a:t>
            </a:r>
            <a:r>
              <a:rPr kumimoji="1" lang="ja-JP" altLang="en-US" sz="900" b="1" dirty="0">
                <a:solidFill>
                  <a:srgbClr val="073849"/>
                </a:solidFill>
                <a:latin typeface="Noto Sans JP" panose="020B0200000000000000" pitchFamily="50" charset="-128"/>
                <a:ea typeface="Noto Sans JP" panose="020B0200000000000000" pitchFamily="50" charset="-128"/>
              </a:rPr>
              <a:t>段階スイッチ機能</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を搭載しています。また、</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UI</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やブザーを用いて</a:t>
            </a:r>
            <a:r>
              <a:rPr kumimoji="1" lang="ja-JP" altLang="en-US" sz="900" b="1" dirty="0">
                <a:solidFill>
                  <a:srgbClr val="073849"/>
                </a:solidFill>
                <a:latin typeface="Noto Sans JP" panose="020B0200000000000000" pitchFamily="50" charset="-128"/>
                <a:ea typeface="Noto Sans JP" panose="020B0200000000000000" pitchFamily="50" charset="-128"/>
              </a:rPr>
              <a:t>感覚的に電圧低下を認識</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することもできます。</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27" name="テキスト ボックス 26">
            <a:extLst>
              <a:ext uri="{FF2B5EF4-FFF2-40B4-BE49-F238E27FC236}">
                <a16:creationId xmlns:a16="http://schemas.microsoft.com/office/drawing/2014/main" id="{6FF8E03C-4594-336B-F7BC-FEE12A4B8D9A}"/>
              </a:ext>
            </a:extLst>
          </p:cNvPr>
          <p:cNvSpPr txBox="1"/>
          <p:nvPr/>
        </p:nvSpPr>
        <p:spPr>
          <a:xfrm>
            <a:off x="7148512" y="4316129"/>
            <a:ext cx="4360863" cy="338554"/>
          </a:xfrm>
          <a:prstGeom prst="rect">
            <a:avLst/>
          </a:prstGeom>
          <a:noFill/>
        </p:spPr>
        <p:txBody>
          <a:bodyPr wrap="square" rtlCol="0">
            <a:spAutoFit/>
          </a:bodyPr>
          <a:lstStyle/>
          <a:p>
            <a:r>
              <a:rPr kumimoji="1" lang="ja-JP" altLang="en-US" sz="1200" dirty="0">
                <a:solidFill>
                  <a:schemeClr val="tx1">
                    <a:lumMod val="85000"/>
                    <a:lumOff val="15000"/>
                  </a:schemeClr>
                </a:solidFill>
                <a:latin typeface="Noto Sans JP" panose="020B0200000000000000" pitchFamily="50" charset="-128"/>
                <a:ea typeface="Noto Sans JP" panose="020B0200000000000000" pitchFamily="50" charset="-128"/>
              </a:rPr>
              <a:t>前後ドリブラー・キッカー搭載</a:t>
            </a:r>
            <a:r>
              <a:rPr kumimoji="1" lang="ja-JP" altLang="en-US" sz="1050" dirty="0">
                <a:solidFill>
                  <a:schemeClr val="tx1">
                    <a:lumMod val="85000"/>
                    <a:lumOff val="15000"/>
                  </a:schemeClr>
                </a:solidFill>
                <a:latin typeface="Noto Sans JP" panose="020B0200000000000000" pitchFamily="50" charset="-128"/>
                <a:ea typeface="Noto Sans JP" panose="020B0200000000000000" pitchFamily="50" charset="-128"/>
              </a:rPr>
              <a:t>で</a:t>
            </a:r>
            <a:r>
              <a:rPr kumimoji="1" lang="ja-JP" altLang="en-US" sz="1600" b="1" dirty="0">
                <a:solidFill>
                  <a:srgbClr val="073849"/>
                </a:solidFill>
                <a:latin typeface="Noto Sans JP" panose="020B0200000000000000" pitchFamily="50" charset="-128"/>
                <a:ea typeface="Noto Sans JP" panose="020B0200000000000000" pitchFamily="50" charset="-128"/>
              </a:rPr>
              <a:t>圧倒的な得点率を</a:t>
            </a:r>
            <a:endParaRPr kumimoji="1" lang="ja-JP" altLang="en-US" sz="1100" b="1" dirty="0">
              <a:solidFill>
                <a:srgbClr val="073849"/>
              </a:solidFill>
              <a:latin typeface="Noto Sans JP" panose="020B0200000000000000" pitchFamily="50" charset="-128"/>
              <a:ea typeface="Noto Sans JP" panose="020B0200000000000000" pitchFamily="50" charset="-128"/>
            </a:endParaRPr>
          </a:p>
        </p:txBody>
      </p:sp>
      <p:sp>
        <p:nvSpPr>
          <p:cNvPr id="28" name="テキスト ボックス 27">
            <a:extLst>
              <a:ext uri="{FF2B5EF4-FFF2-40B4-BE49-F238E27FC236}">
                <a16:creationId xmlns:a16="http://schemas.microsoft.com/office/drawing/2014/main" id="{8EAD2490-28A8-4D69-CEF5-35081088DA88}"/>
              </a:ext>
            </a:extLst>
          </p:cNvPr>
          <p:cNvSpPr txBox="1"/>
          <p:nvPr/>
        </p:nvSpPr>
        <p:spPr>
          <a:xfrm>
            <a:off x="7231061" y="4673049"/>
            <a:ext cx="7181850" cy="1338828"/>
          </a:xfrm>
          <a:prstGeom prst="rect">
            <a:avLst/>
          </a:prstGeom>
          <a:noFill/>
        </p:spPr>
        <p:txBody>
          <a:bodyPr wrap="square" rtlCol="0">
            <a:spAutoFit/>
          </a:bodyPr>
          <a:lstStyle/>
          <a:p>
            <a:r>
              <a:rPr kumimoji="1" lang="ja-JP" altLang="en-US" sz="900" dirty="0">
                <a:latin typeface="Noto Sans JP" panose="020B0200000000000000" pitchFamily="50" charset="-128"/>
                <a:ea typeface="Noto Sans JP" panose="020B0200000000000000" pitchFamily="50" charset="-128"/>
              </a:rPr>
              <a:t>　私たちのロボットには、前後にドリブラー・キッカーを搭載しています。</a:t>
            </a:r>
            <a:endParaRPr kumimoji="1" lang="en-US" altLang="ja-JP" sz="900" dirty="0">
              <a:latin typeface="Noto Sans JP" panose="020B0200000000000000" pitchFamily="50" charset="-128"/>
              <a:ea typeface="Noto Sans JP" panose="020B0200000000000000" pitchFamily="50" charset="-128"/>
            </a:endParaRPr>
          </a:p>
          <a:p>
            <a:r>
              <a:rPr kumimoji="1" lang="ja-JP" altLang="en-US" sz="900" dirty="0">
                <a:latin typeface="Noto Sans JP" panose="020B0200000000000000" pitchFamily="50" charset="-128"/>
                <a:ea typeface="Noto Sans JP" panose="020B0200000000000000" pitchFamily="50" charset="-128"/>
              </a:rPr>
              <a:t>　前方にあるドリブラー・キッカーは、</a:t>
            </a:r>
            <a:r>
              <a:rPr kumimoji="1" lang="ja-JP" altLang="en-US" sz="900" b="1" dirty="0">
                <a:latin typeface="Noto Sans JP" panose="020B0200000000000000" pitchFamily="50" charset="-128"/>
                <a:ea typeface="Noto Sans JP" panose="020B0200000000000000" pitchFamily="50" charset="-128"/>
              </a:rPr>
              <a:t>「ゴール方向に素早く正確に</a:t>
            </a:r>
            <a:endParaRPr kumimoji="1" lang="en-US" altLang="ja-JP" sz="900" b="1" dirty="0">
              <a:latin typeface="Noto Sans JP" panose="020B0200000000000000" pitchFamily="50" charset="-128"/>
              <a:ea typeface="Noto Sans JP" panose="020B0200000000000000" pitchFamily="50" charset="-128"/>
            </a:endParaRPr>
          </a:p>
          <a:p>
            <a:r>
              <a:rPr kumimoji="1" lang="ja-JP" altLang="en-US" sz="900" b="1" dirty="0">
                <a:latin typeface="Noto Sans JP" panose="020B0200000000000000" pitchFamily="50" charset="-128"/>
                <a:ea typeface="Noto Sans JP" panose="020B0200000000000000" pitchFamily="50" charset="-128"/>
              </a:rPr>
              <a:t>シュートする」</a:t>
            </a:r>
            <a:r>
              <a:rPr kumimoji="1" lang="ja-JP" altLang="en-US" sz="900" dirty="0">
                <a:latin typeface="Noto Sans JP" panose="020B0200000000000000" pitchFamily="50" charset="-128"/>
                <a:ea typeface="Noto Sans JP" panose="020B0200000000000000" pitchFamily="50" charset="-128"/>
              </a:rPr>
              <a:t>役割を担います。ドリブラーでボールを補足した後、</a:t>
            </a:r>
            <a:endParaRPr kumimoji="1" lang="en-US" altLang="ja-JP" sz="900" dirty="0">
              <a:latin typeface="Noto Sans JP" panose="020B0200000000000000" pitchFamily="50" charset="-128"/>
              <a:ea typeface="Noto Sans JP" panose="020B0200000000000000" pitchFamily="50" charset="-128"/>
            </a:endParaRPr>
          </a:p>
          <a:p>
            <a:r>
              <a:rPr kumimoji="1" lang="ja-JP" altLang="en-US" sz="900" dirty="0">
                <a:latin typeface="Noto Sans JP" panose="020B0200000000000000" pitchFamily="50" charset="-128"/>
                <a:ea typeface="Noto Sans JP" panose="020B0200000000000000" pitchFamily="50" charset="-128"/>
              </a:rPr>
              <a:t>相手ゴールまで近づき、キッカーを用いて空いているゴールの方向へと</a:t>
            </a:r>
            <a:endParaRPr kumimoji="1" lang="en-US" altLang="ja-JP" sz="900" dirty="0">
              <a:latin typeface="Noto Sans JP" panose="020B0200000000000000" pitchFamily="50" charset="-128"/>
              <a:ea typeface="Noto Sans JP" panose="020B0200000000000000" pitchFamily="50" charset="-128"/>
            </a:endParaRPr>
          </a:p>
          <a:p>
            <a:r>
              <a:rPr kumimoji="1" lang="ja-JP" altLang="en-US" sz="900" dirty="0">
                <a:latin typeface="Noto Sans JP" panose="020B0200000000000000" pitchFamily="50" charset="-128"/>
                <a:ea typeface="Noto Sans JP" panose="020B0200000000000000" pitchFamily="50" charset="-128"/>
              </a:rPr>
              <a:t>シュートを放ちます。また、ドリブラーを用いることで、図〇のように、</a:t>
            </a:r>
            <a:endParaRPr kumimoji="1" lang="en-US" altLang="ja-JP" sz="900" dirty="0">
              <a:latin typeface="Noto Sans JP" panose="020B0200000000000000" pitchFamily="50" charset="-128"/>
              <a:ea typeface="Noto Sans JP" panose="020B0200000000000000" pitchFamily="50" charset="-128"/>
            </a:endParaRPr>
          </a:p>
          <a:p>
            <a:r>
              <a:rPr kumimoji="1" lang="ja-JP" altLang="en-US" sz="900" dirty="0">
                <a:latin typeface="Noto Sans JP" panose="020B0200000000000000" pitchFamily="50" charset="-128"/>
                <a:ea typeface="Noto Sans JP" panose="020B0200000000000000" pitchFamily="50" charset="-128"/>
              </a:rPr>
              <a:t>ゴールの横にあり、そのままではゴールに入れることができないボールも</a:t>
            </a:r>
            <a:endParaRPr kumimoji="1" lang="en-US" altLang="ja-JP" sz="900" dirty="0">
              <a:latin typeface="Noto Sans JP" panose="020B0200000000000000" pitchFamily="50" charset="-128"/>
              <a:ea typeface="Noto Sans JP" panose="020B0200000000000000" pitchFamily="50" charset="-128"/>
            </a:endParaRPr>
          </a:p>
          <a:p>
            <a:r>
              <a:rPr kumimoji="1" lang="ja-JP" altLang="en-US" sz="900" dirty="0">
                <a:latin typeface="Noto Sans JP" panose="020B0200000000000000" pitchFamily="50" charset="-128"/>
                <a:ea typeface="Noto Sans JP" panose="020B0200000000000000" pitchFamily="50" charset="-128"/>
              </a:rPr>
              <a:t>保持したまま後ろに運ぶことで、ゴールに向かってシュートを放つことが</a:t>
            </a:r>
            <a:endParaRPr kumimoji="1" lang="en-US" altLang="ja-JP" sz="900" dirty="0">
              <a:latin typeface="Noto Sans JP" panose="020B0200000000000000" pitchFamily="50" charset="-128"/>
              <a:ea typeface="Noto Sans JP" panose="020B0200000000000000" pitchFamily="50" charset="-128"/>
            </a:endParaRPr>
          </a:p>
          <a:p>
            <a:r>
              <a:rPr kumimoji="1" lang="ja-JP" altLang="en-US" sz="900" dirty="0">
                <a:latin typeface="Noto Sans JP" panose="020B0200000000000000" pitchFamily="50" charset="-128"/>
                <a:ea typeface="Noto Sans JP" panose="020B0200000000000000" pitchFamily="50" charset="-128"/>
              </a:rPr>
              <a:t>可能になります。</a:t>
            </a:r>
          </a:p>
          <a:p>
            <a:endParaRPr kumimoji="1" lang="ja-JP" altLang="en-US" sz="900" dirty="0">
              <a:latin typeface="Noto Sans JP" panose="020B0200000000000000" pitchFamily="50" charset="-128"/>
              <a:ea typeface="Noto Sans JP" panose="020B0200000000000000" pitchFamily="50" charset="-128"/>
            </a:endParaRPr>
          </a:p>
        </p:txBody>
      </p:sp>
      <p:sp>
        <p:nvSpPr>
          <p:cNvPr id="29" name="テキスト ボックス 28">
            <a:extLst>
              <a:ext uri="{FF2B5EF4-FFF2-40B4-BE49-F238E27FC236}">
                <a16:creationId xmlns:a16="http://schemas.microsoft.com/office/drawing/2014/main" id="{5293253D-376E-DFF0-A902-502E72136256}"/>
              </a:ext>
            </a:extLst>
          </p:cNvPr>
          <p:cNvSpPr txBox="1"/>
          <p:nvPr/>
        </p:nvSpPr>
        <p:spPr>
          <a:xfrm>
            <a:off x="7231061" y="7067693"/>
            <a:ext cx="4360863" cy="338554"/>
          </a:xfrm>
          <a:prstGeom prst="rect">
            <a:avLst/>
          </a:prstGeom>
          <a:noFill/>
        </p:spPr>
        <p:txBody>
          <a:bodyPr wrap="square" rtlCol="0">
            <a:spAutoFit/>
          </a:bodyPr>
          <a:lstStyle/>
          <a:p>
            <a:r>
              <a:rPr kumimoji="1" lang="ja-JP" altLang="en-US" sz="1600" b="1" dirty="0">
                <a:solidFill>
                  <a:srgbClr val="073849"/>
                </a:solidFill>
                <a:latin typeface="Noto Sans JP" panose="020B0200000000000000" pitchFamily="50" charset="-128"/>
                <a:ea typeface="Noto Sans JP" panose="020B0200000000000000" pitchFamily="50" charset="-128"/>
              </a:rPr>
              <a:t>最強のキーパー</a:t>
            </a:r>
            <a:r>
              <a:rPr kumimoji="1" lang="ja-JP" altLang="en-US" sz="1100" dirty="0">
                <a:solidFill>
                  <a:schemeClr val="tx1">
                    <a:lumMod val="85000"/>
                    <a:lumOff val="15000"/>
                  </a:schemeClr>
                </a:solidFill>
                <a:latin typeface="Noto Sans JP" panose="020B0200000000000000" pitchFamily="50" charset="-128"/>
                <a:ea typeface="Noto Sans JP" panose="020B0200000000000000" pitchFamily="50" charset="-128"/>
              </a:rPr>
              <a:t>を</a:t>
            </a:r>
            <a:r>
              <a:rPr kumimoji="1" lang="ja-JP" altLang="en-US" sz="1200" dirty="0">
                <a:solidFill>
                  <a:schemeClr val="tx1">
                    <a:lumMod val="85000"/>
                    <a:lumOff val="15000"/>
                  </a:schemeClr>
                </a:solidFill>
                <a:latin typeface="Noto Sans JP" panose="020B0200000000000000" pitchFamily="50" charset="-128"/>
                <a:ea typeface="Noto Sans JP" panose="020B0200000000000000" pitchFamily="50" charset="-128"/>
              </a:rPr>
              <a:t>作</a:t>
            </a:r>
            <a:r>
              <a:rPr kumimoji="1" lang="ja-JP" altLang="en-US" sz="1100" dirty="0">
                <a:solidFill>
                  <a:schemeClr val="tx1">
                    <a:lumMod val="85000"/>
                    <a:lumOff val="15000"/>
                  </a:schemeClr>
                </a:solidFill>
                <a:latin typeface="Noto Sans JP" panose="020B0200000000000000" pitchFamily="50" charset="-128"/>
                <a:ea typeface="Noto Sans JP" panose="020B0200000000000000" pitchFamily="50" charset="-128"/>
              </a:rPr>
              <a:t>るために</a:t>
            </a:r>
            <a:endParaRPr kumimoji="1" lang="ja-JP" altLang="en-US" sz="11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30" name="テキスト ボックス 29">
            <a:extLst>
              <a:ext uri="{FF2B5EF4-FFF2-40B4-BE49-F238E27FC236}">
                <a16:creationId xmlns:a16="http://schemas.microsoft.com/office/drawing/2014/main" id="{F91EE720-0EEC-0112-4C42-BB704EBDD77C}"/>
              </a:ext>
            </a:extLst>
          </p:cNvPr>
          <p:cNvSpPr txBox="1"/>
          <p:nvPr/>
        </p:nvSpPr>
        <p:spPr>
          <a:xfrm>
            <a:off x="7231061" y="7399213"/>
            <a:ext cx="7181850" cy="246221"/>
          </a:xfrm>
          <a:prstGeom prst="rect">
            <a:avLst/>
          </a:prstGeom>
          <a:noFill/>
        </p:spPr>
        <p:txBody>
          <a:bodyPr wrap="square" rtlCol="0">
            <a:spAutoFit/>
          </a:bodyPr>
          <a:lstStyle/>
          <a:p>
            <a:r>
              <a:rPr kumimoji="1" lang="ja-JP" altLang="en-US" sz="1000" dirty="0">
                <a:latin typeface="Noto Sans JP" panose="020B0200000000000000" pitchFamily="50" charset="-128"/>
                <a:ea typeface="Noto Sans JP" panose="020B0200000000000000" pitchFamily="50" charset="-128"/>
              </a:rPr>
              <a:t>　私たちのロボットは、</a:t>
            </a:r>
            <a:r>
              <a:rPr kumimoji="1" lang="en-US" altLang="ja-JP" sz="1000" dirty="0">
                <a:latin typeface="Noto Sans JP" panose="020B0200000000000000" pitchFamily="50" charset="-128"/>
                <a:ea typeface="Noto Sans JP" panose="020B0200000000000000" pitchFamily="50" charset="-128"/>
              </a:rPr>
              <a:t>2</a:t>
            </a:r>
            <a:r>
              <a:rPr kumimoji="1" lang="ja-JP" altLang="en-US" sz="1000" dirty="0">
                <a:latin typeface="Noto Sans JP" panose="020B0200000000000000" pitchFamily="50" charset="-128"/>
                <a:ea typeface="Noto Sans JP" panose="020B0200000000000000" pitchFamily="50" charset="-128"/>
              </a:rPr>
              <a:t>台それぞれにアタッカーとキーパーという役割を与えています。</a:t>
            </a:r>
          </a:p>
        </p:txBody>
      </p:sp>
      <p:sp>
        <p:nvSpPr>
          <p:cNvPr id="34" name="テキスト ボックス 33">
            <a:extLst>
              <a:ext uri="{FF2B5EF4-FFF2-40B4-BE49-F238E27FC236}">
                <a16:creationId xmlns:a16="http://schemas.microsoft.com/office/drawing/2014/main" id="{C63C2205-CE53-04C8-80F7-268C685EF077}"/>
              </a:ext>
            </a:extLst>
          </p:cNvPr>
          <p:cNvSpPr txBox="1"/>
          <p:nvPr/>
        </p:nvSpPr>
        <p:spPr>
          <a:xfrm>
            <a:off x="53974" y="2833708"/>
            <a:ext cx="5997575" cy="461665"/>
          </a:xfrm>
          <a:prstGeom prst="rect">
            <a:avLst/>
          </a:prstGeom>
          <a:noFill/>
          <a:ln>
            <a:noFill/>
          </a:ln>
        </p:spPr>
        <p:txBody>
          <a:bodyPr wrap="square" rtlCol="0">
            <a:spAutoFit/>
          </a:bodyPr>
          <a:lstStyle/>
          <a:p>
            <a:r>
              <a:rPr kumimoji="1" lang="ja-JP" altLang="en-US" sz="2400" b="1" dirty="0">
                <a:solidFill>
                  <a:srgbClr val="073849"/>
                </a:solidFill>
                <a:latin typeface="Noto Sans JP" panose="020B0200000000000000" pitchFamily="50" charset="-128"/>
                <a:ea typeface="Noto Sans JP" panose="020B0200000000000000" pitchFamily="50" charset="-128"/>
              </a:rPr>
              <a:t>ロボットの概要</a:t>
            </a:r>
            <a:r>
              <a:rPr kumimoji="1" lang="ja-JP" altLang="en-US" sz="1600" b="1" dirty="0">
                <a:solidFill>
                  <a:srgbClr val="073849"/>
                </a:solidFill>
                <a:latin typeface="Noto Sans JP" panose="020B0200000000000000" pitchFamily="50" charset="-128"/>
                <a:ea typeface="Noto Sans JP" panose="020B0200000000000000" pitchFamily="50" charset="-128"/>
              </a:rPr>
              <a:t> </a:t>
            </a:r>
            <a:r>
              <a:rPr kumimoji="1" lang="en-US" altLang="ja-JP" sz="1600" b="1" dirty="0">
                <a:solidFill>
                  <a:srgbClr val="073849"/>
                </a:solidFill>
                <a:latin typeface="Noto Sans JP" panose="020B0200000000000000" pitchFamily="50" charset="-128"/>
                <a:ea typeface="Noto Sans JP" panose="020B0200000000000000" pitchFamily="50" charset="-128"/>
              </a:rPr>
              <a:t>– robot’s overview</a:t>
            </a:r>
            <a:endParaRPr kumimoji="1" lang="ja-JP" altLang="en-US" sz="1600" dirty="0">
              <a:solidFill>
                <a:srgbClr val="073849"/>
              </a:solidFill>
              <a:latin typeface="Noto Sans JP" panose="020B0200000000000000" pitchFamily="50" charset="-128"/>
              <a:ea typeface="Noto Sans JP" panose="020B0200000000000000" pitchFamily="50" charset="-128"/>
            </a:endParaRPr>
          </a:p>
        </p:txBody>
      </p:sp>
      <p:sp>
        <p:nvSpPr>
          <p:cNvPr id="3" name="テキスト ボックス 2">
            <a:extLst>
              <a:ext uri="{FF2B5EF4-FFF2-40B4-BE49-F238E27FC236}">
                <a16:creationId xmlns:a16="http://schemas.microsoft.com/office/drawing/2014/main" id="{FA8586AB-D005-3AF2-EA54-C88038C3C90E}"/>
              </a:ext>
            </a:extLst>
          </p:cNvPr>
          <p:cNvSpPr txBox="1"/>
          <p:nvPr/>
        </p:nvSpPr>
        <p:spPr>
          <a:xfrm>
            <a:off x="47625" y="898492"/>
            <a:ext cx="5997575" cy="461665"/>
          </a:xfrm>
          <a:prstGeom prst="rect">
            <a:avLst/>
          </a:prstGeom>
          <a:noFill/>
          <a:ln>
            <a:noFill/>
          </a:ln>
        </p:spPr>
        <p:txBody>
          <a:bodyPr wrap="square" rtlCol="0">
            <a:spAutoFit/>
          </a:bodyPr>
          <a:lstStyle/>
          <a:p>
            <a:r>
              <a:rPr kumimoji="1" lang="ja-JP" altLang="en-US" sz="2400" b="1" dirty="0">
                <a:solidFill>
                  <a:srgbClr val="073849"/>
                </a:solidFill>
                <a:latin typeface="Noto Sans JP" panose="020B0200000000000000" pitchFamily="50" charset="-128"/>
                <a:ea typeface="Noto Sans JP" panose="020B0200000000000000" pitchFamily="50" charset="-128"/>
              </a:rPr>
              <a:t>チーム概要</a:t>
            </a:r>
            <a:r>
              <a:rPr kumimoji="1" lang="ja-JP" altLang="en-US" sz="1600" b="1" dirty="0">
                <a:solidFill>
                  <a:srgbClr val="073849"/>
                </a:solidFill>
                <a:latin typeface="Noto Sans JP" panose="020B0200000000000000" pitchFamily="50" charset="-128"/>
                <a:ea typeface="Noto Sans JP" panose="020B0200000000000000" pitchFamily="50" charset="-128"/>
              </a:rPr>
              <a:t> </a:t>
            </a:r>
            <a:r>
              <a:rPr kumimoji="1" lang="en-US" altLang="ja-JP" sz="1600" b="1" dirty="0">
                <a:solidFill>
                  <a:srgbClr val="073849"/>
                </a:solidFill>
                <a:latin typeface="Noto Sans JP" panose="020B0200000000000000" pitchFamily="50" charset="-128"/>
                <a:ea typeface="Noto Sans JP" panose="020B0200000000000000" pitchFamily="50" charset="-128"/>
              </a:rPr>
              <a:t>– Munako Artemis</a:t>
            </a:r>
            <a:endParaRPr kumimoji="1" lang="ja-JP" altLang="en-US" sz="1600" dirty="0">
              <a:solidFill>
                <a:srgbClr val="073849"/>
              </a:solidFill>
              <a:latin typeface="Noto Sans JP" panose="020B0200000000000000" pitchFamily="50" charset="-128"/>
              <a:ea typeface="Noto Sans JP" panose="020B0200000000000000" pitchFamily="50" charset="-128"/>
            </a:endParaRPr>
          </a:p>
        </p:txBody>
      </p:sp>
      <p:sp>
        <p:nvSpPr>
          <p:cNvPr id="5" name="テキスト ボックス 4">
            <a:extLst>
              <a:ext uri="{FF2B5EF4-FFF2-40B4-BE49-F238E27FC236}">
                <a16:creationId xmlns:a16="http://schemas.microsoft.com/office/drawing/2014/main" id="{630CF08D-4027-6B53-6F1D-CC6F89A0DF42}"/>
              </a:ext>
            </a:extLst>
          </p:cNvPr>
          <p:cNvSpPr txBox="1"/>
          <p:nvPr/>
        </p:nvSpPr>
        <p:spPr>
          <a:xfrm>
            <a:off x="7046913" y="943620"/>
            <a:ext cx="5997575" cy="461665"/>
          </a:xfrm>
          <a:prstGeom prst="rect">
            <a:avLst/>
          </a:prstGeom>
          <a:noFill/>
          <a:ln>
            <a:noFill/>
          </a:ln>
        </p:spPr>
        <p:txBody>
          <a:bodyPr wrap="square" rtlCol="0">
            <a:spAutoFit/>
          </a:bodyPr>
          <a:lstStyle/>
          <a:p>
            <a:r>
              <a:rPr kumimoji="1" lang="ja-JP" altLang="en-US" sz="2400" b="1" dirty="0">
                <a:solidFill>
                  <a:srgbClr val="073849"/>
                </a:solidFill>
                <a:latin typeface="Noto Sans JP" panose="020B0200000000000000" pitchFamily="50" charset="-128"/>
                <a:ea typeface="Noto Sans JP" panose="020B0200000000000000" pitchFamily="50" charset="-128"/>
              </a:rPr>
              <a:t>ロボットの特徴 </a:t>
            </a:r>
            <a:r>
              <a:rPr kumimoji="1" lang="en-US" altLang="ja-JP" sz="1600" b="1" dirty="0">
                <a:solidFill>
                  <a:srgbClr val="073849"/>
                </a:solidFill>
                <a:latin typeface="Noto Sans JP" panose="020B0200000000000000" pitchFamily="50" charset="-128"/>
                <a:ea typeface="Noto Sans JP" panose="020B0200000000000000" pitchFamily="50" charset="-128"/>
              </a:rPr>
              <a:t>– robot’s features</a:t>
            </a:r>
            <a:endParaRPr kumimoji="1" lang="ja-JP" altLang="en-US" sz="1600" dirty="0">
              <a:solidFill>
                <a:srgbClr val="073849"/>
              </a:solidFill>
              <a:latin typeface="Noto Sans JP" panose="020B0200000000000000" pitchFamily="50" charset="-128"/>
              <a:ea typeface="Noto Sans JP" panose="020B0200000000000000" pitchFamily="50" charset="-128"/>
            </a:endParaRPr>
          </a:p>
        </p:txBody>
      </p:sp>
      <p:cxnSp>
        <p:nvCxnSpPr>
          <p:cNvPr id="7" name="直線コネクタ 6">
            <a:extLst>
              <a:ext uri="{FF2B5EF4-FFF2-40B4-BE49-F238E27FC236}">
                <a16:creationId xmlns:a16="http://schemas.microsoft.com/office/drawing/2014/main" id="{6362FA04-684A-C97F-9B52-82A05ED636C2}"/>
              </a:ext>
            </a:extLst>
          </p:cNvPr>
          <p:cNvCxnSpPr>
            <a:cxnSpLocks/>
          </p:cNvCxnSpPr>
          <p:nvPr/>
        </p:nvCxnSpPr>
        <p:spPr>
          <a:xfrm>
            <a:off x="3575050" y="1110572"/>
            <a:ext cx="3422650" cy="0"/>
          </a:xfrm>
          <a:prstGeom prst="line">
            <a:avLst/>
          </a:prstGeom>
          <a:ln w="19050">
            <a:solidFill>
              <a:srgbClr val="073849"/>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58B2D02A-8CF2-8AA2-2813-D4087451FF55}"/>
              </a:ext>
            </a:extLst>
          </p:cNvPr>
          <p:cNvCxnSpPr>
            <a:cxnSpLocks/>
          </p:cNvCxnSpPr>
          <p:nvPr/>
        </p:nvCxnSpPr>
        <p:spPr>
          <a:xfrm>
            <a:off x="4241799" y="3079280"/>
            <a:ext cx="2755901" cy="0"/>
          </a:xfrm>
          <a:prstGeom prst="line">
            <a:avLst/>
          </a:prstGeom>
          <a:ln w="19050">
            <a:solidFill>
              <a:srgbClr val="073849"/>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7605D28-3ABD-7BA1-D490-D5E03AC97FE2}"/>
              </a:ext>
            </a:extLst>
          </p:cNvPr>
          <p:cNvCxnSpPr>
            <a:cxnSpLocks/>
          </p:cNvCxnSpPr>
          <p:nvPr/>
        </p:nvCxnSpPr>
        <p:spPr>
          <a:xfrm>
            <a:off x="11255188" y="1155700"/>
            <a:ext cx="3727637" cy="0"/>
          </a:xfrm>
          <a:prstGeom prst="line">
            <a:avLst/>
          </a:prstGeom>
          <a:ln w="19050">
            <a:solidFill>
              <a:srgbClr val="073849"/>
            </a:solidFill>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45996B6C-A328-84FA-B771-5AA66F2FBCC8}"/>
              </a:ext>
            </a:extLst>
          </p:cNvPr>
          <p:cNvSpPr/>
          <p:nvPr/>
        </p:nvSpPr>
        <p:spPr>
          <a:xfrm>
            <a:off x="4675726" y="5575658"/>
            <a:ext cx="2321974" cy="25580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ラインセンサ</a:t>
            </a:r>
            <a:endParaRPr kumimoji="1" lang="en-US" altLang="ja-JP" dirty="0"/>
          </a:p>
          <a:p>
            <a:pPr algn="ctr"/>
            <a:r>
              <a:rPr kumimoji="1" lang="ja-JP" altLang="en-US" dirty="0"/>
              <a:t>・使用センサ</a:t>
            </a:r>
            <a:endParaRPr kumimoji="1" lang="en-US" altLang="ja-JP" dirty="0"/>
          </a:p>
          <a:p>
            <a:pPr algn="ctr"/>
            <a:r>
              <a:rPr kumimoji="1" lang="ja-JP" altLang="en-US" dirty="0"/>
              <a:t>・使用マイコン</a:t>
            </a:r>
            <a:endParaRPr kumimoji="1" lang="en-US" altLang="ja-JP" dirty="0"/>
          </a:p>
          <a:p>
            <a:pPr algn="ctr"/>
            <a:r>
              <a:rPr kumimoji="1" lang="ja-JP" altLang="en-US" dirty="0"/>
              <a:t>・形状の理由</a:t>
            </a:r>
          </a:p>
        </p:txBody>
      </p:sp>
      <p:sp>
        <p:nvSpPr>
          <p:cNvPr id="49" name="テキスト ボックス 48">
            <a:extLst>
              <a:ext uri="{FF2B5EF4-FFF2-40B4-BE49-F238E27FC236}">
                <a16:creationId xmlns:a16="http://schemas.microsoft.com/office/drawing/2014/main" id="{A07E7696-E5BD-234C-1978-10527487C7B8}"/>
              </a:ext>
            </a:extLst>
          </p:cNvPr>
          <p:cNvSpPr txBox="1"/>
          <p:nvPr/>
        </p:nvSpPr>
        <p:spPr>
          <a:xfrm>
            <a:off x="7231061" y="8984412"/>
            <a:ext cx="2979079" cy="338554"/>
          </a:xfrm>
          <a:prstGeom prst="rect">
            <a:avLst/>
          </a:prstGeom>
          <a:noFill/>
        </p:spPr>
        <p:txBody>
          <a:bodyPr wrap="square" rtlCol="0">
            <a:spAutoFit/>
          </a:bodyPr>
          <a:lstStyle/>
          <a:p>
            <a:r>
              <a:rPr lang="ja-JP" altLang="en-US" sz="1600" b="1" dirty="0">
                <a:solidFill>
                  <a:srgbClr val="073849"/>
                </a:solidFill>
                <a:latin typeface="Noto Sans JP" panose="020B0200000000000000" pitchFamily="50" charset="-128"/>
                <a:ea typeface="Noto Sans JP" panose="020B0200000000000000" pitchFamily="50" charset="-128"/>
              </a:rPr>
              <a:t>情報共有</a:t>
            </a:r>
            <a:r>
              <a:rPr lang="ja-JP" altLang="en-US" sz="1100" dirty="0">
                <a:latin typeface="Noto Sans JP" panose="020B0200000000000000" pitchFamily="50" charset="-128"/>
                <a:ea typeface="Noto Sans JP" panose="020B0200000000000000" pitchFamily="50" charset="-128"/>
              </a:rPr>
              <a:t>が</a:t>
            </a:r>
            <a:r>
              <a:rPr lang="ja-JP" altLang="en-US" sz="1200" dirty="0">
                <a:latin typeface="Noto Sans JP" panose="020B0200000000000000" pitchFamily="50" charset="-128"/>
                <a:ea typeface="Noto Sans JP" panose="020B0200000000000000" pitchFamily="50" charset="-128"/>
              </a:rPr>
              <a:t>生</a:t>
            </a:r>
            <a:r>
              <a:rPr lang="ja-JP" altLang="en-US" sz="1100" dirty="0">
                <a:latin typeface="Noto Sans JP" panose="020B0200000000000000" pitchFamily="50" charset="-128"/>
                <a:ea typeface="Noto Sans JP" panose="020B0200000000000000" pitchFamily="50" charset="-128"/>
              </a:rPr>
              <a:t>む、より</a:t>
            </a:r>
            <a:r>
              <a:rPr lang="ja-JP" altLang="en-US" sz="1200" dirty="0">
                <a:latin typeface="Noto Sans JP" panose="020B0200000000000000" pitchFamily="50" charset="-128"/>
                <a:ea typeface="Noto Sans JP" panose="020B0200000000000000" pitchFamily="50" charset="-128"/>
              </a:rPr>
              <a:t>強</a:t>
            </a:r>
            <a:r>
              <a:rPr lang="ja-JP" altLang="en-US" sz="1100" dirty="0">
                <a:latin typeface="Noto Sans JP" panose="020B0200000000000000" pitchFamily="50" charset="-128"/>
                <a:ea typeface="Noto Sans JP" panose="020B0200000000000000" pitchFamily="50" charset="-128"/>
              </a:rPr>
              <a:t>いチームワーク</a:t>
            </a:r>
            <a:endParaRPr kumimoji="1" lang="ja-JP" altLang="en-US" sz="1100" b="1" dirty="0">
              <a:latin typeface="Noto Sans JP" panose="020B0200000000000000" pitchFamily="50" charset="-128"/>
              <a:ea typeface="Noto Sans JP" panose="020B0200000000000000" pitchFamily="50" charset="-128"/>
            </a:endParaRPr>
          </a:p>
        </p:txBody>
      </p:sp>
      <p:sp>
        <p:nvSpPr>
          <p:cNvPr id="50" name="テキスト ボックス 49">
            <a:extLst>
              <a:ext uri="{FF2B5EF4-FFF2-40B4-BE49-F238E27FC236}">
                <a16:creationId xmlns:a16="http://schemas.microsoft.com/office/drawing/2014/main" id="{A56C1C3D-1DFB-415B-0CB2-D8D06A3C1D56}"/>
              </a:ext>
            </a:extLst>
          </p:cNvPr>
          <p:cNvSpPr txBox="1"/>
          <p:nvPr/>
        </p:nvSpPr>
        <p:spPr>
          <a:xfrm>
            <a:off x="7231061" y="9341332"/>
            <a:ext cx="7181850" cy="246221"/>
          </a:xfrm>
          <a:prstGeom prst="rect">
            <a:avLst/>
          </a:prstGeom>
          <a:noFill/>
        </p:spPr>
        <p:txBody>
          <a:bodyPr wrap="square" rtlCol="0">
            <a:spAutoFit/>
          </a:bodyPr>
          <a:lstStyle/>
          <a:p>
            <a:r>
              <a:rPr kumimoji="1" lang="ja-JP" altLang="en-US" sz="1000" dirty="0">
                <a:latin typeface="Noto Sans JP" panose="020B0200000000000000" pitchFamily="50" charset="-128"/>
                <a:ea typeface="Noto Sans JP" panose="020B0200000000000000" pitchFamily="50" charset="-128"/>
              </a:rPr>
              <a:t>　私たちのロボットは、</a:t>
            </a:r>
            <a:r>
              <a:rPr kumimoji="1" lang="en-US" altLang="ja-JP" sz="1000" dirty="0">
                <a:latin typeface="Noto Sans JP" panose="020B0200000000000000" pitchFamily="50" charset="-128"/>
                <a:ea typeface="Noto Sans JP" panose="020B0200000000000000" pitchFamily="50" charset="-128"/>
              </a:rPr>
              <a:t>2</a:t>
            </a:r>
            <a:r>
              <a:rPr kumimoji="1" lang="ja-JP" altLang="en-US" sz="1000" dirty="0">
                <a:latin typeface="Noto Sans JP" panose="020B0200000000000000" pitchFamily="50" charset="-128"/>
                <a:ea typeface="Noto Sans JP" panose="020B0200000000000000" pitchFamily="50" charset="-128"/>
              </a:rPr>
              <a:t>台それぞれにアタッカーとキーパーという役割を与えています。</a:t>
            </a:r>
          </a:p>
        </p:txBody>
      </p:sp>
      <p:sp>
        <p:nvSpPr>
          <p:cNvPr id="53" name="テキスト ボックス 52">
            <a:extLst>
              <a:ext uri="{FF2B5EF4-FFF2-40B4-BE49-F238E27FC236}">
                <a16:creationId xmlns:a16="http://schemas.microsoft.com/office/drawing/2014/main" id="{D40D17BF-617C-ADE3-AFAE-9FD83B242A47}"/>
              </a:ext>
            </a:extLst>
          </p:cNvPr>
          <p:cNvSpPr txBox="1"/>
          <p:nvPr/>
        </p:nvSpPr>
        <p:spPr>
          <a:xfrm>
            <a:off x="10926991" y="1362091"/>
            <a:ext cx="3055825" cy="338554"/>
          </a:xfrm>
          <a:prstGeom prst="rect">
            <a:avLst/>
          </a:prstGeom>
          <a:noFill/>
        </p:spPr>
        <p:txBody>
          <a:bodyPr wrap="square" rtlCol="0">
            <a:spAutoFit/>
          </a:bodyPr>
          <a:lstStyle/>
          <a:p>
            <a:r>
              <a:rPr kumimoji="1" lang="ja-JP" altLang="en-US" sz="1200" dirty="0">
                <a:solidFill>
                  <a:schemeClr val="tx1">
                    <a:lumMod val="85000"/>
                    <a:lumOff val="15000"/>
                  </a:schemeClr>
                </a:solidFill>
                <a:latin typeface="Noto Sans JP" panose="020B0200000000000000" pitchFamily="50" charset="-128"/>
                <a:ea typeface="Noto Sans JP" panose="020B0200000000000000" pitchFamily="50" charset="-128"/>
              </a:rPr>
              <a:t>圧倒的</a:t>
            </a:r>
            <a:r>
              <a:rPr kumimoji="1" lang="ja-JP" altLang="en-US" sz="1050" dirty="0">
                <a:solidFill>
                  <a:schemeClr val="tx1">
                    <a:lumMod val="85000"/>
                    <a:lumOff val="15000"/>
                  </a:schemeClr>
                </a:solidFill>
                <a:latin typeface="Noto Sans JP" panose="020B0200000000000000" pitchFamily="50" charset="-128"/>
                <a:ea typeface="Noto Sans JP" panose="020B0200000000000000" pitchFamily="50" charset="-128"/>
              </a:rPr>
              <a:t>な</a:t>
            </a:r>
            <a:r>
              <a:rPr kumimoji="1" lang="ja-JP" altLang="en-US" sz="1200" dirty="0">
                <a:solidFill>
                  <a:schemeClr val="tx1">
                    <a:lumMod val="85000"/>
                    <a:lumOff val="15000"/>
                  </a:schemeClr>
                </a:solidFill>
                <a:latin typeface="Noto Sans JP" panose="020B0200000000000000" pitchFamily="50" charset="-128"/>
                <a:ea typeface="Noto Sans JP" panose="020B0200000000000000" pitchFamily="50" charset="-128"/>
              </a:rPr>
              <a:t>安定性</a:t>
            </a:r>
            <a:r>
              <a:rPr kumimoji="1" lang="ja-JP" altLang="en-US" sz="1050" dirty="0">
                <a:solidFill>
                  <a:schemeClr val="tx1">
                    <a:lumMod val="85000"/>
                    <a:lumOff val="15000"/>
                  </a:schemeClr>
                </a:solidFill>
                <a:latin typeface="Noto Sans JP" panose="020B0200000000000000" pitchFamily="50" charset="-128"/>
                <a:ea typeface="Noto Sans JP" panose="020B0200000000000000" pitchFamily="50" charset="-128"/>
              </a:rPr>
              <a:t>の</a:t>
            </a:r>
            <a:r>
              <a:rPr kumimoji="1" lang="ja-JP" altLang="en-US" sz="1600" b="1" dirty="0">
                <a:solidFill>
                  <a:srgbClr val="073849"/>
                </a:solidFill>
                <a:latin typeface="Noto Sans JP" panose="020B0200000000000000" pitchFamily="50" charset="-128"/>
                <a:ea typeface="Noto Sans JP" panose="020B0200000000000000" pitchFamily="50" charset="-128"/>
              </a:rPr>
              <a:t>ビジョンシステム</a:t>
            </a:r>
            <a:endParaRPr kumimoji="1" lang="ja-JP" altLang="en-US" sz="1100" dirty="0">
              <a:solidFill>
                <a:srgbClr val="073849"/>
              </a:solidFill>
              <a:latin typeface="Noto Sans JP" panose="020B0200000000000000" pitchFamily="50" charset="-128"/>
              <a:ea typeface="Noto Sans JP" panose="020B0200000000000000" pitchFamily="50" charset="-128"/>
            </a:endParaRPr>
          </a:p>
        </p:txBody>
      </p:sp>
      <p:sp>
        <p:nvSpPr>
          <p:cNvPr id="54" name="テキスト ボックス 53">
            <a:extLst>
              <a:ext uri="{FF2B5EF4-FFF2-40B4-BE49-F238E27FC236}">
                <a16:creationId xmlns:a16="http://schemas.microsoft.com/office/drawing/2014/main" id="{B8A05EC4-53F0-9AEE-BA9C-1990E051D059}"/>
              </a:ext>
            </a:extLst>
          </p:cNvPr>
          <p:cNvSpPr txBox="1"/>
          <p:nvPr/>
        </p:nvSpPr>
        <p:spPr>
          <a:xfrm>
            <a:off x="10990491" y="1676426"/>
            <a:ext cx="4135326" cy="1312475"/>
          </a:xfrm>
          <a:prstGeom prst="rect">
            <a:avLst/>
          </a:prstGeom>
          <a:noFill/>
        </p:spPr>
        <p:txBody>
          <a:bodyPr wrap="square" numCol="1" rtlCol="0">
            <a:spAutoFit/>
          </a:bodyPr>
          <a:lstStyle/>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私たちのロボットには、</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UnitV Ai Camera</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を</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6</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個搭載しています。</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以前は全方位ミラーを用いて</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1</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つのカメラで全方向を監視していましたが、</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ゴルフボールという小さい物体をどの距離からでも認識できるようにするのは大変でした</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1)</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。また、ロボット自身がカメラに映りこむことで、至近距離にあるボールがロボットに隠れて認識できないという問題もありました。</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これらの問題を解決するため、カメラを</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6</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個搭載することで、全方位ミラーの「全方向が見える」という要件を担保しつつ、</a:t>
            </a:r>
            <a:r>
              <a:rPr kumimoji="1" lang="ja-JP" altLang="en-US" sz="900" b="1" dirty="0">
                <a:solidFill>
                  <a:srgbClr val="073849"/>
                </a:solidFill>
                <a:latin typeface="Noto Sans JP" panose="020B0200000000000000" pitchFamily="50" charset="-128"/>
                <a:ea typeface="Noto Sans JP" panose="020B0200000000000000" pitchFamily="50" charset="-128"/>
              </a:rPr>
              <a:t>遠距離の視野の確保</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や</a:t>
            </a:r>
            <a:r>
              <a:rPr kumimoji="1" lang="ja-JP" altLang="en-US" sz="900" b="1" dirty="0">
                <a:solidFill>
                  <a:srgbClr val="073849"/>
                </a:solidFill>
                <a:latin typeface="Noto Sans JP" panose="020B0200000000000000" pitchFamily="50" charset="-128"/>
                <a:ea typeface="Noto Sans JP" panose="020B0200000000000000" pitchFamily="50" charset="-128"/>
              </a:rPr>
              <a:t>至近距離でのボールの認識</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を容易に行うことができるようになりました。</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2" name="テキスト ボックス 1">
            <a:extLst>
              <a:ext uri="{FF2B5EF4-FFF2-40B4-BE49-F238E27FC236}">
                <a16:creationId xmlns:a16="http://schemas.microsoft.com/office/drawing/2014/main" id="{E7441E8B-D077-2FDC-1670-9AF65171BF93}"/>
              </a:ext>
            </a:extLst>
          </p:cNvPr>
          <p:cNvSpPr txBox="1"/>
          <p:nvPr/>
        </p:nvSpPr>
        <p:spPr>
          <a:xfrm>
            <a:off x="106380" y="1378762"/>
            <a:ext cx="3509309" cy="1466363"/>
          </a:xfrm>
          <a:prstGeom prst="rect">
            <a:avLst/>
          </a:prstGeom>
          <a:noFill/>
        </p:spPr>
        <p:txBody>
          <a:bodyPr wrap="square" numCol="1" rtlCol="0">
            <a:spAutoFit/>
          </a:bodyPr>
          <a:lstStyle/>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私たちは</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2024</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シーズンにライトウェイトリーグで世界大会に出場し、世界大会で活躍するオープンリーグのロボットを生で</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見てきました。その経験から、オープンリーグにおいてロボットが「</a:t>
            </a:r>
            <a:r>
              <a:rPr kumimoji="1" lang="ja-JP" altLang="en-US" sz="900" b="1" dirty="0">
                <a:solidFill>
                  <a:schemeClr val="tx1">
                    <a:lumMod val="85000"/>
                    <a:lumOff val="15000"/>
                  </a:schemeClr>
                </a:solidFill>
                <a:latin typeface="Noto Sans JP" panose="020B0200000000000000" pitchFamily="50" charset="-128"/>
                <a:ea typeface="Noto Sans JP" panose="020B0200000000000000" pitchFamily="50" charset="-128"/>
              </a:rPr>
              <a:t>圧倒的</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」であるために必要な要素を考え、今シーズンの</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ロボットに反映させました。例えば、</a:t>
            </a:r>
            <a:r>
              <a:rPr kumimoji="1" lang="ja-JP" altLang="en-US" sz="900" b="1" dirty="0">
                <a:solidFill>
                  <a:schemeClr val="tx1">
                    <a:lumMod val="85000"/>
                    <a:lumOff val="15000"/>
                  </a:schemeClr>
                </a:solidFill>
                <a:latin typeface="Noto Sans JP" panose="020B0200000000000000" pitchFamily="50" charset="-128"/>
                <a:ea typeface="Noto Sans JP" panose="020B0200000000000000" pitchFamily="50" charset="-128"/>
              </a:rPr>
              <a:t>電源基板の改良</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や</a:t>
            </a:r>
            <a:r>
              <a:rPr kumimoji="1" lang="en-US" altLang="ja-JP" sz="900" b="1" dirty="0">
                <a:solidFill>
                  <a:schemeClr val="tx1">
                    <a:lumMod val="85000"/>
                    <a:lumOff val="15000"/>
                  </a:schemeClr>
                </a:solidFill>
                <a:latin typeface="Noto Sans JP" panose="020B0200000000000000" pitchFamily="50" charset="-128"/>
                <a:ea typeface="Noto Sans JP" panose="020B0200000000000000" pitchFamily="50" charset="-128"/>
              </a:rPr>
              <a:t>6</a:t>
            </a:r>
            <a:r>
              <a:rPr kumimoji="1" lang="ja-JP" altLang="en-US" sz="900" b="1" dirty="0">
                <a:solidFill>
                  <a:schemeClr val="tx1">
                    <a:lumMod val="85000"/>
                    <a:lumOff val="15000"/>
                  </a:schemeClr>
                </a:solidFill>
                <a:latin typeface="Noto Sans JP" panose="020B0200000000000000" pitchFamily="50" charset="-128"/>
                <a:ea typeface="Noto Sans JP" panose="020B0200000000000000" pitchFamily="50" charset="-128"/>
              </a:rPr>
              <a:t>方向</a:t>
            </a:r>
            <a:endParaRPr kumimoji="1" lang="en-US" altLang="ja-JP" sz="9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b="1" dirty="0">
                <a:solidFill>
                  <a:schemeClr val="tx1">
                    <a:lumMod val="85000"/>
                    <a:lumOff val="15000"/>
                  </a:schemeClr>
                </a:solidFill>
                <a:latin typeface="Noto Sans JP" panose="020B0200000000000000" pitchFamily="50" charset="-128"/>
                <a:ea typeface="Noto Sans JP" panose="020B0200000000000000" pitchFamily="50" charset="-128"/>
              </a:rPr>
              <a:t>カメラの搭載</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900" b="1" dirty="0">
                <a:solidFill>
                  <a:schemeClr val="tx1">
                    <a:lumMod val="85000"/>
                    <a:lumOff val="15000"/>
                  </a:schemeClr>
                </a:solidFill>
                <a:latin typeface="Noto Sans JP" panose="020B0200000000000000" pitchFamily="50" charset="-128"/>
                <a:ea typeface="Noto Sans JP" panose="020B0200000000000000" pitchFamily="50" charset="-128"/>
              </a:rPr>
              <a:t>前後のドリブラー・キッカー搭載</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などです。</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また、現ルールではプッシングを利用したゴール前での</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キーパーがとても強いため、</a:t>
            </a:r>
            <a:r>
              <a:rPr kumimoji="1" lang="ja-JP" altLang="en-US" sz="900" b="1" dirty="0">
                <a:solidFill>
                  <a:schemeClr val="tx1">
                    <a:lumMod val="85000"/>
                    <a:lumOff val="15000"/>
                  </a:schemeClr>
                </a:solidFill>
                <a:latin typeface="Noto Sans JP" panose="020B0200000000000000" pitchFamily="50" charset="-128"/>
                <a:ea typeface="Noto Sans JP" panose="020B0200000000000000" pitchFamily="50" charset="-128"/>
              </a:rPr>
              <a:t>どのような守備の方法が良いのか、</a:t>
            </a:r>
            <a:r>
              <a:rPr kumimoji="1" lang="en-US" altLang="ja-JP" sz="900" b="1" dirty="0">
                <a:solidFill>
                  <a:schemeClr val="tx1">
                    <a:lumMod val="85000"/>
                    <a:lumOff val="15000"/>
                  </a:schemeClr>
                </a:solidFill>
                <a:latin typeface="Noto Sans JP" panose="020B0200000000000000" pitchFamily="50" charset="-128"/>
                <a:ea typeface="Noto Sans JP" panose="020B0200000000000000" pitchFamily="50" charset="-128"/>
              </a:rPr>
              <a:t>2</a:t>
            </a:r>
            <a:r>
              <a:rPr kumimoji="1" lang="ja-JP" altLang="en-US" sz="900" b="1" dirty="0">
                <a:solidFill>
                  <a:schemeClr val="tx1">
                    <a:lumMod val="85000"/>
                    <a:lumOff val="15000"/>
                  </a:schemeClr>
                </a:solidFill>
                <a:latin typeface="Noto Sans JP" panose="020B0200000000000000" pitchFamily="50" charset="-128"/>
                <a:ea typeface="Noto Sans JP" panose="020B0200000000000000" pitchFamily="50" charset="-128"/>
              </a:rPr>
              <a:t>種類の方法で研究を行いました</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6" name="テキスト ボックス 5">
            <a:extLst>
              <a:ext uri="{FF2B5EF4-FFF2-40B4-BE49-F238E27FC236}">
                <a16:creationId xmlns:a16="http://schemas.microsoft.com/office/drawing/2014/main" id="{15F7C95B-B7CB-BF73-A0BD-0F8E520B61E4}"/>
              </a:ext>
            </a:extLst>
          </p:cNvPr>
          <p:cNvSpPr txBox="1"/>
          <p:nvPr/>
        </p:nvSpPr>
        <p:spPr>
          <a:xfrm>
            <a:off x="3552795" y="1378762"/>
            <a:ext cx="3548093" cy="696922"/>
          </a:xfrm>
          <a:prstGeom prst="rect">
            <a:avLst/>
          </a:prstGeom>
          <a:noFill/>
        </p:spPr>
        <p:txBody>
          <a:bodyPr wrap="square" numCol="1" rtlCol="0">
            <a:spAutoFit/>
          </a:bodyPr>
          <a:lstStyle/>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さらに、開発するツールにもこだわっています。</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 GitHub</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を用いてチーム内で</a:t>
            </a:r>
            <a:r>
              <a:rPr kumimoji="1" lang="ja-JP" altLang="en-US" sz="900" b="1" dirty="0">
                <a:solidFill>
                  <a:schemeClr val="tx1">
                    <a:lumMod val="85000"/>
                    <a:lumOff val="15000"/>
                  </a:schemeClr>
                </a:solidFill>
                <a:latin typeface="Noto Sans JP" panose="020B0200000000000000" pitchFamily="50" charset="-128"/>
                <a:ea typeface="Noto Sans JP" panose="020B0200000000000000" pitchFamily="50" charset="-128"/>
              </a:rPr>
              <a:t>最新の情報を共有</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するほか、</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Twitter</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などを用いて</a:t>
            </a:r>
            <a:r>
              <a:rPr kumimoji="1" lang="ja-JP" altLang="en-US" sz="900" b="1" dirty="0">
                <a:solidFill>
                  <a:schemeClr val="tx1">
                    <a:lumMod val="85000"/>
                    <a:lumOff val="15000"/>
                  </a:schemeClr>
                </a:solidFill>
                <a:latin typeface="Noto Sans JP" panose="020B0200000000000000" pitchFamily="50" charset="-128"/>
                <a:ea typeface="Noto Sans JP" panose="020B0200000000000000" pitchFamily="50" charset="-128"/>
              </a:rPr>
              <a:t>過去の私たちのデータを公開しています</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。また、</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Visual Studio Code</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などの統合開発環境を用いて</a:t>
            </a:r>
            <a:r>
              <a:rPr kumimoji="1" lang="ja-JP" altLang="en-US" sz="900" b="1" dirty="0">
                <a:solidFill>
                  <a:schemeClr val="tx1">
                    <a:lumMod val="85000"/>
                    <a:lumOff val="15000"/>
                  </a:schemeClr>
                </a:solidFill>
                <a:latin typeface="Noto Sans JP" panose="020B0200000000000000" pitchFamily="50" charset="-128"/>
                <a:ea typeface="Noto Sans JP" panose="020B0200000000000000" pitchFamily="50" charset="-128"/>
              </a:rPr>
              <a:t>効率的に</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開発を行っています。</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pic>
        <p:nvPicPr>
          <p:cNvPr id="19" name="Picture 2" descr="GitHub - sipeed/MaixPy: Easily create AI projects with Python on edge device">
            <a:extLst>
              <a:ext uri="{FF2B5EF4-FFF2-40B4-BE49-F238E27FC236}">
                <a16:creationId xmlns:a16="http://schemas.microsoft.com/office/drawing/2014/main" id="{3261F5F9-039B-3051-3DFF-D1ADA4C845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2474" y="2165663"/>
            <a:ext cx="425451" cy="42545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Visual Studio Code Web版のプレビューが公開 | Qreat">
            <a:extLst>
              <a:ext uri="{FF2B5EF4-FFF2-40B4-BE49-F238E27FC236}">
                <a16:creationId xmlns:a16="http://schemas.microsoft.com/office/drawing/2014/main" id="{763ECDCC-C2E7-D467-1B57-5E75DEFB1D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5664" y="2139023"/>
            <a:ext cx="462353" cy="46235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4" name="Picture 10" descr="Fusion 360 CAM | Fusion 360の購入 Autodesk Japan公式法人販売パートナー">
            <a:extLst>
              <a:ext uri="{FF2B5EF4-FFF2-40B4-BE49-F238E27FC236}">
                <a16:creationId xmlns:a16="http://schemas.microsoft.com/office/drawing/2014/main" id="{0C576870-E1AF-5C7B-AED9-E132D46FBF4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4288" y="2147555"/>
            <a:ext cx="507688" cy="46166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8" name="Picture 14" descr="The only platform that shows the full impact of GitHub Copilot">
            <a:extLst>
              <a:ext uri="{FF2B5EF4-FFF2-40B4-BE49-F238E27FC236}">
                <a16:creationId xmlns:a16="http://schemas.microsoft.com/office/drawing/2014/main" id="{CE06C3EC-6EBF-7D45-83FE-283396BCB3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52911" y="2151266"/>
            <a:ext cx="443582" cy="44358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0E34460C-D10C-A827-9404-08F1F2BF3A58}"/>
              </a:ext>
            </a:extLst>
          </p:cNvPr>
          <p:cNvSpPr txBox="1"/>
          <p:nvPr/>
        </p:nvSpPr>
        <p:spPr>
          <a:xfrm>
            <a:off x="3445810" y="2622385"/>
            <a:ext cx="944643" cy="292388"/>
          </a:xfrm>
          <a:prstGeom prst="rect">
            <a:avLst/>
          </a:prstGeom>
          <a:noFill/>
        </p:spPr>
        <p:txBody>
          <a:bodyPr wrap="square" numCol="1" rtlCol="0">
            <a:spAutoFit/>
          </a:bodyPr>
          <a:lstStyle/>
          <a:p>
            <a:pPr algn="ctr"/>
            <a:r>
              <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rPr>
              <a:t>Autodesk Fusion</a:t>
            </a:r>
          </a:p>
          <a:p>
            <a:pPr algn="ctr"/>
            <a:r>
              <a:rPr kumimoji="1" lang="ja-JP" altLang="en-US" sz="600" dirty="0">
                <a:solidFill>
                  <a:schemeClr val="tx1">
                    <a:lumMod val="85000"/>
                    <a:lumOff val="15000"/>
                  </a:schemeClr>
                </a:solidFill>
                <a:latin typeface="Noto Sans JP" panose="020B0200000000000000" pitchFamily="50" charset="-128"/>
                <a:ea typeface="Noto Sans JP" panose="020B0200000000000000" pitchFamily="50" charset="-128"/>
              </a:rPr>
              <a:t>ロボット設計</a:t>
            </a:r>
            <a:endParaRPr kumimoji="1" lang="en-US" altLang="ja-JP" sz="6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32" name="テキスト ボックス 31">
            <a:extLst>
              <a:ext uri="{FF2B5EF4-FFF2-40B4-BE49-F238E27FC236}">
                <a16:creationId xmlns:a16="http://schemas.microsoft.com/office/drawing/2014/main" id="{97A79846-22C7-83FA-7737-ABC2200CE3AE}"/>
              </a:ext>
            </a:extLst>
          </p:cNvPr>
          <p:cNvSpPr txBox="1"/>
          <p:nvPr/>
        </p:nvSpPr>
        <p:spPr>
          <a:xfrm>
            <a:off x="4290367" y="2622385"/>
            <a:ext cx="595731" cy="292388"/>
          </a:xfrm>
          <a:prstGeom prst="rect">
            <a:avLst/>
          </a:prstGeom>
          <a:noFill/>
        </p:spPr>
        <p:txBody>
          <a:bodyPr wrap="square" numCol="1" rtlCol="0">
            <a:spAutoFit/>
          </a:bodyPr>
          <a:lstStyle/>
          <a:p>
            <a:pPr algn="ctr"/>
            <a:r>
              <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rPr>
              <a:t>KiCad</a:t>
            </a:r>
          </a:p>
          <a:p>
            <a:pPr algn="ctr"/>
            <a:r>
              <a:rPr kumimoji="1" lang="ja-JP" altLang="en-US" sz="600" dirty="0">
                <a:solidFill>
                  <a:schemeClr val="tx1">
                    <a:lumMod val="85000"/>
                    <a:lumOff val="15000"/>
                  </a:schemeClr>
                </a:solidFill>
                <a:latin typeface="Noto Sans JP" panose="020B0200000000000000" pitchFamily="50" charset="-128"/>
                <a:ea typeface="Noto Sans JP" panose="020B0200000000000000" pitchFamily="50" charset="-128"/>
              </a:rPr>
              <a:t>回路設計</a:t>
            </a:r>
            <a:endParaRPr kumimoji="1" lang="en-US" altLang="ja-JP" sz="6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33" name="テキスト ボックス 32">
            <a:extLst>
              <a:ext uri="{FF2B5EF4-FFF2-40B4-BE49-F238E27FC236}">
                <a16:creationId xmlns:a16="http://schemas.microsoft.com/office/drawing/2014/main" id="{53C40AAD-7B5C-21BE-C7CE-621067DA5C0F}"/>
              </a:ext>
            </a:extLst>
          </p:cNvPr>
          <p:cNvSpPr txBox="1"/>
          <p:nvPr/>
        </p:nvSpPr>
        <p:spPr>
          <a:xfrm>
            <a:off x="4636361" y="2640488"/>
            <a:ext cx="1373922" cy="276999"/>
          </a:xfrm>
          <a:prstGeom prst="rect">
            <a:avLst/>
          </a:prstGeom>
          <a:noFill/>
        </p:spPr>
        <p:txBody>
          <a:bodyPr wrap="square" numCol="1" rtlCol="0">
            <a:spAutoFit/>
          </a:bodyPr>
          <a:lstStyle/>
          <a:p>
            <a:pPr algn="ctr"/>
            <a:r>
              <a:rPr kumimoji="1" lang="en-US" altLang="ja-JP" sz="600" b="1" dirty="0">
                <a:solidFill>
                  <a:schemeClr val="tx1">
                    <a:lumMod val="85000"/>
                    <a:lumOff val="15000"/>
                  </a:schemeClr>
                </a:solidFill>
                <a:latin typeface="Noto Sans JP" panose="020B0200000000000000" pitchFamily="50" charset="-128"/>
                <a:ea typeface="Noto Sans JP" panose="020B0200000000000000" pitchFamily="50" charset="-128"/>
              </a:rPr>
              <a:t>Visual Studio Code</a:t>
            </a:r>
          </a:p>
          <a:p>
            <a:pPr algn="ctr"/>
            <a:r>
              <a:rPr kumimoji="1" lang="ja-JP" altLang="en-US" sz="600" dirty="0">
                <a:solidFill>
                  <a:schemeClr val="tx1">
                    <a:lumMod val="85000"/>
                    <a:lumOff val="15000"/>
                  </a:schemeClr>
                </a:solidFill>
                <a:latin typeface="Noto Sans JP" panose="020B0200000000000000" pitchFamily="50" charset="-128"/>
                <a:ea typeface="Noto Sans JP" panose="020B0200000000000000" pitchFamily="50" charset="-128"/>
              </a:rPr>
              <a:t>プログラムの作成</a:t>
            </a:r>
            <a:endParaRPr kumimoji="1" lang="en-US" altLang="ja-JP" sz="6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35" name="テキスト ボックス 34">
            <a:extLst>
              <a:ext uri="{FF2B5EF4-FFF2-40B4-BE49-F238E27FC236}">
                <a16:creationId xmlns:a16="http://schemas.microsoft.com/office/drawing/2014/main" id="{013EC4B4-658C-C656-A5A6-2C9A4F522117}"/>
              </a:ext>
            </a:extLst>
          </p:cNvPr>
          <p:cNvSpPr txBox="1"/>
          <p:nvPr/>
        </p:nvSpPr>
        <p:spPr>
          <a:xfrm>
            <a:off x="5511178" y="2622385"/>
            <a:ext cx="1056273" cy="384721"/>
          </a:xfrm>
          <a:prstGeom prst="rect">
            <a:avLst/>
          </a:prstGeom>
          <a:noFill/>
        </p:spPr>
        <p:txBody>
          <a:bodyPr wrap="square" numCol="1" rtlCol="0">
            <a:spAutoFit/>
          </a:bodyPr>
          <a:lstStyle/>
          <a:p>
            <a:pPr algn="ctr"/>
            <a:r>
              <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rPr>
              <a:t>MaixPy IDE</a:t>
            </a:r>
          </a:p>
          <a:p>
            <a:pPr algn="ctr"/>
            <a:r>
              <a:rPr kumimoji="1" lang="ja-JP" altLang="en-US" sz="600" dirty="0">
                <a:solidFill>
                  <a:schemeClr val="tx1">
                    <a:lumMod val="85000"/>
                    <a:lumOff val="15000"/>
                  </a:schemeClr>
                </a:solidFill>
                <a:latin typeface="Noto Sans JP" panose="020B0200000000000000" pitchFamily="50" charset="-128"/>
                <a:ea typeface="Noto Sans JP" panose="020B0200000000000000" pitchFamily="50" charset="-128"/>
              </a:rPr>
              <a:t>カメラプログラム</a:t>
            </a:r>
            <a:endParaRPr kumimoji="1" lang="en-US" altLang="ja-JP" sz="600"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r>
              <a:rPr kumimoji="1" lang="ja-JP" altLang="en-US" sz="600" dirty="0">
                <a:solidFill>
                  <a:schemeClr val="tx1">
                    <a:lumMod val="85000"/>
                    <a:lumOff val="15000"/>
                  </a:schemeClr>
                </a:solidFill>
                <a:latin typeface="Noto Sans JP" panose="020B0200000000000000" pitchFamily="50" charset="-128"/>
                <a:ea typeface="Noto Sans JP" panose="020B0200000000000000" pitchFamily="50" charset="-128"/>
              </a:rPr>
              <a:t>作成</a:t>
            </a:r>
            <a:endParaRPr kumimoji="1" lang="en-US" altLang="ja-JP" sz="6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36" name="テキスト ボックス 35">
            <a:extLst>
              <a:ext uri="{FF2B5EF4-FFF2-40B4-BE49-F238E27FC236}">
                <a16:creationId xmlns:a16="http://schemas.microsoft.com/office/drawing/2014/main" id="{27D2C488-1DC0-3C74-5977-696678E9254C}"/>
              </a:ext>
            </a:extLst>
          </p:cNvPr>
          <p:cNvSpPr txBox="1"/>
          <p:nvPr/>
        </p:nvSpPr>
        <p:spPr>
          <a:xfrm>
            <a:off x="6146565" y="2622385"/>
            <a:ext cx="1056273" cy="292388"/>
          </a:xfrm>
          <a:prstGeom prst="rect">
            <a:avLst/>
          </a:prstGeom>
          <a:noFill/>
        </p:spPr>
        <p:txBody>
          <a:bodyPr wrap="square" numCol="1" rtlCol="0">
            <a:spAutoFit/>
          </a:bodyPr>
          <a:lstStyle/>
          <a:p>
            <a:pPr algn="ctr"/>
            <a:r>
              <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rPr>
              <a:t>GitHub</a:t>
            </a:r>
          </a:p>
          <a:p>
            <a:pPr algn="ctr"/>
            <a:r>
              <a:rPr kumimoji="1" lang="ja-JP" altLang="en-US" sz="600" dirty="0">
                <a:solidFill>
                  <a:schemeClr val="tx1">
                    <a:lumMod val="85000"/>
                    <a:lumOff val="15000"/>
                  </a:schemeClr>
                </a:solidFill>
                <a:latin typeface="Noto Sans JP" panose="020B0200000000000000" pitchFamily="50" charset="-128"/>
                <a:ea typeface="Noto Sans JP" panose="020B0200000000000000" pitchFamily="50" charset="-128"/>
              </a:rPr>
              <a:t>データ共有</a:t>
            </a:r>
            <a:endParaRPr kumimoji="1" lang="en-US" altLang="ja-JP" sz="6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pic>
        <p:nvPicPr>
          <p:cNvPr id="38" name="図 37" descr="アイコン&#10;&#10;AI によって生成されたコンテンツは間違っている可能性があります。">
            <a:extLst>
              <a:ext uri="{FF2B5EF4-FFF2-40B4-BE49-F238E27FC236}">
                <a16:creationId xmlns:a16="http://schemas.microsoft.com/office/drawing/2014/main" id="{10BAF784-575F-9B60-6878-07411F5F822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6200" y="2079325"/>
            <a:ext cx="601254" cy="601254"/>
          </a:xfrm>
          <a:prstGeom prst="rect">
            <a:avLst/>
          </a:prstGeom>
          <a:effectLst>
            <a:outerShdw blurRad="50800" dist="38100" dir="2700000" algn="tl" rotWithShape="0">
              <a:prstClr val="black">
                <a:alpha val="40000"/>
              </a:prstClr>
            </a:outerShdw>
          </a:effectLst>
        </p:spPr>
      </p:pic>
      <p:sp>
        <p:nvSpPr>
          <p:cNvPr id="45" name="テキスト ボックス 44">
            <a:extLst>
              <a:ext uri="{FF2B5EF4-FFF2-40B4-BE49-F238E27FC236}">
                <a16:creationId xmlns:a16="http://schemas.microsoft.com/office/drawing/2014/main" id="{78FBF2DD-EAA0-B46C-059D-5C9F05C6CCC5}"/>
              </a:ext>
            </a:extLst>
          </p:cNvPr>
          <p:cNvSpPr txBox="1"/>
          <p:nvPr/>
        </p:nvSpPr>
        <p:spPr>
          <a:xfrm>
            <a:off x="0" y="5470704"/>
            <a:ext cx="1454490" cy="307777"/>
          </a:xfrm>
          <a:prstGeom prst="rect">
            <a:avLst/>
          </a:prstGeom>
          <a:noFill/>
        </p:spPr>
        <p:txBody>
          <a:bodyPr wrap="square" rtlCol="0">
            <a:spAutoFit/>
          </a:bodyPr>
          <a:lstStyle/>
          <a:p>
            <a:r>
              <a:rPr kumimoji="1" lang="ja-JP" altLang="en-US" sz="1400" b="1" dirty="0">
                <a:solidFill>
                  <a:srgbClr val="073849"/>
                </a:solidFill>
                <a:latin typeface="Noto Sans JP" panose="020B0200000000000000" pitchFamily="50" charset="-128"/>
                <a:ea typeface="Noto Sans JP" panose="020B0200000000000000" pitchFamily="50" charset="-128"/>
              </a:rPr>
              <a:t>カメラユニット</a:t>
            </a:r>
            <a:endParaRPr kumimoji="1" lang="ja-JP" altLang="en-US" sz="14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51" name="テキスト ボックス 50">
            <a:extLst>
              <a:ext uri="{FF2B5EF4-FFF2-40B4-BE49-F238E27FC236}">
                <a16:creationId xmlns:a16="http://schemas.microsoft.com/office/drawing/2014/main" id="{4FB4CE38-CAB4-0490-30FB-17D40644A651}"/>
              </a:ext>
            </a:extLst>
          </p:cNvPr>
          <p:cNvSpPr txBox="1"/>
          <p:nvPr/>
        </p:nvSpPr>
        <p:spPr>
          <a:xfrm>
            <a:off x="100804" y="5717922"/>
            <a:ext cx="2164346" cy="230832"/>
          </a:xfrm>
          <a:prstGeom prst="rect">
            <a:avLst/>
          </a:prstGeom>
          <a:noFill/>
        </p:spPr>
        <p:txBody>
          <a:bodyPr wrap="square" rtlCol="0">
            <a:spAutoFit/>
          </a:bodyPr>
          <a:lstStyle/>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カメラ</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 : </a:t>
            </a:r>
            <a:r>
              <a:rPr kumimoji="1" lang="en-US" altLang="ja-JP" sz="900" b="1" dirty="0">
                <a:solidFill>
                  <a:srgbClr val="073849"/>
                </a:solidFill>
                <a:latin typeface="Noto Sans JP" panose="020B0200000000000000" pitchFamily="50" charset="-128"/>
                <a:ea typeface="Noto Sans JP" panose="020B0200000000000000" pitchFamily="50" charset="-128"/>
              </a:rPr>
              <a:t>UnitV Ai Camera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x6</a:t>
            </a:r>
            <a:endPar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52" name="テキスト ボックス 51">
            <a:extLst>
              <a:ext uri="{FF2B5EF4-FFF2-40B4-BE49-F238E27FC236}">
                <a16:creationId xmlns:a16="http://schemas.microsoft.com/office/drawing/2014/main" id="{B9877667-81E4-41E5-1BF4-27830A635398}"/>
              </a:ext>
            </a:extLst>
          </p:cNvPr>
          <p:cNvSpPr txBox="1"/>
          <p:nvPr/>
        </p:nvSpPr>
        <p:spPr>
          <a:xfrm>
            <a:off x="53974" y="5930781"/>
            <a:ext cx="2551114" cy="854145"/>
          </a:xfrm>
          <a:prstGeom prst="rect">
            <a:avLst/>
          </a:prstGeom>
          <a:noFill/>
        </p:spPr>
        <p:txBody>
          <a:bodyPr wrap="square" rtlCol="0">
            <a:spAutoFit/>
          </a:bodyPr>
          <a:lstStyle/>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ゴルフボールを色認識するために、</a:t>
            </a:r>
            <a:r>
              <a:rPr kumimoji="1" lang="ja-JP" altLang="en-US" sz="800" b="1" dirty="0">
                <a:solidFill>
                  <a:srgbClr val="073849"/>
                </a:solidFill>
                <a:latin typeface="Noto Sans JP" panose="020B0200000000000000" pitchFamily="50" charset="-128"/>
                <a:ea typeface="Noto Sans JP" panose="020B0200000000000000" pitchFamily="50" charset="-128"/>
              </a:rPr>
              <a:t>比較的低価格で入手性が高く、安定した使用感を得られ</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る</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UnitV</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を採用しました。</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6</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個のカメラのデータを</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Teensy 4.0</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で取得し、ボールおよびゴールの角度・距離を計算してメイン基板に出力しています。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詳しい情報は「ロボットの特徴」を参照。</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a:t>
            </a:r>
            <a:endPar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55" name="テキスト ボックス 54">
            <a:extLst>
              <a:ext uri="{FF2B5EF4-FFF2-40B4-BE49-F238E27FC236}">
                <a16:creationId xmlns:a16="http://schemas.microsoft.com/office/drawing/2014/main" id="{4379F381-F44D-B3D7-B3F4-61FF2CF91086}"/>
              </a:ext>
            </a:extLst>
          </p:cNvPr>
          <p:cNvSpPr txBox="1"/>
          <p:nvPr/>
        </p:nvSpPr>
        <p:spPr>
          <a:xfrm>
            <a:off x="50349" y="6801181"/>
            <a:ext cx="1252084" cy="307777"/>
          </a:xfrm>
          <a:prstGeom prst="rect">
            <a:avLst/>
          </a:prstGeom>
          <a:noFill/>
        </p:spPr>
        <p:txBody>
          <a:bodyPr wrap="square" rtlCol="0">
            <a:spAutoFit/>
          </a:bodyPr>
          <a:lstStyle/>
          <a:p>
            <a:r>
              <a:rPr kumimoji="1" lang="ja-JP" altLang="en-US" sz="1400" b="1" dirty="0">
                <a:solidFill>
                  <a:srgbClr val="073849"/>
                </a:solidFill>
                <a:latin typeface="Noto Sans JP" panose="020B0200000000000000" pitchFamily="50" charset="-128"/>
                <a:ea typeface="Noto Sans JP" panose="020B0200000000000000" pitchFamily="50" charset="-128"/>
              </a:rPr>
              <a:t>統合電源基板</a:t>
            </a:r>
            <a:endParaRPr kumimoji="1" lang="ja-JP" altLang="en-US" sz="14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57" name="テキスト ボックス 56">
            <a:extLst>
              <a:ext uri="{FF2B5EF4-FFF2-40B4-BE49-F238E27FC236}">
                <a16:creationId xmlns:a16="http://schemas.microsoft.com/office/drawing/2014/main" id="{2555489A-95CE-6958-FAC5-190234655C0E}"/>
              </a:ext>
            </a:extLst>
          </p:cNvPr>
          <p:cNvSpPr txBox="1"/>
          <p:nvPr/>
        </p:nvSpPr>
        <p:spPr>
          <a:xfrm>
            <a:off x="104322" y="7060558"/>
            <a:ext cx="2419589" cy="1238865"/>
          </a:xfrm>
          <a:prstGeom prst="rect">
            <a:avLst/>
          </a:prstGeom>
          <a:noFill/>
        </p:spPr>
        <p:txBody>
          <a:bodyPr wrap="square" rtlCol="0">
            <a:spAutoFit/>
          </a:bodyPr>
          <a:lstStyle/>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今シーズンの私たちのロボットのコンセプトである「圧倒的」に則り、</a:t>
            </a:r>
            <a:r>
              <a:rPr kumimoji="1" lang="ja-JP" altLang="en-US" sz="800" b="1" dirty="0">
                <a:solidFill>
                  <a:srgbClr val="073849"/>
                </a:solidFill>
                <a:latin typeface="Noto Sans JP" panose="020B0200000000000000" pitchFamily="50" charset="-128"/>
                <a:ea typeface="Noto Sans JP" panose="020B0200000000000000" pitchFamily="50" charset="-128"/>
              </a:rPr>
              <a:t>圧倒的な安全性を持った電源基板</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を作成しました。</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バッテリーには</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3</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セル</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(11.1V)</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で容量の大きな</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Kypom 2200mAh 3Cell</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を採用し、電源基板自体に</a:t>
            </a:r>
            <a:r>
              <a:rPr kumimoji="1" lang="ja-JP" altLang="en-US" sz="800" b="1" dirty="0">
                <a:solidFill>
                  <a:srgbClr val="073849"/>
                </a:solidFill>
                <a:latin typeface="Noto Sans JP" panose="020B0200000000000000" pitchFamily="50" charset="-128"/>
                <a:ea typeface="Noto Sans JP" panose="020B0200000000000000" pitchFamily="50" charset="-128"/>
              </a:rPr>
              <a:t>マイコン</a:t>
            </a:r>
            <a:r>
              <a:rPr kumimoji="1" lang="en-US" altLang="ja-JP" sz="800" b="1" dirty="0">
                <a:solidFill>
                  <a:srgbClr val="073849"/>
                </a:solidFill>
                <a:latin typeface="Noto Sans JP" panose="020B0200000000000000" pitchFamily="50" charset="-128"/>
                <a:ea typeface="Noto Sans JP" panose="020B0200000000000000" pitchFamily="50" charset="-128"/>
              </a:rPr>
              <a:t>(RP2040)</a:t>
            </a:r>
            <a:r>
              <a:rPr kumimoji="1" lang="ja-JP" altLang="en-US" sz="800" b="1" dirty="0">
                <a:solidFill>
                  <a:srgbClr val="073849"/>
                </a:solidFill>
                <a:latin typeface="Noto Sans JP" panose="020B0200000000000000" pitchFamily="50" charset="-128"/>
                <a:ea typeface="Noto Sans JP" panose="020B0200000000000000" pitchFamily="50" charset="-128"/>
              </a:rPr>
              <a:t>およびブザーを搭載</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することで、電圧低下の対策をしています。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詳しい情報は「ロボットの特徴」を参照</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a:t>
            </a: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58" name="テキスト ボックス 57">
            <a:extLst>
              <a:ext uri="{FF2B5EF4-FFF2-40B4-BE49-F238E27FC236}">
                <a16:creationId xmlns:a16="http://schemas.microsoft.com/office/drawing/2014/main" id="{D16D3D02-2979-DFD3-A528-B8102040691E}"/>
              </a:ext>
            </a:extLst>
          </p:cNvPr>
          <p:cNvSpPr txBox="1"/>
          <p:nvPr/>
        </p:nvSpPr>
        <p:spPr>
          <a:xfrm>
            <a:off x="1369989" y="5500633"/>
            <a:ext cx="642703" cy="243677"/>
          </a:xfrm>
          <a:prstGeom prst="rect">
            <a:avLst/>
          </a:prstGeom>
          <a:solidFill>
            <a:schemeClr val="accent1">
              <a:lumMod val="20000"/>
              <a:lumOff val="80000"/>
            </a:schemeClr>
          </a:solidFill>
          <a:ln>
            <a:noFill/>
          </a:ln>
        </p:spPr>
        <p:txBody>
          <a:bodyPr wrap="square" lIns="28800" tIns="28800" rIns="28800" bIns="14400" rtlCol="0">
            <a:spAutoFit/>
          </a:bodyPr>
          <a:lstStyle/>
          <a:p>
            <a:pPr algn="ctr"/>
            <a:r>
              <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rPr>
              <a:t>メイン基板との接続</a:t>
            </a:r>
            <a:endParaRPr kumimoji="1" lang="en-US" altLang="ja-JP" sz="5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UART</a:t>
            </a:r>
            <a:endPar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63" name="テキスト ボックス 62">
            <a:extLst>
              <a:ext uri="{FF2B5EF4-FFF2-40B4-BE49-F238E27FC236}">
                <a16:creationId xmlns:a16="http://schemas.microsoft.com/office/drawing/2014/main" id="{DE65DBEC-ECEF-884E-4B1E-6E326317354E}"/>
              </a:ext>
            </a:extLst>
          </p:cNvPr>
          <p:cNvSpPr txBox="1"/>
          <p:nvPr/>
        </p:nvSpPr>
        <p:spPr>
          <a:xfrm>
            <a:off x="9259888" y="1398102"/>
            <a:ext cx="891609" cy="241132"/>
          </a:xfrm>
          <a:prstGeom prst="rect">
            <a:avLst/>
          </a:prstGeom>
          <a:solidFill>
            <a:srgbClr val="FAFFCF"/>
          </a:solidFill>
          <a:ln>
            <a:noFill/>
          </a:ln>
        </p:spPr>
        <p:txBody>
          <a:bodyPr wrap="square" lIns="28800" tIns="50400" rIns="28800" bIns="36000" rtlCol="0">
            <a:spAutoFit/>
          </a:bodyPr>
          <a:lstStyle/>
          <a:p>
            <a:pPr algn="ctr"/>
            <a:r>
              <a:rPr kumimoji="1" lang="ja-JP" altLang="en-US" sz="1000" b="1" dirty="0">
                <a:solidFill>
                  <a:schemeClr val="tx1">
                    <a:lumMod val="85000"/>
                    <a:lumOff val="15000"/>
                  </a:schemeClr>
                </a:solidFill>
                <a:latin typeface="Noto Sans JP" panose="020B0200000000000000" pitchFamily="50" charset="-128"/>
                <a:ea typeface="Noto Sans JP" panose="020B0200000000000000" pitchFamily="50" charset="-128"/>
              </a:rPr>
              <a:t>ハードウェア</a:t>
            </a:r>
          </a:p>
        </p:txBody>
      </p:sp>
      <p:pic>
        <p:nvPicPr>
          <p:cNvPr id="1025" name="図 1024" descr="鏡, 眺め, 座る, 車 が含まれている画像&#10;&#10;AI によって生成されたコンテンツは間違っている可能性があります。">
            <a:extLst>
              <a:ext uri="{FF2B5EF4-FFF2-40B4-BE49-F238E27FC236}">
                <a16:creationId xmlns:a16="http://schemas.microsoft.com/office/drawing/2014/main" id="{5B9D82E4-3563-F631-427A-43932AF36F9A}"/>
              </a:ext>
            </a:extLst>
          </p:cNvPr>
          <p:cNvPicPr>
            <a:picLocks noChangeAspect="1"/>
          </p:cNvPicPr>
          <p:nvPr/>
        </p:nvPicPr>
        <p:blipFill>
          <a:blip r:embed="rId10">
            <a:extLst>
              <a:ext uri="{28A0092B-C50C-407E-A947-70E740481C1C}">
                <a14:useLocalDpi xmlns:a14="http://schemas.microsoft.com/office/drawing/2010/main" val="0"/>
              </a:ext>
            </a:extLst>
          </a:blip>
          <a:srcRect t="19880" b="1"/>
          <a:stretch/>
        </p:blipFill>
        <p:spPr>
          <a:xfrm>
            <a:off x="11182679" y="3004012"/>
            <a:ext cx="1763282" cy="1059551"/>
          </a:xfrm>
          <a:prstGeom prst="rect">
            <a:avLst/>
          </a:prstGeom>
          <a:effectLst>
            <a:outerShdw blurRad="50800" dist="50800" dir="5400000" algn="ctr" rotWithShape="0">
              <a:srgbClr val="000000">
                <a:alpha val="10000"/>
              </a:srgbClr>
            </a:outerShdw>
          </a:effectLst>
        </p:spPr>
      </p:pic>
      <p:sp>
        <p:nvSpPr>
          <p:cNvPr id="1027" name="テキスト ボックス 1026">
            <a:extLst>
              <a:ext uri="{FF2B5EF4-FFF2-40B4-BE49-F238E27FC236}">
                <a16:creationId xmlns:a16="http://schemas.microsoft.com/office/drawing/2014/main" id="{942989BE-DF7D-9281-B9B3-5501820D78DD}"/>
              </a:ext>
            </a:extLst>
          </p:cNvPr>
          <p:cNvSpPr txBox="1"/>
          <p:nvPr/>
        </p:nvSpPr>
        <p:spPr>
          <a:xfrm>
            <a:off x="10990491" y="4055436"/>
            <a:ext cx="2147659" cy="207749"/>
          </a:xfrm>
          <a:prstGeom prst="rect">
            <a:avLst/>
          </a:prstGeom>
          <a:noFill/>
        </p:spPr>
        <p:txBody>
          <a:bodyPr wrap="square" numCol="1" rtlCol="0">
            <a:spAutoFit/>
          </a:bodyPr>
          <a:lstStyle/>
          <a:p>
            <a:pPr algn="ctr">
              <a:lnSpc>
                <a:spcPts val="900"/>
              </a:lnSpc>
            </a:pP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1 </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全方位ミラーによるカメラの視界</a:t>
            </a:r>
            <a:endPar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29" name="楕円 1028">
            <a:extLst>
              <a:ext uri="{FF2B5EF4-FFF2-40B4-BE49-F238E27FC236}">
                <a16:creationId xmlns:a16="http://schemas.microsoft.com/office/drawing/2014/main" id="{EA4BB340-050A-CAA5-A986-3CB3103DF147}"/>
              </a:ext>
            </a:extLst>
          </p:cNvPr>
          <p:cNvSpPr/>
          <p:nvPr/>
        </p:nvSpPr>
        <p:spPr>
          <a:xfrm>
            <a:off x="12053257" y="3962721"/>
            <a:ext cx="114300" cy="114300"/>
          </a:xfrm>
          <a:prstGeom prst="ellipse">
            <a:avLst/>
          </a:prstGeom>
          <a:noFill/>
          <a:ln w="127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0" name="テキスト ボックス 1029">
            <a:extLst>
              <a:ext uri="{FF2B5EF4-FFF2-40B4-BE49-F238E27FC236}">
                <a16:creationId xmlns:a16="http://schemas.microsoft.com/office/drawing/2014/main" id="{6CA8EA9F-DEAD-9FE3-46AB-6DF290548F85}"/>
              </a:ext>
            </a:extLst>
          </p:cNvPr>
          <p:cNvSpPr txBox="1"/>
          <p:nvPr/>
        </p:nvSpPr>
        <p:spPr>
          <a:xfrm>
            <a:off x="13854748" y="1398102"/>
            <a:ext cx="891609" cy="241132"/>
          </a:xfrm>
          <a:prstGeom prst="rect">
            <a:avLst/>
          </a:prstGeom>
          <a:solidFill>
            <a:srgbClr val="FAFFCF"/>
          </a:solidFill>
          <a:ln>
            <a:noFill/>
          </a:ln>
        </p:spPr>
        <p:txBody>
          <a:bodyPr wrap="square" lIns="28800" tIns="50400" rIns="28800" bIns="36000" rtlCol="0">
            <a:spAutoFit/>
          </a:bodyPr>
          <a:lstStyle/>
          <a:p>
            <a:pPr algn="ctr"/>
            <a:r>
              <a:rPr kumimoji="1" lang="ja-JP" altLang="en-US" sz="1000" b="1" dirty="0">
                <a:solidFill>
                  <a:schemeClr val="tx1">
                    <a:lumMod val="85000"/>
                    <a:lumOff val="15000"/>
                  </a:schemeClr>
                </a:solidFill>
                <a:latin typeface="Noto Sans JP" panose="020B0200000000000000" pitchFamily="50" charset="-128"/>
                <a:ea typeface="Noto Sans JP" panose="020B0200000000000000" pitchFamily="50" charset="-128"/>
              </a:rPr>
              <a:t>ハードウェア</a:t>
            </a:r>
          </a:p>
        </p:txBody>
      </p:sp>
      <p:pic>
        <p:nvPicPr>
          <p:cNvPr id="1042" name="Picture 18">
            <a:extLst>
              <a:ext uri="{FF2B5EF4-FFF2-40B4-BE49-F238E27FC236}">
                <a16:creationId xmlns:a16="http://schemas.microsoft.com/office/drawing/2014/main" id="{6992B581-42EF-674A-155F-16283807F404}"/>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b="19626"/>
          <a:stretch/>
        </p:blipFill>
        <p:spPr bwMode="auto">
          <a:xfrm>
            <a:off x="13138149" y="2992524"/>
            <a:ext cx="1763282" cy="1062909"/>
          </a:xfrm>
          <a:prstGeom prst="rect">
            <a:avLst/>
          </a:prstGeom>
          <a:noFill/>
          <a:effectLst>
            <a:outerShdw blurRad="50800" dist="50800" dir="5400000" algn="ctr" rotWithShape="0">
              <a:srgbClr val="000000">
                <a:alpha val="10000"/>
              </a:srgbClr>
            </a:outerShdw>
          </a:effectLst>
          <a:extLst>
            <a:ext uri="{909E8E84-426E-40DD-AFC4-6F175D3DCCD1}">
              <a14:hiddenFill xmlns:a14="http://schemas.microsoft.com/office/drawing/2010/main">
                <a:solidFill>
                  <a:srgbClr val="FFFFFF"/>
                </a:solidFill>
              </a14:hiddenFill>
            </a:ext>
          </a:extLst>
        </p:spPr>
      </p:pic>
      <p:sp>
        <p:nvSpPr>
          <p:cNvPr id="1031" name="楕円 1030">
            <a:extLst>
              <a:ext uri="{FF2B5EF4-FFF2-40B4-BE49-F238E27FC236}">
                <a16:creationId xmlns:a16="http://schemas.microsoft.com/office/drawing/2014/main" id="{3F2D6722-C6DF-1E83-A384-28010E7FB007}"/>
              </a:ext>
            </a:extLst>
          </p:cNvPr>
          <p:cNvSpPr/>
          <p:nvPr/>
        </p:nvSpPr>
        <p:spPr>
          <a:xfrm>
            <a:off x="13931178" y="3013393"/>
            <a:ext cx="177223" cy="177223"/>
          </a:xfrm>
          <a:prstGeom prst="ellipse">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2" name="テキスト ボックス 1031">
            <a:extLst>
              <a:ext uri="{FF2B5EF4-FFF2-40B4-BE49-F238E27FC236}">
                <a16:creationId xmlns:a16="http://schemas.microsoft.com/office/drawing/2014/main" id="{C964E619-41FF-7AF9-A5D6-F1866F1D7573}"/>
              </a:ext>
            </a:extLst>
          </p:cNvPr>
          <p:cNvSpPr txBox="1"/>
          <p:nvPr/>
        </p:nvSpPr>
        <p:spPr>
          <a:xfrm>
            <a:off x="12945961" y="4055436"/>
            <a:ext cx="2147659" cy="207749"/>
          </a:xfrm>
          <a:prstGeom prst="rect">
            <a:avLst/>
          </a:prstGeom>
          <a:noFill/>
        </p:spPr>
        <p:txBody>
          <a:bodyPr wrap="square" numCol="1" rtlCol="0">
            <a:spAutoFit/>
          </a:bodyPr>
          <a:lstStyle/>
          <a:p>
            <a:pPr algn="ctr">
              <a:lnSpc>
                <a:spcPts val="900"/>
              </a:lnSpc>
            </a:pP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2 6</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方向カメラによるカメラの視界</a:t>
            </a:r>
          </a:p>
        </p:txBody>
      </p:sp>
      <p:sp>
        <p:nvSpPr>
          <p:cNvPr id="1033" name="テキスト ボックス 1032">
            <a:extLst>
              <a:ext uri="{FF2B5EF4-FFF2-40B4-BE49-F238E27FC236}">
                <a16:creationId xmlns:a16="http://schemas.microsoft.com/office/drawing/2014/main" id="{1AA9A07D-9D91-7EDB-B1D5-D458D897AEB4}"/>
              </a:ext>
            </a:extLst>
          </p:cNvPr>
          <p:cNvSpPr txBox="1"/>
          <p:nvPr/>
        </p:nvSpPr>
        <p:spPr>
          <a:xfrm>
            <a:off x="11968226" y="4169736"/>
            <a:ext cx="2147659" cy="197233"/>
          </a:xfrm>
          <a:prstGeom prst="rect">
            <a:avLst/>
          </a:prstGeom>
          <a:noFill/>
        </p:spPr>
        <p:txBody>
          <a:bodyPr wrap="square" numCol="1" rtlCol="0">
            <a:spAutoFit/>
          </a:bodyPr>
          <a:lstStyle/>
          <a:p>
            <a:pPr algn="ctr">
              <a:lnSpc>
                <a:spcPts val="900"/>
              </a:lnSpc>
            </a:pPr>
            <a:r>
              <a:rPr kumimoji="1" lang="ja-JP" altLang="en-US" sz="600" dirty="0">
                <a:solidFill>
                  <a:schemeClr val="tx1">
                    <a:lumMod val="85000"/>
                    <a:lumOff val="15000"/>
                  </a:schemeClr>
                </a:solidFill>
                <a:latin typeface="Noto Sans JP" panose="020B0200000000000000" pitchFamily="50" charset="-128"/>
                <a:ea typeface="Noto Sans JP" panose="020B0200000000000000" pitchFamily="50" charset="-128"/>
              </a:rPr>
              <a:t>どちらもゴルフボールをオレンジの丸で示している。</a:t>
            </a:r>
            <a:endParaRPr kumimoji="1" lang="en-US" altLang="ja-JP" sz="7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35" name="テキスト ボックス 1034">
            <a:extLst>
              <a:ext uri="{FF2B5EF4-FFF2-40B4-BE49-F238E27FC236}">
                <a16:creationId xmlns:a16="http://schemas.microsoft.com/office/drawing/2014/main" id="{21EC6FC0-CDAE-9A73-F798-2B2DB25C310B}"/>
              </a:ext>
            </a:extLst>
          </p:cNvPr>
          <p:cNvSpPr txBox="1"/>
          <p:nvPr/>
        </p:nvSpPr>
        <p:spPr>
          <a:xfrm>
            <a:off x="33529" y="8188060"/>
            <a:ext cx="2907052" cy="307777"/>
          </a:xfrm>
          <a:prstGeom prst="rect">
            <a:avLst/>
          </a:prstGeom>
          <a:noFill/>
        </p:spPr>
        <p:txBody>
          <a:bodyPr wrap="square" rtlCol="0">
            <a:spAutoFit/>
          </a:bodyPr>
          <a:lstStyle/>
          <a:p>
            <a:r>
              <a:rPr kumimoji="1" lang="ja-JP" altLang="en-US" sz="1400" b="1" dirty="0">
                <a:solidFill>
                  <a:srgbClr val="073849"/>
                </a:solidFill>
                <a:latin typeface="Noto Sans JP" panose="020B0200000000000000" pitchFamily="50" charset="-128"/>
                <a:ea typeface="Noto Sans JP" panose="020B0200000000000000" pitchFamily="50" charset="-128"/>
              </a:rPr>
              <a:t>キッカー・ドリブラー</a:t>
            </a:r>
            <a:r>
              <a:rPr kumimoji="1" lang="ja-JP" altLang="en-US" sz="1050" b="1" dirty="0">
                <a:solidFill>
                  <a:srgbClr val="073849"/>
                </a:solidFill>
                <a:latin typeface="Noto Sans JP" panose="020B0200000000000000" pitchFamily="50" charset="-128"/>
                <a:ea typeface="Noto Sans JP" panose="020B0200000000000000" pitchFamily="50" charset="-128"/>
              </a:rPr>
              <a:t>モジュール</a:t>
            </a:r>
            <a:endParaRPr kumimoji="1" lang="ja-JP" altLang="en-US" sz="14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37" name="テキスト ボックス 1036">
            <a:extLst>
              <a:ext uri="{FF2B5EF4-FFF2-40B4-BE49-F238E27FC236}">
                <a16:creationId xmlns:a16="http://schemas.microsoft.com/office/drawing/2014/main" id="{E1FD7233-9099-6F4F-7603-A4EB1FE1EFD1}"/>
              </a:ext>
            </a:extLst>
          </p:cNvPr>
          <p:cNvSpPr txBox="1"/>
          <p:nvPr/>
        </p:nvSpPr>
        <p:spPr>
          <a:xfrm>
            <a:off x="1420338" y="6825896"/>
            <a:ext cx="642703" cy="243677"/>
          </a:xfrm>
          <a:prstGeom prst="rect">
            <a:avLst/>
          </a:prstGeom>
          <a:solidFill>
            <a:srgbClr val="FFCFCF"/>
          </a:solidFill>
          <a:ln>
            <a:noFill/>
          </a:ln>
        </p:spPr>
        <p:txBody>
          <a:bodyPr wrap="square" lIns="28800" tIns="28800" rIns="28800" bIns="14400" rtlCol="0">
            <a:spAutoFit/>
          </a:bodyPr>
          <a:lstStyle/>
          <a:p>
            <a:pPr algn="ctr"/>
            <a:r>
              <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rPr>
              <a:t>各基板に</a:t>
            </a:r>
            <a:endParaRPr kumimoji="1" lang="en-US" altLang="ja-JP" sz="5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12V</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を供給</a:t>
            </a:r>
            <a:endPar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39" name="テキスト ボックス 1038">
            <a:extLst>
              <a:ext uri="{FF2B5EF4-FFF2-40B4-BE49-F238E27FC236}">
                <a16:creationId xmlns:a16="http://schemas.microsoft.com/office/drawing/2014/main" id="{E5428EAA-7ADF-4CC9-989A-C51A93806363}"/>
              </a:ext>
            </a:extLst>
          </p:cNvPr>
          <p:cNvSpPr txBox="1"/>
          <p:nvPr/>
        </p:nvSpPr>
        <p:spPr>
          <a:xfrm>
            <a:off x="2671931" y="8220109"/>
            <a:ext cx="685506" cy="243677"/>
          </a:xfrm>
          <a:prstGeom prst="rect">
            <a:avLst/>
          </a:prstGeom>
          <a:solidFill>
            <a:srgbClr val="FFD889"/>
          </a:solidFill>
          <a:ln>
            <a:noFill/>
          </a:ln>
        </p:spPr>
        <p:txBody>
          <a:bodyPr wrap="square" lIns="28800" tIns="28800" rIns="28800" bIns="14400" rtlCol="0">
            <a:spAutoFit/>
          </a:bodyPr>
          <a:lstStyle/>
          <a:p>
            <a:pPr algn="ctr"/>
            <a:r>
              <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rPr>
              <a:t>ボールを</a:t>
            </a:r>
            <a:endParaRPr kumimoji="1" lang="en-US" altLang="ja-JP" sz="5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運搬・キック</a:t>
            </a:r>
            <a:endPar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41" name="テキスト ボックス 1040">
            <a:extLst>
              <a:ext uri="{FF2B5EF4-FFF2-40B4-BE49-F238E27FC236}">
                <a16:creationId xmlns:a16="http://schemas.microsoft.com/office/drawing/2014/main" id="{87137DBF-48C2-5F63-80F2-9D5AEDC415F9}"/>
              </a:ext>
            </a:extLst>
          </p:cNvPr>
          <p:cNvSpPr txBox="1"/>
          <p:nvPr/>
        </p:nvSpPr>
        <p:spPr>
          <a:xfrm>
            <a:off x="122622" y="8412425"/>
            <a:ext cx="2164346" cy="369332"/>
          </a:xfrm>
          <a:prstGeom prst="rect">
            <a:avLst/>
          </a:prstGeom>
          <a:noFill/>
        </p:spPr>
        <p:txBody>
          <a:bodyPr wrap="square" rtlCol="0">
            <a:spAutoFit/>
          </a:bodyPr>
          <a:lstStyle/>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ソレノイド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en-US" altLang="ja-JP" sz="900" b="1" dirty="0">
                <a:solidFill>
                  <a:srgbClr val="073849"/>
                </a:solidFill>
                <a:latin typeface="Noto Sans JP" panose="020B0200000000000000" pitchFamily="50" charset="-128"/>
                <a:ea typeface="Noto Sans JP" panose="020B0200000000000000" pitchFamily="50" charset="-128"/>
              </a:rPr>
              <a:t>CB1029 </a:t>
            </a:r>
            <a:r>
              <a:rPr kumimoji="1" lang="en-US" altLang="ja-JP" sz="700" b="1" dirty="0">
                <a:solidFill>
                  <a:srgbClr val="073849"/>
                </a:solidFill>
                <a:latin typeface="Noto Sans JP" panose="020B0200000000000000" pitchFamily="50" charset="-128"/>
                <a:ea typeface="Noto Sans JP" panose="020B0200000000000000" pitchFamily="50" charset="-128"/>
              </a:rPr>
              <a:t>(</a:t>
            </a:r>
            <a:r>
              <a:rPr kumimoji="1" lang="ja-JP" altLang="en-US" sz="700" b="1" dirty="0">
                <a:solidFill>
                  <a:srgbClr val="073849"/>
                </a:solidFill>
                <a:latin typeface="Noto Sans JP" panose="020B0200000000000000" pitchFamily="50" charset="-128"/>
                <a:ea typeface="Noto Sans JP" panose="020B0200000000000000" pitchFamily="50" charset="-128"/>
              </a:rPr>
              <a:t>タカハ機工</a:t>
            </a:r>
            <a:r>
              <a:rPr kumimoji="1" lang="en-US" altLang="ja-JP" sz="700" b="1" dirty="0">
                <a:solidFill>
                  <a:srgbClr val="073849"/>
                </a:solidFill>
                <a:latin typeface="Noto Sans JP" panose="020B0200000000000000" pitchFamily="50" charset="-128"/>
                <a:ea typeface="Noto Sans JP" panose="020B0200000000000000" pitchFamily="50" charset="-128"/>
              </a:rPr>
              <a:t>)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x2</a:t>
            </a:r>
          </a:p>
          <a:p>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BLDC : </a:t>
            </a:r>
            <a:r>
              <a:rPr lang="en-US" altLang="ja-JP" sz="900" b="1" i="0" dirty="0">
                <a:solidFill>
                  <a:srgbClr val="073849"/>
                </a:solidFill>
                <a:effectLst/>
                <a:latin typeface="Noto Sans JP" panose="020B0200000000000000" pitchFamily="50" charset="-128"/>
                <a:ea typeface="Noto Sans JP" panose="020B0200000000000000" pitchFamily="50" charset="-128"/>
              </a:rPr>
              <a:t>Mini 1525 3500KV </a:t>
            </a:r>
            <a:r>
              <a:rPr lang="en-US" altLang="ja-JP" sz="800" i="0" dirty="0">
                <a:solidFill>
                  <a:schemeClr val="tx1">
                    <a:lumMod val="85000"/>
                    <a:lumOff val="15000"/>
                  </a:schemeClr>
                </a:solidFill>
                <a:effectLst/>
                <a:latin typeface="Noto Sans JP" panose="020B0200000000000000" pitchFamily="50" charset="-128"/>
                <a:ea typeface="Noto Sans JP" panose="020B0200000000000000" pitchFamily="50" charset="-128"/>
              </a:rPr>
              <a:t>x2</a:t>
            </a:r>
            <a:endPar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43" name="テキスト ボックス 1042">
            <a:extLst>
              <a:ext uri="{FF2B5EF4-FFF2-40B4-BE49-F238E27FC236}">
                <a16:creationId xmlns:a16="http://schemas.microsoft.com/office/drawing/2014/main" id="{B48753A6-30FE-52C7-1856-BF23D486101E}"/>
              </a:ext>
            </a:extLst>
          </p:cNvPr>
          <p:cNvSpPr txBox="1"/>
          <p:nvPr/>
        </p:nvSpPr>
        <p:spPr>
          <a:xfrm>
            <a:off x="109832" y="8742471"/>
            <a:ext cx="3649299" cy="1880130"/>
          </a:xfrm>
          <a:prstGeom prst="rect">
            <a:avLst/>
          </a:prstGeom>
          <a:noFill/>
        </p:spPr>
        <p:txBody>
          <a:bodyPr wrap="square" rtlCol="0">
            <a:spAutoFit/>
          </a:bodyPr>
          <a:lstStyle/>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私たちのロボットには前後にドリブラーとキッカーを搭載しています。ボールをキックするキッカーについて、オープンリーグではロボットの直径が</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18cm</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という制限が存在しているので、ライトウェイトで使用していた</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ソレノイド</a:t>
            </a:r>
            <a:r>
              <a:rPr kumimoji="1" lang="en-US" altLang="ja-JP" sz="800" b="1" dirty="0">
                <a:solidFill>
                  <a:srgbClr val="073849"/>
                </a:solidFill>
                <a:latin typeface="Noto Sans JP" panose="020B0200000000000000" pitchFamily="50" charset="-128"/>
                <a:ea typeface="Noto Sans JP" panose="020B0200000000000000" pitchFamily="50" charset="-128"/>
              </a:rPr>
              <a:t>(CB1037)</a:t>
            </a:r>
            <a:r>
              <a:rPr kumimoji="1" lang="ja-JP" altLang="en-US" sz="800" b="1" dirty="0">
                <a:solidFill>
                  <a:srgbClr val="073849"/>
                </a:solidFill>
                <a:latin typeface="Noto Sans JP" panose="020B0200000000000000" pitchFamily="50" charset="-128"/>
                <a:ea typeface="Noto Sans JP" panose="020B0200000000000000" pitchFamily="50" charset="-128"/>
              </a:rPr>
              <a:t>より</a:t>
            </a:r>
            <a:r>
              <a:rPr kumimoji="1" lang="en-US" altLang="ja-JP" sz="800" b="1" dirty="0">
                <a:solidFill>
                  <a:srgbClr val="073849"/>
                </a:solidFill>
                <a:latin typeface="Noto Sans JP" panose="020B0200000000000000" pitchFamily="50" charset="-128"/>
                <a:ea typeface="Noto Sans JP" panose="020B0200000000000000" pitchFamily="50" charset="-128"/>
              </a:rPr>
              <a:t>1</a:t>
            </a:r>
            <a:r>
              <a:rPr kumimoji="1" lang="ja-JP" altLang="en-US" sz="800" b="1" dirty="0">
                <a:solidFill>
                  <a:srgbClr val="073849"/>
                </a:solidFill>
                <a:latin typeface="Noto Sans JP" panose="020B0200000000000000" pitchFamily="50" charset="-128"/>
                <a:ea typeface="Noto Sans JP" panose="020B0200000000000000" pitchFamily="50" charset="-128"/>
              </a:rPr>
              <a:t>回り小さい</a:t>
            </a:r>
            <a:r>
              <a:rPr kumimoji="1" lang="en-US" altLang="ja-JP" sz="800" b="1" dirty="0">
                <a:solidFill>
                  <a:srgbClr val="073849"/>
                </a:solidFill>
                <a:latin typeface="Noto Sans JP" panose="020B0200000000000000" pitchFamily="50" charset="-128"/>
                <a:ea typeface="Noto Sans JP" panose="020B0200000000000000" pitchFamily="50" charset="-128"/>
              </a:rPr>
              <a:t>CB1029</a:t>
            </a:r>
            <a:r>
              <a:rPr kumimoji="1" lang="ja-JP" altLang="en-US" sz="800" b="1" dirty="0">
                <a:solidFill>
                  <a:srgbClr val="073849"/>
                </a:solidFill>
                <a:latin typeface="Noto Sans JP" panose="020B0200000000000000" pitchFamily="50" charset="-128"/>
                <a:ea typeface="Noto Sans JP" panose="020B0200000000000000" pitchFamily="50" charset="-128"/>
              </a:rPr>
              <a:t>を採用しています</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。キッカーの回路では、</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PchMOSFET</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と</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NchMOSFET</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を利用してコンデンサの充電部分とソレノイドの駆動部分を分離し、ノイズを低減しています。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また、ボールを運搬するためのドリブラー</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には</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BLDC</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を採用することで、</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DC</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モーター</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よりも</a:t>
            </a:r>
            <a:r>
              <a:rPr kumimoji="1" lang="ja-JP" altLang="en-US" sz="800" b="1" dirty="0">
                <a:solidFill>
                  <a:srgbClr val="073849"/>
                </a:solidFill>
                <a:latin typeface="Noto Sans JP" panose="020B0200000000000000" pitchFamily="50" charset="-128"/>
                <a:ea typeface="Noto Sans JP" panose="020B0200000000000000" pitchFamily="50" charset="-128"/>
              </a:rPr>
              <a:t>ドリブラー部分を小型化する</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ことが</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できました。</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ロボットのメンテナンス性を向上させる</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ために、</a:t>
            </a:r>
            <a:r>
              <a:rPr kumimoji="1" lang="ja-JP" altLang="en-US" sz="800" b="1" dirty="0">
                <a:solidFill>
                  <a:srgbClr val="073849"/>
                </a:solidFill>
                <a:latin typeface="Noto Sans JP" panose="020B0200000000000000" pitchFamily="50" charset="-128"/>
                <a:ea typeface="Noto Sans JP" panose="020B0200000000000000" pitchFamily="50" charset="-128"/>
              </a:rPr>
              <a:t>ロボット下部のネジ</a:t>
            </a:r>
            <a:r>
              <a:rPr kumimoji="1" lang="en-US" altLang="ja-JP" sz="800" b="1" dirty="0">
                <a:solidFill>
                  <a:srgbClr val="073849"/>
                </a:solidFill>
                <a:latin typeface="Noto Sans JP" panose="020B0200000000000000" pitchFamily="50" charset="-128"/>
                <a:ea typeface="Noto Sans JP" panose="020B0200000000000000" pitchFamily="50" charset="-128"/>
              </a:rPr>
              <a:t>4</a:t>
            </a:r>
            <a:r>
              <a:rPr kumimoji="1" lang="ja-JP" altLang="en-US" sz="800" b="1" dirty="0">
                <a:solidFill>
                  <a:srgbClr val="073849"/>
                </a:solidFill>
                <a:latin typeface="Noto Sans JP" panose="020B0200000000000000" pitchFamily="50" charset="-128"/>
                <a:ea typeface="Noto Sans JP" panose="020B0200000000000000" pitchFamily="50" charset="-128"/>
              </a:rPr>
              <a:t>個を外すだけ</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でこのユニットにアクセスすることが</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できる</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ように設計しました。</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45" name="テキスト ボックス 1044">
            <a:extLst>
              <a:ext uri="{FF2B5EF4-FFF2-40B4-BE49-F238E27FC236}">
                <a16:creationId xmlns:a16="http://schemas.microsoft.com/office/drawing/2014/main" id="{3FEDF277-9BCB-510A-11DB-3CA74BA0E158}"/>
              </a:ext>
            </a:extLst>
          </p:cNvPr>
          <p:cNvSpPr txBox="1"/>
          <p:nvPr/>
        </p:nvSpPr>
        <p:spPr>
          <a:xfrm>
            <a:off x="41759" y="3344664"/>
            <a:ext cx="1454490" cy="307777"/>
          </a:xfrm>
          <a:prstGeom prst="rect">
            <a:avLst/>
          </a:prstGeom>
          <a:noFill/>
        </p:spPr>
        <p:txBody>
          <a:bodyPr wrap="square" rtlCol="0">
            <a:spAutoFit/>
          </a:bodyPr>
          <a:lstStyle/>
          <a:p>
            <a:r>
              <a:rPr kumimoji="1" lang="ja-JP" altLang="en-US" sz="1400" b="1" dirty="0">
                <a:solidFill>
                  <a:srgbClr val="073849"/>
                </a:solidFill>
                <a:latin typeface="Noto Sans JP" panose="020B0200000000000000" pitchFamily="50" charset="-128"/>
                <a:ea typeface="Noto Sans JP" panose="020B0200000000000000" pitchFamily="50" charset="-128"/>
              </a:rPr>
              <a:t>メイン基板</a:t>
            </a:r>
            <a:endParaRPr kumimoji="1" lang="ja-JP" altLang="en-US" sz="14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47" name="テキスト ボックス 1046">
            <a:extLst>
              <a:ext uri="{FF2B5EF4-FFF2-40B4-BE49-F238E27FC236}">
                <a16:creationId xmlns:a16="http://schemas.microsoft.com/office/drawing/2014/main" id="{07CB02A5-8F3D-8E67-ECB1-62E03068FB52}"/>
              </a:ext>
            </a:extLst>
          </p:cNvPr>
          <p:cNvSpPr txBox="1"/>
          <p:nvPr/>
        </p:nvSpPr>
        <p:spPr>
          <a:xfrm>
            <a:off x="1083970" y="3375668"/>
            <a:ext cx="1089419" cy="241132"/>
          </a:xfrm>
          <a:prstGeom prst="rect">
            <a:avLst/>
          </a:prstGeom>
          <a:solidFill>
            <a:srgbClr val="B7FFC5"/>
          </a:solidFill>
          <a:ln>
            <a:noFill/>
          </a:ln>
        </p:spPr>
        <p:txBody>
          <a:bodyPr wrap="square" lIns="28800" tIns="50400" rIns="28800" bIns="36000" rtlCol="0">
            <a:spAutoFit/>
          </a:bodyPr>
          <a:lstStyle/>
          <a:p>
            <a:pPr algn="ctr"/>
            <a:r>
              <a:rPr kumimoji="1" lang="ja-JP" altLang="en-US" sz="1000" b="1" dirty="0">
                <a:solidFill>
                  <a:schemeClr val="tx1">
                    <a:lumMod val="85000"/>
                    <a:lumOff val="15000"/>
                  </a:schemeClr>
                </a:solidFill>
                <a:latin typeface="Noto Sans JP" panose="020B0200000000000000" pitchFamily="50" charset="-128"/>
                <a:ea typeface="Noto Sans JP" panose="020B0200000000000000" pitchFamily="50" charset="-128"/>
              </a:rPr>
              <a:t>ロボットの制御</a:t>
            </a:r>
          </a:p>
        </p:txBody>
      </p:sp>
      <p:sp>
        <p:nvSpPr>
          <p:cNvPr id="1048" name="テキスト ボックス 1047">
            <a:extLst>
              <a:ext uri="{FF2B5EF4-FFF2-40B4-BE49-F238E27FC236}">
                <a16:creationId xmlns:a16="http://schemas.microsoft.com/office/drawing/2014/main" id="{C7E7B241-A58A-A8A3-017A-9D336A4A28EB}"/>
              </a:ext>
            </a:extLst>
          </p:cNvPr>
          <p:cNvSpPr txBox="1"/>
          <p:nvPr/>
        </p:nvSpPr>
        <p:spPr>
          <a:xfrm>
            <a:off x="11207272" y="4364840"/>
            <a:ext cx="1089419" cy="241132"/>
          </a:xfrm>
          <a:prstGeom prst="rect">
            <a:avLst/>
          </a:prstGeom>
          <a:solidFill>
            <a:srgbClr val="B7FFC5"/>
          </a:solidFill>
          <a:ln>
            <a:noFill/>
          </a:ln>
        </p:spPr>
        <p:txBody>
          <a:bodyPr wrap="square" lIns="28800" tIns="50400" rIns="28800" bIns="36000" rtlCol="0">
            <a:spAutoFit/>
          </a:bodyPr>
          <a:lstStyle/>
          <a:p>
            <a:pPr algn="ctr"/>
            <a:r>
              <a:rPr kumimoji="1" lang="ja-JP" altLang="en-US" sz="1000" b="1" dirty="0">
                <a:solidFill>
                  <a:schemeClr val="tx1">
                    <a:lumMod val="85000"/>
                    <a:lumOff val="15000"/>
                  </a:schemeClr>
                </a:solidFill>
                <a:latin typeface="Noto Sans JP" panose="020B0200000000000000" pitchFamily="50" charset="-128"/>
                <a:ea typeface="Noto Sans JP" panose="020B0200000000000000" pitchFamily="50" charset="-128"/>
              </a:rPr>
              <a:t>ソフトウェア</a:t>
            </a:r>
          </a:p>
        </p:txBody>
      </p:sp>
      <p:sp>
        <p:nvSpPr>
          <p:cNvPr id="1049" name="テキスト ボックス 1048">
            <a:extLst>
              <a:ext uri="{FF2B5EF4-FFF2-40B4-BE49-F238E27FC236}">
                <a16:creationId xmlns:a16="http://schemas.microsoft.com/office/drawing/2014/main" id="{6B1125AF-8B2C-7060-D79A-07B2FBFC2220}"/>
              </a:ext>
            </a:extLst>
          </p:cNvPr>
          <p:cNvSpPr txBox="1"/>
          <p:nvPr/>
        </p:nvSpPr>
        <p:spPr>
          <a:xfrm>
            <a:off x="9687295" y="7078166"/>
            <a:ext cx="1089419" cy="241132"/>
          </a:xfrm>
          <a:prstGeom prst="rect">
            <a:avLst/>
          </a:prstGeom>
          <a:solidFill>
            <a:srgbClr val="B7FFC5"/>
          </a:solidFill>
          <a:ln>
            <a:noFill/>
          </a:ln>
        </p:spPr>
        <p:txBody>
          <a:bodyPr wrap="square" lIns="28800" tIns="50400" rIns="28800" bIns="36000" rtlCol="0">
            <a:spAutoFit/>
          </a:bodyPr>
          <a:lstStyle/>
          <a:p>
            <a:pPr algn="ctr"/>
            <a:r>
              <a:rPr kumimoji="1" lang="ja-JP" altLang="en-US" sz="1000" b="1" dirty="0">
                <a:solidFill>
                  <a:schemeClr val="tx1">
                    <a:lumMod val="85000"/>
                    <a:lumOff val="15000"/>
                  </a:schemeClr>
                </a:solidFill>
                <a:latin typeface="Noto Sans JP" panose="020B0200000000000000" pitchFamily="50" charset="-128"/>
                <a:ea typeface="Noto Sans JP" panose="020B0200000000000000" pitchFamily="50" charset="-128"/>
              </a:rPr>
              <a:t>ソフトウェア</a:t>
            </a:r>
          </a:p>
        </p:txBody>
      </p:sp>
      <p:sp>
        <p:nvSpPr>
          <p:cNvPr id="1050" name="テキスト ボックス 1049">
            <a:extLst>
              <a:ext uri="{FF2B5EF4-FFF2-40B4-BE49-F238E27FC236}">
                <a16:creationId xmlns:a16="http://schemas.microsoft.com/office/drawing/2014/main" id="{31010FF9-2ACA-6F83-A63F-36CB9525732A}"/>
              </a:ext>
            </a:extLst>
          </p:cNvPr>
          <p:cNvSpPr txBox="1"/>
          <p:nvPr/>
        </p:nvSpPr>
        <p:spPr>
          <a:xfrm>
            <a:off x="10832499" y="7078166"/>
            <a:ext cx="589882" cy="241132"/>
          </a:xfrm>
          <a:prstGeom prst="rect">
            <a:avLst/>
          </a:prstGeom>
          <a:solidFill>
            <a:srgbClr val="FFB7F6"/>
          </a:solidFill>
          <a:ln>
            <a:noFill/>
          </a:ln>
        </p:spPr>
        <p:txBody>
          <a:bodyPr wrap="square" lIns="28800" tIns="50400" rIns="28800" bIns="36000" rtlCol="0">
            <a:spAutoFit/>
          </a:bodyPr>
          <a:lstStyle/>
          <a:p>
            <a:pPr algn="ctr"/>
            <a:r>
              <a:rPr kumimoji="1" lang="ja-JP" altLang="en-US" sz="1000" b="1" dirty="0">
                <a:solidFill>
                  <a:schemeClr val="tx1">
                    <a:lumMod val="85000"/>
                    <a:lumOff val="15000"/>
                  </a:schemeClr>
                </a:solidFill>
                <a:latin typeface="Noto Sans JP" panose="020B0200000000000000" pitchFamily="50" charset="-128"/>
                <a:ea typeface="Noto Sans JP" panose="020B0200000000000000" pitchFamily="50" charset="-128"/>
              </a:rPr>
              <a:t>研究</a:t>
            </a:r>
          </a:p>
        </p:txBody>
      </p:sp>
      <p:sp>
        <p:nvSpPr>
          <p:cNvPr id="1051" name="テキスト ボックス 1050">
            <a:extLst>
              <a:ext uri="{FF2B5EF4-FFF2-40B4-BE49-F238E27FC236}">
                <a16:creationId xmlns:a16="http://schemas.microsoft.com/office/drawing/2014/main" id="{6D691BCE-C1A3-3CEE-FE22-A2A680BB4D0A}"/>
              </a:ext>
            </a:extLst>
          </p:cNvPr>
          <p:cNvSpPr txBox="1"/>
          <p:nvPr/>
        </p:nvSpPr>
        <p:spPr>
          <a:xfrm>
            <a:off x="10210140" y="9033123"/>
            <a:ext cx="869340" cy="241132"/>
          </a:xfrm>
          <a:prstGeom prst="rect">
            <a:avLst/>
          </a:prstGeom>
          <a:solidFill>
            <a:schemeClr val="accent3">
              <a:lumMod val="40000"/>
              <a:lumOff val="60000"/>
            </a:schemeClr>
          </a:solidFill>
          <a:ln>
            <a:noFill/>
          </a:ln>
        </p:spPr>
        <p:txBody>
          <a:bodyPr wrap="square" lIns="28800" tIns="50400" rIns="28800" bIns="36000" rtlCol="0">
            <a:spAutoFit/>
          </a:bodyPr>
          <a:lstStyle/>
          <a:p>
            <a:pPr algn="ctr"/>
            <a:r>
              <a:rPr kumimoji="1" lang="ja-JP" altLang="en-US" sz="1000" b="1" dirty="0">
                <a:solidFill>
                  <a:schemeClr val="tx1">
                    <a:lumMod val="85000"/>
                    <a:lumOff val="15000"/>
                  </a:schemeClr>
                </a:solidFill>
                <a:latin typeface="Noto Sans JP" panose="020B0200000000000000" pitchFamily="50" charset="-128"/>
                <a:ea typeface="Noto Sans JP" panose="020B0200000000000000" pitchFamily="50" charset="-128"/>
              </a:rPr>
              <a:t>チーム活動</a:t>
            </a:r>
          </a:p>
        </p:txBody>
      </p:sp>
      <p:sp>
        <p:nvSpPr>
          <p:cNvPr id="1052" name="テキスト ボックス 1051">
            <a:extLst>
              <a:ext uri="{FF2B5EF4-FFF2-40B4-BE49-F238E27FC236}">
                <a16:creationId xmlns:a16="http://schemas.microsoft.com/office/drawing/2014/main" id="{D5786293-FB29-95DB-3581-963FB69F30DF}"/>
              </a:ext>
            </a:extLst>
          </p:cNvPr>
          <p:cNvSpPr txBox="1"/>
          <p:nvPr/>
        </p:nvSpPr>
        <p:spPr>
          <a:xfrm>
            <a:off x="177754" y="3604588"/>
            <a:ext cx="2164346" cy="369332"/>
          </a:xfrm>
          <a:prstGeom prst="rect">
            <a:avLst/>
          </a:prstGeom>
          <a:noFill/>
        </p:spPr>
        <p:txBody>
          <a:bodyPr wrap="square" rtlCol="0">
            <a:spAutoFit/>
          </a:bodyPr>
          <a:lstStyle/>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メインマイコン</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 : </a:t>
            </a:r>
            <a:r>
              <a:rPr kumimoji="1" lang="en-US" altLang="ja-JP" sz="900" b="1" dirty="0">
                <a:solidFill>
                  <a:srgbClr val="073849"/>
                </a:solidFill>
                <a:latin typeface="Noto Sans JP" panose="020B0200000000000000" pitchFamily="50" charset="-128"/>
                <a:ea typeface="Noto Sans JP" panose="020B0200000000000000" pitchFamily="50" charset="-128"/>
              </a:rPr>
              <a:t>Teensy 4.0</a:t>
            </a:r>
          </a:p>
          <a:p>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ToF</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処理用マイコン</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 : </a:t>
            </a:r>
            <a:r>
              <a:rPr kumimoji="1" lang="en-US" altLang="ja-JP" sz="900" b="1" dirty="0">
                <a:solidFill>
                  <a:srgbClr val="073849"/>
                </a:solidFill>
                <a:latin typeface="Noto Sans JP" panose="020B0200000000000000" pitchFamily="50" charset="-128"/>
                <a:ea typeface="Noto Sans JP" panose="020B0200000000000000" pitchFamily="50" charset="-128"/>
              </a:rPr>
              <a:t>RP2040</a:t>
            </a:r>
          </a:p>
        </p:txBody>
      </p:sp>
      <p:sp>
        <p:nvSpPr>
          <p:cNvPr id="1053" name="テキスト ボックス 1052">
            <a:extLst>
              <a:ext uri="{FF2B5EF4-FFF2-40B4-BE49-F238E27FC236}">
                <a16:creationId xmlns:a16="http://schemas.microsoft.com/office/drawing/2014/main" id="{15613864-3924-52B8-E377-A0B63ED514CC}"/>
              </a:ext>
            </a:extLst>
          </p:cNvPr>
          <p:cNvSpPr txBox="1"/>
          <p:nvPr/>
        </p:nvSpPr>
        <p:spPr>
          <a:xfrm>
            <a:off x="53974" y="3913596"/>
            <a:ext cx="3391836" cy="1495409"/>
          </a:xfrm>
          <a:prstGeom prst="rect">
            <a:avLst/>
          </a:prstGeom>
          <a:noFill/>
        </p:spPr>
        <p:txBody>
          <a:bodyPr wrap="square" rtlCol="0">
            <a:spAutoFit/>
          </a:bodyPr>
          <a:lstStyle/>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メインマイコンには昨年度から引き続き</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Teensy4.0</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を採用しています。マイコンの値段に対して、</a:t>
            </a:r>
            <a:r>
              <a:rPr kumimoji="1" lang="ja-JP" altLang="en-US" sz="800" b="1" dirty="0">
                <a:solidFill>
                  <a:srgbClr val="073849"/>
                </a:solidFill>
                <a:latin typeface="Noto Sans JP" panose="020B0200000000000000" pitchFamily="50" charset="-128"/>
                <a:ea typeface="Noto Sans JP" panose="020B0200000000000000" pitchFamily="50" charset="-128"/>
              </a:rPr>
              <a:t>シリアルの数が多く、処理速度が高い</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ことからコストパフォーマンスが高いことから採用しています。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メインマイコンでは、カメラ・ラインセンサ・電源基板・無線モジュールからの情報を受け取り、モータードライバ・</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UI</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モジュールにデータを出力しています。</a:t>
            </a:r>
            <a:r>
              <a:rPr kumimoji="1" lang="ja-JP" altLang="en-US" sz="800" b="1" dirty="0">
                <a:solidFill>
                  <a:srgbClr val="073849"/>
                </a:solidFill>
                <a:latin typeface="Noto Sans JP" panose="020B0200000000000000" pitchFamily="50" charset="-128"/>
                <a:ea typeface="Noto Sans JP" panose="020B0200000000000000" pitchFamily="50" charset="-128"/>
              </a:rPr>
              <a:t>アタッカー・ディフェンダーのプログラムが</a:t>
            </a:r>
            <a:r>
              <a:rPr kumimoji="1" lang="en-US" altLang="ja-JP" sz="800" b="1" dirty="0">
                <a:solidFill>
                  <a:srgbClr val="073849"/>
                </a:solidFill>
                <a:latin typeface="Noto Sans JP" panose="020B0200000000000000" pitchFamily="50" charset="-128"/>
                <a:ea typeface="Noto Sans JP" panose="020B0200000000000000" pitchFamily="50" charset="-128"/>
              </a:rPr>
              <a:t>2</a:t>
            </a:r>
            <a:r>
              <a:rPr kumimoji="1" lang="ja-JP" altLang="en-US" sz="800" b="1" dirty="0">
                <a:solidFill>
                  <a:srgbClr val="073849"/>
                </a:solidFill>
                <a:latin typeface="Noto Sans JP" panose="020B0200000000000000" pitchFamily="50" charset="-128"/>
                <a:ea typeface="Noto Sans JP" panose="020B0200000000000000" pitchFamily="50" charset="-128"/>
              </a:rPr>
              <a:t>台共に搭載されている</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ため、プログラムを書き込むことなく</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2</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つの役割を切り替えすることができます。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また、赤外線で距離を計測することができる</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ToF</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16</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個搭載しています。周囲の物体の距離を計測し、ロボットがいると判断することで、</a:t>
            </a:r>
            <a:r>
              <a:rPr kumimoji="1" lang="ja-JP" altLang="en-US" sz="800" b="1" dirty="0">
                <a:solidFill>
                  <a:srgbClr val="073849"/>
                </a:solidFill>
                <a:latin typeface="Noto Sans JP" panose="020B0200000000000000" pitchFamily="50" charset="-128"/>
                <a:ea typeface="Noto Sans JP" panose="020B0200000000000000" pitchFamily="50" charset="-128"/>
              </a:rPr>
              <a:t>その部分を避けてボールを運搬することができます</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a:t>
            </a:r>
          </a:p>
        </p:txBody>
      </p:sp>
      <p:sp>
        <p:nvSpPr>
          <p:cNvPr id="1054" name="テキスト ボックス 1053">
            <a:extLst>
              <a:ext uri="{FF2B5EF4-FFF2-40B4-BE49-F238E27FC236}">
                <a16:creationId xmlns:a16="http://schemas.microsoft.com/office/drawing/2014/main" id="{79F4AE94-7BD3-A716-DF75-5CB0E66C32C7}"/>
              </a:ext>
            </a:extLst>
          </p:cNvPr>
          <p:cNvSpPr txBox="1"/>
          <p:nvPr/>
        </p:nvSpPr>
        <p:spPr>
          <a:xfrm>
            <a:off x="3329781" y="3344664"/>
            <a:ext cx="1661138" cy="307777"/>
          </a:xfrm>
          <a:prstGeom prst="rect">
            <a:avLst/>
          </a:prstGeom>
          <a:noFill/>
        </p:spPr>
        <p:txBody>
          <a:bodyPr wrap="square" rtlCol="0">
            <a:spAutoFit/>
          </a:bodyPr>
          <a:lstStyle/>
          <a:p>
            <a:r>
              <a:rPr kumimoji="1" lang="en-US" altLang="ja-JP" sz="1400" b="1" dirty="0">
                <a:solidFill>
                  <a:srgbClr val="073849"/>
                </a:solidFill>
                <a:latin typeface="Noto Sans JP" panose="020B0200000000000000" pitchFamily="50" charset="-128"/>
                <a:ea typeface="Noto Sans JP" panose="020B0200000000000000" pitchFamily="50" charset="-128"/>
              </a:rPr>
              <a:t>UI</a:t>
            </a:r>
            <a:r>
              <a:rPr kumimoji="1" lang="ja-JP" altLang="en-US" sz="1400" b="1" dirty="0">
                <a:solidFill>
                  <a:srgbClr val="073849"/>
                </a:solidFill>
                <a:latin typeface="Noto Sans JP" panose="020B0200000000000000" pitchFamily="50" charset="-128"/>
                <a:ea typeface="Noto Sans JP" panose="020B0200000000000000" pitchFamily="50" charset="-128"/>
              </a:rPr>
              <a:t>モジュール基板</a:t>
            </a:r>
            <a:endParaRPr kumimoji="1" lang="ja-JP" altLang="en-US" sz="14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56" name="テキスト ボックス 1055">
            <a:extLst>
              <a:ext uri="{FF2B5EF4-FFF2-40B4-BE49-F238E27FC236}">
                <a16:creationId xmlns:a16="http://schemas.microsoft.com/office/drawing/2014/main" id="{BDCD973A-322F-701C-F0D2-E0EB91593012}"/>
              </a:ext>
            </a:extLst>
          </p:cNvPr>
          <p:cNvSpPr txBox="1"/>
          <p:nvPr/>
        </p:nvSpPr>
        <p:spPr>
          <a:xfrm>
            <a:off x="4932061" y="3383089"/>
            <a:ext cx="642703" cy="243677"/>
          </a:xfrm>
          <a:prstGeom prst="rect">
            <a:avLst/>
          </a:prstGeom>
          <a:solidFill>
            <a:schemeClr val="accent1">
              <a:lumMod val="20000"/>
              <a:lumOff val="80000"/>
            </a:schemeClr>
          </a:solidFill>
          <a:ln>
            <a:noFill/>
          </a:ln>
        </p:spPr>
        <p:txBody>
          <a:bodyPr wrap="square" lIns="28800" tIns="28800" rIns="28800" bIns="14400" rtlCol="0">
            <a:spAutoFit/>
          </a:bodyPr>
          <a:lstStyle/>
          <a:p>
            <a:pPr algn="ctr"/>
            <a:r>
              <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rPr>
              <a:t>メイン基板との接続</a:t>
            </a:r>
            <a:endParaRPr kumimoji="1" lang="en-US" altLang="ja-JP" sz="5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SPI</a:t>
            </a:r>
            <a:endPar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57" name="テキスト ボックス 1056">
            <a:extLst>
              <a:ext uri="{FF2B5EF4-FFF2-40B4-BE49-F238E27FC236}">
                <a16:creationId xmlns:a16="http://schemas.microsoft.com/office/drawing/2014/main" id="{272226E6-A3E1-D2D3-EB2F-9CD0131C8B63}"/>
              </a:ext>
            </a:extLst>
          </p:cNvPr>
          <p:cNvSpPr txBox="1"/>
          <p:nvPr/>
        </p:nvSpPr>
        <p:spPr>
          <a:xfrm>
            <a:off x="3563383" y="3604588"/>
            <a:ext cx="2164346" cy="369332"/>
          </a:xfrm>
          <a:prstGeom prst="rect">
            <a:avLst/>
          </a:prstGeom>
          <a:noFill/>
        </p:spPr>
        <p:txBody>
          <a:bodyPr wrap="square" rtlCol="0">
            <a:spAutoFit/>
          </a:bodyPr>
          <a:lstStyle/>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ディスプレイ</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 : </a:t>
            </a:r>
            <a:r>
              <a:rPr kumimoji="1" lang="en-US" altLang="ja-JP" sz="900" b="1" dirty="0">
                <a:solidFill>
                  <a:srgbClr val="073849"/>
                </a:solidFill>
                <a:latin typeface="Noto Sans JP" panose="020B0200000000000000" pitchFamily="50" charset="-128"/>
                <a:ea typeface="Noto Sans JP" panose="020B0200000000000000" pitchFamily="50" charset="-128"/>
              </a:rPr>
              <a:t>MSP2807</a:t>
            </a:r>
          </a:p>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フルカラー</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LED : </a:t>
            </a:r>
            <a:r>
              <a:rPr kumimoji="1" lang="en-US" altLang="ja-JP" sz="900" b="1" dirty="0">
                <a:solidFill>
                  <a:srgbClr val="073849"/>
                </a:solidFill>
                <a:latin typeface="Noto Sans JP" panose="020B0200000000000000" pitchFamily="50" charset="-128"/>
                <a:ea typeface="Noto Sans JP" panose="020B0200000000000000" pitchFamily="50" charset="-128"/>
              </a:rPr>
              <a:t>WS2812B-2020 x64</a:t>
            </a:r>
          </a:p>
        </p:txBody>
      </p:sp>
      <p:sp>
        <p:nvSpPr>
          <p:cNvPr id="1058" name="テキスト ボックス 1057">
            <a:extLst>
              <a:ext uri="{FF2B5EF4-FFF2-40B4-BE49-F238E27FC236}">
                <a16:creationId xmlns:a16="http://schemas.microsoft.com/office/drawing/2014/main" id="{2A661305-3AC3-5BBA-6F15-E12F2DAB49C6}"/>
              </a:ext>
            </a:extLst>
          </p:cNvPr>
          <p:cNvSpPr txBox="1"/>
          <p:nvPr/>
        </p:nvSpPr>
        <p:spPr>
          <a:xfrm>
            <a:off x="3467280" y="3913596"/>
            <a:ext cx="3676541" cy="1495346"/>
          </a:xfrm>
          <a:prstGeom prst="rect">
            <a:avLst/>
          </a:prstGeom>
          <a:noFill/>
        </p:spPr>
        <p:txBody>
          <a:bodyPr wrap="square" rtlCol="0">
            <a:spAutoFit/>
          </a:bodyPr>
          <a:lstStyle/>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ディスプレイには、メインマイコンが保持している</a:t>
            </a:r>
            <a:r>
              <a:rPr kumimoji="1" lang="ja-JP" altLang="en-US" sz="800" b="1" dirty="0">
                <a:solidFill>
                  <a:srgbClr val="073849"/>
                </a:solidFill>
                <a:latin typeface="Noto Sans JP" panose="020B0200000000000000" pitchFamily="50" charset="-128"/>
                <a:ea typeface="Noto Sans JP" panose="020B0200000000000000" pitchFamily="50" charset="-128"/>
              </a:rPr>
              <a:t>センサーの値の表示やモード切替を行う</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ために、フルカラータッチディスプレイである</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MSP2807</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を搭載しており、</a:t>
            </a:r>
            <a:r>
              <a:rPr kumimoji="1" lang="ja-JP" altLang="en-US" sz="800" b="1" dirty="0">
                <a:solidFill>
                  <a:srgbClr val="073849"/>
                </a:solidFill>
                <a:latin typeface="Noto Sans JP" panose="020B0200000000000000" pitchFamily="50" charset="-128"/>
                <a:ea typeface="Noto Sans JP" panose="020B0200000000000000" pitchFamily="50" charset="-128"/>
              </a:rPr>
              <a:t>ロボットをパソコンに接続することなく</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センサーの値を確認することができます。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また、基板端に円形にフルカラー</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LED</a:t>
            </a: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である</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WS2812B-2020</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を搭載しており、</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ボールやゴールの角度、ラインセンサー</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の反応位置などを</a:t>
            </a:r>
            <a:r>
              <a:rPr kumimoji="1" lang="ja-JP" altLang="en-US" sz="800" b="1" dirty="0">
                <a:solidFill>
                  <a:srgbClr val="073849"/>
                </a:solidFill>
                <a:latin typeface="Noto Sans JP" panose="020B0200000000000000" pitchFamily="50" charset="-128"/>
                <a:ea typeface="Noto Sans JP" panose="020B0200000000000000" pitchFamily="50" charset="-128"/>
              </a:rPr>
              <a:t>より視覚的に認識</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する</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ことができます。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この基板を搭載することで、</a:t>
            </a:r>
            <a:r>
              <a:rPr kumimoji="1" lang="ja-JP" altLang="en-US" sz="800" b="1" dirty="0">
                <a:solidFill>
                  <a:srgbClr val="073849"/>
                </a:solidFill>
                <a:latin typeface="Noto Sans JP" panose="020B0200000000000000" pitchFamily="50" charset="-128"/>
                <a:ea typeface="Noto Sans JP" panose="020B0200000000000000" pitchFamily="50" charset="-128"/>
              </a:rPr>
              <a:t>ロボットの</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デバッグ性が飛躍的に向上</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しました。</a:t>
            </a:r>
          </a:p>
        </p:txBody>
      </p:sp>
      <p:sp>
        <p:nvSpPr>
          <p:cNvPr id="1059" name="正方形/長方形 1058">
            <a:extLst>
              <a:ext uri="{FF2B5EF4-FFF2-40B4-BE49-F238E27FC236}">
                <a16:creationId xmlns:a16="http://schemas.microsoft.com/office/drawing/2014/main" id="{DC3B1C3A-1FEA-470F-1401-F08EE43C86E8}"/>
              </a:ext>
            </a:extLst>
          </p:cNvPr>
          <p:cNvSpPr/>
          <p:nvPr/>
        </p:nvSpPr>
        <p:spPr>
          <a:xfrm>
            <a:off x="2265943" y="9577942"/>
            <a:ext cx="1360402" cy="9692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ユニット</a:t>
            </a:r>
            <a:endParaRPr kumimoji="1" lang="en-US" altLang="ja-JP" sz="1100" dirty="0"/>
          </a:p>
          <a:p>
            <a:pPr algn="ctr"/>
            <a:r>
              <a:rPr kumimoji="1" lang="ja-JP" altLang="en-US" sz="1100" dirty="0"/>
              <a:t>写真</a:t>
            </a:r>
          </a:p>
        </p:txBody>
      </p:sp>
      <p:sp>
        <p:nvSpPr>
          <p:cNvPr id="1060" name="正方形/長方形 1059">
            <a:extLst>
              <a:ext uri="{FF2B5EF4-FFF2-40B4-BE49-F238E27FC236}">
                <a16:creationId xmlns:a16="http://schemas.microsoft.com/office/drawing/2014/main" id="{319924B8-436A-9A2D-7A3B-8549ED70CC0F}"/>
              </a:ext>
            </a:extLst>
          </p:cNvPr>
          <p:cNvSpPr/>
          <p:nvPr/>
        </p:nvSpPr>
        <p:spPr>
          <a:xfrm>
            <a:off x="5515944" y="4407363"/>
            <a:ext cx="1481756" cy="9628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モジュール写真</a:t>
            </a:r>
          </a:p>
        </p:txBody>
      </p:sp>
      <p:sp>
        <p:nvSpPr>
          <p:cNvPr id="1061" name="テキスト ボックス 1060">
            <a:extLst>
              <a:ext uri="{FF2B5EF4-FFF2-40B4-BE49-F238E27FC236}">
                <a16:creationId xmlns:a16="http://schemas.microsoft.com/office/drawing/2014/main" id="{AF815527-E78D-601D-060A-F250B1C678EB}"/>
              </a:ext>
            </a:extLst>
          </p:cNvPr>
          <p:cNvSpPr txBox="1"/>
          <p:nvPr/>
        </p:nvSpPr>
        <p:spPr>
          <a:xfrm>
            <a:off x="3708787" y="8188060"/>
            <a:ext cx="2907052" cy="307777"/>
          </a:xfrm>
          <a:prstGeom prst="rect">
            <a:avLst/>
          </a:prstGeom>
          <a:noFill/>
        </p:spPr>
        <p:txBody>
          <a:bodyPr wrap="square" rtlCol="0">
            <a:spAutoFit/>
          </a:bodyPr>
          <a:lstStyle/>
          <a:p>
            <a:r>
              <a:rPr kumimoji="1" lang="ja-JP" altLang="en-US" sz="1400" b="1" dirty="0">
                <a:solidFill>
                  <a:srgbClr val="073849"/>
                </a:solidFill>
                <a:latin typeface="Noto Sans JP" panose="020B0200000000000000" pitchFamily="50" charset="-128"/>
                <a:ea typeface="Noto Sans JP" panose="020B0200000000000000" pitchFamily="50" charset="-128"/>
              </a:rPr>
              <a:t>モータードライバ</a:t>
            </a:r>
            <a:r>
              <a:rPr kumimoji="1" lang="ja-JP" altLang="en-US" sz="1050" b="1" dirty="0">
                <a:solidFill>
                  <a:srgbClr val="073849"/>
                </a:solidFill>
                <a:latin typeface="Noto Sans JP" panose="020B0200000000000000" pitchFamily="50" charset="-128"/>
                <a:ea typeface="Noto Sans JP" panose="020B0200000000000000" pitchFamily="50" charset="-128"/>
              </a:rPr>
              <a:t>モジュール</a:t>
            </a:r>
            <a:endParaRPr kumimoji="1" lang="ja-JP" altLang="en-US" sz="14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63" name="テキスト ボックス 1062">
            <a:extLst>
              <a:ext uri="{FF2B5EF4-FFF2-40B4-BE49-F238E27FC236}">
                <a16:creationId xmlns:a16="http://schemas.microsoft.com/office/drawing/2014/main" id="{926E29C6-A384-E3CD-E5CB-2978AEE02F6E}"/>
              </a:ext>
            </a:extLst>
          </p:cNvPr>
          <p:cNvSpPr txBox="1"/>
          <p:nvPr/>
        </p:nvSpPr>
        <p:spPr>
          <a:xfrm>
            <a:off x="5958373" y="8216743"/>
            <a:ext cx="642703" cy="243677"/>
          </a:xfrm>
          <a:prstGeom prst="rect">
            <a:avLst/>
          </a:prstGeom>
          <a:solidFill>
            <a:schemeClr val="accent1">
              <a:lumMod val="20000"/>
              <a:lumOff val="80000"/>
            </a:schemeClr>
          </a:solidFill>
          <a:ln>
            <a:noFill/>
          </a:ln>
        </p:spPr>
        <p:txBody>
          <a:bodyPr wrap="square" lIns="28800" tIns="28800" rIns="28800" bIns="14400" rtlCol="0">
            <a:spAutoFit/>
          </a:bodyPr>
          <a:lstStyle/>
          <a:p>
            <a:pPr algn="ctr"/>
            <a:r>
              <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rPr>
              <a:t>メイン基板との接続</a:t>
            </a:r>
            <a:endParaRPr kumimoji="1" lang="en-US" altLang="ja-JP" sz="5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UART</a:t>
            </a:r>
            <a:endPar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64" name="テキスト ボックス 1063">
            <a:extLst>
              <a:ext uri="{FF2B5EF4-FFF2-40B4-BE49-F238E27FC236}">
                <a16:creationId xmlns:a16="http://schemas.microsoft.com/office/drawing/2014/main" id="{FAD3FCDA-1749-E9F1-00CB-D5F8B4A83D1B}"/>
              </a:ext>
            </a:extLst>
          </p:cNvPr>
          <p:cNvSpPr txBox="1"/>
          <p:nvPr/>
        </p:nvSpPr>
        <p:spPr>
          <a:xfrm>
            <a:off x="3937817" y="8412425"/>
            <a:ext cx="2164346" cy="369332"/>
          </a:xfrm>
          <a:prstGeom prst="rect">
            <a:avLst/>
          </a:prstGeom>
          <a:noFill/>
        </p:spPr>
        <p:txBody>
          <a:bodyPr wrap="square" rtlCol="0">
            <a:spAutoFit/>
          </a:bodyPr>
          <a:lstStyle/>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モーター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en-US" altLang="ja-JP" sz="900" b="1" dirty="0">
                <a:solidFill>
                  <a:srgbClr val="073849"/>
                </a:solidFill>
                <a:latin typeface="Noto Sans JP" panose="020B0200000000000000" pitchFamily="50" charset="-128"/>
                <a:ea typeface="Noto Sans JP" panose="020B0200000000000000" pitchFamily="50" charset="-128"/>
              </a:rPr>
              <a:t>IG22 19:1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x4</a:t>
            </a:r>
          </a:p>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モータードライバ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en-US" altLang="ja-JP" sz="900" b="1" dirty="0">
                <a:solidFill>
                  <a:srgbClr val="073849"/>
                </a:solidFill>
                <a:latin typeface="Noto Sans JP" panose="020B0200000000000000" pitchFamily="50" charset="-128"/>
                <a:ea typeface="Noto Sans JP" panose="020B0200000000000000" pitchFamily="50" charset="-128"/>
              </a:rPr>
              <a:t>TB67H450FNG</a:t>
            </a:r>
            <a:r>
              <a:rPr kumimoji="1" lang="en-US" altLang="ja-JP" sz="7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x4</a:t>
            </a:r>
            <a:endPar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65" name="テキスト ボックス 1064">
            <a:extLst>
              <a:ext uri="{FF2B5EF4-FFF2-40B4-BE49-F238E27FC236}">
                <a16:creationId xmlns:a16="http://schemas.microsoft.com/office/drawing/2014/main" id="{99FFD962-CE3E-A55C-69F5-F0C764AE9802}"/>
              </a:ext>
            </a:extLst>
          </p:cNvPr>
          <p:cNvSpPr txBox="1"/>
          <p:nvPr/>
        </p:nvSpPr>
        <p:spPr>
          <a:xfrm>
            <a:off x="3781729" y="8742471"/>
            <a:ext cx="3215972" cy="1880066"/>
          </a:xfrm>
          <a:prstGeom prst="rect">
            <a:avLst/>
          </a:prstGeom>
          <a:noFill/>
        </p:spPr>
        <p:txBody>
          <a:bodyPr wrap="square" rtlCol="0">
            <a:spAutoFit/>
          </a:bodyPr>
          <a:lstStyle/>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モーターには</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IG22 19:1</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を採用しています。現在は在庫がなく高価なものとなっていますが、以前は</a:t>
            </a:r>
            <a:r>
              <a:rPr kumimoji="1" lang="ja-JP" altLang="en-US" sz="800" b="1" dirty="0">
                <a:solidFill>
                  <a:srgbClr val="073849"/>
                </a:solidFill>
                <a:latin typeface="Noto Sans JP" panose="020B0200000000000000" pitchFamily="50" charset="-128"/>
                <a:ea typeface="Noto Sans JP" panose="020B0200000000000000" pitchFamily="50" charset="-128"/>
              </a:rPr>
              <a:t>入手性が高く低価格であったこと</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から採用しています。また、モータードライバには</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TB67H450FNG</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を採用しています。オープンリーグのロボットは</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直径を</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18cm</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に収めないといけない都合上、基板サイズも小さく</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なければならないことから、部品サイズが小さく、流すことの</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できる電流が大きいこのドライバを</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採用しました。</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また、ドリブラーに用いている</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BLDC</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の制御も管理しており、</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駆動系をこのモジュール</a:t>
            </a:r>
            <a:r>
              <a:rPr kumimoji="1" lang="en-US" altLang="ja-JP" sz="800" b="1" dirty="0">
                <a:solidFill>
                  <a:srgbClr val="073849"/>
                </a:solidFill>
                <a:latin typeface="Noto Sans JP" panose="020B0200000000000000" pitchFamily="50" charset="-128"/>
                <a:ea typeface="Noto Sans JP" panose="020B0200000000000000" pitchFamily="50" charset="-128"/>
              </a:rPr>
              <a:t>1</a:t>
            </a:r>
            <a:r>
              <a:rPr kumimoji="1" lang="ja-JP" altLang="en-US" sz="800" b="1" dirty="0">
                <a:solidFill>
                  <a:srgbClr val="073849"/>
                </a:solidFill>
                <a:latin typeface="Noto Sans JP" panose="020B0200000000000000" pitchFamily="50" charset="-128"/>
                <a:ea typeface="Noto Sans JP" panose="020B0200000000000000" pitchFamily="50" charset="-128"/>
              </a:rPr>
              <a:t>つで管理</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できるようになっている</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ため、</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ロボットのメンテナンス性も向上</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しています。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67" name="正方形/長方形 1066">
            <a:extLst>
              <a:ext uri="{FF2B5EF4-FFF2-40B4-BE49-F238E27FC236}">
                <a16:creationId xmlns:a16="http://schemas.microsoft.com/office/drawing/2014/main" id="{86403980-B9D2-BD6F-8E0C-8F249E15F92B}"/>
              </a:ext>
            </a:extLst>
          </p:cNvPr>
          <p:cNvSpPr/>
          <p:nvPr/>
        </p:nvSpPr>
        <p:spPr>
          <a:xfrm>
            <a:off x="5586286" y="9577942"/>
            <a:ext cx="1360402" cy="9692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ユニット</a:t>
            </a:r>
            <a:endParaRPr kumimoji="1" lang="en-US" altLang="ja-JP" sz="1100" dirty="0"/>
          </a:p>
          <a:p>
            <a:pPr algn="ctr"/>
            <a:r>
              <a:rPr kumimoji="1" lang="ja-JP" altLang="en-US" sz="1100" dirty="0"/>
              <a:t>写真</a:t>
            </a:r>
          </a:p>
        </p:txBody>
      </p:sp>
    </p:spTree>
    <p:extLst>
      <p:ext uri="{BB962C8B-B14F-4D97-AF65-F5344CB8AC3E}">
        <p14:creationId xmlns:p14="http://schemas.microsoft.com/office/powerpoint/2010/main" val="48936093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1669</TotalTime>
  <Words>1527</Words>
  <Application>Microsoft Office PowerPoint</Application>
  <PresentationFormat>ユーザー設定</PresentationFormat>
  <Paragraphs>136</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Noto Sans JP</vt:lpstr>
      <vt:lpstr>游ゴシック</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ren ren</dc:creator>
  <cp:lastModifiedBy>ren ren</cp:lastModifiedBy>
  <cp:revision>27</cp:revision>
  <dcterms:created xsi:type="dcterms:W3CDTF">2023-11-04T14:19:00Z</dcterms:created>
  <dcterms:modified xsi:type="dcterms:W3CDTF">2025-02-18T09:52:07Z</dcterms:modified>
</cp:coreProperties>
</file>