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3849"/>
    <a:srgbClr val="F6B540"/>
    <a:srgbClr val="ED7D31"/>
    <a:srgbClr val="F6FFA3"/>
    <a:srgbClr val="FFCFCF"/>
    <a:srgbClr val="FFB7F6"/>
    <a:srgbClr val="B7FFC5"/>
    <a:srgbClr val="9BFFAE"/>
    <a:srgbClr val="FFD889"/>
    <a:srgbClr val="FAF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53A12-3A92-4CA0-A998-104B02F65A2B}" v="250" dt="2024-12-03T09:47:43.631"/>
    <p1510:client id="{1E5A2A9D-E4FC-F916-4E81-DA63F1B930D5}" v="9" dt="2024-12-03T09:16:06.360"/>
    <p1510:client id="{2BB3F77C-B41A-1D64-7EF7-E7D16525AC95}" v="4" dt="2024-12-03T09:13:39.889"/>
    <p1510:client id="{36E935EA-5CEF-BF32-2C82-245F28C71BAF}" v="5" dt="2024-12-03T09:15:43.602"/>
    <p1510:client id="{3B417730-5B84-77A8-A88C-43B990F65852}" v="4" dt="2024-12-03T09:16:31.813"/>
    <p1510:client id="{BA7E31AD-1779-4691-8483-611F9B604E29}" v="14" dt="2024-12-03T09:44:48.82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5152" autoAdjust="0"/>
  </p:normalViewPr>
  <p:slideViewPr>
    <p:cSldViewPr snapToGrid="0">
      <p:cViewPr varScale="1">
        <p:scale>
          <a:sx n="68" d="100"/>
          <a:sy n="68" d="100"/>
        </p:scale>
        <p:origin x="18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79552-4542-402D-98E1-AFA8340169A0}" type="datetimeFigureOut">
              <a:rPr kumimoji="1" lang="ja-JP" altLang="en-US" smtClean="0"/>
              <a:t>2025/2/18</a:t>
            </a:fld>
            <a:endParaRPr kumimoji="1" lang="ja-JP" altLang="en-US"/>
          </a:p>
        </p:txBody>
      </p:sp>
      <p:sp>
        <p:nvSpPr>
          <p:cNvPr id="4" name="スライド イメージ プレースホルダー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DA72E-23A3-4331-8916-FA88A3CEC5A9}" type="slidenum">
              <a:rPr kumimoji="1" lang="ja-JP" altLang="en-US" smtClean="0"/>
              <a:t>‹#›</a:t>
            </a:fld>
            <a:endParaRPr kumimoji="1" lang="ja-JP" altLang="en-US"/>
          </a:p>
        </p:txBody>
      </p:sp>
    </p:spTree>
    <p:extLst>
      <p:ext uri="{BB962C8B-B14F-4D97-AF65-F5344CB8AC3E}">
        <p14:creationId xmlns:p14="http://schemas.microsoft.com/office/powerpoint/2010/main" val="331971758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40DA72E-23A3-4331-8916-FA88A3CEC5A9}" type="slidenum">
              <a:rPr kumimoji="1" lang="ja-JP" altLang="en-US" smtClean="0"/>
              <a:t>1</a:t>
            </a:fld>
            <a:endParaRPr kumimoji="1" lang="ja-JP" altLang="en-US"/>
          </a:p>
        </p:txBody>
      </p:sp>
    </p:spTree>
    <p:extLst>
      <p:ext uri="{BB962C8B-B14F-4D97-AF65-F5344CB8AC3E}">
        <p14:creationId xmlns:p14="http://schemas.microsoft.com/office/powerpoint/2010/main" val="1814680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407304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2710218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94830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83254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3312252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62016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966910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227416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152089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1942369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262276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5857F6DD-A663-424A-91CD-4A5CB938D056}" type="datetimeFigureOut">
              <a:rPr kumimoji="1" lang="ja-JP" altLang="en-US" smtClean="0"/>
              <a:t>2025/2/18</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12738698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F151DA4F-5399-BB5D-A66C-8340A63170F0}"/>
              </a:ext>
            </a:extLst>
          </p:cNvPr>
          <p:cNvSpPr txBox="1"/>
          <p:nvPr/>
        </p:nvSpPr>
        <p:spPr>
          <a:xfrm>
            <a:off x="4601529" y="5910226"/>
            <a:ext cx="2542292" cy="2264787"/>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サッカー競技において、白線の外に出てしまうことは試合に参加できる時間が短くなることであるため、非常に不利な状況となります。そのため、白線を正確に素早く認識するために非常に多くのセンサを円形に搭載しています。円形に搭載することで、複数のセンサーが反応した際に、各センサーの角度をベクトル合成し、</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「白線の外に出ない」</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角度を簡単に算出する</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ことができます。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また、キーパーでは</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反応しているセンサー</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の角度を用いることで、</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ゴール前の白線上で</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ライントレースを</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しながらゴールを守る</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ことができます。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2" name="正方形/長方形 11">
            <a:extLst>
              <a:ext uri="{FF2B5EF4-FFF2-40B4-BE49-F238E27FC236}">
                <a16:creationId xmlns:a16="http://schemas.microsoft.com/office/drawing/2014/main" id="{8F36AD19-8D6E-5854-8280-65A3AAD45D5F}"/>
              </a:ext>
            </a:extLst>
          </p:cNvPr>
          <p:cNvSpPr/>
          <p:nvPr/>
        </p:nvSpPr>
        <p:spPr>
          <a:xfrm>
            <a:off x="0" y="-14513"/>
            <a:ext cx="15119350" cy="842122"/>
          </a:xfrm>
          <a:prstGeom prst="rect">
            <a:avLst/>
          </a:prstGeom>
          <a:solidFill>
            <a:srgbClr val="04202A"/>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テキスト, ロゴ&#10;&#10;AI によって生成されたコンテンツは間違っている可能性があります。">
            <a:extLst>
              <a:ext uri="{FF2B5EF4-FFF2-40B4-BE49-F238E27FC236}">
                <a16:creationId xmlns:a16="http://schemas.microsoft.com/office/drawing/2014/main" id="{3A6CF49B-1053-49DE-674C-83A3348A69D9}"/>
              </a:ext>
            </a:extLst>
          </p:cNvPr>
          <p:cNvPicPr>
            <a:picLocks noChangeAspect="1"/>
          </p:cNvPicPr>
          <p:nvPr/>
        </p:nvPicPr>
        <p:blipFill>
          <a:blip r:embed="rId3">
            <a:extLst>
              <a:ext uri="{28A0092B-C50C-407E-A947-70E740481C1C}">
                <a14:useLocalDpi xmlns:a14="http://schemas.microsoft.com/office/drawing/2010/main" val="0"/>
              </a:ext>
            </a:extLst>
          </a:blip>
          <a:srcRect l="15013" t="39886" r="3308" b="34205"/>
          <a:stretch/>
        </p:blipFill>
        <p:spPr>
          <a:xfrm>
            <a:off x="90941" y="38381"/>
            <a:ext cx="2755900" cy="618147"/>
          </a:xfrm>
          <a:prstGeom prst="rect">
            <a:avLst/>
          </a:prstGeom>
        </p:spPr>
      </p:pic>
      <p:sp>
        <p:nvSpPr>
          <p:cNvPr id="15" name="テキスト ボックス 14">
            <a:extLst>
              <a:ext uri="{FF2B5EF4-FFF2-40B4-BE49-F238E27FC236}">
                <a16:creationId xmlns:a16="http://schemas.microsoft.com/office/drawing/2014/main" id="{60E5D673-EC72-C736-3D56-DAE29B1BF0B0}"/>
              </a:ext>
            </a:extLst>
          </p:cNvPr>
          <p:cNvSpPr txBox="1"/>
          <p:nvPr/>
        </p:nvSpPr>
        <p:spPr>
          <a:xfrm>
            <a:off x="706891" y="594857"/>
            <a:ext cx="2171700" cy="246221"/>
          </a:xfrm>
          <a:prstGeom prst="rect">
            <a:avLst/>
          </a:prstGeom>
          <a:noFill/>
        </p:spPr>
        <p:txBody>
          <a:bodyPr wrap="square" rtlCol="0">
            <a:spAutoFit/>
          </a:bodyPr>
          <a:lstStyle/>
          <a:p>
            <a:pPr algn="r"/>
            <a:r>
              <a:rPr kumimoji="1" lang="ja-JP" altLang="en-US" sz="1000" b="1" dirty="0">
                <a:solidFill>
                  <a:schemeClr val="bg1"/>
                </a:solidFill>
                <a:latin typeface="Noto Sans JP" panose="020B0200000000000000" pitchFamily="50" charset="-128"/>
                <a:ea typeface="Noto Sans JP" panose="020B0200000000000000" pitchFamily="50" charset="-128"/>
              </a:rPr>
              <a:t>福岡県立宗像高等学校</a:t>
            </a:r>
          </a:p>
        </p:txBody>
      </p:sp>
      <p:sp>
        <p:nvSpPr>
          <p:cNvPr id="16" name="テキスト ボックス 15">
            <a:extLst>
              <a:ext uri="{FF2B5EF4-FFF2-40B4-BE49-F238E27FC236}">
                <a16:creationId xmlns:a16="http://schemas.microsoft.com/office/drawing/2014/main" id="{D9398001-9C37-4FF8-C491-AE8496A17C26}"/>
              </a:ext>
            </a:extLst>
          </p:cNvPr>
          <p:cNvSpPr txBox="1"/>
          <p:nvPr/>
        </p:nvSpPr>
        <p:spPr>
          <a:xfrm>
            <a:off x="2997993" y="78432"/>
            <a:ext cx="4048920" cy="646331"/>
          </a:xfrm>
          <a:prstGeom prst="rect">
            <a:avLst/>
          </a:prstGeom>
          <a:noFill/>
        </p:spPr>
        <p:txBody>
          <a:bodyPr wrap="square" rtlCol="0">
            <a:spAutoFit/>
          </a:bodyPr>
          <a:lstStyle/>
          <a:p>
            <a:r>
              <a:rPr kumimoji="1" lang="ja-JP" altLang="en-US" b="1" dirty="0">
                <a:solidFill>
                  <a:schemeClr val="bg1"/>
                </a:solidFill>
                <a:latin typeface="Noto Sans JP" panose="020B0200000000000000" pitchFamily="50" charset="-128"/>
                <a:ea typeface="Noto Sans JP" panose="020B0200000000000000" pitchFamily="50" charset="-128"/>
              </a:rPr>
              <a:t>チームメンバー</a:t>
            </a:r>
            <a:endParaRPr kumimoji="1" lang="en-US" altLang="ja-JP" b="1" dirty="0">
              <a:solidFill>
                <a:schemeClr val="bg1"/>
              </a:solidFill>
              <a:latin typeface="Noto Sans JP" panose="020B0200000000000000" pitchFamily="50" charset="-128"/>
              <a:ea typeface="Noto Sans JP" panose="020B0200000000000000" pitchFamily="50" charset="-128"/>
            </a:endParaRPr>
          </a:p>
          <a:p>
            <a:endParaRPr kumimoji="1" lang="en-US" altLang="ja-JP" sz="600" dirty="0">
              <a:solidFill>
                <a:schemeClr val="bg1"/>
              </a:solidFill>
              <a:latin typeface="Noto Sans JP" panose="020B0200000000000000" pitchFamily="50" charset="-128"/>
              <a:ea typeface="Noto Sans JP" panose="020B0200000000000000" pitchFamily="50" charset="-128"/>
            </a:endParaRPr>
          </a:p>
          <a:p>
            <a:r>
              <a:rPr kumimoji="1" lang="ja-JP" altLang="en-US" sz="1200" dirty="0">
                <a:solidFill>
                  <a:schemeClr val="bg1"/>
                </a:solidFill>
                <a:latin typeface="Noto Sans JP" panose="020B0200000000000000" pitchFamily="50" charset="-128"/>
                <a:ea typeface="Noto Sans JP" panose="020B0200000000000000" pitchFamily="50" charset="-128"/>
              </a:rPr>
              <a:t>  松田 魁琉 </a:t>
            </a:r>
            <a:r>
              <a:rPr kumimoji="1" lang="en-US" altLang="ja-JP" sz="1200" dirty="0">
                <a:solidFill>
                  <a:schemeClr val="bg1"/>
                </a:solidFill>
                <a:latin typeface="Noto Sans JP" panose="020B0200000000000000" pitchFamily="50" charset="-128"/>
                <a:ea typeface="Noto Sans JP" panose="020B0200000000000000" pitchFamily="50" charset="-128"/>
              </a:rPr>
              <a:t>/ </a:t>
            </a:r>
            <a:r>
              <a:rPr kumimoji="1" lang="ja-JP" altLang="en-US" sz="1200" dirty="0">
                <a:solidFill>
                  <a:schemeClr val="bg1"/>
                </a:solidFill>
                <a:latin typeface="Noto Sans JP" panose="020B0200000000000000" pitchFamily="50" charset="-128"/>
                <a:ea typeface="Noto Sans JP" panose="020B0200000000000000" pitchFamily="50" charset="-128"/>
              </a:rPr>
              <a:t>目野 優輝 </a:t>
            </a:r>
            <a:r>
              <a:rPr kumimoji="1" lang="en-US" altLang="ja-JP" sz="1200" dirty="0">
                <a:solidFill>
                  <a:schemeClr val="bg1"/>
                </a:solidFill>
                <a:latin typeface="Noto Sans JP" panose="020B0200000000000000" pitchFamily="50" charset="-128"/>
                <a:ea typeface="Noto Sans JP" panose="020B0200000000000000" pitchFamily="50" charset="-128"/>
              </a:rPr>
              <a:t>/ </a:t>
            </a:r>
            <a:r>
              <a:rPr kumimoji="1" lang="ja-JP" altLang="en-US" sz="1200" dirty="0">
                <a:solidFill>
                  <a:schemeClr val="bg1"/>
                </a:solidFill>
                <a:latin typeface="Noto Sans JP" panose="020B0200000000000000" pitchFamily="50" charset="-128"/>
                <a:ea typeface="Noto Sans JP" panose="020B0200000000000000" pitchFamily="50" charset="-128"/>
              </a:rPr>
              <a:t>石原 廉太郎 </a:t>
            </a:r>
            <a:r>
              <a:rPr kumimoji="1" lang="en-US" altLang="ja-JP" sz="1200" dirty="0">
                <a:solidFill>
                  <a:schemeClr val="bg1"/>
                </a:solidFill>
                <a:latin typeface="Noto Sans JP" panose="020B0200000000000000" pitchFamily="50" charset="-128"/>
                <a:ea typeface="Noto Sans JP" panose="020B0200000000000000" pitchFamily="50" charset="-128"/>
              </a:rPr>
              <a:t>/ </a:t>
            </a:r>
            <a:r>
              <a:rPr kumimoji="1" lang="ja-JP" altLang="en-US" sz="1200" dirty="0">
                <a:solidFill>
                  <a:schemeClr val="bg1"/>
                </a:solidFill>
                <a:latin typeface="Noto Sans JP" panose="020B0200000000000000" pitchFamily="50" charset="-128"/>
                <a:ea typeface="Noto Sans JP" panose="020B0200000000000000" pitchFamily="50" charset="-128"/>
              </a:rPr>
              <a:t>熊抱 崚太</a:t>
            </a:r>
          </a:p>
        </p:txBody>
      </p:sp>
      <p:sp>
        <p:nvSpPr>
          <p:cNvPr id="17" name="テキスト ボックス 16">
            <a:extLst>
              <a:ext uri="{FF2B5EF4-FFF2-40B4-BE49-F238E27FC236}">
                <a16:creationId xmlns:a16="http://schemas.microsoft.com/office/drawing/2014/main" id="{A698032B-EFDB-E99D-3ECE-695797EA05D1}"/>
              </a:ext>
            </a:extLst>
          </p:cNvPr>
          <p:cNvSpPr txBox="1"/>
          <p:nvPr/>
        </p:nvSpPr>
        <p:spPr>
          <a:xfrm>
            <a:off x="6332469" y="78432"/>
            <a:ext cx="1980951" cy="646331"/>
          </a:xfrm>
          <a:prstGeom prst="rect">
            <a:avLst/>
          </a:prstGeom>
          <a:noFill/>
        </p:spPr>
        <p:txBody>
          <a:bodyPr wrap="square" rtlCol="0">
            <a:spAutoFit/>
          </a:bodyPr>
          <a:lstStyle/>
          <a:p>
            <a:r>
              <a:rPr kumimoji="1" lang="ja-JP" altLang="en-US" b="1" dirty="0">
                <a:solidFill>
                  <a:schemeClr val="bg1"/>
                </a:solidFill>
                <a:latin typeface="Noto Sans JP" panose="020B0200000000000000" pitchFamily="50" charset="-128"/>
                <a:ea typeface="Noto Sans JP" panose="020B0200000000000000" pitchFamily="50" charset="-128"/>
              </a:rPr>
              <a:t>所属</a:t>
            </a:r>
            <a:endParaRPr kumimoji="1" lang="en-US" altLang="ja-JP" b="1" dirty="0">
              <a:solidFill>
                <a:schemeClr val="bg1"/>
              </a:solidFill>
              <a:latin typeface="Noto Sans JP" panose="020B0200000000000000" pitchFamily="50" charset="-128"/>
              <a:ea typeface="Noto Sans JP" panose="020B0200000000000000" pitchFamily="50" charset="-128"/>
            </a:endParaRPr>
          </a:p>
          <a:p>
            <a:endParaRPr kumimoji="1" lang="en-US" altLang="ja-JP" sz="600" dirty="0">
              <a:solidFill>
                <a:schemeClr val="bg1"/>
              </a:solidFill>
              <a:latin typeface="Noto Sans JP" panose="020B0200000000000000" pitchFamily="50" charset="-128"/>
              <a:ea typeface="Noto Sans JP" panose="020B0200000000000000" pitchFamily="50" charset="-128"/>
            </a:endParaRPr>
          </a:p>
          <a:p>
            <a:r>
              <a:rPr kumimoji="1" lang="ja-JP" altLang="en-US" sz="1200" dirty="0">
                <a:solidFill>
                  <a:schemeClr val="bg1"/>
                </a:solidFill>
                <a:latin typeface="Noto Sans JP" panose="020B0200000000000000" pitchFamily="50" charset="-128"/>
                <a:ea typeface="Noto Sans JP" panose="020B0200000000000000" pitchFamily="50" charset="-128"/>
              </a:rPr>
              <a:t>  九州ブロック 福岡ノード</a:t>
            </a:r>
          </a:p>
        </p:txBody>
      </p:sp>
      <p:sp>
        <p:nvSpPr>
          <p:cNvPr id="25" name="テキスト ボックス 24">
            <a:extLst>
              <a:ext uri="{FF2B5EF4-FFF2-40B4-BE49-F238E27FC236}">
                <a16:creationId xmlns:a16="http://schemas.microsoft.com/office/drawing/2014/main" id="{A1CB8740-8FC8-E24C-7821-E37ADB88BD41}"/>
              </a:ext>
            </a:extLst>
          </p:cNvPr>
          <p:cNvSpPr txBox="1"/>
          <p:nvPr/>
        </p:nvSpPr>
        <p:spPr>
          <a:xfrm>
            <a:off x="7162873" y="1323471"/>
            <a:ext cx="2209800" cy="338554"/>
          </a:xfrm>
          <a:prstGeom prst="rect">
            <a:avLst/>
          </a:prstGeom>
          <a:noFill/>
        </p:spPr>
        <p:txBody>
          <a:bodyPr wrap="square" rtlCol="0">
            <a:spAutoFit/>
          </a:bodyPr>
          <a:lstStyle/>
          <a:p>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圧倒的</a:t>
            </a:r>
            <a:r>
              <a:rPr kumimoji="1" lang="ja-JP" altLang="en-US" sz="1050" dirty="0">
                <a:solidFill>
                  <a:schemeClr val="tx1">
                    <a:lumMod val="85000"/>
                    <a:lumOff val="15000"/>
                  </a:schemeClr>
                </a:solidFill>
                <a:latin typeface="Noto Sans JP" panose="020B0200000000000000" pitchFamily="50" charset="-128"/>
                <a:ea typeface="Noto Sans JP" panose="020B0200000000000000" pitchFamily="50" charset="-128"/>
              </a:rPr>
              <a:t>な</a:t>
            </a:r>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安全性</a:t>
            </a:r>
            <a:r>
              <a:rPr kumimoji="1" lang="ja-JP" altLang="en-US" sz="1050" dirty="0">
                <a:solidFill>
                  <a:schemeClr val="tx1">
                    <a:lumMod val="85000"/>
                    <a:lumOff val="15000"/>
                  </a:schemeClr>
                </a:solidFill>
                <a:latin typeface="Noto Sans JP" panose="020B0200000000000000" pitchFamily="50" charset="-128"/>
                <a:ea typeface="Noto Sans JP" panose="020B0200000000000000" pitchFamily="50" charset="-128"/>
              </a:rPr>
              <a:t>の</a:t>
            </a:r>
            <a:r>
              <a:rPr kumimoji="1" lang="ja-JP" altLang="en-US" sz="1600" b="1" dirty="0">
                <a:solidFill>
                  <a:srgbClr val="073849"/>
                </a:solidFill>
                <a:latin typeface="Noto Sans JP" panose="020B0200000000000000" pitchFamily="50" charset="-128"/>
                <a:ea typeface="Noto Sans JP" panose="020B0200000000000000" pitchFamily="50" charset="-128"/>
              </a:rPr>
              <a:t>電源基板</a:t>
            </a:r>
            <a:endParaRPr kumimoji="1" lang="ja-JP" altLang="en-US" sz="1100" dirty="0">
              <a:solidFill>
                <a:srgbClr val="073849"/>
              </a:solidFill>
              <a:latin typeface="Noto Sans JP" panose="020B0200000000000000" pitchFamily="50" charset="-128"/>
              <a:ea typeface="Noto Sans JP" panose="020B0200000000000000" pitchFamily="50" charset="-128"/>
            </a:endParaRPr>
          </a:p>
        </p:txBody>
      </p:sp>
      <p:sp>
        <p:nvSpPr>
          <p:cNvPr id="26" name="テキスト ボックス 25">
            <a:extLst>
              <a:ext uri="{FF2B5EF4-FFF2-40B4-BE49-F238E27FC236}">
                <a16:creationId xmlns:a16="http://schemas.microsoft.com/office/drawing/2014/main" id="{CB2D7723-A901-3A42-2366-52E82887457D}"/>
              </a:ext>
            </a:extLst>
          </p:cNvPr>
          <p:cNvSpPr txBox="1"/>
          <p:nvPr/>
        </p:nvSpPr>
        <p:spPr>
          <a:xfrm>
            <a:off x="7148512" y="1637806"/>
            <a:ext cx="3845674" cy="1312475"/>
          </a:xfrm>
          <a:prstGeom prst="rect">
            <a:avLst/>
          </a:prstGeom>
          <a:noFill/>
        </p:spPr>
        <p:txBody>
          <a:bodyPr wrap="square" numCol="1" rtlCol="0">
            <a:spAutoFit/>
          </a:bodyPr>
          <a:lstStyle/>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従来の電源回路はバッテリーの保護回路と電源スイッチのみが搭載</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されたシンプルもので、マイコンによる電圧監視を行っていなかった</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ため、目視による電圧監視を怠った場合、バッテリー事故が起こりかねない状態でした。</a:t>
            </a: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そこで今回、私たちは</a:t>
            </a:r>
            <a:r>
              <a:rPr kumimoji="1" lang="ja-JP" altLang="en-US" sz="900" b="1" dirty="0">
                <a:solidFill>
                  <a:srgbClr val="073849"/>
                </a:solidFill>
                <a:latin typeface="Noto Sans JP" panose="020B0200000000000000" pitchFamily="50" charset="-128"/>
                <a:ea typeface="Noto Sans JP" panose="020B0200000000000000" pitchFamily="50" charset="-128"/>
              </a:rPr>
              <a:t>マイコンが内蔵されたより安全性、信頼性の</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pPr>
              <a:lnSpc>
                <a:spcPts val="1200"/>
              </a:lnSpc>
            </a:pPr>
            <a:r>
              <a:rPr kumimoji="1" lang="ja-JP" altLang="en-US" sz="900" b="1" dirty="0">
                <a:solidFill>
                  <a:srgbClr val="073849"/>
                </a:solidFill>
                <a:latin typeface="Noto Sans JP" panose="020B0200000000000000" pitchFamily="50" charset="-128"/>
                <a:ea typeface="Noto Sans JP" panose="020B0200000000000000" pitchFamily="50" charset="-128"/>
              </a:rPr>
              <a:t>高い電源回路を開発しました</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。大きな特徴として、</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FET</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スイッチと</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物理スイッチを用いた</a:t>
            </a:r>
            <a:r>
              <a:rPr kumimoji="1" lang="en-US" altLang="ja-JP" sz="900" b="1" dirty="0">
                <a:solidFill>
                  <a:srgbClr val="073849"/>
                </a:solidFill>
                <a:latin typeface="Noto Sans JP" panose="020B0200000000000000" pitchFamily="50" charset="-128"/>
                <a:ea typeface="Noto Sans JP" panose="020B0200000000000000" pitchFamily="50" charset="-128"/>
              </a:rPr>
              <a:t>2</a:t>
            </a:r>
            <a:r>
              <a:rPr kumimoji="1" lang="ja-JP" altLang="en-US" sz="900" b="1" dirty="0">
                <a:solidFill>
                  <a:srgbClr val="073849"/>
                </a:solidFill>
                <a:latin typeface="Noto Sans JP" panose="020B0200000000000000" pitchFamily="50" charset="-128"/>
                <a:ea typeface="Noto Sans JP" panose="020B0200000000000000" pitchFamily="50" charset="-128"/>
              </a:rPr>
              <a:t>段階スイッチ機能</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を搭載しています。また、</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UI</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やブザーを用いて</a:t>
            </a:r>
            <a:r>
              <a:rPr kumimoji="1" lang="ja-JP" altLang="en-US" sz="900" b="1" dirty="0">
                <a:solidFill>
                  <a:srgbClr val="073849"/>
                </a:solidFill>
                <a:latin typeface="Noto Sans JP" panose="020B0200000000000000" pitchFamily="50" charset="-128"/>
                <a:ea typeface="Noto Sans JP" panose="020B0200000000000000" pitchFamily="50" charset="-128"/>
              </a:rPr>
              <a:t>感覚的に電圧低下を認識</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することもできます。</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27" name="テキスト ボックス 26">
            <a:extLst>
              <a:ext uri="{FF2B5EF4-FFF2-40B4-BE49-F238E27FC236}">
                <a16:creationId xmlns:a16="http://schemas.microsoft.com/office/drawing/2014/main" id="{6FF8E03C-4594-336B-F7BC-FEE12A4B8D9A}"/>
              </a:ext>
            </a:extLst>
          </p:cNvPr>
          <p:cNvSpPr txBox="1"/>
          <p:nvPr/>
        </p:nvSpPr>
        <p:spPr>
          <a:xfrm>
            <a:off x="7210497" y="4089762"/>
            <a:ext cx="4360863" cy="338554"/>
          </a:xfrm>
          <a:prstGeom prst="rect">
            <a:avLst/>
          </a:prstGeom>
          <a:noFill/>
        </p:spPr>
        <p:txBody>
          <a:bodyPr wrap="square" rtlCol="0">
            <a:spAutoFit/>
          </a:bodyPr>
          <a:lstStyle/>
          <a:p>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前後ドリブラー・キッカー搭載</a:t>
            </a:r>
            <a:r>
              <a:rPr kumimoji="1" lang="ja-JP" altLang="en-US" sz="1050" dirty="0">
                <a:solidFill>
                  <a:schemeClr val="tx1">
                    <a:lumMod val="85000"/>
                    <a:lumOff val="15000"/>
                  </a:schemeClr>
                </a:solidFill>
                <a:latin typeface="Noto Sans JP" panose="020B0200000000000000" pitchFamily="50" charset="-128"/>
                <a:ea typeface="Noto Sans JP" panose="020B0200000000000000" pitchFamily="50" charset="-128"/>
              </a:rPr>
              <a:t>で</a:t>
            </a:r>
            <a:r>
              <a:rPr kumimoji="1" lang="ja-JP" altLang="en-US" sz="1600" b="1" dirty="0">
                <a:solidFill>
                  <a:srgbClr val="073849"/>
                </a:solidFill>
                <a:latin typeface="Noto Sans JP" panose="020B0200000000000000" pitchFamily="50" charset="-128"/>
                <a:ea typeface="Noto Sans JP" panose="020B0200000000000000" pitchFamily="50" charset="-128"/>
              </a:rPr>
              <a:t>圧倒的な得点率を</a:t>
            </a:r>
            <a:endParaRPr kumimoji="1" lang="ja-JP" altLang="en-US" sz="1100" b="1" dirty="0">
              <a:solidFill>
                <a:srgbClr val="073849"/>
              </a:solidFill>
              <a:latin typeface="Noto Sans JP" panose="020B0200000000000000" pitchFamily="50" charset="-128"/>
              <a:ea typeface="Noto Sans JP" panose="020B0200000000000000" pitchFamily="50" charset="-128"/>
            </a:endParaRPr>
          </a:p>
        </p:txBody>
      </p:sp>
      <p:sp>
        <p:nvSpPr>
          <p:cNvPr id="28" name="テキスト ボックス 27">
            <a:extLst>
              <a:ext uri="{FF2B5EF4-FFF2-40B4-BE49-F238E27FC236}">
                <a16:creationId xmlns:a16="http://schemas.microsoft.com/office/drawing/2014/main" id="{8EAD2490-28A8-4D69-CEF5-35081088DA88}"/>
              </a:ext>
            </a:extLst>
          </p:cNvPr>
          <p:cNvSpPr txBox="1"/>
          <p:nvPr/>
        </p:nvSpPr>
        <p:spPr>
          <a:xfrm>
            <a:off x="7225417" y="4630819"/>
            <a:ext cx="4099879" cy="1754326"/>
          </a:xfrm>
          <a:prstGeom prst="rect">
            <a:avLst/>
          </a:prstGeom>
          <a:noFill/>
        </p:spPr>
        <p:txBody>
          <a:bodyPr wrap="square" rtlCol="0">
            <a:spAutoFit/>
          </a:bodyPr>
          <a:lstStyle/>
          <a:p>
            <a:r>
              <a:rPr kumimoji="1" lang="ja-JP" altLang="en-US" sz="900" dirty="0">
                <a:latin typeface="Noto Sans JP" panose="020B0200000000000000" pitchFamily="50" charset="-128"/>
                <a:ea typeface="Noto Sans JP" panose="020B0200000000000000" pitchFamily="50" charset="-128"/>
              </a:rPr>
              <a:t>　前方にあるドリブラー・キッカーは、</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b="1" dirty="0">
                <a:solidFill>
                  <a:srgbClr val="073849"/>
                </a:solidFill>
                <a:latin typeface="Noto Sans JP" panose="020B0200000000000000" pitchFamily="50" charset="-128"/>
                <a:ea typeface="Noto Sans JP" panose="020B0200000000000000" pitchFamily="50" charset="-128"/>
              </a:rPr>
              <a:t>「ゴール方向に素早く正確にシュートする」</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役割を担います。ドリブラーでボールを</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補足した後、相手ゴールまで近づき、</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キッカーを用いて</a:t>
            </a:r>
            <a:r>
              <a:rPr kumimoji="1" lang="ja-JP" altLang="en-US" sz="900" b="1" dirty="0">
                <a:solidFill>
                  <a:srgbClr val="073849"/>
                </a:solidFill>
                <a:latin typeface="Noto Sans JP" panose="020B0200000000000000" pitchFamily="50" charset="-128"/>
                <a:ea typeface="Noto Sans JP" panose="020B0200000000000000" pitchFamily="50" charset="-128"/>
              </a:rPr>
              <a:t>空いているゴールの方向</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へとシュートを放ちます</a:t>
            </a:r>
            <a:r>
              <a:rPr kumimoji="1" lang="en-US" altLang="ja-JP" sz="900" dirty="0">
                <a:latin typeface="Noto Sans JP" panose="020B0200000000000000" pitchFamily="50" charset="-128"/>
                <a:ea typeface="Noto Sans JP" panose="020B0200000000000000" pitchFamily="50" charset="-128"/>
              </a:rPr>
              <a:t>(</a:t>
            </a:r>
            <a:r>
              <a:rPr kumimoji="1" lang="ja-JP" altLang="en-US" sz="900" dirty="0">
                <a:latin typeface="Noto Sans JP" panose="020B0200000000000000" pitchFamily="50" charset="-128"/>
                <a:ea typeface="Noto Sans JP" panose="020B0200000000000000" pitchFamily="50" charset="-128"/>
              </a:rPr>
              <a:t>図</a:t>
            </a:r>
            <a:r>
              <a:rPr kumimoji="1" lang="en-US" altLang="ja-JP" sz="900" dirty="0">
                <a:latin typeface="Noto Sans JP" panose="020B0200000000000000" pitchFamily="50" charset="-128"/>
                <a:ea typeface="Noto Sans JP" panose="020B0200000000000000" pitchFamily="50" charset="-128"/>
              </a:rPr>
              <a:t>4</a:t>
            </a:r>
            <a:r>
              <a:rPr kumimoji="1" lang="ja-JP" altLang="en-US" sz="900" dirty="0">
                <a:latin typeface="Noto Sans JP" panose="020B0200000000000000" pitchFamily="50" charset="-128"/>
                <a:ea typeface="Noto Sans JP" panose="020B0200000000000000" pitchFamily="50" charset="-128"/>
              </a:rPr>
              <a:t>右側</a:t>
            </a:r>
            <a:r>
              <a:rPr kumimoji="1" lang="en-US" altLang="ja-JP" sz="900" dirty="0">
                <a:latin typeface="Noto Sans JP" panose="020B0200000000000000" pitchFamily="50" charset="-128"/>
                <a:ea typeface="Noto Sans JP" panose="020B0200000000000000" pitchFamily="50" charset="-128"/>
              </a:rPr>
              <a:t>)</a:t>
            </a:r>
            <a:r>
              <a:rPr kumimoji="1" lang="ja-JP" altLang="en-US" sz="900" dirty="0">
                <a:latin typeface="Noto Sans JP" panose="020B0200000000000000" pitchFamily="50" charset="-128"/>
                <a:ea typeface="Noto Sans JP" panose="020B0200000000000000" pitchFamily="50" charset="-128"/>
              </a:rPr>
              <a:t>。</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　また、ドリブラーを用いることで、</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ゴールの横にあり、そのままではゴールに</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入れることができないボール</a:t>
            </a:r>
            <a:r>
              <a:rPr kumimoji="1" lang="en-US" altLang="ja-JP" sz="900" dirty="0">
                <a:latin typeface="Noto Sans JP" panose="020B0200000000000000" pitchFamily="50" charset="-128"/>
                <a:ea typeface="Noto Sans JP" panose="020B0200000000000000" pitchFamily="50" charset="-128"/>
              </a:rPr>
              <a:t>(</a:t>
            </a:r>
            <a:r>
              <a:rPr kumimoji="1" lang="ja-JP" altLang="en-US" sz="900" dirty="0">
                <a:latin typeface="Noto Sans JP" panose="020B0200000000000000" pitchFamily="50" charset="-128"/>
                <a:ea typeface="Noto Sans JP" panose="020B0200000000000000" pitchFamily="50" charset="-128"/>
              </a:rPr>
              <a:t>図</a:t>
            </a:r>
            <a:r>
              <a:rPr kumimoji="1" lang="en-US" altLang="ja-JP" sz="900" dirty="0">
                <a:latin typeface="Noto Sans JP" panose="020B0200000000000000" pitchFamily="50" charset="-128"/>
                <a:ea typeface="Noto Sans JP" panose="020B0200000000000000" pitchFamily="50" charset="-128"/>
              </a:rPr>
              <a:t>4</a:t>
            </a:r>
            <a:r>
              <a:rPr kumimoji="1" lang="ja-JP" altLang="en-US" sz="900" dirty="0">
                <a:latin typeface="Noto Sans JP" panose="020B0200000000000000" pitchFamily="50" charset="-128"/>
                <a:ea typeface="Noto Sans JP" panose="020B0200000000000000" pitchFamily="50" charset="-128"/>
              </a:rPr>
              <a:t>左の</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赤領域</a:t>
            </a:r>
            <a:r>
              <a:rPr kumimoji="1" lang="en-US" altLang="ja-JP" sz="900" dirty="0">
                <a:latin typeface="Noto Sans JP" panose="020B0200000000000000" pitchFamily="50" charset="-128"/>
                <a:ea typeface="Noto Sans JP" panose="020B0200000000000000" pitchFamily="50" charset="-128"/>
              </a:rPr>
              <a:t>)</a:t>
            </a:r>
            <a:r>
              <a:rPr kumimoji="1" lang="ja-JP" altLang="en-US" sz="900" dirty="0">
                <a:latin typeface="Noto Sans JP" panose="020B0200000000000000" pitchFamily="50" charset="-128"/>
                <a:ea typeface="Noto Sans JP" panose="020B0200000000000000" pitchFamily="50" charset="-128"/>
              </a:rPr>
              <a:t>も</a:t>
            </a:r>
            <a:r>
              <a:rPr kumimoji="1" lang="ja-JP" altLang="en-US" sz="900" b="1" dirty="0">
                <a:solidFill>
                  <a:srgbClr val="073849"/>
                </a:solidFill>
                <a:latin typeface="Noto Sans JP" panose="020B0200000000000000" pitchFamily="50" charset="-128"/>
                <a:ea typeface="Noto Sans JP" panose="020B0200000000000000" pitchFamily="50" charset="-128"/>
              </a:rPr>
              <a:t>保持したまま後ろに運ぶこと</a:t>
            </a:r>
            <a:r>
              <a:rPr kumimoji="1" lang="ja-JP" altLang="en-US" sz="900" dirty="0">
                <a:latin typeface="Noto Sans JP" panose="020B0200000000000000" pitchFamily="50" charset="-128"/>
                <a:ea typeface="Noto Sans JP" panose="020B0200000000000000" pitchFamily="50" charset="-128"/>
              </a:rPr>
              <a:t>で、</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ゴールに向かってシュートを放つこと</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が可能になります</a:t>
            </a:r>
            <a:r>
              <a:rPr kumimoji="1" lang="en-US" altLang="ja-JP" sz="900" dirty="0">
                <a:latin typeface="Noto Sans JP" panose="020B0200000000000000" pitchFamily="50" charset="-128"/>
                <a:ea typeface="Noto Sans JP" panose="020B0200000000000000" pitchFamily="50" charset="-128"/>
              </a:rPr>
              <a:t>(</a:t>
            </a:r>
            <a:r>
              <a:rPr kumimoji="1" lang="ja-JP" altLang="en-US" sz="900" dirty="0">
                <a:latin typeface="Noto Sans JP" panose="020B0200000000000000" pitchFamily="50" charset="-128"/>
                <a:ea typeface="Noto Sans JP" panose="020B0200000000000000" pitchFamily="50" charset="-128"/>
              </a:rPr>
              <a:t>図</a:t>
            </a:r>
            <a:r>
              <a:rPr kumimoji="1" lang="en-US" altLang="ja-JP" sz="900" dirty="0">
                <a:latin typeface="Noto Sans JP" panose="020B0200000000000000" pitchFamily="50" charset="-128"/>
                <a:ea typeface="Noto Sans JP" panose="020B0200000000000000" pitchFamily="50" charset="-128"/>
              </a:rPr>
              <a:t>4</a:t>
            </a:r>
            <a:r>
              <a:rPr kumimoji="1" lang="ja-JP" altLang="en-US" sz="900" dirty="0">
                <a:latin typeface="Noto Sans JP" panose="020B0200000000000000" pitchFamily="50" charset="-128"/>
                <a:ea typeface="Noto Sans JP" panose="020B0200000000000000" pitchFamily="50" charset="-128"/>
              </a:rPr>
              <a:t>左の青領域</a:t>
            </a:r>
            <a:r>
              <a:rPr kumimoji="1" lang="en-US" altLang="ja-JP" sz="900" dirty="0">
                <a:latin typeface="Noto Sans JP" panose="020B0200000000000000" pitchFamily="50" charset="-128"/>
                <a:ea typeface="Noto Sans JP" panose="020B0200000000000000" pitchFamily="50" charset="-128"/>
              </a:rPr>
              <a:t>)</a:t>
            </a:r>
            <a:r>
              <a:rPr kumimoji="1" lang="ja-JP" altLang="en-US" sz="900" dirty="0">
                <a:latin typeface="Noto Sans JP" panose="020B0200000000000000" pitchFamily="50" charset="-128"/>
                <a:ea typeface="Noto Sans JP" panose="020B0200000000000000" pitchFamily="50" charset="-128"/>
              </a:rPr>
              <a:t>。</a:t>
            </a:r>
          </a:p>
        </p:txBody>
      </p:sp>
      <p:sp>
        <p:nvSpPr>
          <p:cNvPr id="29" name="テキスト ボックス 28">
            <a:extLst>
              <a:ext uri="{FF2B5EF4-FFF2-40B4-BE49-F238E27FC236}">
                <a16:creationId xmlns:a16="http://schemas.microsoft.com/office/drawing/2014/main" id="{5293253D-376E-DFF0-A902-502E72136256}"/>
              </a:ext>
            </a:extLst>
          </p:cNvPr>
          <p:cNvSpPr txBox="1"/>
          <p:nvPr/>
        </p:nvSpPr>
        <p:spPr>
          <a:xfrm>
            <a:off x="7205496" y="6396325"/>
            <a:ext cx="4360863" cy="338554"/>
          </a:xfrm>
          <a:prstGeom prst="rect">
            <a:avLst/>
          </a:prstGeom>
          <a:noFill/>
        </p:spPr>
        <p:txBody>
          <a:bodyPr wrap="square" rtlCol="0">
            <a:spAutoFit/>
          </a:bodyPr>
          <a:lstStyle/>
          <a:p>
            <a:r>
              <a:rPr kumimoji="1" lang="ja-JP" altLang="en-US" sz="1600" b="1" dirty="0">
                <a:solidFill>
                  <a:srgbClr val="073849"/>
                </a:solidFill>
                <a:latin typeface="Noto Sans JP" panose="020B0200000000000000" pitchFamily="50" charset="-128"/>
                <a:ea typeface="Noto Sans JP" panose="020B0200000000000000" pitchFamily="50" charset="-128"/>
              </a:rPr>
              <a:t>最強のキーパー</a:t>
            </a:r>
            <a:r>
              <a:rPr kumimoji="1" lang="ja-JP" altLang="en-US" sz="1100" dirty="0">
                <a:solidFill>
                  <a:schemeClr val="tx1">
                    <a:lumMod val="85000"/>
                    <a:lumOff val="15000"/>
                  </a:schemeClr>
                </a:solidFill>
                <a:latin typeface="Noto Sans JP" panose="020B0200000000000000" pitchFamily="50" charset="-128"/>
                <a:ea typeface="Noto Sans JP" panose="020B0200000000000000" pitchFamily="50" charset="-128"/>
              </a:rPr>
              <a:t>を</a:t>
            </a:r>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作</a:t>
            </a:r>
            <a:r>
              <a:rPr kumimoji="1" lang="ja-JP" altLang="en-US" sz="1100" dirty="0">
                <a:solidFill>
                  <a:schemeClr val="tx1">
                    <a:lumMod val="85000"/>
                    <a:lumOff val="15000"/>
                  </a:schemeClr>
                </a:solidFill>
                <a:latin typeface="Noto Sans JP" panose="020B0200000000000000" pitchFamily="50" charset="-128"/>
                <a:ea typeface="Noto Sans JP" panose="020B0200000000000000" pitchFamily="50" charset="-128"/>
              </a:rPr>
              <a:t>るために</a:t>
            </a:r>
            <a:endParaRPr kumimoji="1" lang="ja-JP" altLang="en-US" sz="11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30" name="テキスト ボックス 29">
            <a:extLst>
              <a:ext uri="{FF2B5EF4-FFF2-40B4-BE49-F238E27FC236}">
                <a16:creationId xmlns:a16="http://schemas.microsoft.com/office/drawing/2014/main" id="{F91EE720-0EEC-0112-4C42-BB704EBDD77C}"/>
              </a:ext>
            </a:extLst>
          </p:cNvPr>
          <p:cNvSpPr txBox="1"/>
          <p:nvPr/>
        </p:nvSpPr>
        <p:spPr>
          <a:xfrm>
            <a:off x="7205496" y="6670695"/>
            <a:ext cx="3851286" cy="4124206"/>
          </a:xfrm>
          <a:prstGeom prst="rect">
            <a:avLst/>
          </a:prstGeom>
          <a:noFill/>
        </p:spPr>
        <p:txBody>
          <a:bodyPr wrap="square" numCol="1" rtlCol="0">
            <a:spAutoFit/>
          </a:bodyPr>
          <a:lstStyle/>
          <a:p>
            <a:r>
              <a:rPr kumimoji="1" lang="ja-JP" altLang="en-US" sz="1100" b="1" dirty="0">
                <a:solidFill>
                  <a:srgbClr val="073849"/>
                </a:solidFill>
                <a:latin typeface="Noto Sans JP" panose="020B0200000000000000" pitchFamily="50" charset="-128"/>
                <a:ea typeface="Noto Sans JP" panose="020B0200000000000000" pitchFamily="50" charset="-128"/>
              </a:rPr>
              <a:t>導入</a:t>
            </a:r>
            <a:endParaRPr kumimoji="1" lang="en-US" altLang="ja-JP" sz="1100" b="1" dirty="0">
              <a:solidFill>
                <a:srgbClr val="073849"/>
              </a:solidFill>
              <a:latin typeface="Noto Sans JP" panose="020B0200000000000000" pitchFamily="50" charset="-128"/>
              <a:ea typeface="Noto Sans JP" panose="020B0200000000000000" pitchFamily="50" charset="-128"/>
            </a:endParaRPr>
          </a:p>
          <a:p>
            <a:r>
              <a:rPr kumimoji="1" lang="ja-JP" altLang="en-US" sz="800" b="1" dirty="0">
                <a:solidFill>
                  <a:srgbClr val="073849"/>
                </a:solidFill>
                <a:latin typeface="Noto Sans JP" panose="020B0200000000000000" pitchFamily="50" charset="-128"/>
                <a:ea typeface="Noto Sans JP" panose="020B0200000000000000" pitchFamily="50" charset="-128"/>
              </a:rPr>
              <a:t>　</a:t>
            </a:r>
            <a:r>
              <a:rPr lang="ja-JP" altLang="en-US" sz="800" b="0" i="0" dirty="0">
                <a:effectLst/>
                <a:latin typeface="Noto Sans JP" panose="020B0200000000000000" pitchFamily="50" charset="-128"/>
                <a:ea typeface="Noto Sans JP" panose="020B0200000000000000" pitchFamily="50" charset="-128"/>
              </a:rPr>
              <a:t>サッカー競技において、シュートを防いだり、プッシングを発生させてボールを相手の中立点に移動させることができる「キーパー」の役割は非常に重要であり、試合の勝敗を左右する存在だと</a:t>
            </a:r>
            <a:r>
              <a:rPr lang="ja-JP" altLang="en-US" sz="800" dirty="0">
                <a:latin typeface="Noto Sans JP" panose="020B0200000000000000" pitchFamily="50" charset="-128"/>
                <a:ea typeface="Noto Sans JP" panose="020B0200000000000000" pitchFamily="50" charset="-128"/>
              </a:rPr>
              <a:t>考えました</a:t>
            </a:r>
            <a:r>
              <a:rPr lang="ja-JP" altLang="en-US" sz="800" b="0" i="0" dirty="0">
                <a:effectLst/>
                <a:latin typeface="Noto Sans JP" panose="020B0200000000000000" pitchFamily="50" charset="-128"/>
                <a:ea typeface="Noto Sans JP" panose="020B0200000000000000" pitchFamily="50" charset="-128"/>
              </a:rPr>
              <a:t>。そこで、どのような守備方法がゴールを守備しやすいのか研究することにしました。</a:t>
            </a:r>
            <a:endParaRPr lang="en-US" altLang="ja-JP" sz="800" b="0" i="0" dirty="0">
              <a:effectLst/>
              <a:latin typeface="Noto Sans JP" panose="020B0200000000000000" pitchFamily="50" charset="-128"/>
              <a:ea typeface="Noto Sans JP" panose="020B0200000000000000" pitchFamily="50" charset="-128"/>
            </a:endParaRPr>
          </a:p>
          <a:p>
            <a:endParaRPr lang="en-US" altLang="ja-JP" sz="800" b="0" i="0" dirty="0">
              <a:effectLst/>
              <a:latin typeface="Noto Sans JP" panose="020B0200000000000000" pitchFamily="50" charset="-128"/>
              <a:ea typeface="Noto Sans JP" panose="020B0200000000000000" pitchFamily="50" charset="-128"/>
            </a:endParaRPr>
          </a:p>
          <a:p>
            <a:r>
              <a:rPr kumimoji="1" lang="ja-JP" altLang="en-US" sz="1100" b="1" dirty="0">
                <a:solidFill>
                  <a:srgbClr val="073849"/>
                </a:solidFill>
                <a:latin typeface="Noto Sans JP" panose="020B0200000000000000" pitchFamily="50" charset="-128"/>
                <a:ea typeface="Noto Sans JP" panose="020B0200000000000000" pitchFamily="50" charset="-128"/>
              </a:rPr>
              <a:t>研究内容</a:t>
            </a:r>
            <a:endParaRPr kumimoji="1" lang="en-US" altLang="ja-JP" sz="1100" b="1" dirty="0">
              <a:solidFill>
                <a:srgbClr val="073849"/>
              </a:solidFill>
              <a:latin typeface="Noto Sans JP" panose="020B0200000000000000" pitchFamily="50" charset="-128"/>
              <a:ea typeface="Noto Sans JP" panose="020B0200000000000000" pitchFamily="50" charset="-128"/>
            </a:endParaRPr>
          </a:p>
          <a:p>
            <a:endParaRPr kumimoji="1" lang="en-US" altLang="ja-JP" sz="200" b="1" dirty="0">
              <a:solidFill>
                <a:srgbClr val="073849"/>
              </a:solidFill>
              <a:latin typeface="Noto Sans JP" panose="020B0200000000000000" pitchFamily="50" charset="-128"/>
              <a:ea typeface="Noto Sans JP" panose="020B0200000000000000" pitchFamily="50" charset="-128"/>
            </a:endParaRPr>
          </a:p>
          <a:p>
            <a:r>
              <a:rPr kumimoji="1" lang="ja-JP" altLang="en-US" sz="800" b="1" dirty="0">
                <a:solidFill>
                  <a:srgbClr val="073849"/>
                </a:solidFill>
                <a:latin typeface="Noto Sans JP" panose="020B0200000000000000" pitchFamily="50" charset="-128"/>
                <a:ea typeface="Noto Sans JP" panose="020B0200000000000000" pitchFamily="50" charset="-128"/>
              </a:rPr>
              <a:t>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方法</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1</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「白線上でボールに対して真正面から守備する</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7)</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」、方法</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2</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「ゴールの中心・ロボット・ボールが一直線になる白線上の点で守備する</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8)</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」のどちらがゴールを守備できるのか調べる。</a:t>
            </a:r>
            <a:endParaRPr lang="en-US" altLang="ja-JP" sz="800" b="0" i="0" dirty="0">
              <a:effectLst/>
              <a:latin typeface="Noto Sans JP" panose="020B0200000000000000" pitchFamily="50" charset="-128"/>
              <a:ea typeface="Noto Sans JP" panose="020B0200000000000000" pitchFamily="50" charset="-128"/>
            </a:endParaRPr>
          </a:p>
          <a:p>
            <a:endParaRPr lang="en-US" altLang="ja-JP" sz="900" b="0" i="0" dirty="0">
              <a:effectLst/>
              <a:latin typeface="Noto Sans JP" panose="020B0200000000000000" pitchFamily="50" charset="-128"/>
              <a:ea typeface="Noto Sans JP" panose="020B0200000000000000" pitchFamily="50" charset="-128"/>
            </a:endParaRPr>
          </a:p>
          <a:p>
            <a:endParaRPr lang="en-US" altLang="ja-JP" sz="900" dirty="0">
              <a:latin typeface="Noto Sans JP" panose="020B0200000000000000" pitchFamily="50" charset="-128"/>
              <a:ea typeface="Noto Sans JP" panose="020B0200000000000000" pitchFamily="50" charset="-128"/>
            </a:endParaRPr>
          </a:p>
          <a:p>
            <a:endParaRPr lang="en-US" altLang="ja-JP" sz="900" b="0" i="0" dirty="0">
              <a:effectLst/>
              <a:latin typeface="Noto Sans JP" panose="020B0200000000000000" pitchFamily="50" charset="-128"/>
              <a:ea typeface="Noto Sans JP" panose="020B0200000000000000" pitchFamily="50" charset="-128"/>
            </a:endParaRPr>
          </a:p>
          <a:p>
            <a:endParaRPr lang="en-US" altLang="ja-JP" sz="900" dirty="0">
              <a:latin typeface="Noto Sans JP" panose="020B0200000000000000" pitchFamily="50" charset="-128"/>
              <a:ea typeface="Noto Sans JP" panose="020B0200000000000000" pitchFamily="50" charset="-128"/>
            </a:endParaRPr>
          </a:p>
          <a:p>
            <a:endParaRPr lang="en-US" altLang="ja-JP" sz="900" b="0" i="0" dirty="0">
              <a:effectLst/>
              <a:latin typeface="Noto Sans JP" panose="020B0200000000000000" pitchFamily="50" charset="-128"/>
              <a:ea typeface="Noto Sans JP" panose="020B0200000000000000" pitchFamily="50" charset="-128"/>
            </a:endParaRPr>
          </a:p>
          <a:p>
            <a:endParaRPr lang="en-US" altLang="ja-JP" sz="900" b="0" i="0" dirty="0">
              <a:effectLst/>
              <a:latin typeface="Noto Sans JP" panose="020B0200000000000000" pitchFamily="50" charset="-128"/>
              <a:ea typeface="Noto Sans JP" panose="020B0200000000000000" pitchFamily="50" charset="-128"/>
            </a:endParaRPr>
          </a:p>
          <a:p>
            <a:endParaRPr lang="en-US" altLang="ja-JP" sz="900" b="0" i="0" dirty="0">
              <a:effectLst/>
              <a:latin typeface="Noto Sans JP" panose="020B0200000000000000" pitchFamily="50" charset="-128"/>
              <a:ea typeface="Noto Sans JP" panose="020B0200000000000000" pitchFamily="50" charset="-128"/>
            </a:endParaRPr>
          </a:p>
          <a:p>
            <a:endParaRPr lang="en-US" altLang="ja-JP" sz="900" dirty="0">
              <a:latin typeface="Noto Sans JP" panose="020B0200000000000000" pitchFamily="50" charset="-128"/>
              <a:ea typeface="Noto Sans JP" panose="020B0200000000000000" pitchFamily="50" charset="-128"/>
            </a:endParaRPr>
          </a:p>
          <a:p>
            <a:endParaRPr lang="en-US" altLang="ja-JP" sz="900" b="0" i="0" dirty="0">
              <a:effectLst/>
              <a:latin typeface="Noto Sans JP" panose="020B0200000000000000" pitchFamily="50" charset="-128"/>
              <a:ea typeface="Noto Sans JP" panose="020B0200000000000000" pitchFamily="50" charset="-128"/>
            </a:endParaRPr>
          </a:p>
          <a:p>
            <a:r>
              <a:rPr kumimoji="1" lang="ja-JP" altLang="en-US" sz="1200" b="1" dirty="0">
                <a:solidFill>
                  <a:srgbClr val="073849"/>
                </a:solidFill>
                <a:latin typeface="Noto Sans JP" panose="020B0200000000000000" pitchFamily="50" charset="-128"/>
                <a:ea typeface="Noto Sans JP" panose="020B0200000000000000" pitchFamily="50" charset="-128"/>
              </a:rPr>
              <a:t>研究方法</a:t>
            </a:r>
            <a:endParaRPr kumimoji="1" lang="en-US" altLang="ja-JP" sz="1000" b="1" dirty="0">
              <a:solidFill>
                <a:srgbClr val="073849"/>
              </a:solidFill>
              <a:latin typeface="Noto Sans JP" panose="020B0200000000000000" pitchFamily="50" charset="-128"/>
              <a:ea typeface="Noto Sans JP" panose="020B0200000000000000" pitchFamily="50" charset="-128"/>
            </a:endParaRPr>
          </a:p>
          <a:p>
            <a:endParaRPr kumimoji="1" lang="en-US" altLang="ja-JP" sz="300" b="1" dirty="0">
              <a:solidFill>
                <a:srgbClr val="073849"/>
              </a:solidFill>
              <a:latin typeface="Noto Sans JP" panose="020B0200000000000000" pitchFamily="50" charset="-128"/>
              <a:ea typeface="Noto Sans JP" panose="020B0200000000000000" pitchFamily="50" charset="-128"/>
            </a:endParaRPr>
          </a:p>
          <a:p>
            <a:r>
              <a:rPr kumimoji="1" lang="ja-JP" altLang="en-US" sz="900" b="1" dirty="0">
                <a:solidFill>
                  <a:srgbClr val="073849"/>
                </a:solidFill>
                <a:latin typeface="Noto Sans JP" panose="020B0200000000000000" pitchFamily="50" charset="-128"/>
                <a:ea typeface="Noto Sans JP" panose="020B0200000000000000" pitchFamily="50" charset="-128"/>
              </a:rPr>
              <a:t>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①</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方法</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1</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でロボットを動かし、次の</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「手順」に沿って実験を行う。</a:t>
            </a:r>
            <a:endParaRPr kumimoji="1" lang="en-US" altLang="ja-JP" sz="1100" dirty="0">
              <a:solidFill>
                <a:srgbClr val="073849"/>
              </a:solidFill>
              <a:latin typeface="Noto Sans JP" panose="020B0200000000000000" pitchFamily="50" charset="-128"/>
              <a:ea typeface="Noto Sans JP" panose="020B0200000000000000" pitchFamily="50" charset="-128"/>
            </a:endParaRPr>
          </a:p>
          <a:p>
            <a:r>
              <a:rPr kumimoji="1" lang="ja-JP" altLang="en-US" sz="800" dirty="0">
                <a:solidFill>
                  <a:srgbClr val="073849"/>
                </a:solidFill>
                <a:latin typeface="Noto Sans JP" panose="020B0200000000000000" pitchFamily="50" charset="-128"/>
                <a:ea typeface="Noto Sans JP" panose="020B0200000000000000" pitchFamily="50" charset="-128"/>
              </a:rPr>
              <a:t>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②</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方法</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2</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でロボットを動かし、次の</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「手順」に沿って実験を行う。</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③</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2</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つの実験結果から、どちらの方が</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守備しやすいのか考察する。</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endParaRPr kumimoji="1" lang="en-US" altLang="ja-JP" sz="4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「手順」</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右上図のようにボールの位置</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中立点</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・角度を変化させ、</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10</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回試行し、シュートを防いだ回数を記録する。</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34" name="テキスト ボックス 33">
            <a:extLst>
              <a:ext uri="{FF2B5EF4-FFF2-40B4-BE49-F238E27FC236}">
                <a16:creationId xmlns:a16="http://schemas.microsoft.com/office/drawing/2014/main" id="{C63C2205-CE53-04C8-80F7-268C685EF077}"/>
              </a:ext>
            </a:extLst>
          </p:cNvPr>
          <p:cNvSpPr txBox="1"/>
          <p:nvPr/>
        </p:nvSpPr>
        <p:spPr>
          <a:xfrm>
            <a:off x="53974" y="2833708"/>
            <a:ext cx="5997575" cy="461665"/>
          </a:xfrm>
          <a:prstGeom prst="rect">
            <a:avLst/>
          </a:prstGeom>
          <a:noFill/>
          <a:ln>
            <a:noFill/>
          </a:ln>
        </p:spPr>
        <p:txBody>
          <a:bodyPr wrap="square" rtlCol="0">
            <a:spAutoFit/>
          </a:bodyPr>
          <a:lstStyle/>
          <a:p>
            <a:r>
              <a:rPr kumimoji="1" lang="ja-JP" altLang="en-US" sz="2400" b="1" dirty="0">
                <a:solidFill>
                  <a:srgbClr val="073849"/>
                </a:solidFill>
                <a:latin typeface="Noto Sans JP" panose="020B0200000000000000" pitchFamily="50" charset="-128"/>
                <a:ea typeface="Noto Sans JP" panose="020B0200000000000000" pitchFamily="50" charset="-128"/>
              </a:rPr>
              <a:t>ロボットの概要</a:t>
            </a:r>
            <a:r>
              <a:rPr kumimoji="1" lang="ja-JP" altLang="en-US" sz="1600" b="1" dirty="0">
                <a:solidFill>
                  <a:srgbClr val="073849"/>
                </a:solidFill>
                <a:latin typeface="Noto Sans JP" panose="020B0200000000000000" pitchFamily="50" charset="-128"/>
                <a:ea typeface="Noto Sans JP" panose="020B0200000000000000" pitchFamily="50" charset="-128"/>
              </a:rPr>
              <a:t> </a:t>
            </a:r>
            <a:r>
              <a:rPr kumimoji="1" lang="en-US" altLang="ja-JP" sz="1600" b="1" dirty="0">
                <a:solidFill>
                  <a:srgbClr val="073849"/>
                </a:solidFill>
                <a:latin typeface="Noto Sans JP" panose="020B0200000000000000" pitchFamily="50" charset="-128"/>
                <a:ea typeface="Noto Sans JP" panose="020B0200000000000000" pitchFamily="50" charset="-128"/>
              </a:rPr>
              <a:t>– robot’s overview</a:t>
            </a:r>
            <a:endParaRPr kumimoji="1" lang="ja-JP" altLang="en-US" sz="1600" dirty="0">
              <a:solidFill>
                <a:srgbClr val="073849"/>
              </a:solidFill>
              <a:latin typeface="Noto Sans JP" panose="020B0200000000000000" pitchFamily="50" charset="-128"/>
              <a:ea typeface="Noto Sans JP" panose="020B0200000000000000" pitchFamily="50" charset="-128"/>
            </a:endParaRPr>
          </a:p>
        </p:txBody>
      </p:sp>
      <p:sp>
        <p:nvSpPr>
          <p:cNvPr id="3" name="テキスト ボックス 2">
            <a:extLst>
              <a:ext uri="{FF2B5EF4-FFF2-40B4-BE49-F238E27FC236}">
                <a16:creationId xmlns:a16="http://schemas.microsoft.com/office/drawing/2014/main" id="{FA8586AB-D005-3AF2-EA54-C88038C3C90E}"/>
              </a:ext>
            </a:extLst>
          </p:cNvPr>
          <p:cNvSpPr txBox="1"/>
          <p:nvPr/>
        </p:nvSpPr>
        <p:spPr>
          <a:xfrm>
            <a:off x="47625" y="898492"/>
            <a:ext cx="5997575" cy="461665"/>
          </a:xfrm>
          <a:prstGeom prst="rect">
            <a:avLst/>
          </a:prstGeom>
          <a:noFill/>
          <a:ln>
            <a:noFill/>
          </a:ln>
        </p:spPr>
        <p:txBody>
          <a:bodyPr wrap="square" rtlCol="0">
            <a:spAutoFit/>
          </a:bodyPr>
          <a:lstStyle/>
          <a:p>
            <a:r>
              <a:rPr kumimoji="1" lang="ja-JP" altLang="en-US" sz="2400" b="1" dirty="0">
                <a:solidFill>
                  <a:srgbClr val="073849"/>
                </a:solidFill>
                <a:latin typeface="Noto Sans JP" panose="020B0200000000000000" pitchFamily="50" charset="-128"/>
                <a:ea typeface="Noto Sans JP" panose="020B0200000000000000" pitchFamily="50" charset="-128"/>
              </a:rPr>
              <a:t>チーム概要</a:t>
            </a:r>
            <a:r>
              <a:rPr kumimoji="1" lang="ja-JP" altLang="en-US" sz="1600" b="1" dirty="0">
                <a:solidFill>
                  <a:srgbClr val="073849"/>
                </a:solidFill>
                <a:latin typeface="Noto Sans JP" panose="020B0200000000000000" pitchFamily="50" charset="-128"/>
                <a:ea typeface="Noto Sans JP" panose="020B0200000000000000" pitchFamily="50" charset="-128"/>
              </a:rPr>
              <a:t> </a:t>
            </a:r>
            <a:r>
              <a:rPr kumimoji="1" lang="en-US" altLang="ja-JP" sz="1600" b="1" dirty="0">
                <a:solidFill>
                  <a:srgbClr val="073849"/>
                </a:solidFill>
                <a:latin typeface="Noto Sans JP" panose="020B0200000000000000" pitchFamily="50" charset="-128"/>
                <a:ea typeface="Noto Sans JP" panose="020B0200000000000000" pitchFamily="50" charset="-128"/>
              </a:rPr>
              <a:t>– Munako Artemis</a:t>
            </a:r>
            <a:endParaRPr kumimoji="1" lang="ja-JP" altLang="en-US" sz="1600" dirty="0">
              <a:solidFill>
                <a:srgbClr val="073849"/>
              </a:solidFill>
              <a:latin typeface="Noto Sans JP" panose="020B0200000000000000" pitchFamily="50" charset="-128"/>
              <a:ea typeface="Noto Sans JP" panose="020B0200000000000000" pitchFamily="50" charset="-128"/>
            </a:endParaRPr>
          </a:p>
        </p:txBody>
      </p:sp>
      <p:sp>
        <p:nvSpPr>
          <p:cNvPr id="5" name="テキスト ボックス 4">
            <a:extLst>
              <a:ext uri="{FF2B5EF4-FFF2-40B4-BE49-F238E27FC236}">
                <a16:creationId xmlns:a16="http://schemas.microsoft.com/office/drawing/2014/main" id="{630CF08D-4027-6B53-6F1D-CC6F89A0DF42}"/>
              </a:ext>
            </a:extLst>
          </p:cNvPr>
          <p:cNvSpPr txBox="1"/>
          <p:nvPr/>
        </p:nvSpPr>
        <p:spPr>
          <a:xfrm>
            <a:off x="7046913" y="943620"/>
            <a:ext cx="5997575" cy="461665"/>
          </a:xfrm>
          <a:prstGeom prst="rect">
            <a:avLst/>
          </a:prstGeom>
          <a:noFill/>
          <a:ln>
            <a:noFill/>
          </a:ln>
        </p:spPr>
        <p:txBody>
          <a:bodyPr wrap="square" rtlCol="0">
            <a:spAutoFit/>
          </a:bodyPr>
          <a:lstStyle/>
          <a:p>
            <a:r>
              <a:rPr kumimoji="1" lang="ja-JP" altLang="en-US" sz="2400" b="1" dirty="0">
                <a:solidFill>
                  <a:srgbClr val="073849"/>
                </a:solidFill>
                <a:latin typeface="Noto Sans JP" panose="020B0200000000000000" pitchFamily="50" charset="-128"/>
                <a:ea typeface="Noto Sans JP" panose="020B0200000000000000" pitchFamily="50" charset="-128"/>
              </a:rPr>
              <a:t>ロボットの特徴 </a:t>
            </a:r>
            <a:r>
              <a:rPr kumimoji="1" lang="en-US" altLang="ja-JP" sz="1600" b="1" dirty="0">
                <a:solidFill>
                  <a:srgbClr val="073849"/>
                </a:solidFill>
                <a:latin typeface="Noto Sans JP" panose="020B0200000000000000" pitchFamily="50" charset="-128"/>
                <a:ea typeface="Noto Sans JP" panose="020B0200000000000000" pitchFamily="50" charset="-128"/>
              </a:rPr>
              <a:t>– robot’s features</a:t>
            </a:r>
            <a:endParaRPr kumimoji="1" lang="ja-JP" altLang="en-US" sz="1600" dirty="0">
              <a:solidFill>
                <a:srgbClr val="073849"/>
              </a:solidFill>
              <a:latin typeface="Noto Sans JP" panose="020B0200000000000000" pitchFamily="50" charset="-128"/>
              <a:ea typeface="Noto Sans JP" panose="020B0200000000000000" pitchFamily="50" charset="-128"/>
            </a:endParaRPr>
          </a:p>
        </p:txBody>
      </p:sp>
      <p:cxnSp>
        <p:nvCxnSpPr>
          <p:cNvPr id="7" name="直線コネクタ 6">
            <a:extLst>
              <a:ext uri="{FF2B5EF4-FFF2-40B4-BE49-F238E27FC236}">
                <a16:creationId xmlns:a16="http://schemas.microsoft.com/office/drawing/2014/main" id="{6362FA04-684A-C97F-9B52-82A05ED636C2}"/>
              </a:ext>
            </a:extLst>
          </p:cNvPr>
          <p:cNvCxnSpPr>
            <a:cxnSpLocks/>
          </p:cNvCxnSpPr>
          <p:nvPr/>
        </p:nvCxnSpPr>
        <p:spPr>
          <a:xfrm>
            <a:off x="3575050" y="1110572"/>
            <a:ext cx="3422650" cy="0"/>
          </a:xfrm>
          <a:prstGeom prst="line">
            <a:avLst/>
          </a:prstGeom>
          <a:ln w="19050">
            <a:solidFill>
              <a:srgbClr val="073849"/>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58B2D02A-8CF2-8AA2-2813-D4087451FF55}"/>
              </a:ext>
            </a:extLst>
          </p:cNvPr>
          <p:cNvCxnSpPr>
            <a:cxnSpLocks/>
          </p:cNvCxnSpPr>
          <p:nvPr/>
        </p:nvCxnSpPr>
        <p:spPr>
          <a:xfrm>
            <a:off x="4241799" y="3079280"/>
            <a:ext cx="2755901" cy="0"/>
          </a:xfrm>
          <a:prstGeom prst="line">
            <a:avLst/>
          </a:prstGeom>
          <a:ln w="19050">
            <a:solidFill>
              <a:srgbClr val="073849"/>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7605D28-3ABD-7BA1-D490-D5E03AC97FE2}"/>
              </a:ext>
            </a:extLst>
          </p:cNvPr>
          <p:cNvCxnSpPr>
            <a:cxnSpLocks/>
          </p:cNvCxnSpPr>
          <p:nvPr/>
        </p:nvCxnSpPr>
        <p:spPr>
          <a:xfrm>
            <a:off x="11255188" y="1155700"/>
            <a:ext cx="3727637" cy="0"/>
          </a:xfrm>
          <a:prstGeom prst="line">
            <a:avLst/>
          </a:prstGeom>
          <a:ln w="19050">
            <a:solidFill>
              <a:srgbClr val="073849"/>
            </a:solidFill>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A07E7696-E5BD-234C-1978-10527487C7B8}"/>
              </a:ext>
            </a:extLst>
          </p:cNvPr>
          <p:cNvSpPr txBox="1"/>
          <p:nvPr/>
        </p:nvSpPr>
        <p:spPr>
          <a:xfrm>
            <a:off x="11040710" y="8676833"/>
            <a:ext cx="2979079" cy="338554"/>
          </a:xfrm>
          <a:prstGeom prst="rect">
            <a:avLst/>
          </a:prstGeom>
          <a:noFill/>
        </p:spPr>
        <p:txBody>
          <a:bodyPr wrap="square" rtlCol="0">
            <a:spAutoFit/>
          </a:bodyPr>
          <a:lstStyle/>
          <a:p>
            <a:r>
              <a:rPr lang="ja-JP" altLang="en-US" sz="1600" b="1" dirty="0">
                <a:solidFill>
                  <a:srgbClr val="073849"/>
                </a:solidFill>
                <a:latin typeface="Noto Sans JP" panose="020B0200000000000000" pitchFamily="50" charset="-128"/>
                <a:ea typeface="Noto Sans JP" panose="020B0200000000000000" pitchFamily="50" charset="-128"/>
              </a:rPr>
              <a:t>情報共有</a:t>
            </a:r>
            <a:r>
              <a:rPr lang="ja-JP" altLang="en-US" sz="1100" dirty="0">
                <a:latin typeface="Noto Sans JP" panose="020B0200000000000000" pitchFamily="50" charset="-128"/>
                <a:ea typeface="Noto Sans JP" panose="020B0200000000000000" pitchFamily="50" charset="-128"/>
              </a:rPr>
              <a:t>が</a:t>
            </a:r>
            <a:r>
              <a:rPr lang="ja-JP" altLang="en-US" sz="1200" dirty="0">
                <a:latin typeface="Noto Sans JP" panose="020B0200000000000000" pitchFamily="50" charset="-128"/>
                <a:ea typeface="Noto Sans JP" panose="020B0200000000000000" pitchFamily="50" charset="-128"/>
              </a:rPr>
              <a:t>生</a:t>
            </a:r>
            <a:r>
              <a:rPr lang="ja-JP" altLang="en-US" sz="1100" dirty="0">
                <a:latin typeface="Noto Sans JP" panose="020B0200000000000000" pitchFamily="50" charset="-128"/>
                <a:ea typeface="Noto Sans JP" panose="020B0200000000000000" pitchFamily="50" charset="-128"/>
              </a:rPr>
              <a:t>む、より</a:t>
            </a:r>
            <a:r>
              <a:rPr lang="ja-JP" altLang="en-US" sz="1200" dirty="0">
                <a:latin typeface="Noto Sans JP" panose="020B0200000000000000" pitchFamily="50" charset="-128"/>
                <a:ea typeface="Noto Sans JP" panose="020B0200000000000000" pitchFamily="50" charset="-128"/>
              </a:rPr>
              <a:t>強</a:t>
            </a:r>
            <a:r>
              <a:rPr lang="ja-JP" altLang="en-US" sz="1100" dirty="0">
                <a:latin typeface="Noto Sans JP" panose="020B0200000000000000" pitchFamily="50" charset="-128"/>
                <a:ea typeface="Noto Sans JP" panose="020B0200000000000000" pitchFamily="50" charset="-128"/>
              </a:rPr>
              <a:t>いチームワーク</a:t>
            </a:r>
            <a:endParaRPr kumimoji="1" lang="ja-JP" altLang="en-US" sz="1100" b="1" dirty="0">
              <a:latin typeface="Noto Sans JP" panose="020B0200000000000000" pitchFamily="50" charset="-128"/>
              <a:ea typeface="Noto Sans JP" panose="020B0200000000000000" pitchFamily="50" charset="-128"/>
            </a:endParaRPr>
          </a:p>
        </p:txBody>
      </p:sp>
      <p:sp>
        <p:nvSpPr>
          <p:cNvPr id="50" name="テキスト ボックス 49">
            <a:extLst>
              <a:ext uri="{FF2B5EF4-FFF2-40B4-BE49-F238E27FC236}">
                <a16:creationId xmlns:a16="http://schemas.microsoft.com/office/drawing/2014/main" id="{A56C1C3D-1DFB-415B-0CB2-D8D06A3C1D56}"/>
              </a:ext>
            </a:extLst>
          </p:cNvPr>
          <p:cNvSpPr txBox="1"/>
          <p:nvPr/>
        </p:nvSpPr>
        <p:spPr>
          <a:xfrm>
            <a:off x="11082347" y="9029937"/>
            <a:ext cx="3819084" cy="1477328"/>
          </a:xfrm>
          <a:prstGeom prst="rect">
            <a:avLst/>
          </a:prstGeom>
          <a:noFill/>
        </p:spPr>
        <p:txBody>
          <a:bodyPr wrap="square" rtlCol="0">
            <a:spAutoFit/>
          </a:bodyPr>
          <a:lstStyle/>
          <a:p>
            <a:r>
              <a:rPr kumimoji="1" lang="ja-JP" altLang="en-US" sz="1000" dirty="0">
                <a:latin typeface="Noto Sans JP" panose="020B0200000000000000" pitchFamily="50" charset="-128"/>
                <a:ea typeface="Noto Sans JP" panose="020B0200000000000000" pitchFamily="50" charset="-128"/>
              </a:rPr>
              <a:t>　</a:t>
            </a:r>
            <a:r>
              <a:rPr kumimoji="1" lang="en-US" altLang="ja-JP" sz="1000" dirty="0">
                <a:latin typeface="Noto Sans JP" panose="020B0200000000000000" pitchFamily="50" charset="-128"/>
                <a:ea typeface="Noto Sans JP" panose="020B0200000000000000" pitchFamily="50" charset="-128"/>
              </a:rPr>
              <a:t>RCJ</a:t>
            </a:r>
            <a:r>
              <a:rPr kumimoji="1" lang="ja-JP" altLang="en-US" sz="1000" dirty="0">
                <a:latin typeface="Noto Sans JP" panose="020B0200000000000000" pitchFamily="50" charset="-128"/>
                <a:ea typeface="Noto Sans JP" panose="020B0200000000000000" pitchFamily="50" charset="-128"/>
              </a:rPr>
              <a:t>に参加する上で、</a:t>
            </a:r>
            <a:r>
              <a:rPr kumimoji="1" lang="ja-JP" altLang="en-US" sz="1000" b="1" dirty="0">
                <a:solidFill>
                  <a:srgbClr val="073849"/>
                </a:solidFill>
                <a:latin typeface="Noto Sans JP" panose="020B0200000000000000" pitchFamily="50" charset="-128"/>
                <a:ea typeface="Noto Sans JP" panose="020B0200000000000000" pitchFamily="50" charset="-128"/>
              </a:rPr>
              <a:t>技術の共有を</a:t>
            </a:r>
            <a:endParaRPr kumimoji="1" lang="en-US" altLang="ja-JP" sz="1000" b="1" dirty="0">
              <a:solidFill>
                <a:srgbClr val="073849"/>
              </a:solidFill>
              <a:latin typeface="Noto Sans JP" panose="020B0200000000000000" pitchFamily="50" charset="-128"/>
              <a:ea typeface="Noto Sans JP" panose="020B0200000000000000" pitchFamily="50" charset="-128"/>
            </a:endParaRPr>
          </a:p>
          <a:p>
            <a:r>
              <a:rPr kumimoji="1" lang="ja-JP" altLang="en-US" sz="1000" b="1" dirty="0">
                <a:solidFill>
                  <a:srgbClr val="073849"/>
                </a:solidFill>
                <a:latin typeface="Noto Sans JP" panose="020B0200000000000000" pitchFamily="50" charset="-128"/>
                <a:ea typeface="Noto Sans JP" panose="020B0200000000000000" pitchFamily="50" charset="-128"/>
              </a:rPr>
              <a:t>することは必要不可欠だと考えています</a:t>
            </a:r>
            <a:r>
              <a:rPr kumimoji="1" lang="ja-JP" altLang="en-US" sz="1000" dirty="0">
                <a:latin typeface="Noto Sans JP" panose="020B0200000000000000" pitchFamily="50" charset="-128"/>
                <a:ea typeface="Noto Sans JP" panose="020B0200000000000000" pitchFamily="50" charset="-128"/>
              </a:rPr>
              <a:t>。</a:t>
            </a:r>
            <a:endParaRPr kumimoji="1" lang="en-US" altLang="ja-JP" sz="1000" dirty="0">
              <a:latin typeface="Noto Sans JP" panose="020B0200000000000000" pitchFamily="50" charset="-128"/>
              <a:ea typeface="Noto Sans JP" panose="020B0200000000000000" pitchFamily="50" charset="-128"/>
            </a:endParaRPr>
          </a:p>
          <a:p>
            <a:r>
              <a:rPr kumimoji="1" lang="ja-JP" altLang="en-US" sz="1000" dirty="0">
                <a:latin typeface="Noto Sans JP" panose="020B0200000000000000" pitchFamily="50" charset="-128"/>
                <a:ea typeface="Noto Sans JP" panose="020B0200000000000000" pitchFamily="50" charset="-128"/>
              </a:rPr>
              <a:t>私たちは、</a:t>
            </a:r>
            <a:r>
              <a:rPr kumimoji="1" lang="en-US" altLang="ja-JP" sz="1000" dirty="0">
                <a:latin typeface="Noto Sans JP" panose="020B0200000000000000" pitchFamily="50" charset="-128"/>
                <a:ea typeface="Noto Sans JP" panose="020B0200000000000000" pitchFamily="50" charset="-128"/>
              </a:rPr>
              <a:t>SNS</a:t>
            </a:r>
            <a:r>
              <a:rPr kumimoji="1" lang="ja-JP" altLang="en-US" sz="1000" dirty="0">
                <a:latin typeface="Noto Sans JP" panose="020B0200000000000000" pitchFamily="50" charset="-128"/>
                <a:ea typeface="Noto Sans JP" panose="020B0200000000000000" pitchFamily="50" charset="-128"/>
              </a:rPr>
              <a:t>やチームのブログを</a:t>
            </a:r>
            <a:endParaRPr kumimoji="1" lang="en-US" altLang="ja-JP" sz="1000" dirty="0">
              <a:latin typeface="Noto Sans JP" panose="020B0200000000000000" pitchFamily="50" charset="-128"/>
              <a:ea typeface="Noto Sans JP" panose="020B0200000000000000" pitchFamily="50" charset="-128"/>
            </a:endParaRPr>
          </a:p>
          <a:p>
            <a:r>
              <a:rPr kumimoji="1" lang="ja-JP" altLang="en-US" sz="1000" dirty="0">
                <a:latin typeface="Noto Sans JP" panose="020B0200000000000000" pitchFamily="50" charset="-128"/>
                <a:ea typeface="Noto Sans JP" panose="020B0200000000000000" pitchFamily="50" charset="-128"/>
              </a:rPr>
              <a:t>通して、様々な技術や情報を身に</a:t>
            </a:r>
            <a:endParaRPr kumimoji="1" lang="en-US" altLang="ja-JP" sz="1000" dirty="0">
              <a:latin typeface="Noto Sans JP" panose="020B0200000000000000" pitchFamily="50" charset="-128"/>
              <a:ea typeface="Noto Sans JP" panose="020B0200000000000000" pitchFamily="50" charset="-128"/>
            </a:endParaRPr>
          </a:p>
          <a:p>
            <a:r>
              <a:rPr kumimoji="1" lang="ja-JP" altLang="en-US" sz="1000" dirty="0">
                <a:latin typeface="Noto Sans JP" panose="020B0200000000000000" pitchFamily="50" charset="-128"/>
                <a:ea typeface="Noto Sans JP" panose="020B0200000000000000" pitchFamily="50" charset="-128"/>
              </a:rPr>
              <a:t>付けると同時に、</a:t>
            </a:r>
            <a:r>
              <a:rPr kumimoji="1" lang="ja-JP" altLang="en-US" sz="1000" b="1" dirty="0">
                <a:solidFill>
                  <a:srgbClr val="073849"/>
                </a:solidFill>
                <a:latin typeface="Noto Sans JP" panose="020B0200000000000000" pitchFamily="50" charset="-128"/>
                <a:ea typeface="Noto Sans JP" panose="020B0200000000000000" pitchFamily="50" charset="-128"/>
              </a:rPr>
              <a:t>私たちが学んだ技術</a:t>
            </a:r>
            <a:endParaRPr kumimoji="1" lang="en-US" altLang="ja-JP" sz="1000" b="1" dirty="0">
              <a:solidFill>
                <a:srgbClr val="073849"/>
              </a:solidFill>
              <a:latin typeface="Noto Sans JP" panose="020B0200000000000000" pitchFamily="50" charset="-128"/>
              <a:ea typeface="Noto Sans JP" panose="020B0200000000000000" pitchFamily="50" charset="-128"/>
            </a:endParaRPr>
          </a:p>
          <a:p>
            <a:r>
              <a:rPr kumimoji="1" lang="ja-JP" altLang="en-US" sz="1000" b="1" dirty="0">
                <a:solidFill>
                  <a:srgbClr val="073849"/>
                </a:solidFill>
                <a:latin typeface="Noto Sans JP" panose="020B0200000000000000" pitchFamily="50" charset="-128"/>
                <a:ea typeface="Noto Sans JP" panose="020B0200000000000000" pitchFamily="50" charset="-128"/>
              </a:rPr>
              <a:t>や発見したことの発信</a:t>
            </a:r>
            <a:r>
              <a:rPr kumimoji="1" lang="ja-JP" altLang="en-US" sz="1000" dirty="0">
                <a:latin typeface="Noto Sans JP" panose="020B0200000000000000" pitchFamily="50" charset="-128"/>
                <a:ea typeface="Noto Sans JP" panose="020B0200000000000000" pitchFamily="50" charset="-128"/>
              </a:rPr>
              <a:t>も行っています。</a:t>
            </a:r>
            <a:endParaRPr kumimoji="1" lang="en-US" altLang="ja-JP" sz="1000" dirty="0">
              <a:latin typeface="Noto Sans JP" panose="020B0200000000000000" pitchFamily="50" charset="-128"/>
              <a:ea typeface="Noto Sans JP" panose="020B0200000000000000" pitchFamily="50" charset="-128"/>
            </a:endParaRPr>
          </a:p>
          <a:p>
            <a:r>
              <a:rPr kumimoji="1" lang="ja-JP" altLang="en-US" sz="1000" dirty="0">
                <a:latin typeface="Noto Sans JP" panose="020B0200000000000000" pitchFamily="50" charset="-128"/>
                <a:ea typeface="Noto Sans JP" panose="020B0200000000000000" pitchFamily="50" charset="-128"/>
              </a:rPr>
              <a:t>右の</a:t>
            </a:r>
            <a:r>
              <a:rPr kumimoji="1" lang="en-US" altLang="ja-JP" sz="1000" dirty="0">
                <a:latin typeface="Noto Sans JP" panose="020B0200000000000000" pitchFamily="50" charset="-128"/>
                <a:ea typeface="Noto Sans JP" panose="020B0200000000000000" pitchFamily="50" charset="-128"/>
              </a:rPr>
              <a:t>QR</a:t>
            </a:r>
            <a:r>
              <a:rPr kumimoji="1" lang="ja-JP" altLang="en-US" sz="1000" dirty="0">
                <a:latin typeface="Noto Sans JP" panose="020B0200000000000000" pitchFamily="50" charset="-128"/>
                <a:ea typeface="Noto Sans JP" panose="020B0200000000000000" pitchFamily="50" charset="-128"/>
              </a:rPr>
              <a:t>コードより、チームの</a:t>
            </a:r>
            <a:r>
              <a:rPr kumimoji="1" lang="en-US" altLang="ja-JP" sz="1000" dirty="0">
                <a:latin typeface="Noto Sans JP" panose="020B0200000000000000" pitchFamily="50" charset="-128"/>
                <a:ea typeface="Noto Sans JP" panose="020B0200000000000000" pitchFamily="50" charset="-128"/>
              </a:rPr>
              <a:t>X</a:t>
            </a:r>
          </a:p>
          <a:p>
            <a:r>
              <a:rPr kumimoji="1" lang="ja-JP" altLang="en-US" sz="1000" dirty="0">
                <a:latin typeface="Noto Sans JP" panose="020B0200000000000000" pitchFamily="50" charset="-128"/>
                <a:ea typeface="Noto Sans JP" panose="020B0200000000000000" pitchFamily="50" charset="-128"/>
              </a:rPr>
              <a:t>アカウント・ブログにアクセスする</a:t>
            </a:r>
            <a:endParaRPr kumimoji="1" lang="en-US" altLang="ja-JP" sz="1000" dirty="0">
              <a:latin typeface="Noto Sans JP" panose="020B0200000000000000" pitchFamily="50" charset="-128"/>
              <a:ea typeface="Noto Sans JP" panose="020B0200000000000000" pitchFamily="50" charset="-128"/>
            </a:endParaRPr>
          </a:p>
          <a:p>
            <a:r>
              <a:rPr kumimoji="1" lang="ja-JP" altLang="en-US" sz="1000" dirty="0">
                <a:latin typeface="Noto Sans JP" panose="020B0200000000000000" pitchFamily="50" charset="-128"/>
                <a:ea typeface="Noto Sans JP" panose="020B0200000000000000" pitchFamily="50" charset="-128"/>
              </a:rPr>
              <a:t>ことができます。ぜひご覧ください。</a:t>
            </a:r>
            <a:endParaRPr kumimoji="1" lang="en-US" altLang="ja-JP" sz="1000" dirty="0">
              <a:latin typeface="Noto Sans JP" panose="020B0200000000000000" pitchFamily="50" charset="-128"/>
              <a:ea typeface="Noto Sans JP" panose="020B0200000000000000" pitchFamily="50" charset="-128"/>
            </a:endParaRPr>
          </a:p>
        </p:txBody>
      </p:sp>
      <p:sp>
        <p:nvSpPr>
          <p:cNvPr id="53" name="テキスト ボックス 52">
            <a:extLst>
              <a:ext uri="{FF2B5EF4-FFF2-40B4-BE49-F238E27FC236}">
                <a16:creationId xmlns:a16="http://schemas.microsoft.com/office/drawing/2014/main" id="{D40D17BF-617C-ADE3-AFAE-9FD83B242A47}"/>
              </a:ext>
            </a:extLst>
          </p:cNvPr>
          <p:cNvSpPr txBox="1"/>
          <p:nvPr/>
        </p:nvSpPr>
        <p:spPr>
          <a:xfrm>
            <a:off x="10926991" y="1323471"/>
            <a:ext cx="3055825" cy="338554"/>
          </a:xfrm>
          <a:prstGeom prst="rect">
            <a:avLst/>
          </a:prstGeom>
          <a:noFill/>
        </p:spPr>
        <p:txBody>
          <a:bodyPr wrap="square" rtlCol="0">
            <a:spAutoFit/>
          </a:bodyPr>
          <a:lstStyle/>
          <a:p>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圧倒的</a:t>
            </a:r>
            <a:r>
              <a:rPr kumimoji="1" lang="ja-JP" altLang="en-US" sz="1050" dirty="0">
                <a:solidFill>
                  <a:schemeClr val="tx1">
                    <a:lumMod val="85000"/>
                    <a:lumOff val="15000"/>
                  </a:schemeClr>
                </a:solidFill>
                <a:latin typeface="Noto Sans JP" panose="020B0200000000000000" pitchFamily="50" charset="-128"/>
                <a:ea typeface="Noto Sans JP" panose="020B0200000000000000" pitchFamily="50" charset="-128"/>
              </a:rPr>
              <a:t>な</a:t>
            </a:r>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安定性</a:t>
            </a:r>
            <a:r>
              <a:rPr kumimoji="1" lang="ja-JP" altLang="en-US" sz="1050" dirty="0">
                <a:solidFill>
                  <a:schemeClr val="tx1">
                    <a:lumMod val="85000"/>
                    <a:lumOff val="15000"/>
                  </a:schemeClr>
                </a:solidFill>
                <a:latin typeface="Noto Sans JP" panose="020B0200000000000000" pitchFamily="50" charset="-128"/>
                <a:ea typeface="Noto Sans JP" panose="020B0200000000000000" pitchFamily="50" charset="-128"/>
              </a:rPr>
              <a:t>の</a:t>
            </a:r>
            <a:r>
              <a:rPr kumimoji="1" lang="ja-JP" altLang="en-US" sz="1600" b="1" dirty="0">
                <a:solidFill>
                  <a:srgbClr val="073849"/>
                </a:solidFill>
                <a:latin typeface="Noto Sans JP" panose="020B0200000000000000" pitchFamily="50" charset="-128"/>
                <a:ea typeface="Noto Sans JP" panose="020B0200000000000000" pitchFamily="50" charset="-128"/>
              </a:rPr>
              <a:t>ビジョンシステム</a:t>
            </a:r>
            <a:endParaRPr kumimoji="1" lang="ja-JP" altLang="en-US" sz="1100" dirty="0">
              <a:solidFill>
                <a:srgbClr val="073849"/>
              </a:solidFill>
              <a:latin typeface="Noto Sans JP" panose="020B0200000000000000" pitchFamily="50" charset="-128"/>
              <a:ea typeface="Noto Sans JP" panose="020B0200000000000000" pitchFamily="50" charset="-128"/>
            </a:endParaRPr>
          </a:p>
        </p:txBody>
      </p:sp>
      <p:sp>
        <p:nvSpPr>
          <p:cNvPr id="54" name="テキスト ボックス 53">
            <a:extLst>
              <a:ext uri="{FF2B5EF4-FFF2-40B4-BE49-F238E27FC236}">
                <a16:creationId xmlns:a16="http://schemas.microsoft.com/office/drawing/2014/main" id="{B8A05EC4-53F0-9AEE-BA9C-1990E051D059}"/>
              </a:ext>
            </a:extLst>
          </p:cNvPr>
          <p:cNvSpPr txBox="1"/>
          <p:nvPr/>
        </p:nvSpPr>
        <p:spPr>
          <a:xfrm>
            <a:off x="10990491" y="1637806"/>
            <a:ext cx="4135326" cy="1312475"/>
          </a:xfrm>
          <a:prstGeom prst="rect">
            <a:avLst/>
          </a:prstGeom>
          <a:noFill/>
        </p:spPr>
        <p:txBody>
          <a:bodyPr wrap="square" numCol="1" rtlCol="0">
            <a:spAutoFit/>
          </a:bodyPr>
          <a:lstStyle/>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私たちのロボットには、</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UnitV Ai Camera</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を</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6</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個搭載しています。</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以前は全方位ミラーを用いて</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1</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つのカメラで全方向を監視していましたが、</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ゴルフボールという小さい物体をどの距離からでも認識できるようにするのは大変でした</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1)</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。また、ロボット自身がカメラに映りこむことで、至近距離にあるボールがロボットに隠れて認識できないという問題もありました。</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これらの問題を解決するため、カメラを</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6</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個搭載することで、全方位ミラーの「全方向が見える」という要件を担保しつつ、</a:t>
            </a:r>
            <a:r>
              <a:rPr kumimoji="1" lang="ja-JP" altLang="en-US" sz="900" b="1" dirty="0">
                <a:solidFill>
                  <a:srgbClr val="073849"/>
                </a:solidFill>
                <a:latin typeface="Noto Sans JP" panose="020B0200000000000000" pitchFamily="50" charset="-128"/>
                <a:ea typeface="Noto Sans JP" panose="020B0200000000000000" pitchFamily="50" charset="-128"/>
              </a:rPr>
              <a:t>遠距離の視野の確保</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や</a:t>
            </a:r>
            <a:r>
              <a:rPr kumimoji="1" lang="ja-JP" altLang="en-US" sz="900" b="1" dirty="0">
                <a:solidFill>
                  <a:srgbClr val="073849"/>
                </a:solidFill>
                <a:latin typeface="Noto Sans JP" panose="020B0200000000000000" pitchFamily="50" charset="-128"/>
                <a:ea typeface="Noto Sans JP" panose="020B0200000000000000" pitchFamily="50" charset="-128"/>
              </a:rPr>
              <a:t>至近距離でのボールの認識</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を容易に行うことができるようになりました。</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2" name="テキスト ボックス 1">
            <a:extLst>
              <a:ext uri="{FF2B5EF4-FFF2-40B4-BE49-F238E27FC236}">
                <a16:creationId xmlns:a16="http://schemas.microsoft.com/office/drawing/2014/main" id="{E7441E8B-D077-2FDC-1670-9AF65171BF93}"/>
              </a:ext>
            </a:extLst>
          </p:cNvPr>
          <p:cNvSpPr txBox="1"/>
          <p:nvPr/>
        </p:nvSpPr>
        <p:spPr>
          <a:xfrm>
            <a:off x="106380" y="1378762"/>
            <a:ext cx="3509309" cy="1466363"/>
          </a:xfrm>
          <a:prstGeom prst="rect">
            <a:avLst/>
          </a:prstGeom>
          <a:noFill/>
        </p:spPr>
        <p:txBody>
          <a:bodyPr wrap="square" numCol="1" rtlCol="0">
            <a:spAutoFit/>
          </a:bodyPr>
          <a:lstStyle/>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私たちは</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2024</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シーズンにライトウェイトリーグで世界大会に出場し、世界大会で活躍するオープンリーグのロボットを生で</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見てきました。その経験から、オープンリーグにおいてロボットが「</a:t>
            </a:r>
            <a:r>
              <a:rPr kumimoji="1" lang="ja-JP" altLang="en-US" sz="900" b="1" dirty="0">
                <a:solidFill>
                  <a:schemeClr val="tx1">
                    <a:lumMod val="85000"/>
                    <a:lumOff val="15000"/>
                  </a:schemeClr>
                </a:solidFill>
                <a:latin typeface="Noto Sans JP" panose="020B0200000000000000" pitchFamily="50" charset="-128"/>
                <a:ea typeface="Noto Sans JP" panose="020B0200000000000000" pitchFamily="50" charset="-128"/>
              </a:rPr>
              <a:t>圧倒的</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」であるために必要な要素を考え、今シーズンの</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ロボットに反映させました。例えば、</a:t>
            </a:r>
            <a:r>
              <a:rPr kumimoji="1" lang="ja-JP" altLang="en-US" sz="900" b="1" dirty="0">
                <a:solidFill>
                  <a:srgbClr val="073849"/>
                </a:solidFill>
                <a:latin typeface="Noto Sans JP" panose="020B0200000000000000" pitchFamily="50" charset="-128"/>
                <a:ea typeface="Noto Sans JP" panose="020B0200000000000000" pitchFamily="50" charset="-128"/>
              </a:rPr>
              <a:t>電源基板の改良</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や</a:t>
            </a:r>
            <a:r>
              <a:rPr kumimoji="1" lang="en-US" altLang="ja-JP" sz="900" b="1" dirty="0">
                <a:solidFill>
                  <a:srgbClr val="073849"/>
                </a:solidFill>
                <a:latin typeface="Noto Sans JP" panose="020B0200000000000000" pitchFamily="50" charset="-128"/>
                <a:ea typeface="Noto Sans JP" panose="020B0200000000000000" pitchFamily="50" charset="-128"/>
              </a:rPr>
              <a:t>6</a:t>
            </a:r>
            <a:r>
              <a:rPr kumimoji="1" lang="ja-JP" altLang="en-US" sz="900" b="1" dirty="0">
                <a:solidFill>
                  <a:srgbClr val="073849"/>
                </a:solidFill>
                <a:latin typeface="Noto Sans JP" panose="020B0200000000000000" pitchFamily="50" charset="-128"/>
                <a:ea typeface="Noto Sans JP" panose="020B0200000000000000" pitchFamily="50" charset="-128"/>
              </a:rPr>
              <a:t>方向</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pPr>
              <a:lnSpc>
                <a:spcPts val="1200"/>
              </a:lnSpc>
            </a:pPr>
            <a:r>
              <a:rPr kumimoji="1" lang="ja-JP" altLang="en-US" sz="900" b="1" dirty="0">
                <a:solidFill>
                  <a:srgbClr val="073849"/>
                </a:solidFill>
                <a:latin typeface="Noto Sans JP" panose="020B0200000000000000" pitchFamily="50" charset="-128"/>
                <a:ea typeface="Noto Sans JP" panose="020B0200000000000000" pitchFamily="50" charset="-128"/>
              </a:rPr>
              <a:t>カメラの搭載</a:t>
            </a:r>
            <a:r>
              <a:rPr kumimoji="1" lang="ja-JP" altLang="en-US" sz="900" dirty="0">
                <a:solidFill>
                  <a:srgbClr val="073849"/>
                </a:solidFill>
                <a:latin typeface="Noto Sans JP" panose="020B0200000000000000" pitchFamily="50" charset="-128"/>
                <a:ea typeface="Noto Sans JP" panose="020B0200000000000000" pitchFamily="50" charset="-128"/>
              </a:rPr>
              <a:t>、</a:t>
            </a:r>
            <a:r>
              <a:rPr kumimoji="1" lang="ja-JP" altLang="en-US" sz="900" b="1" dirty="0">
                <a:solidFill>
                  <a:srgbClr val="073849"/>
                </a:solidFill>
                <a:latin typeface="Noto Sans JP" panose="020B0200000000000000" pitchFamily="50" charset="-128"/>
                <a:ea typeface="Noto Sans JP" panose="020B0200000000000000" pitchFamily="50" charset="-128"/>
              </a:rPr>
              <a:t>前後のドリブラー・キッカー搭載</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などです。</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また、現ルールではプッシングを利用したゴール前での</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キーパーがとても強いため、</a:t>
            </a:r>
            <a:r>
              <a:rPr kumimoji="1" lang="ja-JP" altLang="en-US" sz="900" b="1" dirty="0">
                <a:solidFill>
                  <a:srgbClr val="073849"/>
                </a:solidFill>
                <a:latin typeface="Noto Sans JP" panose="020B0200000000000000" pitchFamily="50" charset="-128"/>
                <a:ea typeface="Noto Sans JP" panose="020B0200000000000000" pitchFamily="50" charset="-128"/>
              </a:rPr>
              <a:t>どのような守備の方法が良いのか、</a:t>
            </a:r>
            <a:r>
              <a:rPr kumimoji="1" lang="en-US" altLang="ja-JP" sz="900" b="1" dirty="0">
                <a:solidFill>
                  <a:srgbClr val="073849"/>
                </a:solidFill>
                <a:latin typeface="Noto Sans JP" panose="020B0200000000000000" pitchFamily="50" charset="-128"/>
                <a:ea typeface="Noto Sans JP" panose="020B0200000000000000" pitchFamily="50" charset="-128"/>
              </a:rPr>
              <a:t>2</a:t>
            </a:r>
            <a:r>
              <a:rPr kumimoji="1" lang="ja-JP" altLang="en-US" sz="900" b="1" dirty="0">
                <a:solidFill>
                  <a:srgbClr val="073849"/>
                </a:solidFill>
                <a:latin typeface="Noto Sans JP" panose="020B0200000000000000" pitchFamily="50" charset="-128"/>
                <a:ea typeface="Noto Sans JP" panose="020B0200000000000000" pitchFamily="50" charset="-128"/>
              </a:rPr>
              <a:t>種類の方法で研究を行いました</a:t>
            </a:r>
            <a:r>
              <a:rPr kumimoji="1" lang="ja-JP" altLang="en-US" sz="900" dirty="0">
                <a:solidFill>
                  <a:srgbClr val="073849"/>
                </a:solidFill>
                <a:latin typeface="Noto Sans JP" panose="020B0200000000000000" pitchFamily="50" charset="-128"/>
                <a:ea typeface="Noto Sans JP" panose="020B0200000000000000" pitchFamily="50" charset="-128"/>
              </a:rPr>
              <a:t>。</a:t>
            </a:r>
            <a:endParaRPr kumimoji="1" lang="en-US" altLang="ja-JP" sz="900" dirty="0">
              <a:solidFill>
                <a:srgbClr val="073849"/>
              </a:solidFill>
              <a:latin typeface="Noto Sans JP" panose="020B0200000000000000" pitchFamily="50" charset="-128"/>
              <a:ea typeface="Noto Sans JP" panose="020B0200000000000000" pitchFamily="50" charset="-128"/>
            </a:endParaRPr>
          </a:p>
        </p:txBody>
      </p:sp>
      <p:sp>
        <p:nvSpPr>
          <p:cNvPr id="6" name="テキスト ボックス 5">
            <a:extLst>
              <a:ext uri="{FF2B5EF4-FFF2-40B4-BE49-F238E27FC236}">
                <a16:creationId xmlns:a16="http://schemas.microsoft.com/office/drawing/2014/main" id="{15F7C95B-B7CB-BF73-A0BD-0F8E520B61E4}"/>
              </a:ext>
            </a:extLst>
          </p:cNvPr>
          <p:cNvSpPr txBox="1"/>
          <p:nvPr/>
        </p:nvSpPr>
        <p:spPr>
          <a:xfrm>
            <a:off x="3496045" y="1378762"/>
            <a:ext cx="3602229" cy="696922"/>
          </a:xfrm>
          <a:prstGeom prst="rect">
            <a:avLst/>
          </a:prstGeom>
          <a:noFill/>
        </p:spPr>
        <p:txBody>
          <a:bodyPr wrap="square" numCol="1" rtlCol="0">
            <a:spAutoFit/>
          </a:bodyPr>
          <a:lstStyle/>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さらに、開発するツールにもこだわっています。</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 GitHub</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を用いてチーム内で</a:t>
            </a:r>
            <a:r>
              <a:rPr kumimoji="1" lang="ja-JP" altLang="en-US" sz="900" b="1" dirty="0">
                <a:solidFill>
                  <a:srgbClr val="073849"/>
                </a:solidFill>
                <a:latin typeface="Noto Sans JP" panose="020B0200000000000000" pitchFamily="50" charset="-128"/>
                <a:ea typeface="Noto Sans JP" panose="020B0200000000000000" pitchFamily="50" charset="-128"/>
              </a:rPr>
              <a:t>最新の情報を共有</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するほか、</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Twitter</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などを用いて</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b="1" dirty="0">
                <a:solidFill>
                  <a:srgbClr val="073849"/>
                </a:solidFill>
                <a:latin typeface="Noto Sans JP" panose="020B0200000000000000" pitchFamily="50" charset="-128"/>
                <a:ea typeface="Noto Sans JP" panose="020B0200000000000000" pitchFamily="50" charset="-128"/>
              </a:rPr>
              <a:t>過去の私たちの技術を公開しています</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。また、</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Visual Studio Code</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などの統合開発環境を用いて</a:t>
            </a:r>
            <a:r>
              <a:rPr kumimoji="1" lang="ja-JP" altLang="en-US" sz="900" b="1" dirty="0">
                <a:solidFill>
                  <a:srgbClr val="073849"/>
                </a:solidFill>
                <a:latin typeface="Noto Sans JP" panose="020B0200000000000000" pitchFamily="50" charset="-128"/>
                <a:ea typeface="Noto Sans JP" panose="020B0200000000000000" pitchFamily="50" charset="-128"/>
              </a:rPr>
              <a:t>効率的に</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開発を行っています。</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pic>
        <p:nvPicPr>
          <p:cNvPr id="19" name="Picture 2" descr="GitHub - sipeed/MaixPy: Easily create AI projects with Python on edge device">
            <a:extLst>
              <a:ext uri="{FF2B5EF4-FFF2-40B4-BE49-F238E27FC236}">
                <a16:creationId xmlns:a16="http://schemas.microsoft.com/office/drawing/2014/main" id="{3261F5F9-039B-3051-3DFF-D1ADA4C845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2474" y="2165663"/>
            <a:ext cx="425451" cy="42545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Visual Studio Code Web版のプレビューが公開 | Qreat">
            <a:extLst>
              <a:ext uri="{FF2B5EF4-FFF2-40B4-BE49-F238E27FC236}">
                <a16:creationId xmlns:a16="http://schemas.microsoft.com/office/drawing/2014/main" id="{763ECDCC-C2E7-D467-1B57-5E75DEFB1D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5664" y="2139023"/>
            <a:ext cx="462353" cy="46235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4" name="Picture 10" descr="Fusion 360 CAM | Fusion 360の購入 Autodesk Japan公式法人販売パートナー">
            <a:extLst>
              <a:ext uri="{FF2B5EF4-FFF2-40B4-BE49-F238E27FC236}">
                <a16:creationId xmlns:a16="http://schemas.microsoft.com/office/drawing/2014/main" id="{0C576870-E1AF-5C7B-AED9-E132D46FBF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4288" y="2147555"/>
            <a:ext cx="507688" cy="46166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8" name="Picture 14" descr="The only platform that shows the full impact of GitHub Copilot">
            <a:extLst>
              <a:ext uri="{FF2B5EF4-FFF2-40B4-BE49-F238E27FC236}">
                <a16:creationId xmlns:a16="http://schemas.microsoft.com/office/drawing/2014/main" id="{CE06C3EC-6EBF-7D45-83FE-283396BCB3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2911" y="2151266"/>
            <a:ext cx="443582" cy="44358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0E34460C-D10C-A827-9404-08F1F2BF3A58}"/>
              </a:ext>
            </a:extLst>
          </p:cNvPr>
          <p:cNvSpPr txBox="1"/>
          <p:nvPr/>
        </p:nvSpPr>
        <p:spPr>
          <a:xfrm>
            <a:off x="3445810" y="2622385"/>
            <a:ext cx="944643" cy="292388"/>
          </a:xfrm>
          <a:prstGeom prst="rect">
            <a:avLst/>
          </a:prstGeom>
          <a:noFill/>
        </p:spPr>
        <p:txBody>
          <a:bodyPr wrap="square" numCol="1" rtlCol="0">
            <a:spAutoFit/>
          </a:bodyPr>
          <a:lstStyle/>
          <a:p>
            <a:pPr algn="ctr"/>
            <a:r>
              <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rPr>
              <a:t>Autodesk Fusion</a:t>
            </a: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ロボット設計</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32" name="テキスト ボックス 31">
            <a:extLst>
              <a:ext uri="{FF2B5EF4-FFF2-40B4-BE49-F238E27FC236}">
                <a16:creationId xmlns:a16="http://schemas.microsoft.com/office/drawing/2014/main" id="{97A79846-22C7-83FA-7737-ABC2200CE3AE}"/>
              </a:ext>
            </a:extLst>
          </p:cNvPr>
          <p:cNvSpPr txBox="1"/>
          <p:nvPr/>
        </p:nvSpPr>
        <p:spPr>
          <a:xfrm>
            <a:off x="4290367" y="2622385"/>
            <a:ext cx="595731" cy="292388"/>
          </a:xfrm>
          <a:prstGeom prst="rect">
            <a:avLst/>
          </a:prstGeom>
          <a:noFill/>
        </p:spPr>
        <p:txBody>
          <a:bodyPr wrap="square" numCol="1" rtlCol="0">
            <a:spAutoFit/>
          </a:bodyPr>
          <a:lstStyle/>
          <a:p>
            <a:pPr algn="ctr"/>
            <a:r>
              <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rPr>
              <a:t>KiCad</a:t>
            </a: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回路設計</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33" name="テキスト ボックス 32">
            <a:extLst>
              <a:ext uri="{FF2B5EF4-FFF2-40B4-BE49-F238E27FC236}">
                <a16:creationId xmlns:a16="http://schemas.microsoft.com/office/drawing/2014/main" id="{53C40AAD-7B5C-21BE-C7CE-621067DA5C0F}"/>
              </a:ext>
            </a:extLst>
          </p:cNvPr>
          <p:cNvSpPr txBox="1"/>
          <p:nvPr/>
        </p:nvSpPr>
        <p:spPr>
          <a:xfrm>
            <a:off x="4636361" y="2640488"/>
            <a:ext cx="1373922" cy="276999"/>
          </a:xfrm>
          <a:prstGeom prst="rect">
            <a:avLst/>
          </a:prstGeom>
          <a:noFill/>
        </p:spPr>
        <p:txBody>
          <a:bodyPr wrap="square" numCol="1" rtlCol="0">
            <a:spAutoFit/>
          </a:bodyPr>
          <a:lstStyle/>
          <a:p>
            <a:pPr algn="ctr"/>
            <a:r>
              <a:rPr kumimoji="1" lang="en-US" altLang="ja-JP" sz="600" b="1" dirty="0">
                <a:solidFill>
                  <a:schemeClr val="tx1">
                    <a:lumMod val="85000"/>
                    <a:lumOff val="15000"/>
                  </a:schemeClr>
                </a:solidFill>
                <a:latin typeface="Noto Sans JP" panose="020B0200000000000000" pitchFamily="50" charset="-128"/>
                <a:ea typeface="Noto Sans JP" panose="020B0200000000000000" pitchFamily="50" charset="-128"/>
              </a:rPr>
              <a:t>Visual Studio Code</a:t>
            </a: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プログラムの作成</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35" name="テキスト ボックス 34">
            <a:extLst>
              <a:ext uri="{FF2B5EF4-FFF2-40B4-BE49-F238E27FC236}">
                <a16:creationId xmlns:a16="http://schemas.microsoft.com/office/drawing/2014/main" id="{013EC4B4-658C-C656-A5A6-2C9A4F522117}"/>
              </a:ext>
            </a:extLst>
          </p:cNvPr>
          <p:cNvSpPr txBox="1"/>
          <p:nvPr/>
        </p:nvSpPr>
        <p:spPr>
          <a:xfrm>
            <a:off x="5511178" y="2622385"/>
            <a:ext cx="1056273" cy="384721"/>
          </a:xfrm>
          <a:prstGeom prst="rect">
            <a:avLst/>
          </a:prstGeom>
          <a:noFill/>
        </p:spPr>
        <p:txBody>
          <a:bodyPr wrap="square" numCol="1" rtlCol="0">
            <a:spAutoFit/>
          </a:bodyPr>
          <a:lstStyle/>
          <a:p>
            <a:pPr algn="ctr"/>
            <a:r>
              <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rPr>
              <a:t>MaixPy IDE</a:t>
            </a: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カメラプログラム</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作成</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36" name="テキスト ボックス 35">
            <a:extLst>
              <a:ext uri="{FF2B5EF4-FFF2-40B4-BE49-F238E27FC236}">
                <a16:creationId xmlns:a16="http://schemas.microsoft.com/office/drawing/2014/main" id="{27D2C488-1DC0-3C74-5977-696678E9254C}"/>
              </a:ext>
            </a:extLst>
          </p:cNvPr>
          <p:cNvSpPr txBox="1"/>
          <p:nvPr/>
        </p:nvSpPr>
        <p:spPr>
          <a:xfrm>
            <a:off x="6146565" y="2622385"/>
            <a:ext cx="1056273" cy="292388"/>
          </a:xfrm>
          <a:prstGeom prst="rect">
            <a:avLst/>
          </a:prstGeom>
          <a:noFill/>
        </p:spPr>
        <p:txBody>
          <a:bodyPr wrap="square" numCol="1" rtlCol="0">
            <a:spAutoFit/>
          </a:bodyPr>
          <a:lstStyle/>
          <a:p>
            <a:pPr algn="ctr"/>
            <a:r>
              <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rPr>
              <a:t>GitHub</a:t>
            </a: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データ共有</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pic>
        <p:nvPicPr>
          <p:cNvPr id="38" name="図 37" descr="アイコン&#10;&#10;AI によって生成されたコンテンツは間違っている可能性があります。">
            <a:extLst>
              <a:ext uri="{FF2B5EF4-FFF2-40B4-BE49-F238E27FC236}">
                <a16:creationId xmlns:a16="http://schemas.microsoft.com/office/drawing/2014/main" id="{10BAF784-575F-9B60-6878-07411F5F822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6200" y="2079325"/>
            <a:ext cx="601254" cy="601254"/>
          </a:xfrm>
          <a:prstGeom prst="rect">
            <a:avLst/>
          </a:prstGeom>
          <a:effectLst>
            <a:outerShdw blurRad="50800" dist="38100" dir="2700000" algn="tl" rotWithShape="0">
              <a:prstClr val="black">
                <a:alpha val="40000"/>
              </a:prstClr>
            </a:outerShdw>
          </a:effectLst>
        </p:spPr>
      </p:pic>
      <p:sp>
        <p:nvSpPr>
          <p:cNvPr id="45" name="テキスト ボックス 44">
            <a:extLst>
              <a:ext uri="{FF2B5EF4-FFF2-40B4-BE49-F238E27FC236}">
                <a16:creationId xmlns:a16="http://schemas.microsoft.com/office/drawing/2014/main" id="{78FBF2DD-EAA0-B46C-059D-5C9F05C6CCC5}"/>
              </a:ext>
            </a:extLst>
          </p:cNvPr>
          <p:cNvSpPr txBox="1"/>
          <p:nvPr/>
        </p:nvSpPr>
        <p:spPr>
          <a:xfrm>
            <a:off x="114814" y="5306854"/>
            <a:ext cx="1665594" cy="307777"/>
          </a:xfrm>
          <a:prstGeom prst="rect">
            <a:avLst/>
          </a:prstGeom>
          <a:noFill/>
        </p:spPr>
        <p:txBody>
          <a:bodyPr wrap="square" rtlCol="0">
            <a:spAutoFit/>
          </a:bodyPr>
          <a:lstStyle/>
          <a:p>
            <a:r>
              <a:rPr kumimoji="1" lang="ja-JP" altLang="en-US" sz="1400" b="1" dirty="0">
                <a:solidFill>
                  <a:srgbClr val="073849"/>
                </a:solidFill>
                <a:latin typeface="Noto Sans JP" panose="020B0200000000000000" pitchFamily="50" charset="-128"/>
                <a:ea typeface="Noto Sans JP" panose="020B0200000000000000" pitchFamily="50" charset="-128"/>
              </a:rPr>
              <a:t>③カメラユニット</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51" name="テキスト ボックス 50">
            <a:extLst>
              <a:ext uri="{FF2B5EF4-FFF2-40B4-BE49-F238E27FC236}">
                <a16:creationId xmlns:a16="http://schemas.microsoft.com/office/drawing/2014/main" id="{4FB4CE38-CAB4-0490-30FB-17D40644A651}"/>
              </a:ext>
            </a:extLst>
          </p:cNvPr>
          <p:cNvSpPr txBox="1"/>
          <p:nvPr/>
        </p:nvSpPr>
        <p:spPr>
          <a:xfrm>
            <a:off x="230686" y="5554072"/>
            <a:ext cx="2164346" cy="230832"/>
          </a:xfrm>
          <a:prstGeom prst="rect">
            <a:avLst/>
          </a:prstGeom>
          <a:noFill/>
        </p:spPr>
        <p:txBody>
          <a:bodyPr wrap="square" rtlCol="0">
            <a:spAutoFit/>
          </a:bodyPr>
          <a:lstStyle/>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カメラ</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 </a:t>
            </a:r>
            <a:r>
              <a:rPr kumimoji="1" lang="en-US" altLang="ja-JP" sz="900" b="1" dirty="0">
                <a:solidFill>
                  <a:srgbClr val="073849"/>
                </a:solidFill>
                <a:latin typeface="Noto Sans JP" panose="020B0200000000000000" pitchFamily="50" charset="-128"/>
                <a:ea typeface="Noto Sans JP" panose="020B0200000000000000" pitchFamily="50" charset="-128"/>
              </a:rPr>
              <a:t>UnitV Ai Camera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x6</a:t>
            </a:r>
            <a:endPar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52" name="テキスト ボックス 51">
            <a:extLst>
              <a:ext uri="{FF2B5EF4-FFF2-40B4-BE49-F238E27FC236}">
                <a16:creationId xmlns:a16="http://schemas.microsoft.com/office/drawing/2014/main" id="{B9877667-81E4-41E5-1BF4-27830A635398}"/>
              </a:ext>
            </a:extLst>
          </p:cNvPr>
          <p:cNvSpPr txBox="1"/>
          <p:nvPr/>
        </p:nvSpPr>
        <p:spPr>
          <a:xfrm>
            <a:off x="100805" y="5766931"/>
            <a:ext cx="2317870" cy="982385"/>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ゴルフボールを色認識するために、</a:t>
            </a:r>
            <a:r>
              <a:rPr kumimoji="1" lang="ja-JP" altLang="en-US" sz="800" b="1" dirty="0">
                <a:solidFill>
                  <a:srgbClr val="073849"/>
                </a:solidFill>
                <a:latin typeface="Noto Sans JP" panose="020B0200000000000000" pitchFamily="50" charset="-128"/>
                <a:ea typeface="Noto Sans JP" panose="020B0200000000000000" pitchFamily="50" charset="-128"/>
              </a:rPr>
              <a:t>比較的</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低価格で入手性が高く、安定した使用感を</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得られ</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る</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UnitV</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を採用しました。</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6</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個のカメラのデータを</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Teensy 4.0</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で取得し、ボールおよびゴールの角度・距離を計算してメイン基板に出力しています。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詳しい情報は「ロボットの特徴」を参照。</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endPar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55" name="テキスト ボックス 54">
            <a:extLst>
              <a:ext uri="{FF2B5EF4-FFF2-40B4-BE49-F238E27FC236}">
                <a16:creationId xmlns:a16="http://schemas.microsoft.com/office/drawing/2014/main" id="{4379F381-F44D-B3D7-B3F4-61FF2CF91086}"/>
              </a:ext>
            </a:extLst>
          </p:cNvPr>
          <p:cNvSpPr txBox="1"/>
          <p:nvPr/>
        </p:nvSpPr>
        <p:spPr>
          <a:xfrm>
            <a:off x="118333" y="6822560"/>
            <a:ext cx="1452516" cy="307777"/>
          </a:xfrm>
          <a:prstGeom prst="rect">
            <a:avLst/>
          </a:prstGeom>
          <a:noFill/>
        </p:spPr>
        <p:txBody>
          <a:bodyPr wrap="square" rtlCol="0">
            <a:spAutoFit/>
          </a:bodyPr>
          <a:lstStyle/>
          <a:p>
            <a:r>
              <a:rPr kumimoji="1" lang="ja-JP" altLang="en-US" sz="1400" b="1" dirty="0">
                <a:solidFill>
                  <a:srgbClr val="073849"/>
                </a:solidFill>
                <a:latin typeface="Noto Sans JP" panose="020B0200000000000000" pitchFamily="50" charset="-128"/>
                <a:ea typeface="Noto Sans JP" panose="020B0200000000000000" pitchFamily="50" charset="-128"/>
              </a:rPr>
              <a:t>④統合電源基板</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57" name="テキスト ボックス 56">
            <a:extLst>
              <a:ext uri="{FF2B5EF4-FFF2-40B4-BE49-F238E27FC236}">
                <a16:creationId xmlns:a16="http://schemas.microsoft.com/office/drawing/2014/main" id="{2555489A-95CE-6958-FAC5-190234655C0E}"/>
              </a:ext>
            </a:extLst>
          </p:cNvPr>
          <p:cNvSpPr txBox="1"/>
          <p:nvPr/>
        </p:nvSpPr>
        <p:spPr>
          <a:xfrm>
            <a:off x="140061" y="7090952"/>
            <a:ext cx="2278613" cy="1238865"/>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今シーズンの私たちのロボットのコンセプトである「圧倒的」に則り、</a:t>
            </a:r>
            <a:r>
              <a:rPr kumimoji="1" lang="ja-JP" altLang="en-US" sz="800" b="1" dirty="0">
                <a:solidFill>
                  <a:srgbClr val="073849"/>
                </a:solidFill>
                <a:latin typeface="Noto Sans JP" panose="020B0200000000000000" pitchFamily="50" charset="-128"/>
                <a:ea typeface="Noto Sans JP" panose="020B0200000000000000" pitchFamily="50" charset="-128"/>
              </a:rPr>
              <a:t>圧倒的な安全性を持った電源基板</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を作成しました。</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バッテリーには</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3</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セル</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(11.1V)</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で容量の大きな</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Kypom 2200mAh 3Cell</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を採用し、電源基板自体に</a:t>
            </a:r>
            <a:r>
              <a:rPr kumimoji="1" lang="ja-JP" altLang="en-US" sz="800" b="1" dirty="0">
                <a:solidFill>
                  <a:srgbClr val="073849"/>
                </a:solidFill>
                <a:latin typeface="Noto Sans JP" panose="020B0200000000000000" pitchFamily="50" charset="-128"/>
                <a:ea typeface="Noto Sans JP" panose="020B0200000000000000" pitchFamily="50" charset="-128"/>
              </a:rPr>
              <a:t>マイコン</a:t>
            </a:r>
            <a:r>
              <a:rPr kumimoji="1" lang="en-US" altLang="ja-JP" sz="800" b="1" dirty="0">
                <a:solidFill>
                  <a:srgbClr val="073849"/>
                </a:solidFill>
                <a:latin typeface="Noto Sans JP" panose="020B0200000000000000" pitchFamily="50" charset="-128"/>
                <a:ea typeface="Noto Sans JP" panose="020B0200000000000000" pitchFamily="50" charset="-128"/>
              </a:rPr>
              <a:t>(RP2040)</a:t>
            </a:r>
            <a:r>
              <a:rPr kumimoji="1" lang="ja-JP" altLang="en-US" sz="800" b="1" dirty="0">
                <a:solidFill>
                  <a:srgbClr val="073849"/>
                </a:solidFill>
                <a:latin typeface="Noto Sans JP" panose="020B0200000000000000" pitchFamily="50" charset="-128"/>
                <a:ea typeface="Noto Sans JP" panose="020B0200000000000000" pitchFamily="50" charset="-128"/>
              </a:rPr>
              <a:t>およびブザーを搭載</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することで、電圧低下の対策をしています。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詳しい情報は「ロボットの特徴」を参照</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58" name="テキスト ボックス 57">
            <a:extLst>
              <a:ext uri="{FF2B5EF4-FFF2-40B4-BE49-F238E27FC236}">
                <a16:creationId xmlns:a16="http://schemas.microsoft.com/office/drawing/2014/main" id="{D16D3D02-2979-DFD3-A528-B8102040691E}"/>
              </a:ext>
            </a:extLst>
          </p:cNvPr>
          <p:cNvSpPr txBox="1"/>
          <p:nvPr/>
        </p:nvSpPr>
        <p:spPr>
          <a:xfrm>
            <a:off x="1658089" y="5336783"/>
            <a:ext cx="642703" cy="243677"/>
          </a:xfrm>
          <a:prstGeom prst="rect">
            <a:avLst/>
          </a:prstGeom>
          <a:solidFill>
            <a:schemeClr val="accent1">
              <a:lumMod val="40000"/>
              <a:lumOff val="60000"/>
            </a:schemeClr>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メイン基板との接続</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UART</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63" name="テキスト ボックス 62">
            <a:extLst>
              <a:ext uri="{FF2B5EF4-FFF2-40B4-BE49-F238E27FC236}">
                <a16:creationId xmlns:a16="http://schemas.microsoft.com/office/drawing/2014/main" id="{DE65DBEC-ECEF-884E-4B1E-6E326317354E}"/>
              </a:ext>
            </a:extLst>
          </p:cNvPr>
          <p:cNvSpPr txBox="1"/>
          <p:nvPr/>
        </p:nvSpPr>
        <p:spPr>
          <a:xfrm>
            <a:off x="9321873" y="1359482"/>
            <a:ext cx="891609" cy="241132"/>
          </a:xfrm>
          <a:prstGeom prst="rect">
            <a:avLst/>
          </a:prstGeom>
          <a:solidFill>
            <a:srgbClr val="F6FFA3"/>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ハードウェア</a:t>
            </a:r>
          </a:p>
        </p:txBody>
      </p:sp>
      <p:pic>
        <p:nvPicPr>
          <p:cNvPr id="1025" name="図 1024" descr="鏡, 眺め, 座る, 車 が含まれている画像&#10;&#10;AI によって生成されたコンテンツは間違っている可能性があります。">
            <a:extLst>
              <a:ext uri="{FF2B5EF4-FFF2-40B4-BE49-F238E27FC236}">
                <a16:creationId xmlns:a16="http://schemas.microsoft.com/office/drawing/2014/main" id="{5B9D82E4-3563-F631-427A-43932AF36F9A}"/>
              </a:ext>
            </a:extLst>
          </p:cNvPr>
          <p:cNvPicPr>
            <a:picLocks noChangeAspect="1"/>
          </p:cNvPicPr>
          <p:nvPr/>
        </p:nvPicPr>
        <p:blipFill>
          <a:blip r:embed="rId9">
            <a:extLst>
              <a:ext uri="{28A0092B-C50C-407E-A947-70E740481C1C}">
                <a14:useLocalDpi xmlns:a14="http://schemas.microsoft.com/office/drawing/2010/main" val="0"/>
              </a:ext>
            </a:extLst>
          </a:blip>
          <a:srcRect t="33990" b="1"/>
          <a:stretch/>
        </p:blipFill>
        <p:spPr>
          <a:xfrm>
            <a:off x="11182679" y="2928053"/>
            <a:ext cx="1763282" cy="872947"/>
          </a:xfrm>
          <a:prstGeom prst="rect">
            <a:avLst/>
          </a:prstGeom>
          <a:effectLst>
            <a:outerShdw blurRad="50800" dist="50800" dir="5400000" algn="ctr" rotWithShape="0">
              <a:srgbClr val="000000">
                <a:alpha val="10000"/>
              </a:srgbClr>
            </a:outerShdw>
          </a:effectLst>
        </p:spPr>
      </p:pic>
      <p:sp>
        <p:nvSpPr>
          <p:cNvPr id="1027" name="テキスト ボックス 1026">
            <a:extLst>
              <a:ext uri="{FF2B5EF4-FFF2-40B4-BE49-F238E27FC236}">
                <a16:creationId xmlns:a16="http://schemas.microsoft.com/office/drawing/2014/main" id="{942989BE-DF7D-9281-B9B3-5501820D78DD}"/>
              </a:ext>
            </a:extLst>
          </p:cNvPr>
          <p:cNvSpPr txBox="1"/>
          <p:nvPr/>
        </p:nvSpPr>
        <p:spPr>
          <a:xfrm>
            <a:off x="10990491" y="3792873"/>
            <a:ext cx="2147659" cy="207749"/>
          </a:xfrm>
          <a:prstGeom prst="rect">
            <a:avLst/>
          </a:prstGeom>
          <a:noFill/>
        </p:spPr>
        <p:txBody>
          <a:bodyPr wrap="square" numCol="1" rtlCol="0">
            <a:spAutoFit/>
          </a:bodyPr>
          <a:lstStyle/>
          <a:p>
            <a:pPr algn="ctr">
              <a:lnSpc>
                <a:spcPts val="900"/>
              </a:lnSpc>
            </a:pP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3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全方位ミラーによるカメラの視界</a:t>
            </a:r>
            <a:endPar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29" name="楕円 1028">
            <a:extLst>
              <a:ext uri="{FF2B5EF4-FFF2-40B4-BE49-F238E27FC236}">
                <a16:creationId xmlns:a16="http://schemas.microsoft.com/office/drawing/2014/main" id="{EA4BB340-050A-CAA5-A986-3CB3103DF147}"/>
              </a:ext>
            </a:extLst>
          </p:cNvPr>
          <p:cNvSpPr/>
          <p:nvPr/>
        </p:nvSpPr>
        <p:spPr>
          <a:xfrm>
            <a:off x="12053257" y="3702695"/>
            <a:ext cx="114300" cy="114300"/>
          </a:xfrm>
          <a:prstGeom prst="ellipse">
            <a:avLst/>
          </a:prstGeom>
          <a:noFill/>
          <a:ln w="127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0" name="テキスト ボックス 1029">
            <a:extLst>
              <a:ext uri="{FF2B5EF4-FFF2-40B4-BE49-F238E27FC236}">
                <a16:creationId xmlns:a16="http://schemas.microsoft.com/office/drawing/2014/main" id="{6CA8EA9F-DEAD-9FE3-46AB-6DF290548F85}"/>
              </a:ext>
            </a:extLst>
          </p:cNvPr>
          <p:cNvSpPr txBox="1"/>
          <p:nvPr/>
        </p:nvSpPr>
        <p:spPr>
          <a:xfrm>
            <a:off x="13854748" y="1359482"/>
            <a:ext cx="891609" cy="241132"/>
          </a:xfrm>
          <a:prstGeom prst="rect">
            <a:avLst/>
          </a:prstGeom>
          <a:solidFill>
            <a:srgbClr val="F6FFA3"/>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ハードウェア</a:t>
            </a:r>
          </a:p>
        </p:txBody>
      </p:sp>
      <p:pic>
        <p:nvPicPr>
          <p:cNvPr id="1042" name="Picture 18">
            <a:extLst>
              <a:ext uri="{FF2B5EF4-FFF2-40B4-BE49-F238E27FC236}">
                <a16:creationId xmlns:a16="http://schemas.microsoft.com/office/drawing/2014/main" id="{6992B581-42EF-674A-155F-16283807F404}"/>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b="34589"/>
          <a:stretch/>
        </p:blipFill>
        <p:spPr bwMode="auto">
          <a:xfrm>
            <a:off x="13138149" y="2927842"/>
            <a:ext cx="1763282" cy="865031"/>
          </a:xfrm>
          <a:prstGeom prst="rect">
            <a:avLst/>
          </a:prstGeom>
          <a:noFill/>
          <a:effectLst>
            <a:outerShdw blurRad="50800" dist="50800" dir="5400000" algn="ctr" rotWithShape="0">
              <a:srgbClr val="000000">
                <a:alpha val="10000"/>
              </a:srgbClr>
            </a:outerShdw>
          </a:effectLst>
          <a:extLst>
            <a:ext uri="{909E8E84-426E-40DD-AFC4-6F175D3DCCD1}">
              <a14:hiddenFill xmlns:a14="http://schemas.microsoft.com/office/drawing/2010/main">
                <a:solidFill>
                  <a:srgbClr val="FFFFFF"/>
                </a:solidFill>
              </a14:hiddenFill>
            </a:ext>
          </a:extLst>
        </p:spPr>
      </p:pic>
      <p:sp>
        <p:nvSpPr>
          <p:cNvPr id="1031" name="楕円 1030">
            <a:extLst>
              <a:ext uri="{FF2B5EF4-FFF2-40B4-BE49-F238E27FC236}">
                <a16:creationId xmlns:a16="http://schemas.microsoft.com/office/drawing/2014/main" id="{3F2D6722-C6DF-1E83-A384-28010E7FB007}"/>
              </a:ext>
            </a:extLst>
          </p:cNvPr>
          <p:cNvSpPr/>
          <p:nvPr/>
        </p:nvSpPr>
        <p:spPr>
          <a:xfrm>
            <a:off x="13924828" y="2985453"/>
            <a:ext cx="177223" cy="177223"/>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2" name="テキスト ボックス 1031">
            <a:extLst>
              <a:ext uri="{FF2B5EF4-FFF2-40B4-BE49-F238E27FC236}">
                <a16:creationId xmlns:a16="http://schemas.microsoft.com/office/drawing/2014/main" id="{C964E619-41FF-7AF9-A5D6-F1866F1D7573}"/>
              </a:ext>
            </a:extLst>
          </p:cNvPr>
          <p:cNvSpPr txBox="1"/>
          <p:nvPr/>
        </p:nvSpPr>
        <p:spPr>
          <a:xfrm>
            <a:off x="12945961" y="3792873"/>
            <a:ext cx="2147659" cy="207749"/>
          </a:xfrm>
          <a:prstGeom prst="rect">
            <a:avLst/>
          </a:prstGeom>
          <a:noFill/>
        </p:spPr>
        <p:txBody>
          <a:bodyPr wrap="square" numCol="1" rtlCol="0">
            <a:spAutoFit/>
          </a:bodyPr>
          <a:lstStyle/>
          <a:p>
            <a:pPr algn="ctr">
              <a:lnSpc>
                <a:spcPts val="900"/>
              </a:lnSpc>
            </a:pP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4 6</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方向カメラによるカメラの視界</a:t>
            </a:r>
          </a:p>
        </p:txBody>
      </p:sp>
      <p:sp>
        <p:nvSpPr>
          <p:cNvPr id="1033" name="テキスト ボックス 1032">
            <a:extLst>
              <a:ext uri="{FF2B5EF4-FFF2-40B4-BE49-F238E27FC236}">
                <a16:creationId xmlns:a16="http://schemas.microsoft.com/office/drawing/2014/main" id="{1AA9A07D-9D91-7EDB-B1D5-D458D897AEB4}"/>
              </a:ext>
            </a:extLst>
          </p:cNvPr>
          <p:cNvSpPr txBox="1"/>
          <p:nvPr/>
        </p:nvSpPr>
        <p:spPr>
          <a:xfrm>
            <a:off x="11968226" y="3907173"/>
            <a:ext cx="2147659" cy="197233"/>
          </a:xfrm>
          <a:prstGeom prst="rect">
            <a:avLst/>
          </a:prstGeom>
          <a:noFill/>
        </p:spPr>
        <p:txBody>
          <a:bodyPr wrap="square" numCol="1" rtlCol="0">
            <a:spAutoFit/>
          </a:bodyPr>
          <a:lstStyle/>
          <a:p>
            <a:pPr algn="ctr">
              <a:lnSpc>
                <a:spcPts val="900"/>
              </a:lnSpc>
            </a:pP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どちらもゴルフボールをオレンジの丸で示している。</a:t>
            </a:r>
            <a:endParaRPr kumimoji="1" lang="en-US" altLang="ja-JP" sz="7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35" name="テキスト ボックス 1034">
            <a:extLst>
              <a:ext uri="{FF2B5EF4-FFF2-40B4-BE49-F238E27FC236}">
                <a16:creationId xmlns:a16="http://schemas.microsoft.com/office/drawing/2014/main" id="{21EC6FC0-CDAE-9A73-F798-2B2DB25C310B}"/>
              </a:ext>
            </a:extLst>
          </p:cNvPr>
          <p:cNvSpPr txBox="1"/>
          <p:nvPr/>
        </p:nvSpPr>
        <p:spPr>
          <a:xfrm>
            <a:off x="101513" y="8249341"/>
            <a:ext cx="2907052" cy="276999"/>
          </a:xfrm>
          <a:prstGeom prst="rect">
            <a:avLst/>
          </a:prstGeom>
          <a:noFill/>
        </p:spPr>
        <p:txBody>
          <a:bodyPr wrap="square" rtlCol="0">
            <a:spAutoFit/>
          </a:bodyPr>
          <a:lstStyle/>
          <a:p>
            <a:r>
              <a:rPr kumimoji="1" lang="ja-JP" altLang="en-US" sz="1200" b="1" dirty="0">
                <a:solidFill>
                  <a:srgbClr val="073849"/>
                </a:solidFill>
                <a:latin typeface="Noto Sans JP" panose="020B0200000000000000" pitchFamily="50" charset="-128"/>
                <a:ea typeface="Noto Sans JP" panose="020B0200000000000000" pitchFamily="50" charset="-128"/>
              </a:rPr>
              <a:t>⑥キッカー・ドリブラー</a:t>
            </a:r>
            <a:r>
              <a:rPr kumimoji="1" lang="ja-JP" altLang="en-US" sz="1050" b="1" dirty="0">
                <a:solidFill>
                  <a:srgbClr val="073849"/>
                </a:solidFill>
                <a:latin typeface="Noto Sans JP" panose="020B0200000000000000" pitchFamily="50" charset="-128"/>
                <a:ea typeface="Noto Sans JP" panose="020B0200000000000000" pitchFamily="50" charset="-128"/>
              </a:rPr>
              <a:t>モジュール</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37" name="テキスト ボックス 1036">
            <a:extLst>
              <a:ext uri="{FF2B5EF4-FFF2-40B4-BE49-F238E27FC236}">
                <a16:creationId xmlns:a16="http://schemas.microsoft.com/office/drawing/2014/main" id="{E1FD7233-9099-6F4F-7603-A4EB1FE1EFD1}"/>
              </a:ext>
            </a:extLst>
          </p:cNvPr>
          <p:cNvSpPr txBox="1"/>
          <p:nvPr/>
        </p:nvSpPr>
        <p:spPr>
          <a:xfrm>
            <a:off x="1658089" y="6847275"/>
            <a:ext cx="642703" cy="243677"/>
          </a:xfrm>
          <a:prstGeom prst="rect">
            <a:avLst/>
          </a:prstGeom>
          <a:solidFill>
            <a:srgbClr val="FFCFCF"/>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各基板に</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12V</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を供給</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39" name="テキスト ボックス 1038">
            <a:extLst>
              <a:ext uri="{FF2B5EF4-FFF2-40B4-BE49-F238E27FC236}">
                <a16:creationId xmlns:a16="http://schemas.microsoft.com/office/drawing/2014/main" id="{E5428EAA-7ADF-4CC9-989A-C51A93806363}"/>
              </a:ext>
            </a:extLst>
          </p:cNvPr>
          <p:cNvSpPr txBox="1"/>
          <p:nvPr/>
        </p:nvSpPr>
        <p:spPr>
          <a:xfrm>
            <a:off x="2671931" y="8281390"/>
            <a:ext cx="685506" cy="243677"/>
          </a:xfrm>
          <a:prstGeom prst="rect">
            <a:avLst/>
          </a:prstGeom>
          <a:solidFill>
            <a:srgbClr val="FFD889"/>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ボールを</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運搬・キック</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41" name="テキスト ボックス 1040">
            <a:extLst>
              <a:ext uri="{FF2B5EF4-FFF2-40B4-BE49-F238E27FC236}">
                <a16:creationId xmlns:a16="http://schemas.microsoft.com/office/drawing/2014/main" id="{87137DBF-48C2-5F63-80F2-9D5AEDC415F9}"/>
              </a:ext>
            </a:extLst>
          </p:cNvPr>
          <p:cNvSpPr txBox="1"/>
          <p:nvPr/>
        </p:nvSpPr>
        <p:spPr>
          <a:xfrm>
            <a:off x="230686" y="8441956"/>
            <a:ext cx="2164346" cy="369332"/>
          </a:xfrm>
          <a:prstGeom prst="rect">
            <a:avLst/>
          </a:prstGeom>
          <a:noFill/>
        </p:spPr>
        <p:txBody>
          <a:bodyPr wrap="square" rtlCol="0">
            <a:spAutoFit/>
          </a:bodyPr>
          <a:lstStyle/>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ソレノイド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900" b="1" dirty="0">
                <a:solidFill>
                  <a:srgbClr val="073849"/>
                </a:solidFill>
                <a:latin typeface="Noto Sans JP" panose="020B0200000000000000" pitchFamily="50" charset="-128"/>
                <a:ea typeface="Noto Sans JP" panose="020B0200000000000000" pitchFamily="50" charset="-128"/>
              </a:rPr>
              <a:t>CB1029 </a:t>
            </a:r>
            <a:r>
              <a:rPr kumimoji="1" lang="en-US" altLang="ja-JP" sz="700" b="1" dirty="0">
                <a:solidFill>
                  <a:srgbClr val="073849"/>
                </a:solidFill>
                <a:latin typeface="Noto Sans JP" panose="020B0200000000000000" pitchFamily="50" charset="-128"/>
                <a:ea typeface="Noto Sans JP" panose="020B0200000000000000" pitchFamily="50" charset="-128"/>
              </a:rPr>
              <a:t>(</a:t>
            </a:r>
            <a:r>
              <a:rPr kumimoji="1" lang="ja-JP" altLang="en-US" sz="700" b="1" dirty="0">
                <a:solidFill>
                  <a:srgbClr val="073849"/>
                </a:solidFill>
                <a:latin typeface="Noto Sans JP" panose="020B0200000000000000" pitchFamily="50" charset="-128"/>
                <a:ea typeface="Noto Sans JP" panose="020B0200000000000000" pitchFamily="50" charset="-128"/>
              </a:rPr>
              <a:t>タカハ機工</a:t>
            </a:r>
            <a:r>
              <a:rPr kumimoji="1" lang="en-US" altLang="ja-JP" sz="700" b="1" dirty="0">
                <a:solidFill>
                  <a:srgbClr val="073849"/>
                </a:solidFill>
                <a:latin typeface="Noto Sans JP" panose="020B0200000000000000" pitchFamily="50" charset="-128"/>
                <a:ea typeface="Noto Sans JP" panose="020B0200000000000000" pitchFamily="50" charset="-128"/>
              </a:rPr>
              <a:t>)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x2</a:t>
            </a:r>
          </a:p>
          <a:p>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BLDC : </a:t>
            </a:r>
            <a:r>
              <a:rPr lang="en-US" altLang="ja-JP" sz="900" b="1" i="0" dirty="0">
                <a:solidFill>
                  <a:srgbClr val="073849"/>
                </a:solidFill>
                <a:effectLst/>
                <a:latin typeface="Noto Sans JP" panose="020B0200000000000000" pitchFamily="50" charset="-128"/>
                <a:ea typeface="Noto Sans JP" panose="020B0200000000000000" pitchFamily="50" charset="-128"/>
              </a:rPr>
              <a:t>Mini 1525 3500KV </a:t>
            </a:r>
            <a:r>
              <a:rPr lang="en-US" altLang="ja-JP" sz="800" i="0" dirty="0">
                <a:solidFill>
                  <a:schemeClr val="tx1">
                    <a:lumMod val="85000"/>
                    <a:lumOff val="15000"/>
                  </a:schemeClr>
                </a:solidFill>
                <a:effectLst/>
                <a:latin typeface="Noto Sans JP" panose="020B0200000000000000" pitchFamily="50" charset="-128"/>
                <a:ea typeface="Noto Sans JP" panose="020B0200000000000000" pitchFamily="50" charset="-128"/>
              </a:rPr>
              <a:t>x2</a:t>
            </a:r>
            <a:endPar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43" name="テキスト ボックス 1042">
            <a:extLst>
              <a:ext uri="{FF2B5EF4-FFF2-40B4-BE49-F238E27FC236}">
                <a16:creationId xmlns:a16="http://schemas.microsoft.com/office/drawing/2014/main" id="{B48753A6-30FE-52C7-1856-BF23D486101E}"/>
              </a:ext>
            </a:extLst>
          </p:cNvPr>
          <p:cNvSpPr txBox="1"/>
          <p:nvPr/>
        </p:nvSpPr>
        <p:spPr>
          <a:xfrm>
            <a:off x="109832" y="8770838"/>
            <a:ext cx="3649299" cy="1880130"/>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私たちのロボットには前後にドリブラーとキッカーを搭載しています。ボールをキックするキッカーについて、オープンリーグではロボットの直径が</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18cm</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という制限が存在しているので、ライトウェイトで使用していた</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ソレノイド</a:t>
            </a:r>
            <a:r>
              <a:rPr kumimoji="1" lang="en-US" altLang="ja-JP" sz="800" b="1" dirty="0">
                <a:solidFill>
                  <a:srgbClr val="073849"/>
                </a:solidFill>
                <a:latin typeface="Noto Sans JP" panose="020B0200000000000000" pitchFamily="50" charset="-128"/>
                <a:ea typeface="Noto Sans JP" panose="020B0200000000000000" pitchFamily="50" charset="-128"/>
              </a:rPr>
              <a:t>(CB1037)</a:t>
            </a:r>
            <a:r>
              <a:rPr kumimoji="1" lang="ja-JP" altLang="en-US" sz="800" b="1" dirty="0">
                <a:solidFill>
                  <a:srgbClr val="073849"/>
                </a:solidFill>
                <a:latin typeface="Noto Sans JP" panose="020B0200000000000000" pitchFamily="50" charset="-128"/>
                <a:ea typeface="Noto Sans JP" panose="020B0200000000000000" pitchFamily="50" charset="-128"/>
              </a:rPr>
              <a:t>より</a:t>
            </a:r>
            <a:r>
              <a:rPr kumimoji="1" lang="en-US" altLang="ja-JP" sz="800" b="1" dirty="0">
                <a:solidFill>
                  <a:srgbClr val="073849"/>
                </a:solidFill>
                <a:latin typeface="Noto Sans JP" panose="020B0200000000000000" pitchFamily="50" charset="-128"/>
                <a:ea typeface="Noto Sans JP" panose="020B0200000000000000" pitchFamily="50" charset="-128"/>
              </a:rPr>
              <a:t>1</a:t>
            </a:r>
            <a:r>
              <a:rPr kumimoji="1" lang="ja-JP" altLang="en-US" sz="800" b="1" dirty="0">
                <a:solidFill>
                  <a:srgbClr val="073849"/>
                </a:solidFill>
                <a:latin typeface="Noto Sans JP" panose="020B0200000000000000" pitchFamily="50" charset="-128"/>
                <a:ea typeface="Noto Sans JP" panose="020B0200000000000000" pitchFamily="50" charset="-128"/>
              </a:rPr>
              <a:t>回り小さい</a:t>
            </a:r>
            <a:r>
              <a:rPr kumimoji="1" lang="en-US" altLang="ja-JP" sz="800" b="1" dirty="0">
                <a:solidFill>
                  <a:srgbClr val="073849"/>
                </a:solidFill>
                <a:latin typeface="Noto Sans JP" panose="020B0200000000000000" pitchFamily="50" charset="-128"/>
                <a:ea typeface="Noto Sans JP" panose="020B0200000000000000" pitchFamily="50" charset="-128"/>
              </a:rPr>
              <a:t>CB1029</a:t>
            </a:r>
            <a:r>
              <a:rPr kumimoji="1" lang="ja-JP" altLang="en-US" sz="800" b="1" dirty="0">
                <a:solidFill>
                  <a:srgbClr val="073849"/>
                </a:solidFill>
                <a:latin typeface="Noto Sans JP" panose="020B0200000000000000" pitchFamily="50" charset="-128"/>
                <a:ea typeface="Noto Sans JP" panose="020B0200000000000000" pitchFamily="50" charset="-128"/>
              </a:rPr>
              <a:t>を採用しています</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。キッカーの回路では、</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PchMOSFET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と</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NchMOSFET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を利用してコンデンサの充電部分とソレノイドの駆動部分を分離し、ノイズを低減しています。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また、ボールを運搬するためのドリブラー</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には</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BLDC</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を採用することで、</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DC</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モーター</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よりも</a:t>
            </a:r>
            <a:r>
              <a:rPr kumimoji="1" lang="ja-JP" altLang="en-US" sz="800" b="1" dirty="0">
                <a:solidFill>
                  <a:srgbClr val="073849"/>
                </a:solidFill>
                <a:latin typeface="Noto Sans JP" panose="020B0200000000000000" pitchFamily="50" charset="-128"/>
                <a:ea typeface="Noto Sans JP" panose="020B0200000000000000" pitchFamily="50" charset="-128"/>
              </a:rPr>
              <a:t>ドリブラー部分を小型化する</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ことが</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できました。</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ロボットのメンテナンス性を向上させる</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ために、</a:t>
            </a:r>
            <a:r>
              <a:rPr kumimoji="1" lang="ja-JP" altLang="en-US" sz="800" b="1" dirty="0">
                <a:solidFill>
                  <a:srgbClr val="073849"/>
                </a:solidFill>
                <a:latin typeface="Noto Sans JP" panose="020B0200000000000000" pitchFamily="50" charset="-128"/>
                <a:ea typeface="Noto Sans JP" panose="020B0200000000000000" pitchFamily="50" charset="-128"/>
              </a:rPr>
              <a:t>ロボット下部のネジ</a:t>
            </a:r>
            <a:r>
              <a:rPr kumimoji="1" lang="en-US" altLang="ja-JP" sz="800" b="1" dirty="0">
                <a:solidFill>
                  <a:srgbClr val="073849"/>
                </a:solidFill>
                <a:latin typeface="Noto Sans JP" panose="020B0200000000000000" pitchFamily="50" charset="-128"/>
                <a:ea typeface="Noto Sans JP" panose="020B0200000000000000" pitchFamily="50" charset="-128"/>
              </a:rPr>
              <a:t>4</a:t>
            </a:r>
            <a:r>
              <a:rPr kumimoji="1" lang="ja-JP" altLang="en-US" sz="800" b="1" dirty="0">
                <a:solidFill>
                  <a:srgbClr val="073849"/>
                </a:solidFill>
                <a:latin typeface="Noto Sans JP" panose="020B0200000000000000" pitchFamily="50" charset="-128"/>
                <a:ea typeface="Noto Sans JP" panose="020B0200000000000000" pitchFamily="50" charset="-128"/>
              </a:rPr>
              <a:t>個を外すだけ</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でこのユニットにアクセスすることが</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できる</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ように設計しました。</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45" name="テキスト ボックス 1044">
            <a:extLst>
              <a:ext uri="{FF2B5EF4-FFF2-40B4-BE49-F238E27FC236}">
                <a16:creationId xmlns:a16="http://schemas.microsoft.com/office/drawing/2014/main" id="{3FEDF277-9BCB-510A-11DB-3CA74BA0E158}"/>
              </a:ext>
            </a:extLst>
          </p:cNvPr>
          <p:cNvSpPr txBox="1"/>
          <p:nvPr/>
        </p:nvSpPr>
        <p:spPr>
          <a:xfrm>
            <a:off x="118333" y="3305287"/>
            <a:ext cx="1454490" cy="307777"/>
          </a:xfrm>
          <a:prstGeom prst="rect">
            <a:avLst/>
          </a:prstGeom>
          <a:noFill/>
        </p:spPr>
        <p:txBody>
          <a:bodyPr wrap="square" rtlCol="0">
            <a:spAutoFit/>
          </a:bodyPr>
          <a:lstStyle/>
          <a:p>
            <a:r>
              <a:rPr kumimoji="1" lang="ja-JP" altLang="en-US" sz="1400" b="1" dirty="0">
                <a:solidFill>
                  <a:srgbClr val="073849"/>
                </a:solidFill>
                <a:latin typeface="Noto Sans JP" panose="020B0200000000000000" pitchFamily="50" charset="-128"/>
                <a:ea typeface="Noto Sans JP" panose="020B0200000000000000" pitchFamily="50" charset="-128"/>
              </a:rPr>
              <a:t>①メイン基板</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48" name="テキスト ボックス 1047">
            <a:extLst>
              <a:ext uri="{FF2B5EF4-FFF2-40B4-BE49-F238E27FC236}">
                <a16:creationId xmlns:a16="http://schemas.microsoft.com/office/drawing/2014/main" id="{C7E7B241-A58A-A8A3-017A-9D336A4A28EB}"/>
              </a:ext>
            </a:extLst>
          </p:cNvPr>
          <p:cNvSpPr txBox="1"/>
          <p:nvPr/>
        </p:nvSpPr>
        <p:spPr>
          <a:xfrm>
            <a:off x="11207272" y="4138473"/>
            <a:ext cx="1089419" cy="241132"/>
          </a:xfrm>
          <a:prstGeom prst="rect">
            <a:avLst/>
          </a:prstGeom>
          <a:solidFill>
            <a:srgbClr val="B7FFC5"/>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ソフトウェア</a:t>
            </a:r>
          </a:p>
        </p:txBody>
      </p:sp>
      <p:sp>
        <p:nvSpPr>
          <p:cNvPr id="1049" name="テキスト ボックス 1048">
            <a:extLst>
              <a:ext uri="{FF2B5EF4-FFF2-40B4-BE49-F238E27FC236}">
                <a16:creationId xmlns:a16="http://schemas.microsoft.com/office/drawing/2014/main" id="{6B1125AF-8B2C-7060-D79A-07B2FBFC2220}"/>
              </a:ext>
            </a:extLst>
          </p:cNvPr>
          <p:cNvSpPr txBox="1"/>
          <p:nvPr/>
        </p:nvSpPr>
        <p:spPr>
          <a:xfrm>
            <a:off x="9661730" y="6435373"/>
            <a:ext cx="1089419" cy="241132"/>
          </a:xfrm>
          <a:prstGeom prst="rect">
            <a:avLst/>
          </a:prstGeom>
          <a:solidFill>
            <a:srgbClr val="B7FFC5"/>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ソフトウェア</a:t>
            </a:r>
          </a:p>
        </p:txBody>
      </p:sp>
      <p:sp>
        <p:nvSpPr>
          <p:cNvPr id="1050" name="テキスト ボックス 1049">
            <a:extLst>
              <a:ext uri="{FF2B5EF4-FFF2-40B4-BE49-F238E27FC236}">
                <a16:creationId xmlns:a16="http://schemas.microsoft.com/office/drawing/2014/main" id="{31010FF9-2ACA-6F83-A63F-36CB9525732A}"/>
              </a:ext>
            </a:extLst>
          </p:cNvPr>
          <p:cNvSpPr txBox="1"/>
          <p:nvPr/>
        </p:nvSpPr>
        <p:spPr>
          <a:xfrm>
            <a:off x="10806934" y="6435373"/>
            <a:ext cx="589882" cy="241132"/>
          </a:xfrm>
          <a:prstGeom prst="rect">
            <a:avLst/>
          </a:prstGeom>
          <a:solidFill>
            <a:srgbClr val="FFB7F6"/>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研究</a:t>
            </a:r>
          </a:p>
        </p:txBody>
      </p:sp>
      <p:sp>
        <p:nvSpPr>
          <p:cNvPr id="1051" name="テキスト ボックス 1050">
            <a:extLst>
              <a:ext uri="{FF2B5EF4-FFF2-40B4-BE49-F238E27FC236}">
                <a16:creationId xmlns:a16="http://schemas.microsoft.com/office/drawing/2014/main" id="{6D691BCE-C1A3-3CEE-FE22-A2A680BB4D0A}"/>
              </a:ext>
            </a:extLst>
          </p:cNvPr>
          <p:cNvSpPr txBox="1"/>
          <p:nvPr/>
        </p:nvSpPr>
        <p:spPr>
          <a:xfrm>
            <a:off x="14019789" y="8725544"/>
            <a:ext cx="869340" cy="241132"/>
          </a:xfrm>
          <a:prstGeom prst="rect">
            <a:avLst/>
          </a:prstGeom>
          <a:solidFill>
            <a:schemeClr val="accent3">
              <a:lumMod val="40000"/>
              <a:lumOff val="60000"/>
            </a:schemeClr>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チーム活動</a:t>
            </a:r>
          </a:p>
        </p:txBody>
      </p:sp>
      <p:sp>
        <p:nvSpPr>
          <p:cNvPr id="1052" name="テキスト ボックス 1051">
            <a:extLst>
              <a:ext uri="{FF2B5EF4-FFF2-40B4-BE49-F238E27FC236}">
                <a16:creationId xmlns:a16="http://schemas.microsoft.com/office/drawing/2014/main" id="{D5786293-FB29-95DB-3581-963FB69F30DF}"/>
              </a:ext>
            </a:extLst>
          </p:cNvPr>
          <p:cNvSpPr txBox="1"/>
          <p:nvPr/>
        </p:nvSpPr>
        <p:spPr>
          <a:xfrm>
            <a:off x="254327" y="3565211"/>
            <a:ext cx="3100759" cy="230832"/>
          </a:xfrm>
          <a:prstGeom prst="rect">
            <a:avLst/>
          </a:prstGeom>
          <a:noFill/>
        </p:spPr>
        <p:txBody>
          <a:bodyPr wrap="square" rtlCol="0">
            <a:spAutoFit/>
          </a:bodyPr>
          <a:lstStyle/>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メインマイコン</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 </a:t>
            </a:r>
            <a:r>
              <a:rPr kumimoji="1" lang="en-US" altLang="ja-JP" sz="900" b="1" dirty="0">
                <a:solidFill>
                  <a:srgbClr val="073849"/>
                </a:solidFill>
                <a:latin typeface="Noto Sans JP" panose="020B0200000000000000" pitchFamily="50" charset="-128"/>
                <a:ea typeface="Noto Sans JP" panose="020B0200000000000000" pitchFamily="50" charset="-128"/>
              </a:rPr>
              <a:t>Teensy 4.0 /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ToF</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処理用マイコン</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 </a:t>
            </a:r>
            <a:r>
              <a:rPr kumimoji="1" lang="en-US" altLang="ja-JP" sz="900" b="1" dirty="0">
                <a:solidFill>
                  <a:srgbClr val="073849"/>
                </a:solidFill>
                <a:latin typeface="Noto Sans JP" panose="020B0200000000000000" pitchFamily="50" charset="-128"/>
                <a:ea typeface="Noto Sans JP" panose="020B0200000000000000" pitchFamily="50" charset="-128"/>
              </a:rPr>
              <a:t>RP2040</a:t>
            </a:r>
          </a:p>
        </p:txBody>
      </p:sp>
      <p:sp>
        <p:nvSpPr>
          <p:cNvPr id="1053" name="テキスト ボックス 1052">
            <a:extLst>
              <a:ext uri="{FF2B5EF4-FFF2-40B4-BE49-F238E27FC236}">
                <a16:creationId xmlns:a16="http://schemas.microsoft.com/office/drawing/2014/main" id="{15613864-3924-52B8-E377-A0B63ED514CC}"/>
              </a:ext>
            </a:extLst>
          </p:cNvPr>
          <p:cNvSpPr txBox="1"/>
          <p:nvPr/>
        </p:nvSpPr>
        <p:spPr>
          <a:xfrm>
            <a:off x="130548" y="3774325"/>
            <a:ext cx="3391836" cy="1495409"/>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メインマイコンには昨年度から引き続き</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Teensy4.0</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を採用しています。マイコンの値段に対して、</a:t>
            </a:r>
            <a:r>
              <a:rPr kumimoji="1" lang="ja-JP" altLang="en-US" sz="800" b="1" dirty="0">
                <a:solidFill>
                  <a:srgbClr val="073849"/>
                </a:solidFill>
                <a:latin typeface="Noto Sans JP" panose="020B0200000000000000" pitchFamily="50" charset="-128"/>
                <a:ea typeface="Noto Sans JP" panose="020B0200000000000000" pitchFamily="50" charset="-128"/>
              </a:rPr>
              <a:t>シリアルの数が多く、処理速度が高い</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ことからコストパフォーマンスが高いことから採用しています。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メインマイコンでは、カメラ・ラインセンサ・電源基板・無線モジュールからの情報を受け取り、モータードライバ・</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UI</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モジュールにデータを出力しています。</a:t>
            </a:r>
            <a:r>
              <a:rPr kumimoji="1" lang="ja-JP" altLang="en-US" sz="800" b="1" dirty="0">
                <a:solidFill>
                  <a:srgbClr val="073849"/>
                </a:solidFill>
                <a:latin typeface="Noto Sans JP" panose="020B0200000000000000" pitchFamily="50" charset="-128"/>
                <a:ea typeface="Noto Sans JP" panose="020B0200000000000000" pitchFamily="50" charset="-128"/>
              </a:rPr>
              <a:t>アタッカー・ディフェンダーのプログラムが</a:t>
            </a:r>
            <a:r>
              <a:rPr kumimoji="1" lang="en-US" altLang="ja-JP" sz="800" b="1" dirty="0">
                <a:solidFill>
                  <a:srgbClr val="073849"/>
                </a:solidFill>
                <a:latin typeface="Noto Sans JP" panose="020B0200000000000000" pitchFamily="50" charset="-128"/>
                <a:ea typeface="Noto Sans JP" panose="020B0200000000000000" pitchFamily="50" charset="-128"/>
              </a:rPr>
              <a:t>2</a:t>
            </a:r>
            <a:r>
              <a:rPr kumimoji="1" lang="ja-JP" altLang="en-US" sz="800" b="1" dirty="0">
                <a:solidFill>
                  <a:srgbClr val="073849"/>
                </a:solidFill>
                <a:latin typeface="Noto Sans JP" panose="020B0200000000000000" pitchFamily="50" charset="-128"/>
                <a:ea typeface="Noto Sans JP" panose="020B0200000000000000" pitchFamily="50" charset="-128"/>
              </a:rPr>
              <a:t>台共に搭載されている</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ため、プログラムを書き込むことなく</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2</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つの役割を切り替えすることができます。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また、赤外線で距離を計測することができる</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ToF</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16</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個搭載しています。周囲の物体の距離を計測し、距離が近いところはロボットがいると判断し、</a:t>
            </a:r>
            <a:r>
              <a:rPr kumimoji="1" lang="ja-JP" altLang="en-US" sz="800" b="1" dirty="0">
                <a:solidFill>
                  <a:srgbClr val="073849"/>
                </a:solidFill>
                <a:latin typeface="Noto Sans JP" panose="020B0200000000000000" pitchFamily="50" charset="-128"/>
                <a:ea typeface="Noto Sans JP" panose="020B0200000000000000" pitchFamily="50" charset="-128"/>
              </a:rPr>
              <a:t>その部分を避けてボールを運搬することができます</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a:t>
            </a:r>
          </a:p>
        </p:txBody>
      </p:sp>
      <p:sp>
        <p:nvSpPr>
          <p:cNvPr id="1054" name="テキスト ボックス 1053">
            <a:extLst>
              <a:ext uri="{FF2B5EF4-FFF2-40B4-BE49-F238E27FC236}">
                <a16:creationId xmlns:a16="http://schemas.microsoft.com/office/drawing/2014/main" id="{79F4AE94-7BD3-A716-DF75-5CB0E66C32C7}"/>
              </a:ext>
            </a:extLst>
          </p:cNvPr>
          <p:cNvSpPr txBox="1"/>
          <p:nvPr/>
        </p:nvSpPr>
        <p:spPr>
          <a:xfrm>
            <a:off x="3449122" y="3305287"/>
            <a:ext cx="1815027" cy="307777"/>
          </a:xfrm>
          <a:prstGeom prst="rect">
            <a:avLst/>
          </a:prstGeom>
          <a:noFill/>
        </p:spPr>
        <p:txBody>
          <a:bodyPr wrap="square" rtlCol="0">
            <a:spAutoFit/>
          </a:bodyPr>
          <a:lstStyle/>
          <a:p>
            <a:r>
              <a:rPr kumimoji="1" lang="ja-JP" altLang="en-US" sz="1400" b="1" dirty="0">
                <a:solidFill>
                  <a:srgbClr val="073849"/>
                </a:solidFill>
                <a:latin typeface="Noto Sans JP" panose="020B0200000000000000" pitchFamily="50" charset="-128"/>
                <a:ea typeface="Noto Sans JP" panose="020B0200000000000000" pitchFamily="50" charset="-128"/>
              </a:rPr>
              <a:t>②</a:t>
            </a:r>
            <a:r>
              <a:rPr kumimoji="1" lang="en-US" altLang="ja-JP" sz="1400" b="1" dirty="0">
                <a:solidFill>
                  <a:srgbClr val="073849"/>
                </a:solidFill>
                <a:latin typeface="Noto Sans JP" panose="020B0200000000000000" pitchFamily="50" charset="-128"/>
                <a:ea typeface="Noto Sans JP" panose="020B0200000000000000" pitchFamily="50" charset="-128"/>
              </a:rPr>
              <a:t>UI</a:t>
            </a:r>
            <a:r>
              <a:rPr kumimoji="1" lang="ja-JP" altLang="en-US" sz="1400" b="1" dirty="0">
                <a:solidFill>
                  <a:srgbClr val="073849"/>
                </a:solidFill>
                <a:latin typeface="Noto Sans JP" panose="020B0200000000000000" pitchFamily="50" charset="-128"/>
                <a:ea typeface="Noto Sans JP" panose="020B0200000000000000" pitchFamily="50" charset="-128"/>
              </a:rPr>
              <a:t>モジュール基板</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56" name="テキスト ボックス 1055">
            <a:extLst>
              <a:ext uri="{FF2B5EF4-FFF2-40B4-BE49-F238E27FC236}">
                <a16:creationId xmlns:a16="http://schemas.microsoft.com/office/drawing/2014/main" id="{BDCD973A-322F-701C-F0D2-E0EB91593012}"/>
              </a:ext>
            </a:extLst>
          </p:cNvPr>
          <p:cNvSpPr txBox="1"/>
          <p:nvPr/>
        </p:nvSpPr>
        <p:spPr>
          <a:xfrm>
            <a:off x="5197219" y="3331012"/>
            <a:ext cx="642703" cy="243677"/>
          </a:xfrm>
          <a:prstGeom prst="rect">
            <a:avLst/>
          </a:prstGeom>
          <a:solidFill>
            <a:schemeClr val="accent1">
              <a:lumMod val="40000"/>
              <a:lumOff val="60000"/>
            </a:schemeClr>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メイン基板との接続</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SPI</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57" name="テキスト ボックス 1056">
            <a:extLst>
              <a:ext uri="{FF2B5EF4-FFF2-40B4-BE49-F238E27FC236}">
                <a16:creationId xmlns:a16="http://schemas.microsoft.com/office/drawing/2014/main" id="{272226E6-A3E1-D2D3-EB2F-9CD0131C8B63}"/>
              </a:ext>
            </a:extLst>
          </p:cNvPr>
          <p:cNvSpPr txBox="1"/>
          <p:nvPr/>
        </p:nvSpPr>
        <p:spPr>
          <a:xfrm>
            <a:off x="3563382" y="3565211"/>
            <a:ext cx="3577065" cy="230832"/>
          </a:xfrm>
          <a:prstGeom prst="rect">
            <a:avLst/>
          </a:prstGeom>
          <a:noFill/>
        </p:spPr>
        <p:txBody>
          <a:bodyPr wrap="square" rtlCol="0">
            <a:spAutoFit/>
          </a:bodyPr>
          <a:lstStyle/>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ディスプレイ</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 </a:t>
            </a:r>
            <a:r>
              <a:rPr kumimoji="1" lang="en-US" altLang="ja-JP" sz="900" b="1" dirty="0">
                <a:solidFill>
                  <a:srgbClr val="073849"/>
                </a:solidFill>
                <a:latin typeface="Noto Sans JP" panose="020B0200000000000000" pitchFamily="50" charset="-128"/>
                <a:ea typeface="Noto Sans JP" panose="020B0200000000000000" pitchFamily="50" charset="-128"/>
              </a:rPr>
              <a:t>MSP2807 / </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フルカラー</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LED : </a:t>
            </a:r>
            <a:r>
              <a:rPr kumimoji="1" lang="en-US" altLang="ja-JP" sz="900" b="1" dirty="0">
                <a:solidFill>
                  <a:srgbClr val="073849"/>
                </a:solidFill>
                <a:latin typeface="Noto Sans JP" panose="020B0200000000000000" pitchFamily="50" charset="-128"/>
                <a:ea typeface="Noto Sans JP" panose="020B0200000000000000" pitchFamily="50" charset="-128"/>
              </a:rPr>
              <a:t>WS2812B-2020 x64</a:t>
            </a:r>
          </a:p>
        </p:txBody>
      </p:sp>
      <p:sp>
        <p:nvSpPr>
          <p:cNvPr id="1058" name="テキスト ボックス 1057">
            <a:extLst>
              <a:ext uri="{FF2B5EF4-FFF2-40B4-BE49-F238E27FC236}">
                <a16:creationId xmlns:a16="http://schemas.microsoft.com/office/drawing/2014/main" id="{2A661305-3AC3-5BBA-6F15-E12F2DAB49C6}"/>
              </a:ext>
            </a:extLst>
          </p:cNvPr>
          <p:cNvSpPr txBox="1"/>
          <p:nvPr/>
        </p:nvSpPr>
        <p:spPr>
          <a:xfrm>
            <a:off x="3467280" y="3789768"/>
            <a:ext cx="3676541" cy="1495346"/>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ディスプレイには、メインマイコンが保持している</a:t>
            </a:r>
            <a:r>
              <a:rPr kumimoji="1" lang="ja-JP" altLang="en-US" sz="800" b="1" dirty="0">
                <a:solidFill>
                  <a:srgbClr val="073849"/>
                </a:solidFill>
                <a:latin typeface="Noto Sans JP" panose="020B0200000000000000" pitchFamily="50" charset="-128"/>
                <a:ea typeface="Noto Sans JP" panose="020B0200000000000000" pitchFamily="50" charset="-128"/>
              </a:rPr>
              <a:t>センサーの値の表示やモード切替を行う</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ために、フルカラータッチディスプレイである</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MSP2807</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を搭載しており、</a:t>
            </a:r>
            <a:r>
              <a:rPr kumimoji="1" lang="ja-JP" altLang="en-US" sz="800" b="1" dirty="0">
                <a:solidFill>
                  <a:srgbClr val="073849"/>
                </a:solidFill>
                <a:latin typeface="Noto Sans JP" panose="020B0200000000000000" pitchFamily="50" charset="-128"/>
                <a:ea typeface="Noto Sans JP" panose="020B0200000000000000" pitchFamily="50" charset="-128"/>
              </a:rPr>
              <a:t>ロボットをパソコンに接続することなく</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センサーの値を確認することができます。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また、基板端に円形にフルカラー</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LED</a:t>
            </a: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である</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WS2812B-2020</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を搭載しており、</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ボールやゴールの角度、ラインセンサー</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の反応位置などを</a:t>
            </a:r>
            <a:r>
              <a:rPr kumimoji="1" lang="ja-JP" altLang="en-US" sz="800" b="1" dirty="0">
                <a:solidFill>
                  <a:srgbClr val="073849"/>
                </a:solidFill>
                <a:latin typeface="Noto Sans JP" panose="020B0200000000000000" pitchFamily="50" charset="-128"/>
                <a:ea typeface="Noto Sans JP" panose="020B0200000000000000" pitchFamily="50" charset="-128"/>
              </a:rPr>
              <a:t>より視覚的に認識</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する</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ことができます。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この基板を搭載することで、</a:t>
            </a:r>
            <a:r>
              <a:rPr kumimoji="1" lang="ja-JP" altLang="en-US" sz="800" b="1" dirty="0">
                <a:solidFill>
                  <a:srgbClr val="073849"/>
                </a:solidFill>
                <a:latin typeface="Noto Sans JP" panose="020B0200000000000000" pitchFamily="50" charset="-128"/>
                <a:ea typeface="Noto Sans JP" panose="020B0200000000000000" pitchFamily="50" charset="-128"/>
              </a:rPr>
              <a:t>ロボットの</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デバッグ性が飛躍的に向上</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しました。</a:t>
            </a:r>
          </a:p>
        </p:txBody>
      </p:sp>
      <p:sp>
        <p:nvSpPr>
          <p:cNvPr id="1059" name="正方形/長方形 1058">
            <a:extLst>
              <a:ext uri="{FF2B5EF4-FFF2-40B4-BE49-F238E27FC236}">
                <a16:creationId xmlns:a16="http://schemas.microsoft.com/office/drawing/2014/main" id="{DC3B1C3A-1FEA-470F-1401-F08EE43C86E8}"/>
              </a:ext>
            </a:extLst>
          </p:cNvPr>
          <p:cNvSpPr/>
          <p:nvPr/>
        </p:nvSpPr>
        <p:spPr>
          <a:xfrm>
            <a:off x="2265943" y="9620809"/>
            <a:ext cx="1360402" cy="9692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ユニット</a:t>
            </a:r>
            <a:endParaRPr kumimoji="1" lang="en-US" altLang="ja-JP" sz="1100" dirty="0"/>
          </a:p>
          <a:p>
            <a:pPr algn="ctr"/>
            <a:r>
              <a:rPr kumimoji="1" lang="ja-JP" altLang="en-US" sz="1100" dirty="0"/>
              <a:t>写真</a:t>
            </a:r>
          </a:p>
        </p:txBody>
      </p:sp>
      <p:sp>
        <p:nvSpPr>
          <p:cNvPr id="1060" name="正方形/長方形 1059">
            <a:extLst>
              <a:ext uri="{FF2B5EF4-FFF2-40B4-BE49-F238E27FC236}">
                <a16:creationId xmlns:a16="http://schemas.microsoft.com/office/drawing/2014/main" id="{319924B8-436A-9A2D-7A3B-8549ED70CC0F}"/>
              </a:ext>
            </a:extLst>
          </p:cNvPr>
          <p:cNvSpPr/>
          <p:nvPr/>
        </p:nvSpPr>
        <p:spPr>
          <a:xfrm>
            <a:off x="5562382" y="4283535"/>
            <a:ext cx="1535892" cy="9628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モジュール写真</a:t>
            </a:r>
          </a:p>
        </p:txBody>
      </p:sp>
      <p:sp>
        <p:nvSpPr>
          <p:cNvPr id="1061" name="テキスト ボックス 1060">
            <a:extLst>
              <a:ext uri="{FF2B5EF4-FFF2-40B4-BE49-F238E27FC236}">
                <a16:creationId xmlns:a16="http://schemas.microsoft.com/office/drawing/2014/main" id="{AF815527-E78D-601D-060A-F250B1C678EB}"/>
              </a:ext>
            </a:extLst>
          </p:cNvPr>
          <p:cNvSpPr txBox="1"/>
          <p:nvPr/>
        </p:nvSpPr>
        <p:spPr>
          <a:xfrm>
            <a:off x="3658592" y="8244952"/>
            <a:ext cx="2907052" cy="276999"/>
          </a:xfrm>
          <a:prstGeom prst="rect">
            <a:avLst/>
          </a:prstGeom>
          <a:noFill/>
        </p:spPr>
        <p:txBody>
          <a:bodyPr wrap="square" rtlCol="0">
            <a:spAutoFit/>
          </a:bodyPr>
          <a:lstStyle/>
          <a:p>
            <a:r>
              <a:rPr kumimoji="1" lang="ja-JP" altLang="en-US" sz="1200" b="1" dirty="0">
                <a:solidFill>
                  <a:srgbClr val="073849"/>
                </a:solidFill>
                <a:latin typeface="Noto Sans JP" panose="020B0200000000000000" pitchFamily="50" charset="-128"/>
                <a:ea typeface="Noto Sans JP" panose="020B0200000000000000" pitchFamily="50" charset="-128"/>
              </a:rPr>
              <a:t>⑦モータードライバ</a:t>
            </a:r>
            <a:r>
              <a:rPr kumimoji="1" lang="ja-JP" altLang="en-US" sz="1050" b="1" dirty="0">
                <a:solidFill>
                  <a:srgbClr val="073849"/>
                </a:solidFill>
                <a:latin typeface="Noto Sans JP" panose="020B0200000000000000" pitchFamily="50" charset="-128"/>
                <a:ea typeface="Noto Sans JP" panose="020B0200000000000000" pitchFamily="50" charset="-128"/>
              </a:rPr>
              <a:t>モジュール</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63" name="テキスト ボックス 1062">
            <a:extLst>
              <a:ext uri="{FF2B5EF4-FFF2-40B4-BE49-F238E27FC236}">
                <a16:creationId xmlns:a16="http://schemas.microsoft.com/office/drawing/2014/main" id="{926E29C6-A384-E3CD-E5CB-2978AEE02F6E}"/>
              </a:ext>
            </a:extLst>
          </p:cNvPr>
          <p:cNvSpPr txBox="1"/>
          <p:nvPr/>
        </p:nvSpPr>
        <p:spPr>
          <a:xfrm>
            <a:off x="6501131" y="8277000"/>
            <a:ext cx="651512" cy="243677"/>
          </a:xfrm>
          <a:prstGeom prst="rect">
            <a:avLst/>
          </a:prstGeom>
          <a:solidFill>
            <a:schemeClr val="accent1">
              <a:lumMod val="40000"/>
              <a:lumOff val="60000"/>
            </a:schemeClr>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メイン基板との接続</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UART</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64" name="テキスト ボックス 1063">
            <a:extLst>
              <a:ext uri="{FF2B5EF4-FFF2-40B4-BE49-F238E27FC236}">
                <a16:creationId xmlns:a16="http://schemas.microsoft.com/office/drawing/2014/main" id="{FAD3FCDA-1749-E9F1-00CB-D5F8B4A83D1B}"/>
              </a:ext>
            </a:extLst>
          </p:cNvPr>
          <p:cNvSpPr txBox="1"/>
          <p:nvPr/>
        </p:nvSpPr>
        <p:spPr>
          <a:xfrm>
            <a:off x="3887622" y="8437567"/>
            <a:ext cx="2164346" cy="369332"/>
          </a:xfrm>
          <a:prstGeom prst="rect">
            <a:avLst/>
          </a:prstGeom>
          <a:noFill/>
        </p:spPr>
        <p:txBody>
          <a:bodyPr wrap="square" rtlCol="0">
            <a:spAutoFit/>
          </a:bodyPr>
          <a:lstStyle/>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モーター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900" b="1" dirty="0">
                <a:solidFill>
                  <a:srgbClr val="073849"/>
                </a:solidFill>
                <a:latin typeface="Noto Sans JP" panose="020B0200000000000000" pitchFamily="50" charset="-128"/>
                <a:ea typeface="Noto Sans JP" panose="020B0200000000000000" pitchFamily="50" charset="-128"/>
              </a:rPr>
              <a:t>IG22 19:1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x4</a:t>
            </a: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モータードライバ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900" b="1" dirty="0">
                <a:solidFill>
                  <a:srgbClr val="073849"/>
                </a:solidFill>
                <a:latin typeface="Noto Sans JP" panose="020B0200000000000000" pitchFamily="50" charset="-128"/>
                <a:ea typeface="Noto Sans JP" panose="020B0200000000000000" pitchFamily="50" charset="-128"/>
              </a:rPr>
              <a:t>TB67H450FNG</a:t>
            </a:r>
            <a:r>
              <a:rPr kumimoji="1" lang="en-US" altLang="ja-JP" sz="7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x4</a:t>
            </a:r>
            <a:endPar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65" name="テキスト ボックス 1064">
            <a:extLst>
              <a:ext uri="{FF2B5EF4-FFF2-40B4-BE49-F238E27FC236}">
                <a16:creationId xmlns:a16="http://schemas.microsoft.com/office/drawing/2014/main" id="{99FFD962-CE3E-A55C-69F5-F0C764AE9802}"/>
              </a:ext>
            </a:extLst>
          </p:cNvPr>
          <p:cNvSpPr txBox="1"/>
          <p:nvPr/>
        </p:nvSpPr>
        <p:spPr>
          <a:xfrm>
            <a:off x="3731533" y="8770838"/>
            <a:ext cx="3366741" cy="1880066"/>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モーターには</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IG22 19:1</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を採用しています。現在は在庫がなく高価なものとなっていますが、以前は</a:t>
            </a:r>
            <a:r>
              <a:rPr kumimoji="1" lang="ja-JP" altLang="en-US" sz="800" b="1" dirty="0">
                <a:solidFill>
                  <a:srgbClr val="073849"/>
                </a:solidFill>
                <a:latin typeface="Noto Sans JP" panose="020B0200000000000000" pitchFamily="50" charset="-128"/>
                <a:ea typeface="Noto Sans JP" panose="020B0200000000000000" pitchFamily="50" charset="-128"/>
              </a:rPr>
              <a:t>入手性が高く低価格であり</a:t>
            </a:r>
            <a:r>
              <a:rPr kumimoji="1" lang="ja-JP" altLang="en-US" sz="800" dirty="0">
                <a:solidFill>
                  <a:srgbClr val="073849"/>
                </a:solidFill>
                <a:latin typeface="Noto Sans JP" panose="020B0200000000000000" pitchFamily="50" charset="-128"/>
                <a:ea typeface="Noto Sans JP" panose="020B0200000000000000" pitchFamily="50" charset="-128"/>
              </a:rPr>
              <a: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自チームの在庫が多かったため採用しています。また、モータードライバには</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TB67H450FNG</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を採用しています。オープンリーグのロボットは部品を直径</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18cm</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に収めないといけない都合上、基板サイズも小さく</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なければならないことから、部品サイズが小さく、流すことのできる電流が大きいこのドライバを採用</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しました。</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また、ドリブラーに用いている</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BLDC</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の制御</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(ESC</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を使用</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も管理して</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おり、</a:t>
            </a:r>
            <a:r>
              <a:rPr kumimoji="1" lang="ja-JP" altLang="en-US" sz="800" b="1" dirty="0">
                <a:solidFill>
                  <a:srgbClr val="073849"/>
                </a:solidFill>
                <a:latin typeface="Noto Sans JP" panose="020B0200000000000000" pitchFamily="50" charset="-128"/>
                <a:ea typeface="Noto Sans JP" panose="020B0200000000000000" pitchFamily="50" charset="-128"/>
              </a:rPr>
              <a:t>駆動系をこのモジュール</a:t>
            </a:r>
            <a:r>
              <a:rPr kumimoji="1" lang="en-US" altLang="ja-JP" sz="800" b="1" dirty="0">
                <a:solidFill>
                  <a:srgbClr val="073849"/>
                </a:solidFill>
                <a:latin typeface="Noto Sans JP" panose="020B0200000000000000" pitchFamily="50" charset="-128"/>
                <a:ea typeface="Noto Sans JP" panose="020B0200000000000000" pitchFamily="50" charset="-128"/>
              </a:rPr>
              <a:t>1</a:t>
            </a:r>
            <a:r>
              <a:rPr kumimoji="1" lang="ja-JP" altLang="en-US" sz="800" b="1" dirty="0">
                <a:solidFill>
                  <a:srgbClr val="073849"/>
                </a:solidFill>
                <a:latin typeface="Noto Sans JP" panose="020B0200000000000000" pitchFamily="50" charset="-128"/>
                <a:ea typeface="Noto Sans JP" panose="020B0200000000000000" pitchFamily="50" charset="-128"/>
              </a:rPr>
              <a:t>つで</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管理できるようになっている</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ため、</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ロボットのメンテナンス性も向上</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するような設計となっています。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67" name="正方形/長方形 1066">
            <a:extLst>
              <a:ext uri="{FF2B5EF4-FFF2-40B4-BE49-F238E27FC236}">
                <a16:creationId xmlns:a16="http://schemas.microsoft.com/office/drawing/2014/main" id="{86403980-B9D2-BD6F-8E0C-8F249E15F92B}"/>
              </a:ext>
            </a:extLst>
          </p:cNvPr>
          <p:cNvSpPr/>
          <p:nvPr/>
        </p:nvSpPr>
        <p:spPr>
          <a:xfrm>
            <a:off x="5558017" y="9622251"/>
            <a:ext cx="1526322" cy="9692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ユニット</a:t>
            </a:r>
            <a:endParaRPr kumimoji="1" lang="en-US" altLang="ja-JP" sz="1100" dirty="0"/>
          </a:p>
          <a:p>
            <a:pPr algn="ctr"/>
            <a:r>
              <a:rPr kumimoji="1" lang="ja-JP" altLang="en-US" sz="1100" dirty="0"/>
              <a:t>写真</a:t>
            </a:r>
          </a:p>
        </p:txBody>
      </p:sp>
      <p:sp>
        <p:nvSpPr>
          <p:cNvPr id="4" name="テキスト ボックス 3">
            <a:extLst>
              <a:ext uri="{FF2B5EF4-FFF2-40B4-BE49-F238E27FC236}">
                <a16:creationId xmlns:a16="http://schemas.microsoft.com/office/drawing/2014/main" id="{8027B230-2945-1E68-498B-9AF1C2993872}"/>
              </a:ext>
            </a:extLst>
          </p:cNvPr>
          <p:cNvSpPr txBox="1"/>
          <p:nvPr/>
        </p:nvSpPr>
        <p:spPr>
          <a:xfrm>
            <a:off x="5885786" y="8277001"/>
            <a:ext cx="593407" cy="243677"/>
          </a:xfrm>
          <a:prstGeom prst="rect">
            <a:avLst/>
          </a:prstGeom>
          <a:solidFill>
            <a:srgbClr val="FFD889"/>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モーターを</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回転・停止</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9" name="テキスト ボックス 8">
            <a:extLst>
              <a:ext uri="{FF2B5EF4-FFF2-40B4-BE49-F238E27FC236}">
                <a16:creationId xmlns:a16="http://schemas.microsoft.com/office/drawing/2014/main" id="{74B5A8E7-E0FF-6BAF-B956-7DBDDDDB9103}"/>
              </a:ext>
            </a:extLst>
          </p:cNvPr>
          <p:cNvSpPr txBox="1"/>
          <p:nvPr/>
        </p:nvSpPr>
        <p:spPr>
          <a:xfrm>
            <a:off x="4557383" y="5325961"/>
            <a:ext cx="1454490" cy="307777"/>
          </a:xfrm>
          <a:prstGeom prst="rect">
            <a:avLst/>
          </a:prstGeom>
          <a:noFill/>
        </p:spPr>
        <p:txBody>
          <a:bodyPr wrap="square" rtlCol="0">
            <a:spAutoFit/>
          </a:bodyPr>
          <a:lstStyle/>
          <a:p>
            <a:r>
              <a:rPr kumimoji="1" lang="ja-JP" altLang="en-US" sz="1400" b="1" dirty="0">
                <a:solidFill>
                  <a:srgbClr val="073849"/>
                </a:solidFill>
                <a:latin typeface="Noto Sans JP" panose="020B0200000000000000" pitchFamily="50" charset="-128"/>
                <a:ea typeface="Noto Sans JP" panose="020B0200000000000000" pitchFamily="50" charset="-128"/>
              </a:rPr>
              <a:t>⑤ラインセンサ</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 name="テキスト ボックス 9">
            <a:extLst>
              <a:ext uri="{FF2B5EF4-FFF2-40B4-BE49-F238E27FC236}">
                <a16:creationId xmlns:a16="http://schemas.microsoft.com/office/drawing/2014/main" id="{D380BD9B-0359-CFB5-E205-87E6FC12B21F}"/>
              </a:ext>
            </a:extLst>
          </p:cNvPr>
          <p:cNvSpPr txBox="1"/>
          <p:nvPr/>
        </p:nvSpPr>
        <p:spPr>
          <a:xfrm>
            <a:off x="5972446" y="5355890"/>
            <a:ext cx="642703" cy="243677"/>
          </a:xfrm>
          <a:prstGeom prst="rect">
            <a:avLst/>
          </a:prstGeom>
          <a:solidFill>
            <a:schemeClr val="accent1">
              <a:lumMod val="40000"/>
              <a:lumOff val="60000"/>
            </a:schemeClr>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メイン基板との接続</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UART</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1" name="正方形/長方形 10">
            <a:extLst>
              <a:ext uri="{FF2B5EF4-FFF2-40B4-BE49-F238E27FC236}">
                <a16:creationId xmlns:a16="http://schemas.microsoft.com/office/drawing/2014/main" id="{7E2AD06D-0109-3125-3FD6-67E743589242}"/>
              </a:ext>
            </a:extLst>
          </p:cNvPr>
          <p:cNvSpPr/>
          <p:nvPr/>
        </p:nvSpPr>
        <p:spPr>
          <a:xfrm>
            <a:off x="5872675" y="6794542"/>
            <a:ext cx="1211664" cy="12627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モジュール写真</a:t>
            </a:r>
          </a:p>
        </p:txBody>
      </p:sp>
      <p:sp>
        <p:nvSpPr>
          <p:cNvPr id="18" name="テキスト ボックス 17">
            <a:extLst>
              <a:ext uri="{FF2B5EF4-FFF2-40B4-BE49-F238E27FC236}">
                <a16:creationId xmlns:a16="http://schemas.microsoft.com/office/drawing/2014/main" id="{825E3210-E762-25A0-E254-EB1080EDB4CC}"/>
              </a:ext>
            </a:extLst>
          </p:cNvPr>
          <p:cNvSpPr txBox="1"/>
          <p:nvPr/>
        </p:nvSpPr>
        <p:spPr>
          <a:xfrm>
            <a:off x="4750301" y="5573179"/>
            <a:ext cx="2164346" cy="369332"/>
          </a:xfrm>
          <a:prstGeom prst="rect">
            <a:avLst/>
          </a:prstGeom>
          <a:noFill/>
        </p:spPr>
        <p:txBody>
          <a:bodyPr wrap="square" rtlCol="0">
            <a:spAutoFit/>
          </a:bodyPr>
          <a:lstStyle/>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センサ</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 </a:t>
            </a:r>
            <a:r>
              <a:rPr kumimoji="1" lang="en-US" altLang="ja-JP" sz="900" b="1" dirty="0">
                <a:solidFill>
                  <a:srgbClr val="073849"/>
                </a:solidFill>
                <a:latin typeface="Noto Sans JP" panose="020B0200000000000000" pitchFamily="50" charset="-128"/>
                <a:ea typeface="Noto Sans JP" panose="020B0200000000000000" pitchFamily="50" charset="-128"/>
              </a:rPr>
              <a:t>UnitV Ai Camera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x32</a:t>
            </a: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マイコン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900" b="1" dirty="0">
                <a:solidFill>
                  <a:srgbClr val="073849"/>
                </a:solidFill>
                <a:latin typeface="Noto Sans JP" panose="020B0200000000000000" pitchFamily="50" charset="-128"/>
                <a:ea typeface="Noto Sans JP" panose="020B0200000000000000" pitchFamily="50" charset="-128"/>
              </a:rPr>
              <a:t>RP2040</a:t>
            </a:r>
            <a:endParaRPr kumimoji="1" lang="ja-JP" altLang="en-US" sz="900" b="1" dirty="0">
              <a:solidFill>
                <a:srgbClr val="073849"/>
              </a:solidFill>
              <a:latin typeface="Noto Sans JP" panose="020B0200000000000000" pitchFamily="50" charset="-128"/>
              <a:ea typeface="Noto Sans JP" panose="020B0200000000000000" pitchFamily="50" charset="-128"/>
            </a:endParaRPr>
          </a:p>
        </p:txBody>
      </p:sp>
      <p:grpSp>
        <p:nvGrpSpPr>
          <p:cNvPr id="1351" name="グループ化 1350">
            <a:extLst>
              <a:ext uri="{FF2B5EF4-FFF2-40B4-BE49-F238E27FC236}">
                <a16:creationId xmlns:a16="http://schemas.microsoft.com/office/drawing/2014/main" id="{1F5CDD38-D2A4-2B25-EC74-24333EDD93A3}"/>
              </a:ext>
            </a:extLst>
          </p:cNvPr>
          <p:cNvGrpSpPr/>
          <p:nvPr/>
        </p:nvGrpSpPr>
        <p:grpSpPr>
          <a:xfrm>
            <a:off x="2297152" y="5350962"/>
            <a:ext cx="2342713" cy="2907199"/>
            <a:chOff x="2329962" y="5335940"/>
            <a:chExt cx="2342713" cy="2907199"/>
          </a:xfrm>
        </p:grpSpPr>
        <p:pic>
          <p:nvPicPr>
            <p:cNvPr id="1026" name="Picture 2">
              <a:extLst>
                <a:ext uri="{FF2B5EF4-FFF2-40B4-BE49-F238E27FC236}">
                  <a16:creationId xmlns:a16="http://schemas.microsoft.com/office/drawing/2014/main" id="{8FCF2CA4-E94E-77F5-0DAB-C569CB6744C6}"/>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9839" t="4511" r="16444" b="4697"/>
            <a:stretch/>
          </p:blipFill>
          <p:spPr bwMode="auto">
            <a:xfrm flipH="1">
              <a:off x="2576051" y="5335940"/>
              <a:ext cx="2057766" cy="2620505"/>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グループ化 38">
              <a:extLst>
                <a:ext uri="{FF2B5EF4-FFF2-40B4-BE49-F238E27FC236}">
                  <a16:creationId xmlns:a16="http://schemas.microsoft.com/office/drawing/2014/main" id="{5EF68C59-183C-CD50-FEE9-98E31C3E0DE5}"/>
                </a:ext>
              </a:extLst>
            </p:cNvPr>
            <p:cNvGrpSpPr/>
            <p:nvPr/>
          </p:nvGrpSpPr>
          <p:grpSpPr>
            <a:xfrm>
              <a:off x="2504072" y="6532765"/>
              <a:ext cx="941738" cy="396673"/>
              <a:chOff x="2504072" y="6532765"/>
              <a:chExt cx="941738" cy="396673"/>
            </a:xfrm>
          </p:grpSpPr>
          <p:sp>
            <p:nvSpPr>
              <p:cNvPr id="21" name="テキスト ボックス 20">
                <a:extLst>
                  <a:ext uri="{FF2B5EF4-FFF2-40B4-BE49-F238E27FC236}">
                    <a16:creationId xmlns:a16="http://schemas.microsoft.com/office/drawing/2014/main" id="{CB952610-9C63-D2C7-10F7-5C9E15D4DE9B}"/>
                  </a:ext>
                </a:extLst>
              </p:cNvPr>
              <p:cNvSpPr txBox="1"/>
              <p:nvPr/>
            </p:nvSpPr>
            <p:spPr>
              <a:xfrm>
                <a:off x="2504072" y="6532765"/>
                <a:ext cx="350003" cy="307777"/>
              </a:xfrm>
              <a:prstGeom prst="rect">
                <a:avLst/>
              </a:prstGeom>
              <a:noFill/>
            </p:spPr>
            <p:txBody>
              <a:bodyPr wrap="square" rtlCol="0">
                <a:spAutoFit/>
              </a:bodyPr>
              <a:lstStyle/>
              <a:p>
                <a:r>
                  <a:rPr kumimoji="1" lang="ja-JP" altLang="en-US" sz="1400" b="1" dirty="0">
                    <a:effectLst>
                      <a:glow rad="63500">
                        <a:schemeClr val="accent3">
                          <a:satMod val="175000"/>
                          <a:alpha val="40000"/>
                        </a:schemeClr>
                      </a:glow>
                    </a:effectLst>
                    <a:latin typeface="Noto Sans JP" panose="020B0200000000000000" pitchFamily="50" charset="-128"/>
                    <a:ea typeface="Noto Sans JP" panose="020B0200000000000000" pitchFamily="50" charset="-128"/>
                  </a:rPr>
                  <a:t>①</a:t>
                </a:r>
              </a:p>
            </p:txBody>
          </p:sp>
          <p:cxnSp>
            <p:nvCxnSpPr>
              <p:cNvPr id="23" name="直線コネクタ 22">
                <a:extLst>
                  <a:ext uri="{FF2B5EF4-FFF2-40B4-BE49-F238E27FC236}">
                    <a16:creationId xmlns:a16="http://schemas.microsoft.com/office/drawing/2014/main" id="{4FD86E27-83B7-0E86-A3F6-5896432A93D1}"/>
                  </a:ext>
                </a:extLst>
              </p:cNvPr>
              <p:cNvCxnSpPr>
                <a:cxnSpLocks/>
              </p:cNvCxnSpPr>
              <p:nvPr/>
            </p:nvCxnSpPr>
            <p:spPr>
              <a:xfrm>
                <a:off x="2765461" y="6693699"/>
                <a:ext cx="680349" cy="235739"/>
              </a:xfrm>
              <a:prstGeom prst="line">
                <a:avLst/>
              </a:prstGeom>
              <a:ln>
                <a:solidFill>
                  <a:srgbClr val="073849"/>
                </a:solidFill>
                <a:tailEnd type="ova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C85ED74E-82C3-619F-EE77-37522ED07264}"/>
                </a:ext>
              </a:extLst>
            </p:cNvPr>
            <p:cNvGrpSpPr/>
            <p:nvPr/>
          </p:nvGrpSpPr>
          <p:grpSpPr>
            <a:xfrm>
              <a:off x="2757699" y="5729826"/>
              <a:ext cx="557001" cy="489710"/>
              <a:chOff x="2541965" y="6477564"/>
              <a:chExt cx="557001" cy="489710"/>
            </a:xfrm>
          </p:grpSpPr>
          <p:sp>
            <p:nvSpPr>
              <p:cNvPr id="42" name="テキスト ボックス 41">
                <a:extLst>
                  <a:ext uri="{FF2B5EF4-FFF2-40B4-BE49-F238E27FC236}">
                    <a16:creationId xmlns:a16="http://schemas.microsoft.com/office/drawing/2014/main" id="{92021BF2-EE50-D624-743B-BCA734B2B93D}"/>
                  </a:ext>
                </a:extLst>
              </p:cNvPr>
              <p:cNvSpPr txBox="1"/>
              <p:nvPr/>
            </p:nvSpPr>
            <p:spPr>
              <a:xfrm>
                <a:off x="2541965" y="6477564"/>
                <a:ext cx="350003" cy="307777"/>
              </a:xfrm>
              <a:prstGeom prst="rect">
                <a:avLst/>
              </a:prstGeom>
              <a:noFill/>
            </p:spPr>
            <p:txBody>
              <a:bodyPr wrap="square" rtlCol="0">
                <a:spAutoFit/>
              </a:bodyPr>
              <a:lstStyle/>
              <a:p>
                <a:r>
                  <a:rPr kumimoji="1" lang="ja-JP" altLang="en-US" sz="1400" b="1" dirty="0">
                    <a:effectLst>
                      <a:glow rad="63500">
                        <a:schemeClr val="accent3">
                          <a:satMod val="175000"/>
                          <a:alpha val="40000"/>
                        </a:schemeClr>
                      </a:glow>
                    </a:effectLst>
                    <a:latin typeface="Noto Sans JP" panose="020B0200000000000000" pitchFamily="50" charset="-128"/>
                    <a:ea typeface="Noto Sans JP" panose="020B0200000000000000" pitchFamily="50" charset="-128"/>
                  </a:rPr>
                  <a:t>②</a:t>
                </a:r>
              </a:p>
            </p:txBody>
          </p:sp>
          <p:cxnSp>
            <p:nvCxnSpPr>
              <p:cNvPr id="43" name="直線コネクタ 42">
                <a:extLst>
                  <a:ext uri="{FF2B5EF4-FFF2-40B4-BE49-F238E27FC236}">
                    <a16:creationId xmlns:a16="http://schemas.microsoft.com/office/drawing/2014/main" id="{EAD26918-9D56-40BE-554B-4E2E44DCF9C5}"/>
                  </a:ext>
                </a:extLst>
              </p:cNvPr>
              <p:cNvCxnSpPr>
                <a:cxnSpLocks/>
              </p:cNvCxnSpPr>
              <p:nvPr/>
            </p:nvCxnSpPr>
            <p:spPr>
              <a:xfrm>
                <a:off x="2765461" y="6693699"/>
                <a:ext cx="333505" cy="273575"/>
              </a:xfrm>
              <a:prstGeom prst="line">
                <a:avLst/>
              </a:prstGeom>
              <a:ln>
                <a:solidFill>
                  <a:srgbClr val="073849"/>
                </a:solidFill>
                <a:tailEnd type="ova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F4E01BB6-5805-570F-B371-8E974B577ABE}"/>
                </a:ext>
              </a:extLst>
            </p:cNvPr>
            <p:cNvGrpSpPr/>
            <p:nvPr/>
          </p:nvGrpSpPr>
          <p:grpSpPr>
            <a:xfrm>
              <a:off x="3383748" y="5678636"/>
              <a:ext cx="350003" cy="922189"/>
              <a:chOff x="2589994" y="6465235"/>
              <a:chExt cx="350003" cy="922189"/>
            </a:xfrm>
          </p:grpSpPr>
          <p:sp>
            <p:nvSpPr>
              <p:cNvPr id="47" name="テキスト ボックス 46">
                <a:extLst>
                  <a:ext uri="{FF2B5EF4-FFF2-40B4-BE49-F238E27FC236}">
                    <a16:creationId xmlns:a16="http://schemas.microsoft.com/office/drawing/2014/main" id="{466DA58D-6478-6E26-2E6C-037EB6A8B736}"/>
                  </a:ext>
                </a:extLst>
              </p:cNvPr>
              <p:cNvSpPr txBox="1"/>
              <p:nvPr/>
            </p:nvSpPr>
            <p:spPr>
              <a:xfrm>
                <a:off x="2589994" y="6465235"/>
                <a:ext cx="350003" cy="307777"/>
              </a:xfrm>
              <a:prstGeom prst="rect">
                <a:avLst/>
              </a:prstGeom>
              <a:noFill/>
            </p:spPr>
            <p:txBody>
              <a:bodyPr wrap="square" rtlCol="0">
                <a:spAutoFit/>
              </a:bodyPr>
              <a:lstStyle/>
              <a:p>
                <a:r>
                  <a:rPr kumimoji="1" lang="ja-JP" altLang="en-US" sz="1400" b="1" dirty="0">
                    <a:effectLst>
                      <a:glow rad="63500">
                        <a:schemeClr val="accent3">
                          <a:satMod val="175000"/>
                          <a:alpha val="40000"/>
                        </a:schemeClr>
                      </a:glow>
                    </a:effectLst>
                    <a:latin typeface="Noto Sans JP" panose="020B0200000000000000" pitchFamily="50" charset="-128"/>
                    <a:ea typeface="Noto Sans JP" panose="020B0200000000000000" pitchFamily="50" charset="-128"/>
                  </a:rPr>
                  <a:t>③</a:t>
                </a:r>
              </a:p>
            </p:txBody>
          </p:sp>
          <p:cxnSp>
            <p:nvCxnSpPr>
              <p:cNvPr id="56" name="直線コネクタ 55">
                <a:extLst>
                  <a:ext uri="{FF2B5EF4-FFF2-40B4-BE49-F238E27FC236}">
                    <a16:creationId xmlns:a16="http://schemas.microsoft.com/office/drawing/2014/main" id="{4D715F8C-BACF-227E-8B8D-7BF054AB516B}"/>
                  </a:ext>
                </a:extLst>
              </p:cNvPr>
              <p:cNvCxnSpPr>
                <a:cxnSpLocks/>
              </p:cNvCxnSpPr>
              <p:nvPr/>
            </p:nvCxnSpPr>
            <p:spPr>
              <a:xfrm flipH="1">
                <a:off x="2673526" y="6693699"/>
                <a:ext cx="91935" cy="693725"/>
              </a:xfrm>
              <a:prstGeom prst="line">
                <a:avLst/>
              </a:prstGeom>
              <a:ln>
                <a:solidFill>
                  <a:srgbClr val="073849"/>
                </a:solidFill>
                <a:tailEnd type="ova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DCF23745-FF6C-E4C0-01E4-65DF1A34E6D4}"/>
                </a:ext>
              </a:extLst>
            </p:cNvPr>
            <p:cNvGrpSpPr/>
            <p:nvPr/>
          </p:nvGrpSpPr>
          <p:grpSpPr>
            <a:xfrm>
              <a:off x="2329962" y="7324658"/>
              <a:ext cx="468007" cy="307777"/>
              <a:chOff x="2567898" y="6539427"/>
              <a:chExt cx="468007" cy="307777"/>
            </a:xfrm>
          </p:grpSpPr>
          <p:sp>
            <p:nvSpPr>
              <p:cNvPr id="62" name="テキスト ボックス 61">
                <a:extLst>
                  <a:ext uri="{FF2B5EF4-FFF2-40B4-BE49-F238E27FC236}">
                    <a16:creationId xmlns:a16="http://schemas.microsoft.com/office/drawing/2014/main" id="{70E8F64D-D3A2-BA2E-A016-E41C44841D76}"/>
                  </a:ext>
                </a:extLst>
              </p:cNvPr>
              <p:cNvSpPr txBox="1"/>
              <p:nvPr/>
            </p:nvSpPr>
            <p:spPr>
              <a:xfrm>
                <a:off x="2567898" y="6539427"/>
                <a:ext cx="350003" cy="307777"/>
              </a:xfrm>
              <a:prstGeom prst="rect">
                <a:avLst/>
              </a:prstGeom>
              <a:noFill/>
            </p:spPr>
            <p:txBody>
              <a:bodyPr wrap="square" rtlCol="0">
                <a:spAutoFit/>
              </a:bodyPr>
              <a:lstStyle/>
              <a:p>
                <a:r>
                  <a:rPr kumimoji="1" lang="ja-JP" altLang="en-US" sz="1400" b="1" dirty="0">
                    <a:effectLst>
                      <a:glow rad="63500">
                        <a:schemeClr val="accent3">
                          <a:satMod val="175000"/>
                          <a:alpha val="40000"/>
                        </a:schemeClr>
                      </a:glow>
                    </a:effectLst>
                    <a:latin typeface="Noto Sans JP" panose="020B0200000000000000" pitchFamily="50" charset="-128"/>
                    <a:ea typeface="Noto Sans JP" panose="020B0200000000000000" pitchFamily="50" charset="-128"/>
                  </a:rPr>
                  <a:t>④</a:t>
                </a:r>
              </a:p>
            </p:txBody>
          </p:sp>
          <p:cxnSp>
            <p:nvCxnSpPr>
              <p:cNvPr id="1024" name="直線コネクタ 1023">
                <a:extLst>
                  <a:ext uri="{FF2B5EF4-FFF2-40B4-BE49-F238E27FC236}">
                    <a16:creationId xmlns:a16="http://schemas.microsoft.com/office/drawing/2014/main" id="{D01AD668-6C3B-55CA-93D1-864F9448A80E}"/>
                  </a:ext>
                </a:extLst>
              </p:cNvPr>
              <p:cNvCxnSpPr>
                <a:cxnSpLocks/>
              </p:cNvCxnSpPr>
              <p:nvPr/>
            </p:nvCxnSpPr>
            <p:spPr>
              <a:xfrm>
                <a:off x="2825306" y="6689792"/>
                <a:ext cx="210599" cy="21152"/>
              </a:xfrm>
              <a:prstGeom prst="line">
                <a:avLst/>
              </a:prstGeom>
              <a:ln>
                <a:solidFill>
                  <a:srgbClr val="073849"/>
                </a:solidFill>
                <a:tailEnd type="ova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1055" name="グループ化 1054">
              <a:extLst>
                <a:ext uri="{FF2B5EF4-FFF2-40B4-BE49-F238E27FC236}">
                  <a16:creationId xmlns:a16="http://schemas.microsoft.com/office/drawing/2014/main" id="{7EF503CA-5F65-0B3A-D7FF-0B2139533F41}"/>
                </a:ext>
              </a:extLst>
            </p:cNvPr>
            <p:cNvGrpSpPr/>
            <p:nvPr/>
          </p:nvGrpSpPr>
          <p:grpSpPr>
            <a:xfrm>
              <a:off x="2718934" y="7800011"/>
              <a:ext cx="350003" cy="383492"/>
              <a:chOff x="2629967" y="6550685"/>
              <a:chExt cx="350003" cy="383492"/>
            </a:xfrm>
          </p:grpSpPr>
          <p:sp>
            <p:nvSpPr>
              <p:cNvPr id="1062" name="テキスト ボックス 1061">
                <a:extLst>
                  <a:ext uri="{FF2B5EF4-FFF2-40B4-BE49-F238E27FC236}">
                    <a16:creationId xmlns:a16="http://schemas.microsoft.com/office/drawing/2014/main" id="{FEF92F28-59BC-B05C-06FC-5771E443CA78}"/>
                  </a:ext>
                </a:extLst>
              </p:cNvPr>
              <p:cNvSpPr txBox="1"/>
              <p:nvPr/>
            </p:nvSpPr>
            <p:spPr>
              <a:xfrm>
                <a:off x="2629967" y="6626400"/>
                <a:ext cx="350003" cy="307777"/>
              </a:xfrm>
              <a:prstGeom prst="rect">
                <a:avLst/>
              </a:prstGeom>
              <a:noFill/>
            </p:spPr>
            <p:txBody>
              <a:bodyPr wrap="square" rtlCol="0">
                <a:spAutoFit/>
              </a:bodyPr>
              <a:lstStyle/>
              <a:p>
                <a:r>
                  <a:rPr kumimoji="1" lang="ja-JP" altLang="en-US" sz="1400" b="1" dirty="0">
                    <a:effectLst>
                      <a:glow rad="63500">
                        <a:schemeClr val="accent3">
                          <a:satMod val="175000"/>
                          <a:alpha val="40000"/>
                        </a:schemeClr>
                      </a:glow>
                    </a:effectLst>
                    <a:latin typeface="Noto Sans JP" panose="020B0200000000000000" pitchFamily="50" charset="-128"/>
                    <a:ea typeface="Noto Sans JP" panose="020B0200000000000000" pitchFamily="50" charset="-128"/>
                  </a:rPr>
                  <a:t>⑤</a:t>
                </a:r>
              </a:p>
            </p:txBody>
          </p:sp>
          <p:cxnSp>
            <p:nvCxnSpPr>
              <p:cNvPr id="1066" name="直線コネクタ 1065">
                <a:extLst>
                  <a:ext uri="{FF2B5EF4-FFF2-40B4-BE49-F238E27FC236}">
                    <a16:creationId xmlns:a16="http://schemas.microsoft.com/office/drawing/2014/main" id="{B0619719-2FC4-FDF3-0FF7-BA635BEA84FC}"/>
                  </a:ext>
                </a:extLst>
              </p:cNvPr>
              <p:cNvCxnSpPr>
                <a:cxnSpLocks/>
              </p:cNvCxnSpPr>
              <p:nvPr/>
            </p:nvCxnSpPr>
            <p:spPr>
              <a:xfrm flipV="1">
                <a:off x="2825306" y="6550685"/>
                <a:ext cx="31871" cy="139107"/>
              </a:xfrm>
              <a:prstGeom prst="line">
                <a:avLst/>
              </a:prstGeom>
              <a:ln>
                <a:solidFill>
                  <a:srgbClr val="073849"/>
                </a:solidFill>
                <a:tailEnd type="stealth"/>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1071" name="グループ化 1070">
              <a:extLst>
                <a:ext uri="{FF2B5EF4-FFF2-40B4-BE49-F238E27FC236}">
                  <a16:creationId xmlns:a16="http://schemas.microsoft.com/office/drawing/2014/main" id="{F3B672FC-057E-6776-21C2-CBA28D52EC8D}"/>
                </a:ext>
              </a:extLst>
            </p:cNvPr>
            <p:cNvGrpSpPr/>
            <p:nvPr/>
          </p:nvGrpSpPr>
          <p:grpSpPr>
            <a:xfrm>
              <a:off x="3843588" y="7491413"/>
              <a:ext cx="350003" cy="751726"/>
              <a:chOff x="2585232" y="6018905"/>
              <a:chExt cx="350003" cy="751726"/>
            </a:xfrm>
          </p:grpSpPr>
          <p:sp>
            <p:nvSpPr>
              <p:cNvPr id="1072" name="テキスト ボックス 1071">
                <a:extLst>
                  <a:ext uri="{FF2B5EF4-FFF2-40B4-BE49-F238E27FC236}">
                    <a16:creationId xmlns:a16="http://schemas.microsoft.com/office/drawing/2014/main" id="{4F631108-DBFD-7BFE-A438-1A050A68BCBD}"/>
                  </a:ext>
                </a:extLst>
              </p:cNvPr>
              <p:cNvSpPr txBox="1"/>
              <p:nvPr/>
            </p:nvSpPr>
            <p:spPr>
              <a:xfrm>
                <a:off x="2585232" y="6462854"/>
                <a:ext cx="350003" cy="307777"/>
              </a:xfrm>
              <a:prstGeom prst="rect">
                <a:avLst/>
              </a:prstGeom>
              <a:noFill/>
            </p:spPr>
            <p:txBody>
              <a:bodyPr wrap="square" rtlCol="0">
                <a:spAutoFit/>
              </a:bodyPr>
              <a:lstStyle/>
              <a:p>
                <a:r>
                  <a:rPr kumimoji="1" lang="ja-JP" altLang="en-US" sz="1400" b="1" dirty="0">
                    <a:effectLst>
                      <a:glow rad="63500">
                        <a:schemeClr val="accent3">
                          <a:satMod val="175000"/>
                          <a:alpha val="40000"/>
                        </a:schemeClr>
                      </a:glow>
                    </a:effectLst>
                    <a:latin typeface="Noto Sans JP" panose="020B0200000000000000" pitchFamily="50" charset="-128"/>
                    <a:ea typeface="Noto Sans JP" panose="020B0200000000000000" pitchFamily="50" charset="-128"/>
                  </a:rPr>
                  <a:t>⑥</a:t>
                </a:r>
              </a:p>
            </p:txBody>
          </p:sp>
          <p:cxnSp>
            <p:nvCxnSpPr>
              <p:cNvPr id="1073" name="直線コネクタ 1072">
                <a:extLst>
                  <a:ext uri="{FF2B5EF4-FFF2-40B4-BE49-F238E27FC236}">
                    <a16:creationId xmlns:a16="http://schemas.microsoft.com/office/drawing/2014/main" id="{E863386B-0B35-262F-E39C-A5231CE77ABA}"/>
                  </a:ext>
                </a:extLst>
              </p:cNvPr>
              <p:cNvCxnSpPr>
                <a:cxnSpLocks/>
              </p:cNvCxnSpPr>
              <p:nvPr/>
            </p:nvCxnSpPr>
            <p:spPr>
              <a:xfrm flipV="1">
                <a:off x="2765461" y="6018905"/>
                <a:ext cx="29071" cy="510485"/>
              </a:xfrm>
              <a:prstGeom prst="line">
                <a:avLst/>
              </a:prstGeom>
              <a:ln>
                <a:solidFill>
                  <a:srgbClr val="073849"/>
                </a:solidFill>
                <a:tailEnd type="ova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1077" name="グループ化 1076">
              <a:extLst>
                <a:ext uri="{FF2B5EF4-FFF2-40B4-BE49-F238E27FC236}">
                  <a16:creationId xmlns:a16="http://schemas.microsoft.com/office/drawing/2014/main" id="{FBF8193B-FBC5-096C-F2AC-1B096ED4E745}"/>
                </a:ext>
              </a:extLst>
            </p:cNvPr>
            <p:cNvGrpSpPr/>
            <p:nvPr/>
          </p:nvGrpSpPr>
          <p:grpSpPr>
            <a:xfrm>
              <a:off x="4322672" y="6166884"/>
              <a:ext cx="350003" cy="798272"/>
              <a:chOff x="2613352" y="6424096"/>
              <a:chExt cx="350003" cy="798272"/>
            </a:xfrm>
          </p:grpSpPr>
          <p:sp>
            <p:nvSpPr>
              <p:cNvPr id="1078" name="テキスト ボックス 1077">
                <a:extLst>
                  <a:ext uri="{FF2B5EF4-FFF2-40B4-BE49-F238E27FC236}">
                    <a16:creationId xmlns:a16="http://schemas.microsoft.com/office/drawing/2014/main" id="{80F23A08-637C-058D-A5F1-53C3C0800884}"/>
                  </a:ext>
                </a:extLst>
              </p:cNvPr>
              <p:cNvSpPr txBox="1"/>
              <p:nvPr/>
            </p:nvSpPr>
            <p:spPr>
              <a:xfrm>
                <a:off x="2613352" y="6424096"/>
                <a:ext cx="350003" cy="307777"/>
              </a:xfrm>
              <a:prstGeom prst="rect">
                <a:avLst/>
              </a:prstGeom>
              <a:noFill/>
            </p:spPr>
            <p:txBody>
              <a:bodyPr wrap="square" rtlCol="0">
                <a:spAutoFit/>
              </a:bodyPr>
              <a:lstStyle/>
              <a:p>
                <a:r>
                  <a:rPr kumimoji="1" lang="ja-JP" altLang="en-US" sz="1400" b="1" dirty="0">
                    <a:effectLst>
                      <a:glow rad="63500">
                        <a:schemeClr val="accent3">
                          <a:satMod val="175000"/>
                          <a:alpha val="40000"/>
                        </a:schemeClr>
                      </a:glow>
                    </a:effectLst>
                    <a:latin typeface="Noto Sans JP" panose="020B0200000000000000" pitchFamily="50" charset="-128"/>
                    <a:ea typeface="Noto Sans JP" panose="020B0200000000000000" pitchFamily="50" charset="-128"/>
                  </a:rPr>
                  <a:t>⑦</a:t>
                </a:r>
              </a:p>
            </p:txBody>
          </p:sp>
          <p:cxnSp>
            <p:nvCxnSpPr>
              <p:cNvPr id="1079" name="直線コネクタ 1078">
                <a:extLst>
                  <a:ext uri="{FF2B5EF4-FFF2-40B4-BE49-F238E27FC236}">
                    <a16:creationId xmlns:a16="http://schemas.microsoft.com/office/drawing/2014/main" id="{B5D54241-CFA7-7F68-F0E9-974E254F7673}"/>
                  </a:ext>
                </a:extLst>
              </p:cNvPr>
              <p:cNvCxnSpPr>
                <a:cxnSpLocks/>
              </p:cNvCxnSpPr>
              <p:nvPr/>
            </p:nvCxnSpPr>
            <p:spPr>
              <a:xfrm flipH="1">
                <a:off x="2647315" y="6653929"/>
                <a:ext cx="127012" cy="568439"/>
              </a:xfrm>
              <a:prstGeom prst="line">
                <a:avLst/>
              </a:prstGeom>
              <a:ln>
                <a:solidFill>
                  <a:srgbClr val="073849"/>
                </a:solidFill>
                <a:tailEnd type="stealth"/>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sp>
        <p:nvSpPr>
          <p:cNvPr id="1082" name="テキスト ボックス 1081">
            <a:extLst>
              <a:ext uri="{FF2B5EF4-FFF2-40B4-BE49-F238E27FC236}">
                <a16:creationId xmlns:a16="http://schemas.microsoft.com/office/drawing/2014/main" id="{D978055F-E986-9CAB-3342-4C443125B2A7}"/>
              </a:ext>
            </a:extLst>
          </p:cNvPr>
          <p:cNvSpPr txBox="1"/>
          <p:nvPr/>
        </p:nvSpPr>
        <p:spPr>
          <a:xfrm>
            <a:off x="11082347" y="6681120"/>
            <a:ext cx="3955942" cy="1361911"/>
          </a:xfrm>
          <a:prstGeom prst="rect">
            <a:avLst/>
          </a:prstGeom>
          <a:noFill/>
        </p:spPr>
        <p:txBody>
          <a:bodyPr wrap="square" numCol="1" rtlCol="0">
            <a:spAutoFit/>
          </a:bodyPr>
          <a:lstStyle/>
          <a:p>
            <a:r>
              <a:rPr kumimoji="1" lang="ja-JP" altLang="en-US" sz="1050" b="1" dirty="0">
                <a:solidFill>
                  <a:srgbClr val="073849"/>
                </a:solidFill>
                <a:latin typeface="Noto Sans JP" panose="020B0200000000000000" pitchFamily="50" charset="-128"/>
                <a:ea typeface="Noto Sans JP" panose="020B0200000000000000" pitchFamily="50" charset="-128"/>
              </a:rPr>
              <a:t>研究結果</a:t>
            </a:r>
            <a:endParaRPr kumimoji="1" lang="en-US" altLang="ja-JP" sz="900" dirty="0">
              <a:solidFill>
                <a:srgbClr val="073849"/>
              </a:solidFill>
              <a:latin typeface="Noto Sans JP" panose="020B0200000000000000" pitchFamily="50" charset="-128"/>
              <a:ea typeface="Noto Sans JP" panose="020B0200000000000000" pitchFamily="50" charset="-128"/>
            </a:endParaRPr>
          </a:p>
          <a:p>
            <a:r>
              <a:rPr kumimoji="1" lang="ja-JP" altLang="en-US" sz="900" b="1" dirty="0">
                <a:solidFill>
                  <a:srgbClr val="073849"/>
                </a:solidFill>
                <a:latin typeface="Noto Sans JP" panose="020B0200000000000000" pitchFamily="50" charset="-128"/>
                <a:ea typeface="Noto Sans JP" panose="020B0200000000000000" pitchFamily="50" charset="-128"/>
              </a:rPr>
              <a:t>　</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endParaRPr kumimoji="1" lang="en-US" altLang="ja-JP" sz="900" b="1" dirty="0">
              <a:solidFill>
                <a:srgbClr val="073849"/>
              </a:solidFill>
              <a:latin typeface="Noto Sans JP" panose="020B0200000000000000" pitchFamily="50" charset="-128"/>
              <a:ea typeface="Noto Sans JP" panose="020B0200000000000000" pitchFamily="50" charset="-128"/>
            </a:endParaRPr>
          </a:p>
          <a:p>
            <a:endParaRPr kumimoji="1" lang="en-US" altLang="ja-JP" sz="900" b="1" dirty="0">
              <a:solidFill>
                <a:srgbClr val="073849"/>
              </a:solidFill>
              <a:latin typeface="Noto Sans JP" panose="020B0200000000000000" pitchFamily="50" charset="-128"/>
              <a:ea typeface="Noto Sans JP" panose="020B0200000000000000" pitchFamily="50" charset="-128"/>
            </a:endParaRPr>
          </a:p>
          <a:p>
            <a:endParaRPr kumimoji="1" lang="en-US" altLang="ja-JP" sz="900" b="1" dirty="0">
              <a:solidFill>
                <a:srgbClr val="073849"/>
              </a:solidFill>
              <a:latin typeface="Noto Sans JP" panose="020B0200000000000000" pitchFamily="50" charset="-128"/>
              <a:ea typeface="Noto Sans JP" panose="020B0200000000000000" pitchFamily="50" charset="-128"/>
            </a:endParaRPr>
          </a:p>
          <a:p>
            <a:endParaRPr kumimoji="1" lang="en-US" altLang="ja-JP" sz="900" b="1" dirty="0">
              <a:solidFill>
                <a:srgbClr val="073849"/>
              </a:solidFill>
              <a:latin typeface="Noto Sans JP" panose="020B0200000000000000" pitchFamily="50" charset="-128"/>
              <a:ea typeface="Noto Sans JP" panose="020B0200000000000000" pitchFamily="50" charset="-128"/>
            </a:endParaRPr>
          </a:p>
          <a:p>
            <a:endParaRPr kumimoji="1" lang="en-US" altLang="ja-JP" sz="900" b="1" dirty="0">
              <a:solidFill>
                <a:srgbClr val="073849"/>
              </a:solidFill>
              <a:latin typeface="Noto Sans JP" panose="020B0200000000000000" pitchFamily="50" charset="-128"/>
              <a:ea typeface="Noto Sans JP" panose="020B0200000000000000" pitchFamily="50" charset="-128"/>
            </a:endParaRPr>
          </a:p>
          <a:p>
            <a:endParaRPr kumimoji="1" lang="en-US" altLang="ja-JP" sz="900" b="1" dirty="0">
              <a:solidFill>
                <a:srgbClr val="073849"/>
              </a:solidFill>
              <a:latin typeface="Noto Sans JP" panose="020B0200000000000000" pitchFamily="50" charset="-128"/>
              <a:ea typeface="Noto Sans JP" panose="020B0200000000000000" pitchFamily="50" charset="-128"/>
            </a:endParaRPr>
          </a:p>
          <a:p>
            <a:r>
              <a:rPr kumimoji="1" lang="ja-JP" altLang="en-US" sz="900" b="1" dirty="0">
                <a:solidFill>
                  <a:srgbClr val="073849"/>
                </a:solidFill>
                <a:latin typeface="Noto Sans JP" panose="020B0200000000000000" pitchFamily="50" charset="-128"/>
                <a:ea typeface="Noto Sans JP" panose="020B0200000000000000" pitchFamily="50" charset="-128"/>
              </a:rPr>
              <a:t>　</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研究結果は上の表のようになった。</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pic>
        <p:nvPicPr>
          <p:cNvPr id="1085" name="Picture 2">
            <a:extLst>
              <a:ext uri="{FF2B5EF4-FFF2-40B4-BE49-F238E27FC236}">
                <a16:creationId xmlns:a16="http://schemas.microsoft.com/office/drawing/2014/main" id="{BAD3B84D-96EE-42FC-A167-27406A0BB63A}"/>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8555" b="-1"/>
          <a:stretch/>
        </p:blipFill>
        <p:spPr bwMode="auto">
          <a:xfrm>
            <a:off x="13600159" y="9064098"/>
            <a:ext cx="649338" cy="593789"/>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4">
            <a:extLst>
              <a:ext uri="{FF2B5EF4-FFF2-40B4-BE49-F238E27FC236}">
                <a16:creationId xmlns:a16="http://schemas.microsoft.com/office/drawing/2014/main" id="{B0420FA4-04DA-9ABE-665F-D292847541A5}"/>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8614"/>
          <a:stretch/>
        </p:blipFill>
        <p:spPr bwMode="auto">
          <a:xfrm>
            <a:off x="14347515" y="9063201"/>
            <a:ext cx="644835" cy="589286"/>
          </a:xfrm>
          <a:prstGeom prst="rect">
            <a:avLst/>
          </a:prstGeom>
          <a:noFill/>
          <a:extLst>
            <a:ext uri="{909E8E84-426E-40DD-AFC4-6F175D3DCCD1}">
              <a14:hiddenFill xmlns:a14="http://schemas.microsoft.com/office/drawing/2010/main">
                <a:solidFill>
                  <a:srgbClr val="FFFFFF"/>
                </a:solidFill>
              </a14:hiddenFill>
            </a:ext>
          </a:extLst>
        </p:spPr>
      </p:pic>
      <p:sp>
        <p:nvSpPr>
          <p:cNvPr id="1087" name="テキスト ボックス 1086">
            <a:extLst>
              <a:ext uri="{FF2B5EF4-FFF2-40B4-BE49-F238E27FC236}">
                <a16:creationId xmlns:a16="http://schemas.microsoft.com/office/drawing/2014/main" id="{D60EF31A-E0DF-B5F2-0E2C-378FD151595D}"/>
              </a:ext>
            </a:extLst>
          </p:cNvPr>
          <p:cNvSpPr txBox="1"/>
          <p:nvPr/>
        </p:nvSpPr>
        <p:spPr>
          <a:xfrm>
            <a:off x="13385536" y="9593749"/>
            <a:ext cx="1107395" cy="315727"/>
          </a:xfrm>
          <a:prstGeom prst="rect">
            <a:avLst/>
          </a:prstGeom>
          <a:noFill/>
        </p:spPr>
        <p:txBody>
          <a:bodyPr wrap="square" numCol="1" rtlCol="0">
            <a:spAutoFit/>
          </a:bodyPr>
          <a:lstStyle/>
          <a:p>
            <a:pPr algn="ctr">
              <a:lnSpc>
                <a:spcPts val="900"/>
              </a:lnSpc>
            </a:pP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X</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アカウント</a:t>
            </a:r>
            <a:endPar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lnSpc>
                <a:spcPts val="900"/>
              </a:lnSpc>
            </a:pPr>
            <a:r>
              <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rPr>
              <a:t>(@munako_artemis)</a:t>
            </a:r>
          </a:p>
        </p:txBody>
      </p:sp>
      <p:sp>
        <p:nvSpPr>
          <p:cNvPr id="1088" name="テキスト ボックス 1087">
            <a:extLst>
              <a:ext uri="{FF2B5EF4-FFF2-40B4-BE49-F238E27FC236}">
                <a16:creationId xmlns:a16="http://schemas.microsoft.com/office/drawing/2014/main" id="{823F294B-B6FE-9C47-4C5B-10C930E92484}"/>
              </a:ext>
            </a:extLst>
          </p:cNvPr>
          <p:cNvSpPr txBox="1"/>
          <p:nvPr/>
        </p:nvSpPr>
        <p:spPr>
          <a:xfrm>
            <a:off x="14131748" y="9631163"/>
            <a:ext cx="1107395" cy="207749"/>
          </a:xfrm>
          <a:prstGeom prst="rect">
            <a:avLst/>
          </a:prstGeom>
          <a:noFill/>
        </p:spPr>
        <p:txBody>
          <a:bodyPr wrap="square" numCol="1" rtlCol="0">
            <a:spAutoFit/>
          </a:bodyPr>
          <a:lstStyle/>
          <a:p>
            <a:pPr algn="ctr">
              <a:lnSpc>
                <a:spcPts val="900"/>
              </a:lnSpc>
            </a:pP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チームブログ</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89" name="正方形/長方形 1088">
            <a:extLst>
              <a:ext uri="{FF2B5EF4-FFF2-40B4-BE49-F238E27FC236}">
                <a16:creationId xmlns:a16="http://schemas.microsoft.com/office/drawing/2014/main" id="{5F4D554C-0AF7-E71C-11B8-0A157DECF37B}"/>
              </a:ext>
            </a:extLst>
          </p:cNvPr>
          <p:cNvSpPr/>
          <p:nvPr/>
        </p:nvSpPr>
        <p:spPr>
          <a:xfrm>
            <a:off x="13516483" y="10000064"/>
            <a:ext cx="1493035" cy="515806"/>
          </a:xfrm>
          <a:prstGeom prst="rect">
            <a:avLst/>
          </a:prstGeom>
          <a:solidFill>
            <a:schemeClr val="bg1"/>
          </a:solidFill>
          <a:ln w="38100">
            <a:solidFill>
              <a:srgbClr val="0738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Noto Sans JP" panose="020B0200000000000000" pitchFamily="50" charset="-128"/>
                <a:ea typeface="Noto Sans JP" panose="020B0200000000000000" pitchFamily="50" charset="-128"/>
              </a:rPr>
              <a:t>SWO???</a:t>
            </a:r>
            <a:endParaRPr kumimoji="1" lang="ja-JP" altLang="en-US" sz="2000" b="1" dirty="0">
              <a:solidFill>
                <a:schemeClr val="tx1"/>
              </a:solidFill>
              <a:latin typeface="Noto Sans JP" panose="020B0200000000000000" pitchFamily="50" charset="-128"/>
              <a:ea typeface="Noto Sans JP" panose="020B0200000000000000" pitchFamily="50" charset="-128"/>
            </a:endParaRPr>
          </a:p>
        </p:txBody>
      </p:sp>
      <p:grpSp>
        <p:nvGrpSpPr>
          <p:cNvPr id="1250" name="グループ化 1249">
            <a:extLst>
              <a:ext uri="{FF2B5EF4-FFF2-40B4-BE49-F238E27FC236}">
                <a16:creationId xmlns:a16="http://schemas.microsoft.com/office/drawing/2014/main" id="{4EC25056-5EF3-B54C-CC5B-680EA165C8BA}"/>
              </a:ext>
            </a:extLst>
          </p:cNvPr>
          <p:cNvGrpSpPr/>
          <p:nvPr/>
        </p:nvGrpSpPr>
        <p:grpSpPr>
          <a:xfrm>
            <a:off x="9378218" y="9300775"/>
            <a:ext cx="1629419" cy="910787"/>
            <a:chOff x="9411290" y="9489687"/>
            <a:chExt cx="1629419" cy="910787"/>
          </a:xfrm>
        </p:grpSpPr>
        <p:grpSp>
          <p:nvGrpSpPr>
            <p:cNvPr id="1108" name="グループ化 1107">
              <a:extLst>
                <a:ext uri="{FF2B5EF4-FFF2-40B4-BE49-F238E27FC236}">
                  <a16:creationId xmlns:a16="http://schemas.microsoft.com/office/drawing/2014/main" id="{F5B58D7E-9396-5807-E43A-1808A3EEDDC7}"/>
                </a:ext>
              </a:extLst>
            </p:cNvPr>
            <p:cNvGrpSpPr/>
            <p:nvPr/>
          </p:nvGrpSpPr>
          <p:grpSpPr>
            <a:xfrm>
              <a:off x="9411290" y="9489687"/>
              <a:ext cx="1629419" cy="910787"/>
              <a:chOff x="9411290" y="9406485"/>
              <a:chExt cx="1629419" cy="931672"/>
            </a:xfrm>
          </p:grpSpPr>
          <p:sp>
            <p:nvSpPr>
              <p:cNvPr id="1091" name="正方形/長方形 1090">
                <a:extLst>
                  <a:ext uri="{FF2B5EF4-FFF2-40B4-BE49-F238E27FC236}">
                    <a16:creationId xmlns:a16="http://schemas.microsoft.com/office/drawing/2014/main" id="{A556BF01-DF10-C3B8-2E08-D2D94B36196A}"/>
                  </a:ext>
                </a:extLst>
              </p:cNvPr>
              <p:cNvSpPr/>
              <p:nvPr/>
            </p:nvSpPr>
            <p:spPr>
              <a:xfrm>
                <a:off x="9411290" y="9406485"/>
                <a:ext cx="1629419" cy="93167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093" name="正方形/長方形 1092">
                <a:extLst>
                  <a:ext uri="{FF2B5EF4-FFF2-40B4-BE49-F238E27FC236}">
                    <a16:creationId xmlns:a16="http://schemas.microsoft.com/office/drawing/2014/main" id="{B121B877-CBED-6FCF-6F08-E40714140FF8}"/>
                  </a:ext>
                </a:extLst>
              </p:cNvPr>
              <p:cNvSpPr/>
              <p:nvPr/>
            </p:nvSpPr>
            <p:spPr>
              <a:xfrm>
                <a:off x="9762336" y="9827165"/>
                <a:ext cx="45719" cy="4571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94" name="正方形/長方形 1093">
                <a:extLst>
                  <a:ext uri="{FF2B5EF4-FFF2-40B4-BE49-F238E27FC236}">
                    <a16:creationId xmlns:a16="http://schemas.microsoft.com/office/drawing/2014/main" id="{2C2C8B17-A5E7-9B9F-4AAD-8DB22CF23DBB}"/>
                  </a:ext>
                </a:extLst>
              </p:cNvPr>
              <p:cNvSpPr/>
              <p:nvPr/>
            </p:nvSpPr>
            <p:spPr>
              <a:xfrm>
                <a:off x="10674256" y="9827165"/>
                <a:ext cx="45719" cy="4571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97" name="正方形/長方形 1096">
                <a:extLst>
                  <a:ext uri="{FF2B5EF4-FFF2-40B4-BE49-F238E27FC236}">
                    <a16:creationId xmlns:a16="http://schemas.microsoft.com/office/drawing/2014/main" id="{2291198B-AD02-5A60-2ADB-E386CE7D3085}"/>
                  </a:ext>
                </a:extLst>
              </p:cNvPr>
              <p:cNvSpPr/>
              <p:nvPr/>
            </p:nvSpPr>
            <p:spPr>
              <a:xfrm>
                <a:off x="10196915" y="9458543"/>
                <a:ext cx="45719" cy="4571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98" name="正方形/長方形 1097">
                <a:extLst>
                  <a:ext uri="{FF2B5EF4-FFF2-40B4-BE49-F238E27FC236}">
                    <a16:creationId xmlns:a16="http://schemas.microsoft.com/office/drawing/2014/main" id="{5E9E7667-6235-3913-B9EB-84D91D127D18}"/>
                  </a:ext>
                </a:extLst>
              </p:cNvPr>
              <p:cNvSpPr/>
              <p:nvPr/>
            </p:nvSpPr>
            <p:spPr>
              <a:xfrm rot="5400000">
                <a:off x="9114868" y="9798991"/>
                <a:ext cx="811238"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00" name="正方形/長方形 1099">
                <a:extLst>
                  <a:ext uri="{FF2B5EF4-FFF2-40B4-BE49-F238E27FC236}">
                    <a16:creationId xmlns:a16="http://schemas.microsoft.com/office/drawing/2014/main" id="{3DB3B607-9F2F-F769-12BD-D696B80EC2EA}"/>
                  </a:ext>
                </a:extLst>
              </p:cNvPr>
              <p:cNvSpPr/>
              <p:nvPr/>
            </p:nvSpPr>
            <p:spPr>
              <a:xfrm rot="5400000">
                <a:off x="10551445" y="9794212"/>
                <a:ext cx="796898" cy="45810"/>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01" name="正方形/長方形 1100">
                <a:extLst>
                  <a:ext uri="{FF2B5EF4-FFF2-40B4-BE49-F238E27FC236}">
                    <a16:creationId xmlns:a16="http://schemas.microsoft.com/office/drawing/2014/main" id="{727F26EE-D875-58E4-F2C5-93093727E2AB}"/>
                  </a:ext>
                </a:extLst>
              </p:cNvPr>
              <p:cNvSpPr/>
              <p:nvPr/>
            </p:nvSpPr>
            <p:spPr>
              <a:xfrm>
                <a:off x="9500440" y="10177417"/>
                <a:ext cx="1472359" cy="50051"/>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092" name="正方形/長方形 1091">
                <a:extLst>
                  <a:ext uri="{FF2B5EF4-FFF2-40B4-BE49-F238E27FC236}">
                    <a16:creationId xmlns:a16="http://schemas.microsoft.com/office/drawing/2014/main" id="{257D473A-05FE-46F2-5E93-1F228BBD6596}"/>
                  </a:ext>
                </a:extLst>
              </p:cNvPr>
              <p:cNvSpPr/>
              <p:nvPr/>
            </p:nvSpPr>
            <p:spPr>
              <a:xfrm>
                <a:off x="9936166" y="10208418"/>
                <a:ext cx="564356" cy="12858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02" name="正方形/長方形 1101">
                <a:extLst>
                  <a:ext uri="{FF2B5EF4-FFF2-40B4-BE49-F238E27FC236}">
                    <a16:creationId xmlns:a16="http://schemas.microsoft.com/office/drawing/2014/main" id="{E9A1B378-74D6-BC4D-C5C5-B31A282470C2}"/>
                  </a:ext>
                </a:extLst>
              </p:cNvPr>
              <p:cNvSpPr/>
              <p:nvPr/>
            </p:nvSpPr>
            <p:spPr>
              <a:xfrm>
                <a:off x="9938591" y="9996334"/>
                <a:ext cx="557960"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03" name="正方形/長方形 1102">
                <a:extLst>
                  <a:ext uri="{FF2B5EF4-FFF2-40B4-BE49-F238E27FC236}">
                    <a16:creationId xmlns:a16="http://schemas.microsoft.com/office/drawing/2014/main" id="{C1BC872D-9BBC-7834-24D6-842826D82E1F}"/>
                  </a:ext>
                </a:extLst>
              </p:cNvPr>
              <p:cNvSpPr/>
              <p:nvPr/>
            </p:nvSpPr>
            <p:spPr>
              <a:xfrm rot="5400000">
                <a:off x="9825935" y="10074914"/>
                <a:ext cx="202246"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04" name="正方形/長方形 1103">
                <a:extLst>
                  <a:ext uri="{FF2B5EF4-FFF2-40B4-BE49-F238E27FC236}">
                    <a16:creationId xmlns:a16="http://schemas.microsoft.com/office/drawing/2014/main" id="{B2D528B4-827B-6069-5B34-A421C4A29563}"/>
                  </a:ext>
                </a:extLst>
              </p:cNvPr>
              <p:cNvSpPr/>
              <p:nvPr/>
            </p:nvSpPr>
            <p:spPr>
              <a:xfrm rot="5400000">
                <a:off x="10399816" y="10074915"/>
                <a:ext cx="202246"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05" name="楕円 1104">
                <a:extLst>
                  <a:ext uri="{FF2B5EF4-FFF2-40B4-BE49-F238E27FC236}">
                    <a16:creationId xmlns:a16="http://schemas.microsoft.com/office/drawing/2014/main" id="{08B181AA-9D0C-8BA7-023F-260CC1027F18}"/>
                  </a:ext>
                </a:extLst>
              </p:cNvPr>
              <p:cNvSpPr/>
              <p:nvPr/>
            </p:nvSpPr>
            <p:spPr>
              <a:xfrm>
                <a:off x="10185008" y="9445608"/>
                <a:ext cx="73025" cy="73025"/>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06" name="楕円 1105">
                <a:extLst>
                  <a:ext uri="{FF2B5EF4-FFF2-40B4-BE49-F238E27FC236}">
                    <a16:creationId xmlns:a16="http://schemas.microsoft.com/office/drawing/2014/main" id="{342427BB-3B2C-7863-DEEE-C2E49091269B}"/>
                  </a:ext>
                </a:extLst>
              </p:cNvPr>
              <p:cNvSpPr/>
              <p:nvPr/>
            </p:nvSpPr>
            <p:spPr>
              <a:xfrm>
                <a:off x="9750032" y="9813512"/>
                <a:ext cx="73025" cy="73025"/>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07" name="楕円 1106">
                <a:extLst>
                  <a:ext uri="{FF2B5EF4-FFF2-40B4-BE49-F238E27FC236}">
                    <a16:creationId xmlns:a16="http://schemas.microsoft.com/office/drawing/2014/main" id="{0172FC25-8E6B-F2A3-3B00-A36D1D77D63B}"/>
                  </a:ext>
                </a:extLst>
              </p:cNvPr>
              <p:cNvSpPr/>
              <p:nvPr/>
            </p:nvSpPr>
            <p:spPr>
              <a:xfrm>
                <a:off x="10663617" y="9813512"/>
                <a:ext cx="73025" cy="73025"/>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cxnSp>
          <p:nvCxnSpPr>
            <p:cNvPr id="1110" name="直線矢印コネクタ 1109">
              <a:extLst>
                <a:ext uri="{FF2B5EF4-FFF2-40B4-BE49-F238E27FC236}">
                  <a16:creationId xmlns:a16="http://schemas.microsoft.com/office/drawing/2014/main" id="{83CF80ED-A9F6-1F91-F0B5-6AFDA4E74223}"/>
                </a:ext>
              </a:extLst>
            </p:cNvPr>
            <p:cNvCxnSpPr>
              <a:cxnSpLocks/>
              <a:endCxn id="1092" idx="0"/>
            </p:cNvCxnSpPr>
            <p:nvPr/>
          </p:nvCxnSpPr>
          <p:spPr>
            <a:xfrm>
              <a:off x="10218344" y="9608749"/>
              <a:ext cx="0" cy="664894"/>
            </a:xfrm>
            <a:prstGeom prst="straightConnector1">
              <a:avLst/>
            </a:prstGeom>
            <a:ln>
              <a:solidFill>
                <a:srgbClr val="073849"/>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113" name="直線矢印コネクタ 1112">
              <a:extLst>
                <a:ext uri="{FF2B5EF4-FFF2-40B4-BE49-F238E27FC236}">
                  <a16:creationId xmlns:a16="http://schemas.microsoft.com/office/drawing/2014/main" id="{48216B20-4ADD-3168-2238-A1E74759FC94}"/>
                </a:ext>
              </a:extLst>
            </p:cNvPr>
            <p:cNvCxnSpPr>
              <a:cxnSpLocks/>
            </p:cNvCxnSpPr>
            <p:nvPr/>
          </p:nvCxnSpPr>
          <p:spPr>
            <a:xfrm>
              <a:off x="10218345" y="9606368"/>
              <a:ext cx="235343" cy="654844"/>
            </a:xfrm>
            <a:prstGeom prst="straightConnector1">
              <a:avLst/>
            </a:prstGeom>
            <a:ln>
              <a:solidFill>
                <a:srgbClr val="073849"/>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16" name="直線矢印コネクタ 1115">
              <a:extLst>
                <a:ext uri="{FF2B5EF4-FFF2-40B4-BE49-F238E27FC236}">
                  <a16:creationId xmlns:a16="http://schemas.microsoft.com/office/drawing/2014/main" id="{F17B4455-E4F9-5116-E935-6E364EDBB9A5}"/>
                </a:ext>
              </a:extLst>
            </p:cNvPr>
            <p:cNvCxnSpPr>
              <a:cxnSpLocks/>
            </p:cNvCxnSpPr>
            <p:nvPr/>
          </p:nvCxnSpPr>
          <p:spPr>
            <a:xfrm flipH="1">
              <a:off x="9975056" y="9606350"/>
              <a:ext cx="240907" cy="654862"/>
            </a:xfrm>
            <a:prstGeom prst="straightConnector1">
              <a:avLst/>
            </a:prstGeom>
            <a:ln>
              <a:solidFill>
                <a:srgbClr val="073849"/>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19" name="直線矢印コネクタ 1118">
              <a:extLst>
                <a:ext uri="{FF2B5EF4-FFF2-40B4-BE49-F238E27FC236}">
                  <a16:creationId xmlns:a16="http://schemas.microsoft.com/office/drawing/2014/main" id="{A4DC435A-CA95-2CA2-085A-5300A1D337D7}"/>
                </a:ext>
              </a:extLst>
            </p:cNvPr>
            <p:cNvCxnSpPr>
              <a:cxnSpLocks/>
            </p:cNvCxnSpPr>
            <p:nvPr/>
          </p:nvCxnSpPr>
          <p:spPr>
            <a:xfrm>
              <a:off x="9803606" y="9956412"/>
              <a:ext cx="152400" cy="304800"/>
            </a:xfrm>
            <a:prstGeom prst="straightConnector1">
              <a:avLst/>
            </a:prstGeom>
            <a:ln>
              <a:solidFill>
                <a:srgbClr val="073849"/>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27" name="直線矢印コネクタ 1126">
              <a:extLst>
                <a:ext uri="{FF2B5EF4-FFF2-40B4-BE49-F238E27FC236}">
                  <a16:creationId xmlns:a16="http://schemas.microsoft.com/office/drawing/2014/main" id="{2CBCD215-CFBA-76D1-4431-845CF79ECA04}"/>
                </a:ext>
              </a:extLst>
            </p:cNvPr>
            <p:cNvCxnSpPr>
              <a:cxnSpLocks/>
              <a:endCxn id="1092" idx="0"/>
            </p:cNvCxnSpPr>
            <p:nvPr/>
          </p:nvCxnSpPr>
          <p:spPr>
            <a:xfrm>
              <a:off x="9803606" y="9958793"/>
              <a:ext cx="414738" cy="314850"/>
            </a:xfrm>
            <a:prstGeom prst="straightConnector1">
              <a:avLst/>
            </a:prstGeom>
            <a:ln>
              <a:solidFill>
                <a:srgbClr val="073849"/>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130" name="直線矢印コネクタ 1129">
              <a:extLst>
                <a:ext uri="{FF2B5EF4-FFF2-40B4-BE49-F238E27FC236}">
                  <a16:creationId xmlns:a16="http://schemas.microsoft.com/office/drawing/2014/main" id="{E83D8606-EF72-5F06-1AF5-2660667DFFA3}"/>
                </a:ext>
              </a:extLst>
            </p:cNvPr>
            <p:cNvCxnSpPr>
              <a:cxnSpLocks/>
              <a:stCxn id="1107" idx="3"/>
            </p:cNvCxnSpPr>
            <p:nvPr/>
          </p:nvCxnSpPr>
          <p:spPr>
            <a:xfrm flipH="1">
              <a:off x="10472738" y="9948523"/>
              <a:ext cx="201573" cy="310308"/>
            </a:xfrm>
            <a:prstGeom prst="straightConnector1">
              <a:avLst/>
            </a:prstGeom>
            <a:ln>
              <a:solidFill>
                <a:srgbClr val="073849"/>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33" name="直線矢印コネクタ 1132">
              <a:extLst>
                <a:ext uri="{FF2B5EF4-FFF2-40B4-BE49-F238E27FC236}">
                  <a16:creationId xmlns:a16="http://schemas.microsoft.com/office/drawing/2014/main" id="{AF3E098C-FBE7-5784-168C-2EE2753452DC}"/>
                </a:ext>
              </a:extLst>
            </p:cNvPr>
            <p:cNvCxnSpPr>
              <a:cxnSpLocks/>
              <a:stCxn id="1107" idx="3"/>
              <a:endCxn id="1092" idx="0"/>
            </p:cNvCxnSpPr>
            <p:nvPr/>
          </p:nvCxnSpPr>
          <p:spPr>
            <a:xfrm flipH="1">
              <a:off x="10218344" y="9948523"/>
              <a:ext cx="455967" cy="325120"/>
            </a:xfrm>
            <a:prstGeom prst="straightConnector1">
              <a:avLst/>
            </a:prstGeom>
            <a:ln>
              <a:solidFill>
                <a:srgbClr val="073849"/>
              </a:solidFill>
              <a:tailEnd type="stealth" w="sm" len="sm"/>
            </a:ln>
          </p:spPr>
          <p:style>
            <a:lnRef idx="1">
              <a:schemeClr val="accent1"/>
            </a:lnRef>
            <a:fillRef idx="0">
              <a:schemeClr val="accent1"/>
            </a:fillRef>
            <a:effectRef idx="0">
              <a:schemeClr val="accent1"/>
            </a:effectRef>
            <a:fontRef idx="minor">
              <a:schemeClr val="tx1"/>
            </a:fontRef>
          </p:style>
        </p:cxnSp>
        <p:sp>
          <p:nvSpPr>
            <p:cNvPr id="1137" name="テキスト ボックス 1136">
              <a:extLst>
                <a:ext uri="{FF2B5EF4-FFF2-40B4-BE49-F238E27FC236}">
                  <a16:creationId xmlns:a16="http://schemas.microsoft.com/office/drawing/2014/main" id="{21512350-3AC0-3020-9340-0C085959E687}"/>
                </a:ext>
              </a:extLst>
            </p:cNvPr>
            <p:cNvSpPr txBox="1"/>
            <p:nvPr/>
          </p:nvSpPr>
          <p:spPr>
            <a:xfrm>
              <a:off x="9977666" y="9583099"/>
              <a:ext cx="173831" cy="200055"/>
            </a:xfrm>
            <a:prstGeom prst="rect">
              <a:avLst/>
            </a:prstGeom>
            <a:noFill/>
          </p:spPr>
          <p:txBody>
            <a:bodyPr wrap="square" rtlCol="0">
              <a:spAutoFit/>
            </a:bodyPr>
            <a:lstStyle/>
            <a:p>
              <a:r>
                <a:rPr kumimoji="1" lang="ja-JP" altLang="en-US" sz="700" b="1" dirty="0">
                  <a:latin typeface="Noto Sans JP" panose="020B0200000000000000" pitchFamily="50" charset="-128"/>
                  <a:ea typeface="Noto Sans JP" panose="020B0200000000000000" pitchFamily="50" charset="-128"/>
                </a:rPr>
                <a:t>①</a:t>
              </a:r>
            </a:p>
          </p:txBody>
        </p:sp>
        <p:sp>
          <p:nvSpPr>
            <p:cNvPr id="1139" name="テキスト ボックス 1138">
              <a:extLst>
                <a:ext uri="{FF2B5EF4-FFF2-40B4-BE49-F238E27FC236}">
                  <a16:creationId xmlns:a16="http://schemas.microsoft.com/office/drawing/2014/main" id="{D9323713-B720-C333-A50B-1D319BC2B804}"/>
                </a:ext>
              </a:extLst>
            </p:cNvPr>
            <p:cNvSpPr txBox="1"/>
            <p:nvPr/>
          </p:nvSpPr>
          <p:spPr>
            <a:xfrm>
              <a:off x="10151497" y="9877995"/>
              <a:ext cx="173831" cy="200055"/>
            </a:xfrm>
            <a:prstGeom prst="rect">
              <a:avLst/>
            </a:prstGeom>
            <a:noFill/>
          </p:spPr>
          <p:txBody>
            <a:bodyPr wrap="square" rtlCol="0">
              <a:spAutoFit/>
            </a:bodyPr>
            <a:lstStyle/>
            <a:p>
              <a:r>
                <a:rPr kumimoji="1" lang="ja-JP" altLang="en-US" sz="700" b="1" dirty="0">
                  <a:latin typeface="Noto Sans JP" panose="020B0200000000000000" pitchFamily="50" charset="-128"/>
                  <a:ea typeface="Noto Sans JP" panose="020B0200000000000000" pitchFamily="50" charset="-128"/>
                </a:rPr>
                <a:t>②</a:t>
              </a:r>
            </a:p>
          </p:txBody>
        </p:sp>
        <p:sp>
          <p:nvSpPr>
            <p:cNvPr id="1140" name="テキスト ボックス 1139">
              <a:extLst>
                <a:ext uri="{FF2B5EF4-FFF2-40B4-BE49-F238E27FC236}">
                  <a16:creationId xmlns:a16="http://schemas.microsoft.com/office/drawing/2014/main" id="{9DE2B4C2-E4D2-2974-CAC9-AC035B7576EE}"/>
                </a:ext>
              </a:extLst>
            </p:cNvPr>
            <p:cNvSpPr txBox="1"/>
            <p:nvPr/>
          </p:nvSpPr>
          <p:spPr>
            <a:xfrm>
              <a:off x="10206112" y="9583099"/>
              <a:ext cx="173831" cy="200055"/>
            </a:xfrm>
            <a:prstGeom prst="rect">
              <a:avLst/>
            </a:prstGeom>
            <a:noFill/>
          </p:spPr>
          <p:txBody>
            <a:bodyPr wrap="square" rtlCol="0">
              <a:spAutoFit/>
            </a:bodyPr>
            <a:lstStyle/>
            <a:p>
              <a:r>
                <a:rPr kumimoji="1" lang="ja-JP" altLang="en-US" sz="700" b="1" dirty="0">
                  <a:latin typeface="Noto Sans JP" panose="020B0200000000000000" pitchFamily="50" charset="-128"/>
                  <a:ea typeface="Noto Sans JP" panose="020B0200000000000000" pitchFamily="50" charset="-128"/>
                </a:rPr>
                <a:t>③</a:t>
              </a:r>
            </a:p>
          </p:txBody>
        </p:sp>
        <p:sp>
          <p:nvSpPr>
            <p:cNvPr id="1141" name="テキスト ボックス 1140">
              <a:extLst>
                <a:ext uri="{FF2B5EF4-FFF2-40B4-BE49-F238E27FC236}">
                  <a16:creationId xmlns:a16="http://schemas.microsoft.com/office/drawing/2014/main" id="{7D4F00A3-4236-B953-CC5C-66FFA2C4E94E}"/>
                </a:ext>
              </a:extLst>
            </p:cNvPr>
            <p:cNvSpPr txBox="1"/>
            <p:nvPr/>
          </p:nvSpPr>
          <p:spPr>
            <a:xfrm>
              <a:off x="9661730" y="9970657"/>
              <a:ext cx="173831" cy="200055"/>
            </a:xfrm>
            <a:prstGeom prst="rect">
              <a:avLst/>
            </a:prstGeom>
            <a:noFill/>
          </p:spPr>
          <p:txBody>
            <a:bodyPr wrap="square" rtlCol="0">
              <a:spAutoFit/>
            </a:bodyPr>
            <a:lstStyle/>
            <a:p>
              <a:r>
                <a:rPr kumimoji="1" lang="ja-JP" altLang="en-US" sz="700" b="1" dirty="0">
                  <a:latin typeface="Noto Sans JP" panose="020B0200000000000000" pitchFamily="50" charset="-128"/>
                  <a:ea typeface="Noto Sans JP" panose="020B0200000000000000" pitchFamily="50" charset="-128"/>
                </a:rPr>
                <a:t>④</a:t>
              </a:r>
            </a:p>
          </p:txBody>
        </p:sp>
        <p:sp>
          <p:nvSpPr>
            <p:cNvPr id="1142" name="テキスト ボックス 1141">
              <a:extLst>
                <a:ext uri="{FF2B5EF4-FFF2-40B4-BE49-F238E27FC236}">
                  <a16:creationId xmlns:a16="http://schemas.microsoft.com/office/drawing/2014/main" id="{57AA5D5C-FD85-3B93-5277-C8B8CF930F73}"/>
                </a:ext>
              </a:extLst>
            </p:cNvPr>
            <p:cNvSpPr txBox="1"/>
            <p:nvPr/>
          </p:nvSpPr>
          <p:spPr>
            <a:xfrm>
              <a:off x="9783173" y="9875407"/>
              <a:ext cx="173831" cy="200055"/>
            </a:xfrm>
            <a:prstGeom prst="rect">
              <a:avLst/>
            </a:prstGeom>
            <a:noFill/>
          </p:spPr>
          <p:txBody>
            <a:bodyPr wrap="square" rtlCol="0">
              <a:spAutoFit/>
            </a:bodyPr>
            <a:lstStyle/>
            <a:p>
              <a:r>
                <a:rPr kumimoji="1" lang="ja-JP" altLang="en-US" sz="700" b="1" dirty="0">
                  <a:latin typeface="Noto Sans JP" panose="020B0200000000000000" pitchFamily="50" charset="-128"/>
                  <a:ea typeface="Noto Sans JP" panose="020B0200000000000000" pitchFamily="50" charset="-128"/>
                </a:rPr>
                <a:t>⑤</a:t>
              </a:r>
            </a:p>
          </p:txBody>
        </p:sp>
        <p:sp>
          <p:nvSpPr>
            <p:cNvPr id="1143" name="テキスト ボックス 1142">
              <a:extLst>
                <a:ext uri="{FF2B5EF4-FFF2-40B4-BE49-F238E27FC236}">
                  <a16:creationId xmlns:a16="http://schemas.microsoft.com/office/drawing/2014/main" id="{660CCD6C-671D-CAED-A25D-5A432FE63FB5}"/>
                </a:ext>
              </a:extLst>
            </p:cNvPr>
            <p:cNvSpPr txBox="1"/>
            <p:nvPr/>
          </p:nvSpPr>
          <p:spPr>
            <a:xfrm>
              <a:off x="10409443" y="9870644"/>
              <a:ext cx="173831" cy="200055"/>
            </a:xfrm>
            <a:prstGeom prst="rect">
              <a:avLst/>
            </a:prstGeom>
            <a:noFill/>
          </p:spPr>
          <p:txBody>
            <a:bodyPr wrap="square" rtlCol="0">
              <a:spAutoFit/>
            </a:bodyPr>
            <a:lstStyle/>
            <a:p>
              <a:r>
                <a:rPr kumimoji="1" lang="ja-JP" altLang="en-US" sz="700" b="1" dirty="0">
                  <a:latin typeface="Noto Sans JP" panose="020B0200000000000000" pitchFamily="50" charset="-128"/>
                  <a:ea typeface="Noto Sans JP" panose="020B0200000000000000" pitchFamily="50" charset="-128"/>
                </a:rPr>
                <a:t>⑥</a:t>
              </a:r>
            </a:p>
          </p:txBody>
        </p:sp>
        <p:sp>
          <p:nvSpPr>
            <p:cNvPr id="1144" name="テキスト ボックス 1143">
              <a:extLst>
                <a:ext uri="{FF2B5EF4-FFF2-40B4-BE49-F238E27FC236}">
                  <a16:creationId xmlns:a16="http://schemas.microsoft.com/office/drawing/2014/main" id="{909C6283-F714-F0F1-1BA7-3731B9C88649}"/>
                </a:ext>
              </a:extLst>
            </p:cNvPr>
            <p:cNvSpPr txBox="1"/>
            <p:nvPr/>
          </p:nvSpPr>
          <p:spPr>
            <a:xfrm>
              <a:off x="10544639" y="9988950"/>
              <a:ext cx="173831" cy="200055"/>
            </a:xfrm>
            <a:prstGeom prst="rect">
              <a:avLst/>
            </a:prstGeom>
            <a:noFill/>
          </p:spPr>
          <p:txBody>
            <a:bodyPr wrap="square" rtlCol="0">
              <a:spAutoFit/>
            </a:bodyPr>
            <a:lstStyle/>
            <a:p>
              <a:r>
                <a:rPr kumimoji="1" lang="ja-JP" altLang="en-US" sz="700" b="1" dirty="0">
                  <a:latin typeface="Noto Sans JP" panose="020B0200000000000000" pitchFamily="50" charset="-128"/>
                  <a:ea typeface="Noto Sans JP" panose="020B0200000000000000" pitchFamily="50" charset="-128"/>
                </a:rPr>
                <a:t>⑦</a:t>
              </a:r>
            </a:p>
          </p:txBody>
        </p:sp>
      </p:grpSp>
      <p:sp>
        <p:nvSpPr>
          <p:cNvPr id="1197" name="テキスト ボックス 1196">
            <a:extLst>
              <a:ext uri="{FF2B5EF4-FFF2-40B4-BE49-F238E27FC236}">
                <a16:creationId xmlns:a16="http://schemas.microsoft.com/office/drawing/2014/main" id="{701381FD-0DC7-7DB3-85BB-6BD40B759823}"/>
              </a:ext>
            </a:extLst>
          </p:cNvPr>
          <p:cNvSpPr txBox="1"/>
          <p:nvPr/>
        </p:nvSpPr>
        <p:spPr>
          <a:xfrm>
            <a:off x="7169868" y="9035162"/>
            <a:ext cx="2147659" cy="207749"/>
          </a:xfrm>
          <a:prstGeom prst="rect">
            <a:avLst/>
          </a:prstGeom>
          <a:noFill/>
        </p:spPr>
        <p:txBody>
          <a:bodyPr wrap="square" numCol="1" rtlCol="0">
            <a:spAutoFit/>
          </a:bodyPr>
          <a:lstStyle/>
          <a:p>
            <a:pPr algn="ctr">
              <a:lnSpc>
                <a:spcPts val="900"/>
              </a:lnSpc>
            </a:pP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7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方法</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1</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における守備の簡略図</a:t>
            </a:r>
            <a:endPar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199" name="テキスト ボックス 1198">
            <a:extLst>
              <a:ext uri="{FF2B5EF4-FFF2-40B4-BE49-F238E27FC236}">
                <a16:creationId xmlns:a16="http://schemas.microsoft.com/office/drawing/2014/main" id="{BC612853-196E-752D-B086-AA4C25087BCA}"/>
              </a:ext>
            </a:extLst>
          </p:cNvPr>
          <p:cNvSpPr txBox="1"/>
          <p:nvPr/>
        </p:nvSpPr>
        <p:spPr>
          <a:xfrm>
            <a:off x="9016345" y="9035162"/>
            <a:ext cx="2147659" cy="207749"/>
          </a:xfrm>
          <a:prstGeom prst="rect">
            <a:avLst/>
          </a:prstGeom>
          <a:noFill/>
        </p:spPr>
        <p:txBody>
          <a:bodyPr wrap="square" numCol="1" rtlCol="0">
            <a:spAutoFit/>
          </a:bodyPr>
          <a:lstStyle/>
          <a:p>
            <a:pPr algn="ctr">
              <a:lnSpc>
                <a:spcPts val="900"/>
              </a:lnSpc>
            </a:pP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8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方法</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2</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における守備の簡略図</a:t>
            </a:r>
            <a:endPar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grpSp>
        <p:nvGrpSpPr>
          <p:cNvPr id="1252" name="グループ化 1251">
            <a:extLst>
              <a:ext uri="{FF2B5EF4-FFF2-40B4-BE49-F238E27FC236}">
                <a16:creationId xmlns:a16="http://schemas.microsoft.com/office/drawing/2014/main" id="{13450C5F-F52D-89A8-E35E-C90AAA2CB3A9}"/>
              </a:ext>
            </a:extLst>
          </p:cNvPr>
          <p:cNvGrpSpPr/>
          <p:nvPr/>
        </p:nvGrpSpPr>
        <p:grpSpPr>
          <a:xfrm>
            <a:off x="9270276" y="8097896"/>
            <a:ext cx="1629419" cy="910787"/>
            <a:chOff x="9270276" y="8148696"/>
            <a:chExt cx="1629419" cy="910787"/>
          </a:xfrm>
        </p:grpSpPr>
        <p:grpSp>
          <p:nvGrpSpPr>
            <p:cNvPr id="1188" name="グループ化 1187">
              <a:extLst>
                <a:ext uri="{FF2B5EF4-FFF2-40B4-BE49-F238E27FC236}">
                  <a16:creationId xmlns:a16="http://schemas.microsoft.com/office/drawing/2014/main" id="{62823306-5A6E-9A3B-1AC3-0B308641AEA7}"/>
                </a:ext>
              </a:extLst>
            </p:cNvPr>
            <p:cNvGrpSpPr/>
            <p:nvPr/>
          </p:nvGrpSpPr>
          <p:grpSpPr>
            <a:xfrm>
              <a:off x="9270276" y="8148696"/>
              <a:ext cx="1629419" cy="910787"/>
              <a:chOff x="7539880" y="8148696"/>
              <a:chExt cx="1629419" cy="910787"/>
            </a:xfrm>
          </p:grpSpPr>
          <p:sp>
            <p:nvSpPr>
              <p:cNvPr id="1189" name="正方形/長方形 1188">
                <a:extLst>
                  <a:ext uri="{FF2B5EF4-FFF2-40B4-BE49-F238E27FC236}">
                    <a16:creationId xmlns:a16="http://schemas.microsoft.com/office/drawing/2014/main" id="{E99D4CCC-C0F0-DD74-1D38-0326A86CBBB2}"/>
                  </a:ext>
                </a:extLst>
              </p:cNvPr>
              <p:cNvSpPr/>
              <p:nvPr/>
            </p:nvSpPr>
            <p:spPr>
              <a:xfrm>
                <a:off x="7539880" y="8148696"/>
                <a:ext cx="1629419" cy="910787"/>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190" name="正方形/長方形 1189">
                <a:extLst>
                  <a:ext uri="{FF2B5EF4-FFF2-40B4-BE49-F238E27FC236}">
                    <a16:creationId xmlns:a16="http://schemas.microsoft.com/office/drawing/2014/main" id="{CCC56662-05B8-E92B-6B24-56FC15C58277}"/>
                  </a:ext>
                </a:extLst>
              </p:cNvPr>
              <p:cNvSpPr/>
              <p:nvPr/>
            </p:nvSpPr>
            <p:spPr>
              <a:xfrm rot="5400000">
                <a:off x="7252551" y="8531891"/>
                <a:ext cx="793053"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1" name="正方形/長方形 1190">
                <a:extLst>
                  <a:ext uri="{FF2B5EF4-FFF2-40B4-BE49-F238E27FC236}">
                    <a16:creationId xmlns:a16="http://schemas.microsoft.com/office/drawing/2014/main" id="{D082F251-9DDC-4B28-6A2F-55C98E65F8C8}"/>
                  </a:ext>
                </a:extLst>
              </p:cNvPr>
              <p:cNvSpPr/>
              <p:nvPr/>
            </p:nvSpPr>
            <p:spPr>
              <a:xfrm rot="5400000">
                <a:off x="8688967" y="8527218"/>
                <a:ext cx="779034" cy="45810"/>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2" name="正方形/長方形 1191">
                <a:extLst>
                  <a:ext uri="{FF2B5EF4-FFF2-40B4-BE49-F238E27FC236}">
                    <a16:creationId xmlns:a16="http://schemas.microsoft.com/office/drawing/2014/main" id="{7D4F810D-E021-F0F6-F919-E8ED29E3DE88}"/>
                  </a:ext>
                </a:extLst>
              </p:cNvPr>
              <p:cNvSpPr/>
              <p:nvPr/>
            </p:nvSpPr>
            <p:spPr>
              <a:xfrm>
                <a:off x="7629030" y="8902346"/>
                <a:ext cx="1472359" cy="4892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193" name="正方形/長方形 1192">
                <a:extLst>
                  <a:ext uri="{FF2B5EF4-FFF2-40B4-BE49-F238E27FC236}">
                    <a16:creationId xmlns:a16="http://schemas.microsoft.com/office/drawing/2014/main" id="{9D5C063E-225E-554B-2DBC-523D17EA2AE2}"/>
                  </a:ext>
                </a:extLst>
              </p:cNvPr>
              <p:cNvSpPr/>
              <p:nvPr/>
            </p:nvSpPr>
            <p:spPr>
              <a:xfrm>
                <a:off x="8064756" y="8932652"/>
                <a:ext cx="564356" cy="12570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94" name="正方形/長方形 1193">
                <a:extLst>
                  <a:ext uri="{FF2B5EF4-FFF2-40B4-BE49-F238E27FC236}">
                    <a16:creationId xmlns:a16="http://schemas.microsoft.com/office/drawing/2014/main" id="{205ADEDE-EABD-D114-2A1F-3399FA8D7972}"/>
                  </a:ext>
                </a:extLst>
              </p:cNvPr>
              <p:cNvSpPr/>
              <p:nvPr/>
            </p:nvSpPr>
            <p:spPr>
              <a:xfrm>
                <a:off x="8067181" y="8725323"/>
                <a:ext cx="557960" cy="44694"/>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5" name="正方形/長方形 1194">
                <a:extLst>
                  <a:ext uri="{FF2B5EF4-FFF2-40B4-BE49-F238E27FC236}">
                    <a16:creationId xmlns:a16="http://schemas.microsoft.com/office/drawing/2014/main" id="{501B4A23-3A61-CD98-4C1F-04A89F10F2B6}"/>
                  </a:ext>
                </a:extLst>
              </p:cNvPr>
              <p:cNvSpPr/>
              <p:nvPr/>
            </p:nvSpPr>
            <p:spPr>
              <a:xfrm rot="5400000">
                <a:off x="7956792" y="8801629"/>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6" name="正方形/長方形 1195">
                <a:extLst>
                  <a:ext uri="{FF2B5EF4-FFF2-40B4-BE49-F238E27FC236}">
                    <a16:creationId xmlns:a16="http://schemas.microsoft.com/office/drawing/2014/main" id="{3E3F433A-BCBD-EAEA-75B7-5EA41980B632}"/>
                  </a:ext>
                </a:extLst>
              </p:cNvPr>
              <p:cNvSpPr/>
              <p:nvPr/>
            </p:nvSpPr>
            <p:spPr>
              <a:xfrm rot="5400000">
                <a:off x="8530673" y="8801630"/>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216" name="楕円 1215">
              <a:extLst>
                <a:ext uri="{FF2B5EF4-FFF2-40B4-BE49-F238E27FC236}">
                  <a16:creationId xmlns:a16="http://schemas.microsoft.com/office/drawing/2014/main" id="{6D292071-2EF0-2DDC-579F-3D3AB334D631}"/>
                </a:ext>
              </a:extLst>
            </p:cNvPr>
            <p:cNvSpPr/>
            <p:nvPr/>
          </p:nvSpPr>
          <p:spPr>
            <a:xfrm>
              <a:off x="9743773" y="8623192"/>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cxnSp>
          <p:nvCxnSpPr>
            <p:cNvPr id="1220" name="直線コネクタ 1219">
              <a:extLst>
                <a:ext uri="{FF2B5EF4-FFF2-40B4-BE49-F238E27FC236}">
                  <a16:creationId xmlns:a16="http://schemas.microsoft.com/office/drawing/2014/main" id="{03049504-5CEC-A98C-9412-1F085E72FA91}"/>
                </a:ext>
              </a:extLst>
            </p:cNvPr>
            <p:cNvCxnSpPr>
              <a:cxnSpLocks/>
              <a:stCxn id="1193" idx="0"/>
            </p:cNvCxnSpPr>
            <p:nvPr/>
          </p:nvCxnSpPr>
          <p:spPr>
            <a:xfrm flipH="1" flipV="1">
              <a:off x="9604375" y="8484076"/>
              <a:ext cx="472955" cy="448576"/>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24" name="楕円 1223">
              <a:extLst>
                <a:ext uri="{FF2B5EF4-FFF2-40B4-BE49-F238E27FC236}">
                  <a16:creationId xmlns:a16="http://schemas.microsoft.com/office/drawing/2014/main" id="{375B9BC1-3EB1-2F56-3000-35EF70323503}"/>
                </a:ext>
              </a:extLst>
            </p:cNvPr>
            <p:cNvSpPr/>
            <p:nvPr/>
          </p:nvSpPr>
          <p:spPr>
            <a:xfrm>
              <a:off x="9498333" y="8377101"/>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25" name="楕円 1224">
              <a:extLst>
                <a:ext uri="{FF2B5EF4-FFF2-40B4-BE49-F238E27FC236}">
                  <a16:creationId xmlns:a16="http://schemas.microsoft.com/office/drawing/2014/main" id="{ED85B2EC-BCE6-7165-CC09-F562B68EB16A}"/>
                </a:ext>
              </a:extLst>
            </p:cNvPr>
            <p:cNvSpPr/>
            <p:nvPr/>
          </p:nvSpPr>
          <p:spPr>
            <a:xfrm>
              <a:off x="10061281" y="8623192"/>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cxnSp>
          <p:nvCxnSpPr>
            <p:cNvPr id="1229" name="直線コネクタ 1228">
              <a:extLst>
                <a:ext uri="{FF2B5EF4-FFF2-40B4-BE49-F238E27FC236}">
                  <a16:creationId xmlns:a16="http://schemas.microsoft.com/office/drawing/2014/main" id="{2767106B-BF3C-AFFA-A104-15456A902DA0}"/>
                </a:ext>
              </a:extLst>
            </p:cNvPr>
            <p:cNvCxnSpPr>
              <a:cxnSpLocks/>
              <a:stCxn id="1193" idx="0"/>
            </p:cNvCxnSpPr>
            <p:nvPr/>
          </p:nvCxnSpPr>
          <p:spPr>
            <a:xfrm flipV="1">
              <a:off x="10077330" y="8318500"/>
              <a:ext cx="346195" cy="614152"/>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32" name="楕円 1231">
              <a:extLst>
                <a:ext uri="{FF2B5EF4-FFF2-40B4-BE49-F238E27FC236}">
                  <a16:creationId xmlns:a16="http://schemas.microsoft.com/office/drawing/2014/main" id="{38C6A40D-6098-9434-E670-BC8F4C539B02}"/>
                </a:ext>
              </a:extLst>
            </p:cNvPr>
            <p:cNvSpPr/>
            <p:nvPr/>
          </p:nvSpPr>
          <p:spPr>
            <a:xfrm>
              <a:off x="10393683" y="8212719"/>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cxnSp>
        <p:nvCxnSpPr>
          <p:cNvPr id="1234" name="直線コネクタ 1233">
            <a:extLst>
              <a:ext uri="{FF2B5EF4-FFF2-40B4-BE49-F238E27FC236}">
                <a16:creationId xmlns:a16="http://schemas.microsoft.com/office/drawing/2014/main" id="{71A4F01D-6768-5902-40CB-BE328DFF4FD4}"/>
              </a:ext>
            </a:extLst>
          </p:cNvPr>
          <p:cNvCxnSpPr>
            <a:cxnSpLocks/>
          </p:cNvCxnSpPr>
          <p:nvPr/>
        </p:nvCxnSpPr>
        <p:spPr>
          <a:xfrm flipV="1">
            <a:off x="7964671" y="8194152"/>
            <a:ext cx="96654" cy="637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53" name="グループ化 1252">
            <a:extLst>
              <a:ext uri="{FF2B5EF4-FFF2-40B4-BE49-F238E27FC236}">
                <a16:creationId xmlns:a16="http://schemas.microsoft.com/office/drawing/2014/main" id="{459BCD9E-97E5-68F1-1631-FC4A8EB703F1}"/>
              </a:ext>
            </a:extLst>
          </p:cNvPr>
          <p:cNvGrpSpPr/>
          <p:nvPr/>
        </p:nvGrpSpPr>
        <p:grpSpPr>
          <a:xfrm>
            <a:off x="7444701" y="8095535"/>
            <a:ext cx="1629419" cy="913148"/>
            <a:chOff x="7444701" y="8146335"/>
            <a:chExt cx="1629419" cy="913148"/>
          </a:xfrm>
        </p:grpSpPr>
        <p:grpSp>
          <p:nvGrpSpPr>
            <p:cNvPr id="1187" name="グループ化 1186">
              <a:extLst>
                <a:ext uri="{FF2B5EF4-FFF2-40B4-BE49-F238E27FC236}">
                  <a16:creationId xmlns:a16="http://schemas.microsoft.com/office/drawing/2014/main" id="{95FD7214-F3A3-4942-F6B0-FCA4EBD6B26F}"/>
                </a:ext>
              </a:extLst>
            </p:cNvPr>
            <p:cNvGrpSpPr/>
            <p:nvPr/>
          </p:nvGrpSpPr>
          <p:grpSpPr>
            <a:xfrm>
              <a:off x="7444701" y="8148696"/>
              <a:ext cx="1629419" cy="910787"/>
              <a:chOff x="7539880" y="8148696"/>
              <a:chExt cx="1629419" cy="910787"/>
            </a:xfrm>
          </p:grpSpPr>
          <p:sp>
            <p:nvSpPr>
              <p:cNvPr id="1179" name="正方形/長方形 1178">
                <a:extLst>
                  <a:ext uri="{FF2B5EF4-FFF2-40B4-BE49-F238E27FC236}">
                    <a16:creationId xmlns:a16="http://schemas.microsoft.com/office/drawing/2014/main" id="{9BC819E9-895B-6C82-BD37-5D4CE0311D33}"/>
                  </a:ext>
                </a:extLst>
              </p:cNvPr>
              <p:cNvSpPr/>
              <p:nvPr/>
            </p:nvSpPr>
            <p:spPr>
              <a:xfrm>
                <a:off x="7539880" y="8148696"/>
                <a:ext cx="1629419" cy="910787"/>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180" name="正方形/長方形 1179">
                <a:extLst>
                  <a:ext uri="{FF2B5EF4-FFF2-40B4-BE49-F238E27FC236}">
                    <a16:creationId xmlns:a16="http://schemas.microsoft.com/office/drawing/2014/main" id="{5378258C-F76A-DABD-C8AF-F33F78AE1C61}"/>
                  </a:ext>
                </a:extLst>
              </p:cNvPr>
              <p:cNvSpPr/>
              <p:nvPr/>
            </p:nvSpPr>
            <p:spPr>
              <a:xfrm rot="5400000">
                <a:off x="7252551" y="8531891"/>
                <a:ext cx="793053"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1" name="正方形/長方形 1180">
                <a:extLst>
                  <a:ext uri="{FF2B5EF4-FFF2-40B4-BE49-F238E27FC236}">
                    <a16:creationId xmlns:a16="http://schemas.microsoft.com/office/drawing/2014/main" id="{A0A4D46D-778D-8EA8-518E-39DC5E95231A}"/>
                  </a:ext>
                </a:extLst>
              </p:cNvPr>
              <p:cNvSpPr/>
              <p:nvPr/>
            </p:nvSpPr>
            <p:spPr>
              <a:xfrm rot="5400000">
                <a:off x="8688967" y="8527218"/>
                <a:ext cx="779034" cy="45810"/>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2" name="正方形/長方形 1181">
                <a:extLst>
                  <a:ext uri="{FF2B5EF4-FFF2-40B4-BE49-F238E27FC236}">
                    <a16:creationId xmlns:a16="http://schemas.microsoft.com/office/drawing/2014/main" id="{7640553D-DE64-2FBC-C700-6C8A2468E14B}"/>
                  </a:ext>
                </a:extLst>
              </p:cNvPr>
              <p:cNvSpPr/>
              <p:nvPr/>
            </p:nvSpPr>
            <p:spPr>
              <a:xfrm>
                <a:off x="7629030" y="8902346"/>
                <a:ext cx="1472359" cy="4892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183" name="正方形/長方形 1182">
                <a:extLst>
                  <a:ext uri="{FF2B5EF4-FFF2-40B4-BE49-F238E27FC236}">
                    <a16:creationId xmlns:a16="http://schemas.microsoft.com/office/drawing/2014/main" id="{8083DEC8-A2B5-650D-9116-B926D1ADC94D}"/>
                  </a:ext>
                </a:extLst>
              </p:cNvPr>
              <p:cNvSpPr/>
              <p:nvPr/>
            </p:nvSpPr>
            <p:spPr>
              <a:xfrm>
                <a:off x="8064756" y="8932652"/>
                <a:ext cx="564356" cy="12570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84" name="正方形/長方形 1183">
                <a:extLst>
                  <a:ext uri="{FF2B5EF4-FFF2-40B4-BE49-F238E27FC236}">
                    <a16:creationId xmlns:a16="http://schemas.microsoft.com/office/drawing/2014/main" id="{549FFB3B-CDBC-6555-BF1D-E92EE155C185}"/>
                  </a:ext>
                </a:extLst>
              </p:cNvPr>
              <p:cNvSpPr/>
              <p:nvPr/>
            </p:nvSpPr>
            <p:spPr>
              <a:xfrm>
                <a:off x="8067181" y="8725323"/>
                <a:ext cx="557960" cy="44694"/>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5" name="正方形/長方形 1184">
                <a:extLst>
                  <a:ext uri="{FF2B5EF4-FFF2-40B4-BE49-F238E27FC236}">
                    <a16:creationId xmlns:a16="http://schemas.microsoft.com/office/drawing/2014/main" id="{EF7B62F5-546C-7C9C-01C6-77DD8115877E}"/>
                  </a:ext>
                </a:extLst>
              </p:cNvPr>
              <p:cNvSpPr/>
              <p:nvPr/>
            </p:nvSpPr>
            <p:spPr>
              <a:xfrm rot="5400000">
                <a:off x="7956792" y="8801629"/>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6" name="正方形/長方形 1185">
                <a:extLst>
                  <a:ext uri="{FF2B5EF4-FFF2-40B4-BE49-F238E27FC236}">
                    <a16:creationId xmlns:a16="http://schemas.microsoft.com/office/drawing/2014/main" id="{54C2904C-EA7D-5138-AAF3-A5387A9472F6}"/>
                  </a:ext>
                </a:extLst>
              </p:cNvPr>
              <p:cNvSpPr/>
              <p:nvPr/>
            </p:nvSpPr>
            <p:spPr>
              <a:xfrm rot="5400000">
                <a:off x="8530673" y="8801630"/>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200" name="楕円 1199">
              <a:extLst>
                <a:ext uri="{FF2B5EF4-FFF2-40B4-BE49-F238E27FC236}">
                  <a16:creationId xmlns:a16="http://schemas.microsoft.com/office/drawing/2014/main" id="{A29A43B0-4B17-E712-E495-EAB18FFA9C1D}"/>
                </a:ext>
              </a:extLst>
            </p:cNvPr>
            <p:cNvSpPr/>
            <p:nvPr/>
          </p:nvSpPr>
          <p:spPr>
            <a:xfrm>
              <a:off x="7899277" y="8247902"/>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01" name="楕円 1200">
              <a:extLst>
                <a:ext uri="{FF2B5EF4-FFF2-40B4-BE49-F238E27FC236}">
                  <a16:creationId xmlns:a16="http://schemas.microsoft.com/office/drawing/2014/main" id="{9E647552-2F5C-E587-565F-625FAB4A7E1D}"/>
                </a:ext>
              </a:extLst>
            </p:cNvPr>
            <p:cNvSpPr/>
            <p:nvPr/>
          </p:nvSpPr>
          <p:spPr>
            <a:xfrm>
              <a:off x="7835335" y="8649336"/>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203" name="楕円 1202">
              <a:extLst>
                <a:ext uri="{FF2B5EF4-FFF2-40B4-BE49-F238E27FC236}">
                  <a16:creationId xmlns:a16="http://schemas.microsoft.com/office/drawing/2014/main" id="{E53C2512-26D5-67C8-AD7C-BBD7B383E5EC}"/>
                </a:ext>
              </a:extLst>
            </p:cNvPr>
            <p:cNvSpPr/>
            <p:nvPr/>
          </p:nvSpPr>
          <p:spPr>
            <a:xfrm>
              <a:off x="8348496" y="8615210"/>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205" name="楕円 1204">
              <a:extLst>
                <a:ext uri="{FF2B5EF4-FFF2-40B4-BE49-F238E27FC236}">
                  <a16:creationId xmlns:a16="http://schemas.microsoft.com/office/drawing/2014/main" id="{A044ECA3-EEE1-6546-102C-ADFE000C9A36}"/>
                </a:ext>
              </a:extLst>
            </p:cNvPr>
            <p:cNvSpPr/>
            <p:nvPr/>
          </p:nvSpPr>
          <p:spPr>
            <a:xfrm>
              <a:off x="8409213" y="8215893"/>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207" name="直線コネクタ 1206">
              <a:extLst>
                <a:ext uri="{FF2B5EF4-FFF2-40B4-BE49-F238E27FC236}">
                  <a16:creationId xmlns:a16="http://schemas.microsoft.com/office/drawing/2014/main" id="{1060184A-CD5E-2065-0BF6-F2295DCB9872}"/>
                </a:ext>
              </a:extLst>
            </p:cNvPr>
            <p:cNvCxnSpPr>
              <a:cxnSpLocks/>
              <a:stCxn id="1201" idx="0"/>
            </p:cNvCxnSpPr>
            <p:nvPr/>
          </p:nvCxnSpPr>
          <p:spPr>
            <a:xfrm flipV="1">
              <a:off x="7956519" y="8370882"/>
              <a:ext cx="0" cy="278454"/>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15" name="直線コネクタ 1214">
              <a:extLst>
                <a:ext uri="{FF2B5EF4-FFF2-40B4-BE49-F238E27FC236}">
                  <a16:creationId xmlns:a16="http://schemas.microsoft.com/office/drawing/2014/main" id="{BDA2045A-3C68-BABD-86A6-103B664336D3}"/>
                </a:ext>
              </a:extLst>
            </p:cNvPr>
            <p:cNvCxnSpPr>
              <a:cxnSpLocks/>
            </p:cNvCxnSpPr>
            <p:nvPr/>
          </p:nvCxnSpPr>
          <p:spPr>
            <a:xfrm flipV="1">
              <a:off x="8470365" y="8336756"/>
              <a:ext cx="0" cy="278454"/>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38" name="テキスト ボックス 1237">
              <a:extLst>
                <a:ext uri="{FF2B5EF4-FFF2-40B4-BE49-F238E27FC236}">
                  <a16:creationId xmlns:a16="http://schemas.microsoft.com/office/drawing/2014/main" id="{D8718143-8812-7814-ED9D-14B5986307E1}"/>
                </a:ext>
              </a:extLst>
            </p:cNvPr>
            <p:cNvSpPr txBox="1"/>
            <p:nvPr/>
          </p:nvSpPr>
          <p:spPr>
            <a:xfrm>
              <a:off x="7997858" y="8146335"/>
              <a:ext cx="424192" cy="197233"/>
            </a:xfrm>
            <a:prstGeom prst="rect">
              <a:avLst/>
            </a:prstGeom>
            <a:noFill/>
          </p:spPr>
          <p:txBody>
            <a:bodyPr wrap="square" numCol="1" rtlCol="0">
              <a:spAutoFit/>
            </a:bodyPr>
            <a:lstStyle/>
            <a:p>
              <a:pPr algn="ctr">
                <a:lnSpc>
                  <a:spcPts val="900"/>
                </a:lnSpc>
              </a:pPr>
              <a:r>
                <a:rPr kumimoji="1" lang="ja-JP" altLang="en-US" sz="600" dirty="0">
                  <a:solidFill>
                    <a:schemeClr val="bg1"/>
                  </a:solidFill>
                  <a:latin typeface="Noto Sans JP" panose="020B0200000000000000" pitchFamily="50" charset="-128"/>
                  <a:ea typeface="Noto Sans JP" panose="020B0200000000000000" pitchFamily="50" charset="-128"/>
                </a:rPr>
                <a:t>ボール</a:t>
              </a:r>
              <a:endParaRPr kumimoji="1" lang="en-US" altLang="ja-JP" sz="600" dirty="0">
                <a:solidFill>
                  <a:schemeClr val="bg1"/>
                </a:solidFill>
                <a:latin typeface="Noto Sans JP" panose="020B0200000000000000" pitchFamily="50" charset="-128"/>
                <a:ea typeface="Noto Sans JP" panose="020B0200000000000000" pitchFamily="50" charset="-128"/>
              </a:endParaRPr>
            </a:p>
          </p:txBody>
        </p:sp>
        <p:cxnSp>
          <p:nvCxnSpPr>
            <p:cNvPr id="1244" name="直線コネクタ 1243">
              <a:extLst>
                <a:ext uri="{FF2B5EF4-FFF2-40B4-BE49-F238E27FC236}">
                  <a16:creationId xmlns:a16="http://schemas.microsoft.com/office/drawing/2014/main" id="{1050D7A4-56F0-B6ED-8960-AD9BE92A58D9}"/>
                </a:ext>
              </a:extLst>
            </p:cNvPr>
            <p:cNvCxnSpPr>
              <a:cxnSpLocks/>
            </p:cNvCxnSpPr>
            <p:nvPr/>
          </p:nvCxnSpPr>
          <p:spPr>
            <a:xfrm flipV="1">
              <a:off x="7943850" y="8594725"/>
              <a:ext cx="146050" cy="17332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45" name="テキスト ボックス 1244">
              <a:extLst>
                <a:ext uri="{FF2B5EF4-FFF2-40B4-BE49-F238E27FC236}">
                  <a16:creationId xmlns:a16="http://schemas.microsoft.com/office/drawing/2014/main" id="{FBA2BE61-13D4-B80F-2D44-A798E13D1B22}"/>
                </a:ext>
              </a:extLst>
            </p:cNvPr>
            <p:cNvSpPr txBox="1"/>
            <p:nvPr/>
          </p:nvSpPr>
          <p:spPr>
            <a:xfrm>
              <a:off x="7953375" y="8424867"/>
              <a:ext cx="504825" cy="197233"/>
            </a:xfrm>
            <a:prstGeom prst="rect">
              <a:avLst/>
            </a:prstGeom>
            <a:noFill/>
          </p:spPr>
          <p:txBody>
            <a:bodyPr wrap="square" numCol="1" rtlCol="0">
              <a:spAutoFit/>
            </a:bodyPr>
            <a:lstStyle/>
            <a:p>
              <a:pPr algn="ctr">
                <a:lnSpc>
                  <a:spcPts val="900"/>
                </a:lnSpc>
              </a:pPr>
              <a:r>
                <a:rPr kumimoji="1" lang="ja-JP" altLang="en-US" sz="600" dirty="0">
                  <a:solidFill>
                    <a:schemeClr val="bg1"/>
                  </a:solidFill>
                  <a:latin typeface="Noto Sans JP" panose="020B0200000000000000" pitchFamily="50" charset="-128"/>
                  <a:ea typeface="Noto Sans JP" panose="020B0200000000000000" pitchFamily="50" charset="-128"/>
                </a:rPr>
                <a:t>ロボット</a:t>
              </a:r>
              <a:endParaRPr kumimoji="1" lang="en-US" altLang="ja-JP" sz="600" dirty="0">
                <a:solidFill>
                  <a:schemeClr val="bg1"/>
                </a:solidFill>
                <a:latin typeface="Noto Sans JP" panose="020B0200000000000000" pitchFamily="50" charset="-128"/>
                <a:ea typeface="Noto Sans JP" panose="020B0200000000000000" pitchFamily="50" charset="-128"/>
              </a:endParaRPr>
            </a:p>
          </p:txBody>
        </p:sp>
      </p:grpSp>
      <p:graphicFrame>
        <p:nvGraphicFramePr>
          <p:cNvPr id="1251" name="表 1250">
            <a:extLst>
              <a:ext uri="{FF2B5EF4-FFF2-40B4-BE49-F238E27FC236}">
                <a16:creationId xmlns:a16="http://schemas.microsoft.com/office/drawing/2014/main" id="{E6B0870A-6457-DBED-B7FF-8263C1A2596B}"/>
              </a:ext>
            </a:extLst>
          </p:cNvPr>
          <p:cNvGraphicFramePr>
            <a:graphicFrameLocks noGrp="1"/>
          </p:cNvGraphicFramePr>
          <p:nvPr>
            <p:extLst>
              <p:ext uri="{D42A27DB-BD31-4B8C-83A1-F6EECF244321}">
                <p14:modId xmlns:p14="http://schemas.microsoft.com/office/powerpoint/2010/main" val="2814969129"/>
              </p:ext>
            </p:extLst>
          </p:nvPr>
        </p:nvGraphicFramePr>
        <p:xfrm>
          <a:off x="11207271" y="6910835"/>
          <a:ext cx="3819088" cy="872979"/>
        </p:xfrm>
        <a:graphic>
          <a:graphicData uri="http://schemas.openxmlformats.org/drawingml/2006/table">
            <a:tbl>
              <a:tblPr firstRow="1" bandRow="1">
                <a:tableStyleId>{5C22544A-7EE6-4342-B048-85BDC9FD1C3A}</a:tableStyleId>
              </a:tblPr>
              <a:tblGrid>
                <a:gridCol w="777560">
                  <a:extLst>
                    <a:ext uri="{9D8B030D-6E8A-4147-A177-3AD203B41FA5}">
                      <a16:colId xmlns:a16="http://schemas.microsoft.com/office/drawing/2014/main" val="2839374194"/>
                    </a:ext>
                  </a:extLst>
                </a:gridCol>
                <a:gridCol w="380191">
                  <a:extLst>
                    <a:ext uri="{9D8B030D-6E8A-4147-A177-3AD203B41FA5}">
                      <a16:colId xmlns:a16="http://schemas.microsoft.com/office/drawing/2014/main" val="3180813916"/>
                    </a:ext>
                  </a:extLst>
                </a:gridCol>
                <a:gridCol w="380191">
                  <a:extLst>
                    <a:ext uri="{9D8B030D-6E8A-4147-A177-3AD203B41FA5}">
                      <a16:colId xmlns:a16="http://schemas.microsoft.com/office/drawing/2014/main" val="1192535834"/>
                    </a:ext>
                  </a:extLst>
                </a:gridCol>
                <a:gridCol w="380191">
                  <a:extLst>
                    <a:ext uri="{9D8B030D-6E8A-4147-A177-3AD203B41FA5}">
                      <a16:colId xmlns:a16="http://schemas.microsoft.com/office/drawing/2014/main" val="3782115533"/>
                    </a:ext>
                  </a:extLst>
                </a:gridCol>
                <a:gridCol w="380191">
                  <a:extLst>
                    <a:ext uri="{9D8B030D-6E8A-4147-A177-3AD203B41FA5}">
                      <a16:colId xmlns:a16="http://schemas.microsoft.com/office/drawing/2014/main" val="3315251691"/>
                    </a:ext>
                  </a:extLst>
                </a:gridCol>
                <a:gridCol w="380191">
                  <a:extLst>
                    <a:ext uri="{9D8B030D-6E8A-4147-A177-3AD203B41FA5}">
                      <a16:colId xmlns:a16="http://schemas.microsoft.com/office/drawing/2014/main" val="659308950"/>
                    </a:ext>
                  </a:extLst>
                </a:gridCol>
                <a:gridCol w="380191">
                  <a:extLst>
                    <a:ext uri="{9D8B030D-6E8A-4147-A177-3AD203B41FA5}">
                      <a16:colId xmlns:a16="http://schemas.microsoft.com/office/drawing/2014/main" val="1757752707"/>
                    </a:ext>
                  </a:extLst>
                </a:gridCol>
                <a:gridCol w="380191">
                  <a:extLst>
                    <a:ext uri="{9D8B030D-6E8A-4147-A177-3AD203B41FA5}">
                      <a16:colId xmlns:a16="http://schemas.microsoft.com/office/drawing/2014/main" val="4183970491"/>
                    </a:ext>
                  </a:extLst>
                </a:gridCol>
                <a:gridCol w="380191">
                  <a:extLst>
                    <a:ext uri="{9D8B030D-6E8A-4147-A177-3AD203B41FA5}">
                      <a16:colId xmlns:a16="http://schemas.microsoft.com/office/drawing/2014/main" val="1015755380"/>
                    </a:ext>
                  </a:extLst>
                </a:gridCol>
              </a:tblGrid>
              <a:tr h="251243">
                <a:tc>
                  <a:txBody>
                    <a:bodyPr/>
                    <a:lstStyle/>
                    <a:p>
                      <a:pPr algn="ctr"/>
                      <a:endParaRPr kumimoji="1" lang="ja-JP" altLang="en-US" sz="1000" dirty="0">
                        <a:latin typeface="Noto Sans JP" panose="020B0200000000000000" pitchFamily="50" charset="-128"/>
                        <a:ea typeface="Noto Sans JP" panose="020B0200000000000000" pitchFamily="50" charset="-128"/>
                      </a:endParaRP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①</a:t>
                      </a: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②</a:t>
                      </a: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③</a:t>
                      </a: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④</a:t>
                      </a: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⑤</a:t>
                      </a: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⑥</a:t>
                      </a: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⑦</a:t>
                      </a: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⑧</a:t>
                      </a:r>
                    </a:p>
                  </a:txBody>
                  <a:tcPr anchor="ctr"/>
                </a:tc>
                <a:extLst>
                  <a:ext uri="{0D108BD9-81ED-4DB2-BD59-A6C34878D82A}">
                    <a16:rowId xmlns:a16="http://schemas.microsoft.com/office/drawing/2014/main" val="3058196416"/>
                  </a:ext>
                </a:extLst>
              </a:tr>
              <a:tr h="310868">
                <a:tc>
                  <a:txBody>
                    <a:bodyPr/>
                    <a:lstStyle/>
                    <a:p>
                      <a:pPr algn="ctr"/>
                      <a:r>
                        <a:rPr kumimoji="1" lang="ja-JP" altLang="en-US" sz="800" dirty="0">
                          <a:latin typeface="Noto Sans JP" panose="020B0200000000000000" pitchFamily="50" charset="-128"/>
                          <a:ea typeface="Noto Sans JP" panose="020B0200000000000000" pitchFamily="50" charset="-128"/>
                        </a:rPr>
                        <a:t>方法①</a:t>
                      </a:r>
                      <a:endParaRPr kumimoji="1" lang="ja-JP" altLang="en-US" sz="10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lang="ja-JP" altLang="en-US" sz="5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extLst>
                  <a:ext uri="{0D108BD9-81ED-4DB2-BD59-A6C34878D82A}">
                    <a16:rowId xmlns:a16="http://schemas.microsoft.com/office/drawing/2014/main" val="1104447638"/>
                  </a:ext>
                </a:extLst>
              </a:tr>
              <a:tr h="310868">
                <a:tc>
                  <a:txBody>
                    <a:bodyPr/>
                    <a:lstStyle/>
                    <a:p>
                      <a:pPr algn="ctr"/>
                      <a:r>
                        <a:rPr kumimoji="1" lang="ja-JP" altLang="en-US" sz="800" dirty="0">
                          <a:latin typeface="Noto Sans JP" panose="020B0200000000000000" pitchFamily="50" charset="-128"/>
                          <a:ea typeface="Noto Sans JP" panose="020B0200000000000000" pitchFamily="50" charset="-128"/>
                        </a:rPr>
                        <a:t>方法②</a:t>
                      </a: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lang="ja-JP" altLang="en-US" sz="5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extLst>
                  <a:ext uri="{0D108BD9-81ED-4DB2-BD59-A6C34878D82A}">
                    <a16:rowId xmlns:a16="http://schemas.microsoft.com/office/drawing/2014/main" val="1087119226"/>
                  </a:ext>
                </a:extLst>
              </a:tr>
            </a:tbl>
          </a:graphicData>
        </a:graphic>
      </p:graphicFrame>
      <p:grpSp>
        <p:nvGrpSpPr>
          <p:cNvPr id="1310" name="グループ化 1309">
            <a:extLst>
              <a:ext uri="{FF2B5EF4-FFF2-40B4-BE49-F238E27FC236}">
                <a16:creationId xmlns:a16="http://schemas.microsoft.com/office/drawing/2014/main" id="{F9B604B3-07E8-A01D-4D07-7DB06199172B}"/>
              </a:ext>
            </a:extLst>
          </p:cNvPr>
          <p:cNvGrpSpPr/>
          <p:nvPr/>
        </p:nvGrpSpPr>
        <p:grpSpPr>
          <a:xfrm>
            <a:off x="9647798" y="4617305"/>
            <a:ext cx="1534881" cy="1392258"/>
            <a:chOff x="9720453" y="4585931"/>
            <a:chExt cx="1534881" cy="1392258"/>
          </a:xfrm>
        </p:grpSpPr>
        <p:grpSp>
          <p:nvGrpSpPr>
            <p:cNvPr id="1255" name="グループ化 1254">
              <a:extLst>
                <a:ext uri="{FF2B5EF4-FFF2-40B4-BE49-F238E27FC236}">
                  <a16:creationId xmlns:a16="http://schemas.microsoft.com/office/drawing/2014/main" id="{F9E69868-5D27-96D8-4F5F-349FCBC397B5}"/>
                </a:ext>
              </a:extLst>
            </p:cNvPr>
            <p:cNvGrpSpPr/>
            <p:nvPr/>
          </p:nvGrpSpPr>
          <p:grpSpPr>
            <a:xfrm>
              <a:off x="9720453" y="4585931"/>
              <a:ext cx="1531674" cy="1392258"/>
              <a:chOff x="7598603" y="8158224"/>
              <a:chExt cx="1531674" cy="1392258"/>
            </a:xfrm>
          </p:grpSpPr>
          <p:sp>
            <p:nvSpPr>
              <p:cNvPr id="1262" name="正方形/長方形 1261">
                <a:extLst>
                  <a:ext uri="{FF2B5EF4-FFF2-40B4-BE49-F238E27FC236}">
                    <a16:creationId xmlns:a16="http://schemas.microsoft.com/office/drawing/2014/main" id="{FF0A80A2-90AD-7CAA-FEBF-6AA110472A85}"/>
                  </a:ext>
                </a:extLst>
              </p:cNvPr>
              <p:cNvSpPr/>
              <p:nvPr/>
            </p:nvSpPr>
            <p:spPr>
              <a:xfrm>
                <a:off x="7598603" y="8260942"/>
                <a:ext cx="1531674" cy="128824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263" name="正方形/長方形 1262">
                <a:extLst>
                  <a:ext uri="{FF2B5EF4-FFF2-40B4-BE49-F238E27FC236}">
                    <a16:creationId xmlns:a16="http://schemas.microsoft.com/office/drawing/2014/main" id="{66D2CE61-D463-CB30-33C0-CB3A02B91FB6}"/>
                  </a:ext>
                </a:extLst>
              </p:cNvPr>
              <p:cNvSpPr/>
              <p:nvPr/>
            </p:nvSpPr>
            <p:spPr>
              <a:xfrm rot="5400000">
                <a:off x="7029393" y="8783623"/>
                <a:ext cx="1296518"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4" name="正方形/長方形 1263">
                <a:extLst>
                  <a:ext uri="{FF2B5EF4-FFF2-40B4-BE49-F238E27FC236}">
                    <a16:creationId xmlns:a16="http://schemas.microsoft.com/office/drawing/2014/main" id="{0AC913A8-40C4-46B3-FCB5-3A92E7B250D6}"/>
                  </a:ext>
                </a:extLst>
              </p:cNvPr>
              <p:cNvSpPr/>
              <p:nvPr/>
            </p:nvSpPr>
            <p:spPr>
              <a:xfrm rot="5400000">
                <a:off x="8408846" y="8775589"/>
                <a:ext cx="1276928" cy="53312"/>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5" name="正方形/長方形 1264">
                <a:extLst>
                  <a:ext uri="{FF2B5EF4-FFF2-40B4-BE49-F238E27FC236}">
                    <a16:creationId xmlns:a16="http://schemas.microsoft.com/office/drawing/2014/main" id="{B2DFB690-5DD9-2FC2-AE9D-C4EDC6B01C77}"/>
                  </a:ext>
                </a:extLst>
              </p:cNvPr>
              <p:cNvSpPr/>
              <p:nvPr/>
            </p:nvSpPr>
            <p:spPr>
              <a:xfrm>
                <a:off x="7653605" y="9408959"/>
                <a:ext cx="1419226" cy="50160"/>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267" name="正方形/長方形 1266">
                <a:extLst>
                  <a:ext uri="{FF2B5EF4-FFF2-40B4-BE49-F238E27FC236}">
                    <a16:creationId xmlns:a16="http://schemas.microsoft.com/office/drawing/2014/main" id="{CB23688E-5F74-A402-E74A-814515AB0127}"/>
                  </a:ext>
                </a:extLst>
              </p:cNvPr>
              <p:cNvSpPr/>
              <p:nvPr/>
            </p:nvSpPr>
            <p:spPr>
              <a:xfrm>
                <a:off x="8067181" y="9231936"/>
                <a:ext cx="557960" cy="44694"/>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8" name="正方形/長方形 1267">
                <a:extLst>
                  <a:ext uri="{FF2B5EF4-FFF2-40B4-BE49-F238E27FC236}">
                    <a16:creationId xmlns:a16="http://schemas.microsoft.com/office/drawing/2014/main" id="{D977834D-3995-6068-38AA-32673B16BDD3}"/>
                  </a:ext>
                </a:extLst>
              </p:cNvPr>
              <p:cNvSpPr/>
              <p:nvPr/>
            </p:nvSpPr>
            <p:spPr>
              <a:xfrm rot="5400000">
                <a:off x="7956792" y="9308242"/>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9" name="正方形/長方形 1268">
                <a:extLst>
                  <a:ext uri="{FF2B5EF4-FFF2-40B4-BE49-F238E27FC236}">
                    <a16:creationId xmlns:a16="http://schemas.microsoft.com/office/drawing/2014/main" id="{5B00F18F-9CE2-7F1A-3098-092E0AB0082E}"/>
                  </a:ext>
                </a:extLst>
              </p:cNvPr>
              <p:cNvSpPr/>
              <p:nvPr/>
            </p:nvSpPr>
            <p:spPr>
              <a:xfrm rot="5400000">
                <a:off x="8530673" y="9308243"/>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6" name="正方形/長方形 1265">
                <a:extLst>
                  <a:ext uri="{FF2B5EF4-FFF2-40B4-BE49-F238E27FC236}">
                    <a16:creationId xmlns:a16="http://schemas.microsoft.com/office/drawing/2014/main" id="{6F607034-795F-6A43-4539-F86177BAF393}"/>
                  </a:ext>
                </a:extLst>
              </p:cNvPr>
              <p:cNvSpPr/>
              <p:nvPr/>
            </p:nvSpPr>
            <p:spPr>
              <a:xfrm>
                <a:off x="8064756" y="9424777"/>
                <a:ext cx="564356" cy="12570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sp>
          <p:nvSpPr>
            <p:cNvPr id="1259" name="楕円 1258">
              <a:extLst>
                <a:ext uri="{FF2B5EF4-FFF2-40B4-BE49-F238E27FC236}">
                  <a16:creationId xmlns:a16="http://schemas.microsoft.com/office/drawing/2014/main" id="{66649E2A-D14F-7C11-D7F6-21FA8FC92E23}"/>
                </a:ext>
              </a:extLst>
            </p:cNvPr>
            <p:cNvSpPr/>
            <p:nvPr/>
          </p:nvSpPr>
          <p:spPr>
            <a:xfrm>
              <a:off x="10594375" y="5549411"/>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sz="900" b="1" dirty="0">
                  <a:latin typeface="Noto Sans JP" panose="020B0200000000000000" pitchFamily="50" charset="-128"/>
                  <a:ea typeface="Noto Sans JP" panose="020B0200000000000000" pitchFamily="50" charset="-128"/>
                </a:rPr>
                <a:t>敵</a:t>
              </a:r>
            </a:p>
          </p:txBody>
        </p:sp>
        <p:sp>
          <p:nvSpPr>
            <p:cNvPr id="1288" name="楕円 1287">
              <a:extLst>
                <a:ext uri="{FF2B5EF4-FFF2-40B4-BE49-F238E27FC236}">
                  <a16:creationId xmlns:a16="http://schemas.microsoft.com/office/drawing/2014/main" id="{C16A11E2-21EB-6745-E9C2-B285F8F4D178}"/>
                </a:ext>
              </a:extLst>
            </p:cNvPr>
            <p:cNvSpPr/>
            <p:nvPr/>
          </p:nvSpPr>
          <p:spPr>
            <a:xfrm>
              <a:off x="10799211" y="4729467"/>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261" name="楕円 1260">
              <a:extLst>
                <a:ext uri="{FF2B5EF4-FFF2-40B4-BE49-F238E27FC236}">
                  <a16:creationId xmlns:a16="http://schemas.microsoft.com/office/drawing/2014/main" id="{5EFC3C0E-20BE-308D-FEAD-007E0B9EC985}"/>
                </a:ext>
              </a:extLst>
            </p:cNvPr>
            <p:cNvSpPr/>
            <p:nvPr/>
          </p:nvSpPr>
          <p:spPr>
            <a:xfrm>
              <a:off x="10861346" y="4905434"/>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89" name="矢印: 右 1288">
              <a:extLst>
                <a:ext uri="{FF2B5EF4-FFF2-40B4-BE49-F238E27FC236}">
                  <a16:creationId xmlns:a16="http://schemas.microsoft.com/office/drawing/2014/main" id="{DF96CCC2-2720-0FE1-F772-CD1827D28FA4}"/>
                </a:ext>
              </a:extLst>
            </p:cNvPr>
            <p:cNvSpPr/>
            <p:nvPr/>
          </p:nvSpPr>
          <p:spPr>
            <a:xfrm rot="5400000">
              <a:off x="10972572" y="4894207"/>
              <a:ext cx="264542" cy="114985"/>
            </a:xfrm>
            <a:prstGeom prst="rightArrow">
              <a:avLst>
                <a:gd name="adj1" fmla="val 33433"/>
                <a:gd name="adj2" fmla="val 5621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0" name="楕円 1289">
              <a:extLst>
                <a:ext uri="{FF2B5EF4-FFF2-40B4-BE49-F238E27FC236}">
                  <a16:creationId xmlns:a16="http://schemas.microsoft.com/office/drawing/2014/main" id="{5FAEEE9D-1042-D540-01D4-366B09AF093C}"/>
                </a:ext>
              </a:extLst>
            </p:cNvPr>
            <p:cNvSpPr/>
            <p:nvPr/>
          </p:nvSpPr>
          <p:spPr>
            <a:xfrm>
              <a:off x="10799211" y="5074973"/>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291" name="楕円 1290">
              <a:extLst>
                <a:ext uri="{FF2B5EF4-FFF2-40B4-BE49-F238E27FC236}">
                  <a16:creationId xmlns:a16="http://schemas.microsoft.com/office/drawing/2014/main" id="{494EB009-253B-5D8A-463A-0B29730D9C6E}"/>
                </a:ext>
              </a:extLst>
            </p:cNvPr>
            <p:cNvSpPr/>
            <p:nvPr/>
          </p:nvSpPr>
          <p:spPr>
            <a:xfrm>
              <a:off x="10775622" y="5235568"/>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92" name="矢印: 右 1291">
              <a:extLst>
                <a:ext uri="{FF2B5EF4-FFF2-40B4-BE49-F238E27FC236}">
                  <a16:creationId xmlns:a16="http://schemas.microsoft.com/office/drawing/2014/main" id="{53BB4C33-05EE-34BC-67CF-357D7C16BEA7}"/>
                </a:ext>
              </a:extLst>
            </p:cNvPr>
            <p:cNvSpPr/>
            <p:nvPr/>
          </p:nvSpPr>
          <p:spPr>
            <a:xfrm rot="8122184">
              <a:off x="10563902" y="5383365"/>
              <a:ext cx="247254" cy="114985"/>
            </a:xfrm>
            <a:prstGeom prst="rightArrow">
              <a:avLst>
                <a:gd name="adj1" fmla="val 21880"/>
                <a:gd name="adj2" fmla="val 56212"/>
              </a:avLst>
            </a:prstGeom>
            <a:solidFill>
              <a:srgbClr val="F6FF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3" name="テキスト ボックス 1292">
              <a:extLst>
                <a:ext uri="{FF2B5EF4-FFF2-40B4-BE49-F238E27FC236}">
                  <a16:creationId xmlns:a16="http://schemas.microsoft.com/office/drawing/2014/main" id="{AA44B712-DB05-4788-6067-E546E1A8940E}"/>
                </a:ext>
              </a:extLst>
            </p:cNvPr>
            <p:cNvSpPr txBox="1"/>
            <p:nvPr/>
          </p:nvSpPr>
          <p:spPr>
            <a:xfrm>
              <a:off x="10703114" y="5361743"/>
              <a:ext cx="552220" cy="215444"/>
            </a:xfrm>
            <a:prstGeom prst="rect">
              <a:avLst/>
            </a:prstGeom>
            <a:noFill/>
          </p:spPr>
          <p:txBody>
            <a:bodyPr wrap="square" rtlCol="0">
              <a:spAutoFit/>
            </a:bodyPr>
            <a:lstStyle/>
            <a:p>
              <a:r>
                <a:rPr kumimoji="1" lang="ja-JP" altLang="en-US" sz="800" b="1" dirty="0">
                  <a:solidFill>
                    <a:schemeClr val="bg1"/>
                  </a:solidFill>
                  <a:latin typeface="Noto Sans JP" panose="020B0200000000000000" pitchFamily="50" charset="-128"/>
                  <a:ea typeface="Noto Sans JP" panose="020B0200000000000000" pitchFamily="50" charset="-128"/>
                </a:rPr>
                <a:t>キック</a:t>
              </a:r>
            </a:p>
          </p:txBody>
        </p:sp>
        <p:sp>
          <p:nvSpPr>
            <p:cNvPr id="1298" name="矢印: 右 1297">
              <a:extLst>
                <a:ext uri="{FF2B5EF4-FFF2-40B4-BE49-F238E27FC236}">
                  <a16:creationId xmlns:a16="http://schemas.microsoft.com/office/drawing/2014/main" id="{21D94A3A-0996-19D0-9084-8FB66D6B9CF0}"/>
                </a:ext>
              </a:extLst>
            </p:cNvPr>
            <p:cNvSpPr/>
            <p:nvPr/>
          </p:nvSpPr>
          <p:spPr>
            <a:xfrm rot="16200000">
              <a:off x="9750993" y="5293943"/>
              <a:ext cx="264542" cy="114985"/>
            </a:xfrm>
            <a:prstGeom prst="rightArrow">
              <a:avLst>
                <a:gd name="adj1" fmla="val 33433"/>
                <a:gd name="adj2" fmla="val 5621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8" name="フリーフォーム: 図形 1307">
              <a:extLst>
                <a:ext uri="{FF2B5EF4-FFF2-40B4-BE49-F238E27FC236}">
                  <a16:creationId xmlns:a16="http://schemas.microsoft.com/office/drawing/2014/main" id="{3A3E49E7-2E07-FADE-7A1F-25670364C8F4}"/>
                </a:ext>
              </a:extLst>
            </p:cNvPr>
            <p:cNvSpPr/>
            <p:nvPr/>
          </p:nvSpPr>
          <p:spPr>
            <a:xfrm>
              <a:off x="9927869" y="5651284"/>
              <a:ext cx="709613" cy="216907"/>
            </a:xfrm>
            <a:custGeom>
              <a:avLst/>
              <a:gdLst>
                <a:gd name="connsiteX0" fmla="*/ 28575 w 709613"/>
                <a:gd name="connsiteY0" fmla="*/ 0 h 230982"/>
                <a:gd name="connsiteX1" fmla="*/ 709613 w 709613"/>
                <a:gd name="connsiteY1" fmla="*/ 202407 h 230982"/>
                <a:gd name="connsiteX2" fmla="*/ 228600 w 709613"/>
                <a:gd name="connsiteY2" fmla="*/ 204788 h 230982"/>
                <a:gd name="connsiteX3" fmla="*/ 0 w 709613"/>
                <a:gd name="connsiteY3" fmla="*/ 230982 h 230982"/>
                <a:gd name="connsiteX4" fmla="*/ 28575 w 709613"/>
                <a:gd name="connsiteY4" fmla="*/ 0 h 230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613" h="230982">
                  <a:moveTo>
                    <a:pt x="28575" y="0"/>
                  </a:moveTo>
                  <a:lnTo>
                    <a:pt x="709613" y="202407"/>
                  </a:lnTo>
                  <a:lnTo>
                    <a:pt x="228600" y="204788"/>
                  </a:lnTo>
                  <a:lnTo>
                    <a:pt x="0" y="230982"/>
                  </a:lnTo>
                  <a:lnTo>
                    <a:pt x="28575" y="0"/>
                  </a:lnTo>
                  <a:close/>
                </a:path>
              </a:pathLst>
            </a:custGeom>
            <a:solidFill>
              <a:srgbClr val="FF0000">
                <a:alpha val="6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4" name="楕円 1293">
              <a:extLst>
                <a:ext uri="{FF2B5EF4-FFF2-40B4-BE49-F238E27FC236}">
                  <a16:creationId xmlns:a16="http://schemas.microsoft.com/office/drawing/2014/main" id="{47D032D2-8EF3-10ED-CD9F-A96A0BB94FEE}"/>
                </a:ext>
              </a:extLst>
            </p:cNvPr>
            <p:cNvSpPr/>
            <p:nvPr/>
          </p:nvSpPr>
          <p:spPr>
            <a:xfrm>
              <a:off x="9820518" y="5639591"/>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295" name="楕円 1294">
              <a:extLst>
                <a:ext uri="{FF2B5EF4-FFF2-40B4-BE49-F238E27FC236}">
                  <a16:creationId xmlns:a16="http://schemas.microsoft.com/office/drawing/2014/main" id="{845CB10E-D93E-B87D-A556-D36F7DBC7D9B}"/>
                </a:ext>
              </a:extLst>
            </p:cNvPr>
            <p:cNvSpPr/>
            <p:nvPr/>
          </p:nvSpPr>
          <p:spPr>
            <a:xfrm>
              <a:off x="9997117" y="5749822"/>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03" name="フリーフォーム: 図形 1302">
              <a:extLst>
                <a:ext uri="{FF2B5EF4-FFF2-40B4-BE49-F238E27FC236}">
                  <a16:creationId xmlns:a16="http://schemas.microsoft.com/office/drawing/2014/main" id="{9A9CA379-A1F6-8E29-A6E3-263AD1D43297}"/>
                </a:ext>
              </a:extLst>
            </p:cNvPr>
            <p:cNvSpPr/>
            <p:nvPr/>
          </p:nvSpPr>
          <p:spPr>
            <a:xfrm>
              <a:off x="9873501" y="4900580"/>
              <a:ext cx="790174" cy="945357"/>
            </a:xfrm>
            <a:custGeom>
              <a:avLst/>
              <a:gdLst>
                <a:gd name="connsiteX0" fmla="*/ 0 w 826294"/>
                <a:gd name="connsiteY0" fmla="*/ 104775 h 945357"/>
                <a:gd name="connsiteX1" fmla="*/ 330994 w 826294"/>
                <a:gd name="connsiteY1" fmla="*/ 945357 h 945357"/>
                <a:gd name="connsiteX2" fmla="*/ 826294 w 826294"/>
                <a:gd name="connsiteY2" fmla="*/ 945357 h 945357"/>
                <a:gd name="connsiteX3" fmla="*/ 211932 w 826294"/>
                <a:gd name="connsiteY3" fmla="*/ 0 h 945357"/>
                <a:gd name="connsiteX4" fmla="*/ 0 w 826294"/>
                <a:gd name="connsiteY4" fmla="*/ 104775 h 945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294" h="945357">
                  <a:moveTo>
                    <a:pt x="0" y="104775"/>
                  </a:moveTo>
                  <a:lnTo>
                    <a:pt x="330994" y="945357"/>
                  </a:lnTo>
                  <a:lnTo>
                    <a:pt x="826294" y="945357"/>
                  </a:lnTo>
                  <a:lnTo>
                    <a:pt x="211932" y="0"/>
                  </a:lnTo>
                  <a:lnTo>
                    <a:pt x="0" y="104775"/>
                  </a:lnTo>
                  <a:close/>
                </a:path>
              </a:pathLst>
            </a:cu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6" name="楕円 1295">
              <a:extLst>
                <a:ext uri="{FF2B5EF4-FFF2-40B4-BE49-F238E27FC236}">
                  <a16:creationId xmlns:a16="http://schemas.microsoft.com/office/drawing/2014/main" id="{A4D3227F-5FD4-C39B-59D6-7DC7557D849F}"/>
                </a:ext>
              </a:extLst>
            </p:cNvPr>
            <p:cNvSpPr/>
            <p:nvPr/>
          </p:nvSpPr>
          <p:spPr>
            <a:xfrm>
              <a:off x="9851474" y="4832584"/>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297" name="楕円 1296">
              <a:extLst>
                <a:ext uri="{FF2B5EF4-FFF2-40B4-BE49-F238E27FC236}">
                  <a16:creationId xmlns:a16="http://schemas.microsoft.com/office/drawing/2014/main" id="{6F880319-E5A0-5444-F816-B80BBDE54B26}"/>
                </a:ext>
              </a:extLst>
            </p:cNvPr>
            <p:cNvSpPr/>
            <p:nvPr/>
          </p:nvSpPr>
          <p:spPr>
            <a:xfrm>
              <a:off x="9985212" y="4987068"/>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1309" name="テキスト ボックス 1308">
            <a:extLst>
              <a:ext uri="{FF2B5EF4-FFF2-40B4-BE49-F238E27FC236}">
                <a16:creationId xmlns:a16="http://schemas.microsoft.com/office/drawing/2014/main" id="{A720251D-146D-5CFB-7CF6-BE10FD788F61}"/>
              </a:ext>
            </a:extLst>
          </p:cNvPr>
          <p:cNvSpPr txBox="1"/>
          <p:nvPr/>
        </p:nvSpPr>
        <p:spPr>
          <a:xfrm>
            <a:off x="9326676" y="6011458"/>
            <a:ext cx="2147659" cy="323165"/>
          </a:xfrm>
          <a:prstGeom prst="rect">
            <a:avLst/>
          </a:prstGeom>
          <a:noFill/>
        </p:spPr>
        <p:txBody>
          <a:bodyPr wrap="square" numCol="1" rtlCol="0">
            <a:spAutoFit/>
          </a:bodyPr>
          <a:lstStyle/>
          <a:p>
            <a:pPr algn="ctr">
              <a:lnSpc>
                <a:spcPts val="900"/>
              </a:lnSpc>
            </a:pPr>
            <a:r>
              <a:rPr kumimoji="1" lang="ja-JP" altLang="en-US" sz="7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rPr>
              <a:t>5 </a:t>
            </a:r>
            <a:r>
              <a:rPr kumimoji="1" lang="ja-JP" altLang="en-US" sz="700" b="1" dirty="0">
                <a:solidFill>
                  <a:schemeClr val="tx1">
                    <a:lumMod val="85000"/>
                    <a:lumOff val="15000"/>
                  </a:schemeClr>
                </a:solidFill>
                <a:latin typeface="Noto Sans JP" panose="020B0200000000000000" pitchFamily="50" charset="-128"/>
                <a:ea typeface="Noto Sans JP" panose="020B0200000000000000" pitchFamily="50" charset="-128"/>
              </a:rPr>
              <a:t>前ドリブラー・キッカーに</a:t>
            </a:r>
            <a:endPar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lnSpc>
                <a:spcPts val="900"/>
              </a:lnSpc>
            </a:pPr>
            <a:r>
              <a:rPr kumimoji="1" lang="ja-JP" altLang="en-US" sz="700" b="1" dirty="0">
                <a:solidFill>
                  <a:schemeClr val="tx1">
                    <a:lumMod val="85000"/>
                    <a:lumOff val="15000"/>
                  </a:schemeClr>
                </a:solidFill>
                <a:latin typeface="Noto Sans JP" panose="020B0200000000000000" pitchFamily="50" charset="-128"/>
                <a:ea typeface="Noto Sans JP" panose="020B0200000000000000" pitchFamily="50" charset="-128"/>
              </a:rPr>
              <a:t>よるロボットの動作</a:t>
            </a:r>
            <a:endPar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313" name="テキスト ボックス 1312">
            <a:extLst>
              <a:ext uri="{FF2B5EF4-FFF2-40B4-BE49-F238E27FC236}">
                <a16:creationId xmlns:a16="http://schemas.microsoft.com/office/drawing/2014/main" id="{7CE7F48C-0120-3E44-7819-0D4D2E39436A}"/>
              </a:ext>
            </a:extLst>
          </p:cNvPr>
          <p:cNvSpPr txBox="1"/>
          <p:nvPr/>
        </p:nvSpPr>
        <p:spPr>
          <a:xfrm>
            <a:off x="11240052" y="4623109"/>
            <a:ext cx="4099879" cy="1754326"/>
          </a:xfrm>
          <a:prstGeom prst="rect">
            <a:avLst/>
          </a:prstGeom>
          <a:noFill/>
        </p:spPr>
        <p:txBody>
          <a:bodyPr wrap="square" rtlCol="0">
            <a:spAutoFit/>
          </a:bodyPr>
          <a:lstStyle/>
          <a:p>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後方にあるドリブラー・キッカーは、</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900" b="1" dirty="0">
                <a:solidFill>
                  <a:srgbClr val="073849"/>
                </a:solidFill>
                <a:latin typeface="Noto Sans JP" panose="020B0200000000000000" pitchFamily="50" charset="-128"/>
                <a:ea typeface="Noto Sans JP" panose="020B0200000000000000" pitchFamily="50" charset="-128"/>
              </a:rPr>
              <a:t>「ボールを隠して運び、相手に見せずに</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r>
              <a:rPr kumimoji="1" lang="ja-JP" altLang="en-US" sz="900" b="1" dirty="0">
                <a:solidFill>
                  <a:srgbClr val="073849"/>
                </a:solidFill>
                <a:latin typeface="Noto Sans JP" panose="020B0200000000000000" pitchFamily="50" charset="-128"/>
                <a:ea typeface="Noto Sans JP" panose="020B0200000000000000" pitchFamily="50" charset="-128"/>
              </a:rPr>
              <a:t>シュートする」</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役割を担います。</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ロボットの後方に存在しているボールは</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回り込むことなく直接ドリブラーで</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捕捉し、</a:t>
            </a:r>
            <a:r>
              <a:rPr kumimoji="1" lang="ja-JP" altLang="en-US" sz="900" b="1" dirty="0">
                <a:solidFill>
                  <a:srgbClr val="073849"/>
                </a:solidFill>
                <a:latin typeface="Noto Sans JP" panose="020B0200000000000000" pitchFamily="50" charset="-128"/>
                <a:ea typeface="Noto Sans JP" panose="020B0200000000000000" pitchFamily="50" charset="-128"/>
              </a:rPr>
              <a:t>後ろに隠したまま</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ゴールまで</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運びます。ロボットがゴールより外側に</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いる場合、</a:t>
            </a:r>
            <a:r>
              <a:rPr kumimoji="1" lang="ja-JP" altLang="en-US" sz="900" b="1" dirty="0">
                <a:solidFill>
                  <a:srgbClr val="073849"/>
                </a:solidFill>
                <a:latin typeface="Noto Sans JP" panose="020B0200000000000000" pitchFamily="50" charset="-128"/>
                <a:ea typeface="Noto Sans JP" panose="020B0200000000000000" pitchFamily="50" charset="-128"/>
              </a:rPr>
              <a:t>壁側から回転をしてボールを</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r>
              <a:rPr kumimoji="1" lang="ja-JP" altLang="en-US" sz="900" b="1" dirty="0">
                <a:solidFill>
                  <a:srgbClr val="073849"/>
                </a:solidFill>
                <a:latin typeface="Noto Sans JP" panose="020B0200000000000000" pitchFamily="50" charset="-128"/>
                <a:ea typeface="Noto Sans JP" panose="020B0200000000000000" pitchFamily="50" charset="-128"/>
              </a:rPr>
              <a:t>キックします</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6</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右側</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。また、ロボットの</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真後ろにキーパーがいる場合、</a:t>
            </a:r>
            <a:r>
              <a:rPr kumimoji="1" lang="ja-JP" altLang="en-US" sz="900" b="1" dirty="0">
                <a:solidFill>
                  <a:srgbClr val="073849"/>
                </a:solidFill>
                <a:latin typeface="Noto Sans JP" panose="020B0200000000000000" pitchFamily="50" charset="-128"/>
                <a:ea typeface="Noto Sans JP" panose="020B0200000000000000" pitchFamily="50" charset="-128"/>
              </a:rPr>
              <a:t>ボールに</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r>
              <a:rPr kumimoji="1" lang="ja-JP" altLang="en-US" sz="900" b="1" dirty="0">
                <a:solidFill>
                  <a:srgbClr val="073849"/>
                </a:solidFill>
                <a:latin typeface="Noto Sans JP" panose="020B0200000000000000" pitchFamily="50" charset="-128"/>
                <a:ea typeface="Noto Sans JP" panose="020B0200000000000000" pitchFamily="50" charset="-128"/>
              </a:rPr>
              <a:t>回転をかけてカーブシュートをし</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6</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左側</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a:t>
            </a:r>
          </a:p>
          <a:p>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相手に邪魔されずシュートを行います。</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grpSp>
        <p:nvGrpSpPr>
          <p:cNvPr id="1314" name="グループ化 1313">
            <a:extLst>
              <a:ext uri="{FF2B5EF4-FFF2-40B4-BE49-F238E27FC236}">
                <a16:creationId xmlns:a16="http://schemas.microsoft.com/office/drawing/2014/main" id="{6C2CE2FC-B152-1D34-64CF-D711F38B8E21}"/>
              </a:ext>
            </a:extLst>
          </p:cNvPr>
          <p:cNvGrpSpPr/>
          <p:nvPr/>
        </p:nvGrpSpPr>
        <p:grpSpPr>
          <a:xfrm>
            <a:off x="13587413" y="4609284"/>
            <a:ext cx="1431132" cy="1386701"/>
            <a:chOff x="9860017" y="4591488"/>
            <a:chExt cx="1431132" cy="1386701"/>
          </a:xfrm>
        </p:grpSpPr>
        <p:grpSp>
          <p:nvGrpSpPr>
            <p:cNvPr id="1315" name="グループ化 1314">
              <a:extLst>
                <a:ext uri="{FF2B5EF4-FFF2-40B4-BE49-F238E27FC236}">
                  <a16:creationId xmlns:a16="http://schemas.microsoft.com/office/drawing/2014/main" id="{6685564A-2175-1164-062A-BF9F7CDFB971}"/>
                </a:ext>
              </a:extLst>
            </p:cNvPr>
            <p:cNvGrpSpPr/>
            <p:nvPr/>
          </p:nvGrpSpPr>
          <p:grpSpPr>
            <a:xfrm>
              <a:off x="9860017" y="4591488"/>
              <a:ext cx="1431132" cy="1386701"/>
              <a:chOff x="7738167" y="8163781"/>
              <a:chExt cx="1431132" cy="1386701"/>
            </a:xfrm>
          </p:grpSpPr>
          <p:sp>
            <p:nvSpPr>
              <p:cNvPr id="1331" name="正方形/長方形 1330">
                <a:extLst>
                  <a:ext uri="{FF2B5EF4-FFF2-40B4-BE49-F238E27FC236}">
                    <a16:creationId xmlns:a16="http://schemas.microsoft.com/office/drawing/2014/main" id="{8E8B93A0-4290-F4AB-43DE-E4E4E25A8C9F}"/>
                  </a:ext>
                </a:extLst>
              </p:cNvPr>
              <p:cNvSpPr/>
              <p:nvPr/>
            </p:nvSpPr>
            <p:spPr>
              <a:xfrm>
                <a:off x="7738167" y="8260942"/>
                <a:ext cx="1431132" cy="128824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333" name="正方形/長方形 1332">
                <a:extLst>
                  <a:ext uri="{FF2B5EF4-FFF2-40B4-BE49-F238E27FC236}">
                    <a16:creationId xmlns:a16="http://schemas.microsoft.com/office/drawing/2014/main" id="{820DF45D-2353-2ED7-B536-7321B69807DA}"/>
                  </a:ext>
                </a:extLst>
              </p:cNvPr>
              <p:cNvSpPr/>
              <p:nvPr/>
            </p:nvSpPr>
            <p:spPr>
              <a:xfrm rot="5400000">
                <a:off x="8437421" y="8775589"/>
                <a:ext cx="1276928" cy="53312"/>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4" name="正方形/長方形 1333">
                <a:extLst>
                  <a:ext uri="{FF2B5EF4-FFF2-40B4-BE49-F238E27FC236}">
                    <a16:creationId xmlns:a16="http://schemas.microsoft.com/office/drawing/2014/main" id="{C5064432-BE89-294D-B5B5-E84682F33EFA}"/>
                  </a:ext>
                </a:extLst>
              </p:cNvPr>
              <p:cNvSpPr/>
              <p:nvPr/>
            </p:nvSpPr>
            <p:spPr>
              <a:xfrm>
                <a:off x="7745310" y="9408959"/>
                <a:ext cx="1356079"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335" name="正方形/長方形 1334">
                <a:extLst>
                  <a:ext uri="{FF2B5EF4-FFF2-40B4-BE49-F238E27FC236}">
                    <a16:creationId xmlns:a16="http://schemas.microsoft.com/office/drawing/2014/main" id="{FE5612E5-EFCB-4472-767B-1BBB8D8C6C5D}"/>
                  </a:ext>
                </a:extLst>
              </p:cNvPr>
              <p:cNvSpPr/>
              <p:nvPr/>
            </p:nvSpPr>
            <p:spPr>
              <a:xfrm>
                <a:off x="8067181" y="9231936"/>
                <a:ext cx="557960" cy="44694"/>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6" name="正方形/長方形 1335">
                <a:extLst>
                  <a:ext uri="{FF2B5EF4-FFF2-40B4-BE49-F238E27FC236}">
                    <a16:creationId xmlns:a16="http://schemas.microsoft.com/office/drawing/2014/main" id="{72A8880D-34DB-2A1F-BB86-90A27B5AC27B}"/>
                  </a:ext>
                </a:extLst>
              </p:cNvPr>
              <p:cNvSpPr/>
              <p:nvPr/>
            </p:nvSpPr>
            <p:spPr>
              <a:xfrm rot="5400000">
                <a:off x="7956792" y="9308242"/>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7" name="正方形/長方形 1336">
                <a:extLst>
                  <a:ext uri="{FF2B5EF4-FFF2-40B4-BE49-F238E27FC236}">
                    <a16:creationId xmlns:a16="http://schemas.microsoft.com/office/drawing/2014/main" id="{6629B2A8-DFB7-AC28-0DDA-5F3C3102B1E5}"/>
                  </a:ext>
                </a:extLst>
              </p:cNvPr>
              <p:cNvSpPr/>
              <p:nvPr/>
            </p:nvSpPr>
            <p:spPr>
              <a:xfrm rot="5400000">
                <a:off x="8530673" y="9308243"/>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8" name="正方形/長方形 1337">
                <a:extLst>
                  <a:ext uri="{FF2B5EF4-FFF2-40B4-BE49-F238E27FC236}">
                    <a16:creationId xmlns:a16="http://schemas.microsoft.com/office/drawing/2014/main" id="{0CE2B907-F5F9-AE6D-71B0-60C978B352DA}"/>
                  </a:ext>
                </a:extLst>
              </p:cNvPr>
              <p:cNvSpPr/>
              <p:nvPr/>
            </p:nvSpPr>
            <p:spPr>
              <a:xfrm>
                <a:off x="8064756" y="9424777"/>
                <a:ext cx="564356" cy="12570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sp>
          <p:nvSpPr>
            <p:cNvPr id="1316" name="楕円 1315">
              <a:extLst>
                <a:ext uri="{FF2B5EF4-FFF2-40B4-BE49-F238E27FC236}">
                  <a16:creationId xmlns:a16="http://schemas.microsoft.com/office/drawing/2014/main" id="{46361380-6612-E64D-B07A-EAAFE65CF177}"/>
                </a:ext>
              </a:extLst>
            </p:cNvPr>
            <p:cNvSpPr/>
            <p:nvPr/>
          </p:nvSpPr>
          <p:spPr>
            <a:xfrm>
              <a:off x="10164859" y="5549411"/>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sz="900" b="1" dirty="0">
                  <a:latin typeface="Noto Sans JP" panose="020B0200000000000000" pitchFamily="50" charset="-128"/>
                  <a:ea typeface="Noto Sans JP" panose="020B0200000000000000" pitchFamily="50" charset="-128"/>
                </a:rPr>
                <a:t>敵</a:t>
              </a:r>
            </a:p>
          </p:txBody>
        </p:sp>
        <p:sp>
          <p:nvSpPr>
            <p:cNvPr id="1317" name="楕円 1316">
              <a:extLst>
                <a:ext uri="{FF2B5EF4-FFF2-40B4-BE49-F238E27FC236}">
                  <a16:creationId xmlns:a16="http://schemas.microsoft.com/office/drawing/2014/main" id="{BC901C96-D062-55D0-59A9-13E4C98AFF4B}"/>
                </a:ext>
              </a:extLst>
            </p:cNvPr>
            <p:cNvSpPr/>
            <p:nvPr/>
          </p:nvSpPr>
          <p:spPr>
            <a:xfrm>
              <a:off x="10799211" y="4781855"/>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318" name="楕円 1317">
              <a:extLst>
                <a:ext uri="{FF2B5EF4-FFF2-40B4-BE49-F238E27FC236}">
                  <a16:creationId xmlns:a16="http://schemas.microsoft.com/office/drawing/2014/main" id="{29DE000A-25A9-BF72-50D1-F5A90B34F879}"/>
                </a:ext>
              </a:extLst>
            </p:cNvPr>
            <p:cNvSpPr/>
            <p:nvPr/>
          </p:nvSpPr>
          <p:spPr>
            <a:xfrm>
              <a:off x="10858965" y="4722078"/>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19" name="矢印: 右 1318">
              <a:extLst>
                <a:ext uri="{FF2B5EF4-FFF2-40B4-BE49-F238E27FC236}">
                  <a16:creationId xmlns:a16="http://schemas.microsoft.com/office/drawing/2014/main" id="{8407E101-160A-463A-7738-5A9A9BDAD68F}"/>
                </a:ext>
              </a:extLst>
            </p:cNvPr>
            <p:cNvSpPr/>
            <p:nvPr/>
          </p:nvSpPr>
          <p:spPr>
            <a:xfrm rot="5400000">
              <a:off x="10971969" y="5007621"/>
              <a:ext cx="264542" cy="114985"/>
            </a:xfrm>
            <a:prstGeom prst="rightArrow">
              <a:avLst>
                <a:gd name="adj1" fmla="val 33433"/>
                <a:gd name="adj2" fmla="val 5621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0" name="楕円 1319">
              <a:extLst>
                <a:ext uri="{FF2B5EF4-FFF2-40B4-BE49-F238E27FC236}">
                  <a16:creationId xmlns:a16="http://schemas.microsoft.com/office/drawing/2014/main" id="{6ED07D3E-F086-C02B-F411-2ECEBF6D493E}"/>
                </a:ext>
              </a:extLst>
            </p:cNvPr>
            <p:cNvSpPr/>
            <p:nvPr/>
          </p:nvSpPr>
          <p:spPr>
            <a:xfrm>
              <a:off x="10799211" y="5137119"/>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321" name="楕円 1320">
              <a:extLst>
                <a:ext uri="{FF2B5EF4-FFF2-40B4-BE49-F238E27FC236}">
                  <a16:creationId xmlns:a16="http://schemas.microsoft.com/office/drawing/2014/main" id="{0235F754-B6C7-879C-3156-F73F217B2099}"/>
                </a:ext>
              </a:extLst>
            </p:cNvPr>
            <p:cNvSpPr/>
            <p:nvPr/>
          </p:nvSpPr>
          <p:spPr>
            <a:xfrm>
              <a:off x="10789909" y="5297714"/>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22" name="矢印: 右 1321">
              <a:extLst>
                <a:ext uri="{FF2B5EF4-FFF2-40B4-BE49-F238E27FC236}">
                  <a16:creationId xmlns:a16="http://schemas.microsoft.com/office/drawing/2014/main" id="{0974F362-840E-425E-16C6-CE9E501003A6}"/>
                </a:ext>
              </a:extLst>
            </p:cNvPr>
            <p:cNvSpPr/>
            <p:nvPr/>
          </p:nvSpPr>
          <p:spPr>
            <a:xfrm rot="7162276">
              <a:off x="10616383" y="5466584"/>
              <a:ext cx="221356" cy="114985"/>
            </a:xfrm>
            <a:prstGeom prst="rightArrow">
              <a:avLst>
                <a:gd name="adj1" fmla="val 21880"/>
                <a:gd name="adj2" fmla="val 56212"/>
              </a:avLst>
            </a:prstGeom>
            <a:solidFill>
              <a:srgbClr val="F6FF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3" name="テキスト ボックス 1322">
              <a:extLst>
                <a:ext uri="{FF2B5EF4-FFF2-40B4-BE49-F238E27FC236}">
                  <a16:creationId xmlns:a16="http://schemas.microsoft.com/office/drawing/2014/main" id="{E9C9710E-65B0-AC62-4C00-2094BCEB3B7C}"/>
                </a:ext>
              </a:extLst>
            </p:cNvPr>
            <p:cNvSpPr txBox="1"/>
            <p:nvPr/>
          </p:nvSpPr>
          <p:spPr>
            <a:xfrm>
              <a:off x="10703209" y="5434035"/>
              <a:ext cx="552220" cy="215444"/>
            </a:xfrm>
            <a:prstGeom prst="rect">
              <a:avLst/>
            </a:prstGeom>
            <a:noFill/>
          </p:spPr>
          <p:txBody>
            <a:bodyPr wrap="square" rtlCol="0">
              <a:spAutoFit/>
            </a:bodyPr>
            <a:lstStyle/>
            <a:p>
              <a:r>
                <a:rPr kumimoji="1" lang="ja-JP" altLang="en-US" sz="800" b="1" dirty="0">
                  <a:solidFill>
                    <a:schemeClr val="bg1"/>
                  </a:solidFill>
                  <a:latin typeface="Noto Sans JP" panose="020B0200000000000000" pitchFamily="50" charset="-128"/>
                  <a:ea typeface="Noto Sans JP" panose="020B0200000000000000" pitchFamily="50" charset="-128"/>
                </a:rPr>
                <a:t>キック</a:t>
              </a:r>
            </a:p>
          </p:txBody>
        </p:sp>
        <p:sp>
          <p:nvSpPr>
            <p:cNvPr id="1341" name="楕円 1340">
              <a:extLst>
                <a:ext uri="{FF2B5EF4-FFF2-40B4-BE49-F238E27FC236}">
                  <a16:creationId xmlns:a16="http://schemas.microsoft.com/office/drawing/2014/main" id="{7D84F9B8-170D-B085-D101-B08C9F2E3246}"/>
                </a:ext>
              </a:extLst>
            </p:cNvPr>
            <p:cNvSpPr/>
            <p:nvPr/>
          </p:nvSpPr>
          <p:spPr>
            <a:xfrm>
              <a:off x="10146121" y="4784004"/>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342" name="楕円 1341">
              <a:extLst>
                <a:ext uri="{FF2B5EF4-FFF2-40B4-BE49-F238E27FC236}">
                  <a16:creationId xmlns:a16="http://schemas.microsoft.com/office/drawing/2014/main" id="{60D2E7DA-AA60-A833-4C47-ECF597BF33BE}"/>
                </a:ext>
              </a:extLst>
            </p:cNvPr>
            <p:cNvSpPr/>
            <p:nvPr/>
          </p:nvSpPr>
          <p:spPr>
            <a:xfrm>
              <a:off x="10205875" y="4724227"/>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44" name="矢印: 右 1343">
              <a:extLst>
                <a:ext uri="{FF2B5EF4-FFF2-40B4-BE49-F238E27FC236}">
                  <a16:creationId xmlns:a16="http://schemas.microsoft.com/office/drawing/2014/main" id="{ECC26390-EEA6-B548-9173-070E1D784E49}"/>
                </a:ext>
              </a:extLst>
            </p:cNvPr>
            <p:cNvSpPr/>
            <p:nvPr/>
          </p:nvSpPr>
          <p:spPr>
            <a:xfrm rot="5400000">
              <a:off x="9937588" y="5007622"/>
              <a:ext cx="264542" cy="114985"/>
            </a:xfrm>
            <a:prstGeom prst="rightArrow">
              <a:avLst>
                <a:gd name="adj1" fmla="val 33433"/>
                <a:gd name="adj2" fmla="val 5621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5" name="楕円 1344">
              <a:extLst>
                <a:ext uri="{FF2B5EF4-FFF2-40B4-BE49-F238E27FC236}">
                  <a16:creationId xmlns:a16="http://schemas.microsoft.com/office/drawing/2014/main" id="{BBB88CC2-1AD9-85F8-EE9B-1B58D199E07F}"/>
                </a:ext>
              </a:extLst>
            </p:cNvPr>
            <p:cNvSpPr/>
            <p:nvPr/>
          </p:nvSpPr>
          <p:spPr>
            <a:xfrm>
              <a:off x="10146121" y="5176478"/>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346" name="楕円 1345">
              <a:extLst>
                <a:ext uri="{FF2B5EF4-FFF2-40B4-BE49-F238E27FC236}">
                  <a16:creationId xmlns:a16="http://schemas.microsoft.com/office/drawing/2014/main" id="{BB8E3280-5D82-68D9-97B2-BDCD581A3BC2}"/>
                </a:ext>
              </a:extLst>
            </p:cNvPr>
            <p:cNvSpPr/>
            <p:nvPr/>
          </p:nvSpPr>
          <p:spPr>
            <a:xfrm>
              <a:off x="10292176" y="5158656"/>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1339" name="テキスト ボックス 1338">
            <a:extLst>
              <a:ext uri="{FF2B5EF4-FFF2-40B4-BE49-F238E27FC236}">
                <a16:creationId xmlns:a16="http://schemas.microsoft.com/office/drawing/2014/main" id="{707CFA0B-0BAE-7FA5-1B45-3AB393695E96}"/>
              </a:ext>
            </a:extLst>
          </p:cNvPr>
          <p:cNvSpPr txBox="1"/>
          <p:nvPr/>
        </p:nvSpPr>
        <p:spPr>
          <a:xfrm>
            <a:off x="13480392" y="6030532"/>
            <a:ext cx="1617163" cy="323165"/>
          </a:xfrm>
          <a:prstGeom prst="rect">
            <a:avLst/>
          </a:prstGeom>
          <a:noFill/>
        </p:spPr>
        <p:txBody>
          <a:bodyPr wrap="square" numCol="1" rtlCol="0">
            <a:spAutoFit/>
          </a:bodyPr>
          <a:lstStyle/>
          <a:p>
            <a:pPr algn="ctr">
              <a:lnSpc>
                <a:spcPts val="900"/>
              </a:lnSpc>
            </a:pPr>
            <a:r>
              <a:rPr kumimoji="1" lang="ja-JP" altLang="en-US" sz="7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rPr>
              <a:t>6 </a:t>
            </a:r>
            <a:r>
              <a:rPr kumimoji="1" lang="ja-JP" altLang="en-US" sz="700" b="1" dirty="0">
                <a:solidFill>
                  <a:schemeClr val="tx1">
                    <a:lumMod val="85000"/>
                    <a:lumOff val="15000"/>
                  </a:schemeClr>
                </a:solidFill>
                <a:latin typeface="Noto Sans JP" panose="020B0200000000000000" pitchFamily="50" charset="-128"/>
                <a:ea typeface="Noto Sans JP" panose="020B0200000000000000" pitchFamily="50" charset="-128"/>
              </a:rPr>
              <a:t>後ろドリブラー・キッカー</a:t>
            </a:r>
            <a:endPar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lnSpc>
                <a:spcPts val="900"/>
              </a:lnSpc>
            </a:pPr>
            <a:r>
              <a:rPr kumimoji="1" lang="ja-JP" altLang="en-US" sz="700" b="1" dirty="0">
                <a:solidFill>
                  <a:schemeClr val="tx1">
                    <a:lumMod val="85000"/>
                    <a:lumOff val="15000"/>
                  </a:schemeClr>
                </a:solidFill>
                <a:latin typeface="Noto Sans JP" panose="020B0200000000000000" pitchFamily="50" charset="-128"/>
                <a:ea typeface="Noto Sans JP" panose="020B0200000000000000" pitchFamily="50" charset="-128"/>
              </a:rPr>
              <a:t>によるロボットの動き</a:t>
            </a:r>
            <a:endPar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340" name="円弧 1339">
            <a:extLst>
              <a:ext uri="{FF2B5EF4-FFF2-40B4-BE49-F238E27FC236}">
                <a16:creationId xmlns:a16="http://schemas.microsoft.com/office/drawing/2014/main" id="{D5206176-E0FD-B1A5-2276-06F156C097FC}"/>
              </a:ext>
            </a:extLst>
          </p:cNvPr>
          <p:cNvSpPr/>
          <p:nvPr/>
        </p:nvSpPr>
        <p:spPr>
          <a:xfrm rot="5400000">
            <a:off x="14449982" y="5084205"/>
            <a:ext cx="389683" cy="380729"/>
          </a:xfrm>
          <a:prstGeom prst="arc">
            <a:avLst/>
          </a:prstGeom>
          <a:ln w="34925">
            <a:solidFill>
              <a:schemeClr val="bg1"/>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7" name="円弧 1346">
            <a:extLst>
              <a:ext uri="{FF2B5EF4-FFF2-40B4-BE49-F238E27FC236}">
                <a16:creationId xmlns:a16="http://schemas.microsoft.com/office/drawing/2014/main" id="{7F29003A-E36A-0032-3337-15379D8F5B7B}"/>
              </a:ext>
            </a:extLst>
          </p:cNvPr>
          <p:cNvSpPr/>
          <p:nvPr/>
        </p:nvSpPr>
        <p:spPr>
          <a:xfrm rot="2020013">
            <a:off x="13677908" y="5237995"/>
            <a:ext cx="611162" cy="625525"/>
          </a:xfrm>
          <a:prstGeom prst="arc">
            <a:avLst>
              <a:gd name="adj1" fmla="val 16200000"/>
              <a:gd name="adj2" fmla="val 20753616"/>
            </a:avLst>
          </a:prstGeom>
          <a:ln w="34925">
            <a:solidFill>
              <a:srgbClr val="F6B540"/>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8" name="テキスト ボックス 1347">
            <a:extLst>
              <a:ext uri="{FF2B5EF4-FFF2-40B4-BE49-F238E27FC236}">
                <a16:creationId xmlns:a16="http://schemas.microsoft.com/office/drawing/2014/main" id="{D52B5491-3A3F-46A2-CAF0-363E751CB5BF}"/>
              </a:ext>
            </a:extLst>
          </p:cNvPr>
          <p:cNvSpPr txBox="1"/>
          <p:nvPr/>
        </p:nvSpPr>
        <p:spPr>
          <a:xfrm>
            <a:off x="7155309" y="4396731"/>
            <a:ext cx="7733820" cy="230832"/>
          </a:xfrm>
          <a:prstGeom prst="rect">
            <a:avLst/>
          </a:prstGeom>
          <a:noFill/>
        </p:spPr>
        <p:txBody>
          <a:bodyPr wrap="square" rtlCol="0">
            <a:spAutoFit/>
          </a:bodyPr>
          <a:lstStyle/>
          <a:p>
            <a:r>
              <a:rPr kumimoji="1" lang="ja-JP" altLang="en-US" sz="900" dirty="0">
                <a:latin typeface="Noto Sans JP" panose="020B0200000000000000" pitchFamily="50" charset="-128"/>
                <a:ea typeface="Noto Sans JP" panose="020B0200000000000000" pitchFamily="50" charset="-128"/>
              </a:rPr>
              <a:t>　私たちのロボットは、ドリブラー・キッカーを前後に搭載しており、この</a:t>
            </a:r>
            <a:r>
              <a:rPr kumimoji="1" lang="en-US" altLang="ja-JP" sz="900" dirty="0">
                <a:latin typeface="Noto Sans JP" panose="020B0200000000000000" pitchFamily="50" charset="-128"/>
                <a:ea typeface="Noto Sans JP" panose="020B0200000000000000" pitchFamily="50" charset="-128"/>
              </a:rPr>
              <a:t>2</a:t>
            </a:r>
            <a:r>
              <a:rPr kumimoji="1" lang="ja-JP" altLang="en-US" sz="900" dirty="0">
                <a:latin typeface="Noto Sans JP" panose="020B0200000000000000" pitchFamily="50" charset="-128"/>
                <a:ea typeface="Noto Sans JP" panose="020B0200000000000000" pitchFamily="50" charset="-128"/>
              </a:rPr>
              <a:t>つを有効活用して試合を有利に進めていきます。</a:t>
            </a:r>
          </a:p>
        </p:txBody>
      </p:sp>
    </p:spTree>
    <p:extLst>
      <p:ext uri="{BB962C8B-B14F-4D97-AF65-F5344CB8AC3E}">
        <p14:creationId xmlns:p14="http://schemas.microsoft.com/office/powerpoint/2010/main" val="48936093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1780</TotalTime>
  <Words>2234</Words>
  <Application>Microsoft Office PowerPoint</Application>
  <PresentationFormat>ユーザー設定</PresentationFormat>
  <Paragraphs>264</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Noto Sans JP</vt:lpstr>
      <vt:lpstr>游ゴシック</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ren ren</dc:creator>
  <cp:lastModifiedBy>ren ren</cp:lastModifiedBy>
  <cp:revision>32</cp:revision>
  <dcterms:created xsi:type="dcterms:W3CDTF">2023-11-04T14:19:00Z</dcterms:created>
  <dcterms:modified xsi:type="dcterms:W3CDTF">2025-02-18T14:05:34Z</dcterms:modified>
</cp:coreProperties>
</file>