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6" r:id="rId7"/>
    <p:sldId id="261" r:id="rId8"/>
    <p:sldId id="262" r:id="rId9"/>
    <p:sldId id="263" r:id="rId10"/>
    <p:sldId id="264" r:id="rId11"/>
    <p:sldId id="278" r:id="rId12"/>
    <p:sldId id="279" r:id="rId13"/>
    <p:sldId id="265" r:id="rId14"/>
    <p:sldId id="266" r:id="rId15"/>
    <p:sldId id="280" r:id="rId16"/>
    <p:sldId id="283" r:id="rId17"/>
    <p:sldId id="284" r:id="rId18"/>
    <p:sldId id="285" r:id="rId19"/>
    <p:sldId id="286" r:id="rId20"/>
    <p:sldId id="287" r:id="rId21"/>
    <p:sldId id="288" r:id="rId22"/>
    <p:sldId id="289" r:id="rId23"/>
    <p:sldId id="269" r:id="rId24"/>
    <p:sldId id="270" r:id="rId25"/>
    <p:sldId id="290" r:id="rId26"/>
    <p:sldId id="271" r:id="rId27"/>
    <p:sldId id="272" r:id="rId28"/>
    <p:sldId id="273" r:id="rId29"/>
    <p:sldId id="274" r:id="rId30"/>
    <p:sldId id="275" r:id="rId3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58" autoAdjust="0"/>
  </p:normalViewPr>
  <p:slideViewPr>
    <p:cSldViewPr>
      <p:cViewPr varScale="1">
        <p:scale>
          <a:sx n="75" d="100"/>
          <a:sy n="75" d="100"/>
        </p:scale>
        <p:origin x="16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uipath.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5"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250805" y="4827345"/>
            <a:ext cx="3838319" cy="1256754"/>
          </a:xfrm>
          <a:prstGeom prst="rect">
            <a:avLst/>
          </a:prstGeom>
        </p:spPr>
        <p:txBody>
          <a:bodyPr vert="horz" wrap="square" lIns="0" tIns="12700" rIns="0" bIns="0" rtlCol="0">
            <a:spAutoFit/>
          </a:bodyPr>
          <a:lstStyle/>
          <a:p>
            <a:pPr marL="12700" marR="1216025">
              <a:lnSpc>
                <a:spcPct val="100000"/>
              </a:lnSpc>
              <a:spcBef>
                <a:spcPts val="100"/>
              </a:spcBef>
            </a:pPr>
            <a:r>
              <a:rPr lang="en-IN" sz="2000" b="1" spc="-25" dirty="0">
                <a:latin typeface="Calibri"/>
                <a:cs typeface="Calibri"/>
              </a:rPr>
              <a:t>220701175</a:t>
            </a:r>
          </a:p>
          <a:p>
            <a:pPr marL="12700" marR="1216025">
              <a:lnSpc>
                <a:spcPct val="100000"/>
              </a:lnSpc>
              <a:spcBef>
                <a:spcPts val="100"/>
              </a:spcBef>
            </a:pPr>
            <a:r>
              <a:rPr lang="en-IN" sz="2000" b="1" spc="-25" dirty="0">
                <a:latin typeface="Calibri"/>
                <a:cs typeface="Calibri"/>
              </a:rPr>
              <a:t>Muneesh P</a:t>
            </a:r>
            <a:endParaRPr sz="2000" dirty="0">
              <a:latin typeface="Calibri"/>
              <a:cs typeface="Calibri"/>
            </a:endParaRPr>
          </a:p>
          <a:p>
            <a:pPr marL="12700">
              <a:lnSpc>
                <a:spcPct val="100000"/>
              </a:lnSpc>
            </a:pPr>
            <a:r>
              <a:rPr sz="2000" b="1" dirty="0">
                <a:latin typeface="Calibri"/>
                <a:cs typeface="Calibri"/>
              </a:rPr>
              <a:t>Guide</a:t>
            </a:r>
            <a:r>
              <a:rPr sz="2000" b="1" spc="-75" dirty="0">
                <a:latin typeface="Calibri"/>
                <a:cs typeface="Calibri"/>
              </a:rPr>
              <a:t> </a:t>
            </a:r>
            <a:r>
              <a:rPr sz="2000" b="1" spc="-20" dirty="0">
                <a:latin typeface="Calibri"/>
                <a:cs typeface="Calibri"/>
              </a:rPr>
              <a:t>Nam</a:t>
            </a:r>
            <a:r>
              <a:rPr lang="en-IN" sz="2000" b="1" spc="-20" dirty="0">
                <a:latin typeface="Calibri"/>
                <a:cs typeface="Calibri"/>
              </a:rPr>
              <a:t>e</a:t>
            </a:r>
            <a:endParaRPr sz="2000" dirty="0">
              <a:latin typeface="Calibri"/>
              <a:cs typeface="Calibri"/>
            </a:endParaRPr>
          </a:p>
          <a:p>
            <a:pPr marL="12700">
              <a:lnSpc>
                <a:spcPct val="100000"/>
              </a:lnSpc>
            </a:pPr>
            <a:r>
              <a:rPr lang="en-IN" sz="2000" b="1" spc="-10" dirty="0">
                <a:latin typeface="Calibri"/>
                <a:cs typeface="Calibri"/>
              </a:rPr>
              <a:t>Computer Science and Engineering</a:t>
            </a:r>
            <a:endParaRPr sz="2000" dirty="0">
              <a:latin typeface="Calibri"/>
              <a:cs typeface="Calibri"/>
            </a:endParaRPr>
          </a:p>
        </p:txBody>
      </p:sp>
      <p:sp>
        <p:nvSpPr>
          <p:cNvPr id="11" name="object 11"/>
          <p:cNvSpPr txBox="1">
            <a:spLocks noGrp="1"/>
          </p:cNvSpPr>
          <p:nvPr>
            <p:ph type="title"/>
          </p:nvPr>
        </p:nvSpPr>
        <p:spPr>
          <a:xfrm>
            <a:off x="261996" y="1196868"/>
            <a:ext cx="3014345" cy="635000"/>
          </a:xfrm>
          <a:prstGeom prst="rect">
            <a:avLst/>
          </a:prstGeom>
        </p:spPr>
        <p:txBody>
          <a:bodyPr vert="horz" wrap="square" lIns="0" tIns="12700" rIns="0" bIns="0" rtlCol="0">
            <a:spAutoFit/>
          </a:bodyPr>
          <a:lstStyle/>
          <a:p>
            <a:pPr marL="12700" marR="5080" indent="694055">
              <a:lnSpc>
                <a:spcPct val="100000"/>
              </a:lnSpc>
              <a:spcBef>
                <a:spcPts val="100"/>
              </a:spcBef>
            </a:pPr>
            <a:r>
              <a:rPr sz="2000" b="1" dirty="0">
                <a:solidFill>
                  <a:srgbClr val="FFFFFF"/>
                </a:solidFill>
                <a:latin typeface="Calibri"/>
                <a:cs typeface="Calibri"/>
              </a:rPr>
              <a:t>Introduction</a:t>
            </a:r>
            <a:r>
              <a:rPr sz="2000" b="1" spc="-60" dirty="0">
                <a:solidFill>
                  <a:srgbClr val="FFFFFF"/>
                </a:solidFill>
                <a:latin typeface="Calibri"/>
                <a:cs typeface="Calibri"/>
              </a:rPr>
              <a:t> </a:t>
            </a:r>
            <a:r>
              <a:rPr sz="2000" b="1" spc="-25" dirty="0">
                <a:solidFill>
                  <a:srgbClr val="FFFFFF"/>
                </a:solidFill>
                <a:latin typeface="Calibri"/>
                <a:cs typeface="Calibri"/>
              </a:rPr>
              <a:t>to </a:t>
            </a:r>
            <a:r>
              <a:rPr sz="2000" b="1" dirty="0">
                <a:solidFill>
                  <a:srgbClr val="FFFFFF"/>
                </a:solidFill>
                <a:latin typeface="Calibri"/>
                <a:cs typeface="Calibri"/>
              </a:rPr>
              <a:t>Robotic</a:t>
            </a:r>
            <a:r>
              <a:rPr sz="2000" b="1" spc="-70" dirty="0">
                <a:solidFill>
                  <a:srgbClr val="FFFFFF"/>
                </a:solidFill>
                <a:latin typeface="Calibri"/>
                <a:cs typeface="Calibri"/>
              </a:rPr>
              <a:t> </a:t>
            </a:r>
            <a:r>
              <a:rPr sz="2000" b="1" dirty="0">
                <a:solidFill>
                  <a:srgbClr val="FFFFFF"/>
                </a:solidFill>
                <a:latin typeface="Calibri"/>
                <a:cs typeface="Calibri"/>
              </a:rPr>
              <a:t>Process</a:t>
            </a:r>
            <a:r>
              <a:rPr sz="2000" b="1" spc="-65" dirty="0">
                <a:solidFill>
                  <a:srgbClr val="FFFFFF"/>
                </a:solidFill>
                <a:latin typeface="Calibri"/>
                <a:cs typeface="Calibri"/>
              </a:rPr>
              <a:t> </a:t>
            </a:r>
            <a:r>
              <a:rPr sz="2000" b="1" spc="-10" dirty="0">
                <a:solidFill>
                  <a:srgbClr val="FFFFFF"/>
                </a:solidFill>
                <a:latin typeface="Calibri"/>
                <a:cs typeface="Calibri"/>
              </a:rPr>
              <a:t>Automation</a:t>
            </a:r>
            <a:endParaRPr sz="2000">
              <a:latin typeface="Calibri"/>
              <a:cs typeface="Calibri"/>
            </a:endParaRPr>
          </a:p>
        </p:txBody>
      </p:sp>
      <p:sp>
        <p:nvSpPr>
          <p:cNvPr id="12" name="object 12"/>
          <p:cNvSpPr txBox="1"/>
          <p:nvPr/>
        </p:nvSpPr>
        <p:spPr>
          <a:xfrm>
            <a:off x="98599" y="1956704"/>
            <a:ext cx="4930793" cy="2044149"/>
          </a:xfrm>
          <a:prstGeom prst="rect">
            <a:avLst/>
          </a:prstGeom>
        </p:spPr>
        <p:txBody>
          <a:bodyPr vert="horz" wrap="square" lIns="0" tIns="12700" rIns="0" bIns="0" rtlCol="0">
            <a:spAutoFit/>
          </a:bodyPr>
          <a:lstStyle/>
          <a:p>
            <a:pPr marL="12700" marR="5080">
              <a:lnSpc>
                <a:spcPct val="100000"/>
              </a:lnSpc>
              <a:spcBef>
                <a:spcPts val="100"/>
              </a:spcBef>
            </a:pPr>
            <a:r>
              <a:rPr lang="en-IN" sz="4400" b="1" dirty="0" err="1">
                <a:solidFill>
                  <a:srgbClr val="FFFFFF"/>
                </a:solidFill>
                <a:latin typeface="Calibri"/>
                <a:cs typeface="Calibri"/>
              </a:rPr>
              <a:t>AUTOREM</a:t>
            </a:r>
            <a:r>
              <a:rPr lang="en-IN" sz="4400" b="1" dirty="0">
                <a:solidFill>
                  <a:srgbClr val="FFFFFF"/>
                </a:solidFill>
                <a:latin typeface="Calibri"/>
                <a:cs typeface="Calibri"/>
              </a:rPr>
              <a:t>: AUTOLOGIN AND ERP REMINDER</a:t>
            </a:r>
            <a:endParaRPr sz="4400" dirty="0">
              <a:latin typeface="Calibri"/>
              <a:cs typeface="Calibri"/>
            </a:endParaRPr>
          </a:p>
        </p:txBody>
      </p:sp>
      <p:grpSp>
        <p:nvGrpSpPr>
          <p:cNvPr id="13" name="object 13"/>
          <p:cNvGrpSpPr/>
          <p:nvPr/>
        </p:nvGrpSpPr>
        <p:grpSpPr>
          <a:xfrm>
            <a:off x="4639536" y="1478572"/>
            <a:ext cx="4290060" cy="4429760"/>
            <a:chOff x="4639536" y="1478572"/>
            <a:chExt cx="4290060" cy="442976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pic>
          <p:nvPicPr>
            <p:cNvPr id="16" name="object 16"/>
            <p:cNvPicPr/>
            <p:nvPr/>
          </p:nvPicPr>
          <p:blipFill>
            <a:blip r:embed="rId6" cstate="print"/>
            <a:stretch>
              <a:fillRect/>
            </a:stretch>
          </p:blipFill>
          <p:spPr>
            <a:xfrm>
              <a:off x="7128284" y="4503784"/>
              <a:ext cx="1801062" cy="1404395"/>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sp>
        <p:nvSpPr>
          <p:cNvPr id="3" name="object 3"/>
          <p:cNvSpPr txBox="1"/>
          <p:nvPr/>
        </p:nvSpPr>
        <p:spPr>
          <a:xfrm>
            <a:off x="308024" y="878961"/>
            <a:ext cx="8454976" cy="5678478"/>
          </a:xfrm>
          <a:prstGeom prst="rect">
            <a:avLst/>
          </a:prstGeom>
        </p:spPr>
        <p:txBody>
          <a:bodyPr vert="horz" wrap="square" lIns="0" tIns="137160" rIns="0" bIns="0" rtlCol="0">
            <a:spAutoFit/>
          </a:bodyPr>
          <a:lstStyle/>
          <a:p>
            <a:r>
              <a:rPr lang="en-US" sz="2400" b="1" dirty="0"/>
              <a:t>Module 1: ERP Data Extraction and Processing</a:t>
            </a:r>
            <a:br>
              <a:rPr lang="en-US" sz="2400" dirty="0"/>
            </a:br>
            <a:r>
              <a:rPr lang="en-US" sz="2400" dirty="0"/>
              <a:t>In this module, the objective is to automate the retrieval of assignment-related data from the institution’s ERP system. The process involves logging into the ERP, navigating to the relevant sections, and extracting details such as assignment titles, deadlines, and statuses. This data is then processed to ensure it is formatted appropriately for notification purposes. Key tasks include:</a:t>
            </a:r>
          </a:p>
          <a:p>
            <a:pPr>
              <a:buFont typeface="Arial" panose="020B0604020202020204" pitchFamily="34" charset="0"/>
              <a:buChar char="•"/>
            </a:pPr>
            <a:r>
              <a:rPr lang="en-US" sz="2400" b="1" dirty="0"/>
              <a:t>Automated Login:</a:t>
            </a:r>
            <a:r>
              <a:rPr lang="en-US" sz="2400" dirty="0"/>
              <a:t> Using scripts to securely log into the ERP system without manual intervention.</a:t>
            </a:r>
          </a:p>
          <a:p>
            <a:pPr>
              <a:buFont typeface="Arial" panose="020B0604020202020204" pitchFamily="34" charset="0"/>
              <a:buChar char="•"/>
            </a:pPr>
            <a:r>
              <a:rPr lang="en-US" sz="2400" b="1" dirty="0"/>
              <a:t>Data Extraction:</a:t>
            </a:r>
            <a:r>
              <a:rPr lang="en-US" sz="2400" dirty="0"/>
              <a:t> Identifying and collecting assignment-related data from the ERP system.</a:t>
            </a:r>
          </a:p>
          <a:p>
            <a:pPr>
              <a:buFont typeface="Arial" panose="020B0604020202020204" pitchFamily="34" charset="0"/>
              <a:buChar char="•"/>
            </a:pPr>
            <a:r>
              <a:rPr lang="en-US" sz="2400" b="1" dirty="0"/>
              <a:t>Data Validation:</a:t>
            </a:r>
            <a:r>
              <a:rPr lang="en-US" sz="2400" dirty="0"/>
              <a:t> Verifying the extracted data for completeness and ensuring that deadlines and assignment details are accurate.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1C4E-0EB2-85F8-1EF0-B5E0E114D5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0A3A6D-70EB-E5B3-61A0-E8B1114A10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871C04CB-0033-A2DB-ADD9-A27E8705203E}"/>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642C7FD-7F56-2400-CE8B-3C17EF058A38}"/>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750490C5-8FF1-FDFE-34CC-43453C90696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a:extLst>
              <a:ext uri="{FF2B5EF4-FFF2-40B4-BE49-F238E27FC236}">
                <a16:creationId xmlns:a16="http://schemas.microsoft.com/office/drawing/2014/main" id="{97B9017F-84FA-924F-CB66-2077732DCC49}"/>
              </a:ext>
            </a:extLst>
          </p:cNvPr>
          <p:cNvSpPr txBox="1"/>
          <p:nvPr/>
        </p:nvSpPr>
        <p:spPr>
          <a:xfrm>
            <a:off x="308024" y="878961"/>
            <a:ext cx="8759776" cy="5309146"/>
          </a:xfrm>
          <a:prstGeom prst="rect">
            <a:avLst/>
          </a:prstGeom>
        </p:spPr>
        <p:txBody>
          <a:bodyPr vert="horz" wrap="square" lIns="0" tIns="137160" rIns="0" bIns="0" rtlCol="0">
            <a:spAutoFit/>
          </a:bodyPr>
          <a:lstStyle/>
          <a:p>
            <a:r>
              <a:rPr lang="en-US" sz="2400" b="1" dirty="0"/>
              <a:t>Module 2: Email Notification and Reminder System</a:t>
            </a:r>
            <a:br>
              <a:rPr lang="en-US" sz="2400" dirty="0"/>
            </a:br>
            <a:r>
              <a:rPr lang="en-US" sz="2400" dirty="0"/>
              <a:t>This module focuses on automating the process of notifying students about upcoming assignment deadlines through email. Once the processed data is ready, the system generates personalized reminders and sends them via email using SMTP. Key tasks include:</a:t>
            </a:r>
          </a:p>
          <a:p>
            <a:pPr>
              <a:buFont typeface="Arial" panose="020B0604020202020204" pitchFamily="34" charset="0"/>
              <a:buChar char="•"/>
            </a:pPr>
            <a:r>
              <a:rPr lang="en-US" sz="2400" b="1" dirty="0"/>
              <a:t>Email Content Generation:</a:t>
            </a:r>
            <a:r>
              <a:rPr lang="en-US" sz="2400" dirty="0"/>
              <a:t> Creating clear and concise email messages that include assignment details, deadlines, and links to relevant resources.</a:t>
            </a:r>
          </a:p>
          <a:p>
            <a:pPr>
              <a:buFont typeface="Arial" panose="020B0604020202020204" pitchFamily="34" charset="0"/>
              <a:buChar char="•"/>
            </a:pPr>
            <a:r>
              <a:rPr lang="en-US" sz="2400" b="1" dirty="0"/>
              <a:t>Automated Email Dispatch:</a:t>
            </a:r>
            <a:r>
              <a:rPr lang="en-US" sz="2400" dirty="0"/>
              <a:t> Configuring and using SMTP to send emails to the students automatically at scheduled intervals.</a:t>
            </a:r>
          </a:p>
          <a:p>
            <a:pPr>
              <a:buFont typeface="Arial" panose="020B0604020202020204" pitchFamily="34" charset="0"/>
              <a:buChar char="•"/>
            </a:pPr>
            <a:r>
              <a:rPr lang="en-US" sz="2400" b="1" dirty="0"/>
              <a:t>Scheduling Notifications:</a:t>
            </a:r>
            <a:r>
              <a:rPr lang="en-US" sz="2400" dirty="0"/>
              <a:t> Setting up task schedulers or </a:t>
            </a:r>
            <a:r>
              <a:rPr lang="en-US" sz="2400" dirty="0" err="1"/>
              <a:t>cron</a:t>
            </a:r>
            <a:r>
              <a:rPr lang="en-US" sz="2400" dirty="0"/>
              <a:t> jobs to send reminders at regular intervals, ensuring students are consistently updated.</a:t>
            </a:r>
          </a:p>
        </p:txBody>
      </p:sp>
    </p:spTree>
    <p:extLst>
      <p:ext uri="{BB962C8B-B14F-4D97-AF65-F5344CB8AC3E}">
        <p14:creationId xmlns:p14="http://schemas.microsoft.com/office/powerpoint/2010/main" val="383786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D6F6-B8BE-610F-2C69-FBB89994B7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A98DFF-F9E4-7710-1612-B9633F66BEFF}"/>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a:extLst>
              <a:ext uri="{FF2B5EF4-FFF2-40B4-BE49-F238E27FC236}">
                <a16:creationId xmlns:a16="http://schemas.microsoft.com/office/drawing/2014/main" id="{B15D2207-2B60-79FE-03E2-4AC48326252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2842EB38-624C-03BA-3B3E-6FD88A7E3CD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F0B55978-F571-9CB5-A637-9F92C219BD89}"/>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3" name="object 3">
            <a:extLst>
              <a:ext uri="{FF2B5EF4-FFF2-40B4-BE49-F238E27FC236}">
                <a16:creationId xmlns:a16="http://schemas.microsoft.com/office/drawing/2014/main" id="{E74F4749-9F9B-540A-F96D-78D498E2F29A}"/>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Activity Diagram</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7" name="Picture 6">
            <a:extLst>
              <a:ext uri="{FF2B5EF4-FFF2-40B4-BE49-F238E27FC236}">
                <a16:creationId xmlns:a16="http://schemas.microsoft.com/office/drawing/2014/main" id="{8AF820A6-AC7E-1E6B-2879-614AEE57D6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848" y="1574759"/>
            <a:ext cx="8412528" cy="4292641"/>
          </a:xfrm>
          <a:prstGeom prst="rect">
            <a:avLst/>
          </a:prstGeom>
        </p:spPr>
      </p:pic>
    </p:spTree>
    <p:extLst>
      <p:ext uri="{BB962C8B-B14F-4D97-AF65-F5344CB8AC3E}">
        <p14:creationId xmlns:p14="http://schemas.microsoft.com/office/powerpoint/2010/main" val="303475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Table</a:t>
            </a:r>
            <a:r>
              <a:rPr spc="-12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p:cNvSpPr txBox="1"/>
          <p:nvPr/>
        </p:nvSpPr>
        <p:spPr>
          <a:xfrm>
            <a:off x="308024" y="1003808"/>
            <a:ext cx="6626176" cy="382156"/>
          </a:xfrm>
          <a:prstGeom prst="rect">
            <a:avLst/>
          </a:prstGeom>
        </p:spPr>
        <p:txBody>
          <a:bodyPr vert="horz" wrap="square" lIns="0" tIns="12700" rIns="0" bIns="0" rtlCol="0">
            <a:spAutoFit/>
          </a:bodyPr>
          <a:lstStyle/>
          <a:p>
            <a:pPr marL="310515" indent="-297815">
              <a:lnSpc>
                <a:spcPct val="100000"/>
              </a:lnSpc>
              <a:spcBef>
                <a:spcPts val="100"/>
              </a:spcBef>
              <a:buFont typeface="Lucida Sans Unicode"/>
              <a:buChar char="▪"/>
              <a:tabLst>
                <a:tab pos="310515" algn="l"/>
              </a:tabLst>
            </a:pPr>
            <a:r>
              <a:rPr sz="2400" b="1" spc="-25" dirty="0">
                <a:latin typeface="Calibri"/>
                <a:cs typeface="Calibri"/>
              </a:rPr>
              <a:t>E</a:t>
            </a:r>
            <a:r>
              <a:rPr lang="en-IN" sz="2400" b="1" spc="-25" dirty="0" err="1">
                <a:latin typeface="Calibri"/>
                <a:cs typeface="Calibri"/>
              </a:rPr>
              <a:t>ntity</a:t>
            </a:r>
            <a:r>
              <a:rPr lang="en-IN" sz="2400" b="1" spc="-25" dirty="0">
                <a:latin typeface="Calibri"/>
                <a:cs typeface="Calibri"/>
              </a:rPr>
              <a:t> Relationship Diagram</a:t>
            </a:r>
            <a:endParaRPr sz="2400" b="1" dirty="0">
              <a:latin typeface="Calibri"/>
              <a:cs typeface="Calibri"/>
            </a:endParaRPr>
          </a:p>
        </p:txBody>
      </p:sp>
      <p:pic>
        <p:nvPicPr>
          <p:cNvPr id="9" name="Picture 8">
            <a:extLst>
              <a:ext uri="{FF2B5EF4-FFF2-40B4-BE49-F238E27FC236}">
                <a16:creationId xmlns:a16="http://schemas.microsoft.com/office/drawing/2014/main" id="{A2793572-9E42-55ED-0ADC-B39B7B103B0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3426" y="1385964"/>
            <a:ext cx="4804169" cy="50316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p:cNvSpPr txBox="1"/>
          <p:nvPr/>
        </p:nvSpPr>
        <p:spPr>
          <a:xfrm>
            <a:off x="308024" y="891641"/>
            <a:ext cx="8759776" cy="5050100"/>
          </a:xfrm>
          <a:prstGeom prst="rect">
            <a:avLst/>
          </a:prstGeom>
        </p:spPr>
        <p:txBody>
          <a:bodyPr vert="horz" wrap="square" lIns="0" tIns="124460" rIns="0" bIns="0" rtlCol="0">
            <a:spAutoFit/>
          </a:bodyPr>
          <a:lstStyle/>
          <a:p>
            <a:r>
              <a:rPr lang="en-US" sz="2000" b="1" dirty="0"/>
              <a:t>Process 1: ERP Data Extraction and Processing</a:t>
            </a:r>
          </a:p>
          <a:p>
            <a:endParaRPr lang="en-US" sz="2000" dirty="0"/>
          </a:p>
          <a:p>
            <a:pPr>
              <a:buFont typeface="+mj-lt"/>
              <a:buAutoNum type="arabicPeriod"/>
            </a:pPr>
            <a:r>
              <a:rPr lang="en-US" sz="2000" b="1" dirty="0"/>
              <a:t>Login Automation:</a:t>
            </a:r>
            <a:endParaRPr lang="en-US" sz="2000" dirty="0"/>
          </a:p>
          <a:p>
            <a:pPr marL="742950" lvl="1" indent="-285750">
              <a:buFont typeface="+mj-lt"/>
              <a:buAutoNum type="arabicPeriod"/>
            </a:pPr>
            <a:r>
              <a:rPr lang="en-US" sz="2000" dirty="0"/>
              <a:t>Use UiPath's </a:t>
            </a:r>
            <a:r>
              <a:rPr lang="en-US" sz="2000" b="1" dirty="0"/>
              <a:t>Web Automation</a:t>
            </a:r>
            <a:r>
              <a:rPr lang="en-US" sz="2000" dirty="0"/>
              <a:t> activities to open the ERP system's login page.</a:t>
            </a:r>
          </a:p>
          <a:p>
            <a:pPr marL="742950" lvl="1" indent="-285750">
              <a:buFont typeface="+mj-lt"/>
              <a:buAutoNum type="arabicPeriod"/>
            </a:pPr>
            <a:r>
              <a:rPr lang="en-US" sz="2000" dirty="0"/>
              <a:t>Use the </a:t>
            </a:r>
            <a:r>
              <a:rPr lang="en-US" sz="2000" b="1" dirty="0"/>
              <a:t>Get Text</a:t>
            </a:r>
            <a:r>
              <a:rPr lang="en-US" sz="2000" dirty="0"/>
              <a:t> or </a:t>
            </a:r>
            <a:r>
              <a:rPr lang="en-US" sz="2000" b="1" dirty="0"/>
              <a:t>Screen Scraping</a:t>
            </a:r>
            <a:r>
              <a:rPr lang="en-US" sz="2000" dirty="0"/>
              <a:t> activities to verify successful login.</a:t>
            </a:r>
          </a:p>
          <a:p>
            <a:pPr marL="742950" lvl="1" indent="-285750">
              <a:buFont typeface="+mj-lt"/>
              <a:buAutoNum type="arabicPeriod"/>
            </a:pPr>
            <a:endParaRPr lang="en-US" sz="2000" dirty="0"/>
          </a:p>
          <a:p>
            <a:pPr>
              <a:buFont typeface="+mj-lt"/>
              <a:buAutoNum type="arabicPeriod"/>
            </a:pPr>
            <a:r>
              <a:rPr lang="en-US" sz="2000" b="1" dirty="0"/>
              <a:t>Data Retrieval:</a:t>
            </a:r>
            <a:endParaRPr lang="en-US" sz="2000" dirty="0"/>
          </a:p>
          <a:p>
            <a:pPr marL="742950" lvl="1" indent="-285750">
              <a:buFont typeface="+mj-lt"/>
              <a:buAutoNum type="arabicPeriod"/>
            </a:pPr>
            <a:r>
              <a:rPr lang="en-US" sz="2000" dirty="0"/>
              <a:t>Access the assignments section using automated navigation.</a:t>
            </a:r>
          </a:p>
          <a:p>
            <a:pPr marL="742950" lvl="1" indent="-285750">
              <a:buFont typeface="+mj-lt"/>
              <a:buAutoNum type="arabicPeriod"/>
            </a:pPr>
            <a:r>
              <a:rPr lang="en-US" sz="2000" dirty="0"/>
              <a:t>Scrape assignment details like titles, deadlines, and statuses.</a:t>
            </a:r>
          </a:p>
          <a:p>
            <a:pPr marL="742950" lvl="1" indent="-285750">
              <a:buFont typeface="+mj-lt"/>
              <a:buAutoNum type="arabicPeriod"/>
            </a:pPr>
            <a:endParaRPr lang="en-US" sz="2000" dirty="0"/>
          </a:p>
          <a:p>
            <a:pPr>
              <a:buFont typeface="+mj-lt"/>
              <a:buAutoNum type="arabicPeriod"/>
            </a:pPr>
            <a:r>
              <a:rPr lang="en-US" sz="2000" b="1" dirty="0"/>
              <a:t>Data Validation and Processing:</a:t>
            </a:r>
            <a:endParaRPr lang="en-US" sz="2000" dirty="0"/>
          </a:p>
          <a:p>
            <a:pPr marL="742950" lvl="1" indent="-285750">
              <a:buFont typeface="+mj-lt"/>
              <a:buAutoNum type="arabicPeriod"/>
            </a:pPr>
            <a:r>
              <a:rPr lang="en-US" sz="2000" dirty="0"/>
              <a:t>Validate extracted data to check for completeness and remove duplicates.</a:t>
            </a:r>
          </a:p>
          <a:p>
            <a:pPr marL="742950" lvl="1" indent="-285750">
              <a:buFont typeface="+mj-lt"/>
              <a:buAutoNum type="arabicPeriod"/>
            </a:pPr>
            <a:r>
              <a:rPr lang="en-US" sz="2000" dirty="0"/>
              <a:t>Format deadlines and sort assignments by urgency.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8C899-3B1F-FAFD-6186-B2C5C853C2D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BD222A-DB68-41D7-391A-FC3EB7CDA7A0}"/>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a:extLst>
              <a:ext uri="{FF2B5EF4-FFF2-40B4-BE49-F238E27FC236}">
                <a16:creationId xmlns:a16="http://schemas.microsoft.com/office/drawing/2014/main" id="{5BDF6C16-173F-47E6-2CA4-13A322DB704C}"/>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76D2E437-E61F-EB5B-8DEC-2D811E6E5CD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47E15A8B-A7F7-81D6-2C9E-F8CBCD14B0B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a:extLst>
              <a:ext uri="{FF2B5EF4-FFF2-40B4-BE49-F238E27FC236}">
                <a16:creationId xmlns:a16="http://schemas.microsoft.com/office/drawing/2014/main" id="{3D737467-94AE-3347-130D-E71E14309064}"/>
              </a:ext>
            </a:extLst>
          </p:cNvPr>
          <p:cNvSpPr txBox="1"/>
          <p:nvPr/>
        </p:nvSpPr>
        <p:spPr>
          <a:xfrm>
            <a:off x="263525" y="836009"/>
            <a:ext cx="8759776" cy="6101670"/>
          </a:xfrm>
          <a:prstGeom prst="rect">
            <a:avLst/>
          </a:prstGeom>
        </p:spPr>
        <p:txBody>
          <a:bodyPr vert="horz" wrap="square" lIns="0" tIns="124460" rIns="0" bIns="0" rtlCol="0">
            <a:spAutoFit/>
          </a:bodyPr>
          <a:lstStyle/>
          <a:p>
            <a:r>
              <a:rPr lang="en-US" sz="2000" b="1" dirty="0"/>
              <a:t>Process 2: Email Notification System</a:t>
            </a:r>
          </a:p>
          <a:p>
            <a:endParaRPr lang="en-US" sz="2000" b="1" dirty="0"/>
          </a:p>
          <a:p>
            <a:pPr>
              <a:buFont typeface="+mj-lt"/>
              <a:buAutoNum type="arabicPeriod"/>
            </a:pPr>
            <a:r>
              <a:rPr lang="en-US" sz="2000" b="1" dirty="0"/>
              <a:t>Email Configuration:</a:t>
            </a:r>
            <a:endParaRPr lang="en-US" sz="2000" dirty="0"/>
          </a:p>
          <a:p>
            <a:pPr marL="742950" lvl="1" indent="-285750">
              <a:buFont typeface="+mj-lt"/>
              <a:buAutoNum type="arabicPeriod"/>
            </a:pPr>
            <a:r>
              <a:rPr lang="en-US" sz="2000" dirty="0"/>
              <a:t>Configure the Gmail or SMTP email settings in UiPath using the </a:t>
            </a:r>
            <a:r>
              <a:rPr lang="en-US" sz="2000" b="1" dirty="0"/>
              <a:t>Send SMTP Mail Message</a:t>
            </a:r>
            <a:r>
              <a:rPr lang="en-US" sz="2000" dirty="0"/>
              <a:t> activity.</a:t>
            </a:r>
          </a:p>
          <a:p>
            <a:pPr marL="742950" lvl="1" indent="-285750">
              <a:buFont typeface="+mj-lt"/>
              <a:buAutoNum type="arabicPeriod"/>
            </a:pPr>
            <a:r>
              <a:rPr lang="en-US" sz="2000" dirty="0"/>
              <a:t>Use the sender’s email credentials stored in Orchestrator or in a secure way.</a:t>
            </a:r>
          </a:p>
          <a:p>
            <a:pPr marL="742950" lvl="1" indent="-285750">
              <a:buFont typeface="+mj-lt"/>
              <a:buAutoNum type="arabicPeriod"/>
            </a:pPr>
            <a:endParaRPr lang="en-US" sz="2000" dirty="0"/>
          </a:p>
          <a:p>
            <a:pPr>
              <a:buFont typeface="+mj-lt"/>
              <a:buAutoNum type="arabicPeriod"/>
            </a:pPr>
            <a:r>
              <a:rPr lang="en-US" sz="2000" b="1" dirty="0"/>
              <a:t>Email Content Generation:</a:t>
            </a:r>
            <a:endParaRPr lang="en-US" sz="2000" dirty="0"/>
          </a:p>
          <a:p>
            <a:pPr marL="742950" lvl="1" indent="-285750">
              <a:buFont typeface="+mj-lt"/>
              <a:buAutoNum type="arabicPeriod"/>
            </a:pPr>
            <a:r>
              <a:rPr lang="en-US" sz="2000" dirty="0"/>
              <a:t>Use </a:t>
            </a:r>
            <a:r>
              <a:rPr lang="en-US" sz="2000" b="1" dirty="0"/>
              <a:t>Assign</a:t>
            </a:r>
            <a:r>
              <a:rPr lang="en-US" sz="2000" dirty="0"/>
              <a:t> activities to generate personalized email content by mapping the assignment data (e.g., title, deadline) to placeholders.</a:t>
            </a:r>
          </a:p>
          <a:p>
            <a:pPr marL="742950" lvl="1" indent="-285750">
              <a:buFont typeface="+mj-lt"/>
              <a:buAutoNum type="arabicPeriod"/>
            </a:pPr>
            <a:r>
              <a:rPr lang="en-US" sz="2000" dirty="0"/>
              <a:t>Create dynamic email bodies with </a:t>
            </a:r>
            <a:r>
              <a:rPr lang="en-US" sz="2000" b="1" dirty="0" err="1"/>
              <a:t>String.Format</a:t>
            </a:r>
            <a:r>
              <a:rPr lang="en-US" sz="2000" dirty="0"/>
              <a:t> to ensure that each email includes relevant assignment information.</a:t>
            </a:r>
          </a:p>
          <a:p>
            <a:pPr marL="457200" lvl="1"/>
            <a:endParaRPr lang="en-US" sz="2000" dirty="0"/>
          </a:p>
          <a:p>
            <a:pPr>
              <a:buFont typeface="+mj-lt"/>
              <a:buAutoNum type="arabicPeriod"/>
            </a:pPr>
            <a:r>
              <a:rPr lang="en-US" sz="2000" b="1" dirty="0"/>
              <a:t>Email Dispatch:</a:t>
            </a:r>
            <a:endParaRPr lang="en-US" sz="2000" dirty="0"/>
          </a:p>
          <a:p>
            <a:pPr marL="742950" lvl="1" indent="-285750">
              <a:buFont typeface="+mj-lt"/>
              <a:buAutoNum type="arabicPeriod"/>
            </a:pPr>
            <a:r>
              <a:rPr lang="en-US" sz="2000" dirty="0"/>
              <a:t>Use the </a:t>
            </a:r>
            <a:r>
              <a:rPr lang="en-US" sz="2000" b="1" dirty="0"/>
              <a:t>Send SMTP Mail Message</a:t>
            </a:r>
            <a:r>
              <a:rPr lang="en-US" sz="2000" dirty="0"/>
              <a:t> activity to automatically send personalized emails to students.</a:t>
            </a:r>
          </a:p>
          <a:p>
            <a:pPr marL="742950" lvl="1" indent="-285750">
              <a:buFont typeface="+mj-lt"/>
              <a:buAutoNum type="arabicPeriod"/>
            </a:pPr>
            <a:r>
              <a:rPr lang="en-US" sz="2000" dirty="0"/>
              <a:t>Use </a:t>
            </a:r>
            <a:r>
              <a:rPr lang="en-US" sz="2000" b="1" dirty="0"/>
              <a:t>Log Message</a:t>
            </a:r>
            <a:r>
              <a:rPr lang="en-US" sz="2000" dirty="0"/>
              <a:t> activity to log successful email dispatch &amp; errors.</a:t>
            </a:r>
          </a:p>
          <a:p>
            <a:pPr marL="12700">
              <a:spcBef>
                <a:spcPts val="980"/>
              </a:spcBef>
              <a:tabLst>
                <a:tab pos="310515" algn="l"/>
              </a:tabLst>
            </a:pPr>
            <a:endParaRPr lang="en-US" sz="2000" b="1" dirty="0">
              <a:latin typeface="+mj-lt"/>
              <a:cs typeface="Calibri"/>
            </a:endParaRPr>
          </a:p>
        </p:txBody>
      </p:sp>
      <p:sp>
        <p:nvSpPr>
          <p:cNvPr id="16" name="Rectangle 10">
            <a:extLst>
              <a:ext uri="{FF2B5EF4-FFF2-40B4-BE49-F238E27FC236}">
                <a16:creationId xmlns:a16="http://schemas.microsoft.com/office/drawing/2014/main" id="{087FBFB3-0D53-4B76-5240-9361A03D83F9}"/>
              </a:ext>
            </a:extLst>
          </p:cNvPr>
          <p:cNvSpPr>
            <a:spLocks noChangeArrowheads="1"/>
          </p:cNvSpPr>
          <p:nvPr/>
        </p:nvSpPr>
        <p:spPr bwMode="auto">
          <a:xfrm>
            <a:off x="542165" y="4821197"/>
            <a:ext cx="78003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80407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1E619-5BE9-56B6-89D0-58D8ACF8D04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0DEFDA-9518-7BA9-97C2-1D946EF195C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199D0394-30AE-F889-88D6-5939F7428C6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79B151E-1BB5-673B-B1C0-1A9BC36B2D6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6E293F30-7443-0D3A-624A-1B1B0F5D1BB1}"/>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3" name="object 3">
            <a:extLst>
              <a:ext uri="{FF2B5EF4-FFF2-40B4-BE49-F238E27FC236}">
                <a16:creationId xmlns:a16="http://schemas.microsoft.com/office/drawing/2014/main" id="{08613068-31F9-F6E7-A579-AF55C3114DE3}"/>
              </a:ext>
            </a:extLst>
          </p:cNvPr>
          <p:cNvSpPr txBox="1"/>
          <p:nvPr/>
        </p:nvSpPr>
        <p:spPr>
          <a:xfrm>
            <a:off x="308024" y="878961"/>
            <a:ext cx="8759776" cy="4939814"/>
          </a:xfrm>
          <a:prstGeom prst="rect">
            <a:avLst/>
          </a:prstGeom>
        </p:spPr>
        <p:txBody>
          <a:bodyPr vert="horz" wrap="square" lIns="0" tIns="137160" rIns="0" bIns="0" rtlCol="0">
            <a:spAutoFit/>
          </a:bodyPr>
          <a:lstStyle/>
          <a:p>
            <a:r>
              <a:rPr lang="en-US" sz="2400" b="1" dirty="0"/>
              <a:t>Module 1: Initialize and Setup</a:t>
            </a:r>
          </a:p>
          <a:p>
            <a:r>
              <a:rPr lang="en-US" sz="2400" dirty="0"/>
              <a:t>The "Initialize and Setup" module sets up the environment for </a:t>
            </a:r>
            <a:r>
              <a:rPr lang="en-US" sz="2400" dirty="0" err="1"/>
              <a:t>AutoRem’s</a:t>
            </a:r>
            <a:r>
              <a:rPr lang="en-US" sz="2400" dirty="0"/>
              <a:t> automated data extraction and email notification system. In this stage, essential variables are initialized, such as the ERP login credentials (username and password), the URL of the assignments section, and the SMTP settings for email notifications. UiPath opens the browser to log into the ERP system and navigate to the assignments page. This module ensures that all configurations, including file paths for assignment data, email credentials, and necessary libraries, are correctly initialized to prevent errors in subsequent steps. It prepares the system for secure login, data extraction, and email dispatch.</a:t>
            </a:r>
          </a:p>
        </p:txBody>
      </p:sp>
    </p:spTree>
    <p:extLst>
      <p:ext uri="{BB962C8B-B14F-4D97-AF65-F5344CB8AC3E}">
        <p14:creationId xmlns:p14="http://schemas.microsoft.com/office/powerpoint/2010/main" val="142097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C8B3D-E496-816C-C099-0222D24A6C3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3053F3-0783-469A-0D0C-C17484C69BB7}"/>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E8CA587B-3692-C5C1-97E2-2BFE1F25E66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907EEBC-750E-9431-336E-42909CAA2E57}"/>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1D9586BB-B323-A268-7161-4B9701D7EC38}"/>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3" name="object 3">
            <a:extLst>
              <a:ext uri="{FF2B5EF4-FFF2-40B4-BE49-F238E27FC236}">
                <a16:creationId xmlns:a16="http://schemas.microsoft.com/office/drawing/2014/main" id="{2EABE9AB-9FBE-1857-DE17-6C7C1CD7CAAD}"/>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7" name="Picture 6">
            <a:extLst>
              <a:ext uri="{FF2B5EF4-FFF2-40B4-BE49-F238E27FC236}">
                <a16:creationId xmlns:a16="http://schemas.microsoft.com/office/drawing/2014/main" id="{A18BF7FA-18B0-4658-BE8A-2F12F0361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024" y="1370472"/>
            <a:ext cx="8527951" cy="5030328"/>
          </a:xfrm>
          <a:prstGeom prst="rect">
            <a:avLst/>
          </a:prstGeom>
        </p:spPr>
      </p:pic>
    </p:spTree>
    <p:extLst>
      <p:ext uri="{BB962C8B-B14F-4D97-AF65-F5344CB8AC3E}">
        <p14:creationId xmlns:p14="http://schemas.microsoft.com/office/powerpoint/2010/main" val="198811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06373-35CD-291E-0C93-0EE1774D90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59D525-42B3-D2CF-F758-1A7672505E1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AB8AEED2-34D1-D8B8-91D6-79084C5F3C27}"/>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BF4267C-912F-75CD-6AFC-ABFD786B467A}"/>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DEA0ADF-390C-6ED9-5224-3437694A5CEE}"/>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3" name="object 3">
            <a:extLst>
              <a:ext uri="{FF2B5EF4-FFF2-40B4-BE49-F238E27FC236}">
                <a16:creationId xmlns:a16="http://schemas.microsoft.com/office/drawing/2014/main" id="{1B6248D5-7C6D-EFD7-DFBF-74B3C7A78877}"/>
              </a:ext>
            </a:extLst>
          </p:cNvPr>
          <p:cNvSpPr txBox="1"/>
          <p:nvPr/>
        </p:nvSpPr>
        <p:spPr>
          <a:xfrm>
            <a:off x="308024" y="878961"/>
            <a:ext cx="8759776" cy="4570482"/>
          </a:xfrm>
          <a:prstGeom prst="rect">
            <a:avLst/>
          </a:prstGeom>
        </p:spPr>
        <p:txBody>
          <a:bodyPr vert="horz" wrap="square" lIns="0" tIns="137160" rIns="0" bIns="0" rtlCol="0">
            <a:spAutoFit/>
          </a:bodyPr>
          <a:lstStyle/>
          <a:p>
            <a:r>
              <a:rPr lang="en-US" sz="2400" b="1" dirty="0"/>
              <a:t>Module 2: Data Extraction and Email Notification</a:t>
            </a:r>
          </a:p>
          <a:p>
            <a:r>
              <a:rPr lang="en-US" sz="2400" dirty="0"/>
              <a:t>In this module, UiPath automates the extraction of assignment data from the ERP system. After logging into the ERP and navigating to the assignments section, the workflow uses UiPath's </a:t>
            </a:r>
            <a:r>
              <a:rPr lang="en-US" sz="2400" b="1" dirty="0"/>
              <a:t>Data Scraping</a:t>
            </a:r>
            <a:r>
              <a:rPr lang="en-US" sz="2400" dirty="0"/>
              <a:t> or </a:t>
            </a:r>
            <a:r>
              <a:rPr lang="en-US" sz="2400" b="1" dirty="0"/>
              <a:t>Get Text</a:t>
            </a:r>
            <a:r>
              <a:rPr lang="en-US" sz="2400" dirty="0"/>
              <a:t> activities to retrieve assignment titles, deadlines, and submission statuses. The data is validated and stored in a structured format (e.g., </a:t>
            </a:r>
            <a:r>
              <a:rPr lang="en-US" sz="2400" dirty="0" err="1"/>
              <a:t>DataTable</a:t>
            </a:r>
            <a:r>
              <a:rPr lang="en-US" sz="2400" dirty="0"/>
              <a:t>). Then, using the </a:t>
            </a:r>
            <a:r>
              <a:rPr lang="en-US" sz="2400" b="1" dirty="0"/>
              <a:t>For Each Row</a:t>
            </a:r>
            <a:r>
              <a:rPr lang="en-US" sz="2400" dirty="0"/>
              <a:t> activity, UiPath generates personalized email content for each student, mapping the assignment data to the email template. Finally, the </a:t>
            </a:r>
            <a:r>
              <a:rPr lang="en-US" sz="2400" b="1" dirty="0"/>
              <a:t>Send SMTP Mail Message</a:t>
            </a:r>
            <a:r>
              <a:rPr lang="en-US" sz="2400" dirty="0"/>
              <a:t> activity is used to send the email notifications to students, ensuring they receive timely reminders.</a:t>
            </a:r>
          </a:p>
        </p:txBody>
      </p:sp>
    </p:spTree>
    <p:extLst>
      <p:ext uri="{BB962C8B-B14F-4D97-AF65-F5344CB8AC3E}">
        <p14:creationId xmlns:p14="http://schemas.microsoft.com/office/powerpoint/2010/main" val="11408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CFB7-05D3-017A-B6EC-51F3FA8B2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1908E35-2588-BA14-BBF0-98C4C93BD4E5}"/>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Implementation</a:t>
            </a:r>
            <a:endParaRPr spc="-10" dirty="0"/>
          </a:p>
        </p:txBody>
      </p:sp>
      <p:sp>
        <p:nvSpPr>
          <p:cNvPr id="4" name="object 4">
            <a:extLst>
              <a:ext uri="{FF2B5EF4-FFF2-40B4-BE49-F238E27FC236}">
                <a16:creationId xmlns:a16="http://schemas.microsoft.com/office/drawing/2014/main" id="{F66B1678-569E-FC1A-DF05-0DAD9C62C80B}"/>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D9DF604B-D565-5060-ECFD-36FB9A7298B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29385CD-7221-6E4D-06CC-1FD72D52FDD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19</a:t>
            </a:fld>
            <a:endParaRPr spc="-25" dirty="0"/>
          </a:p>
        </p:txBody>
      </p:sp>
      <p:sp>
        <p:nvSpPr>
          <p:cNvPr id="3" name="object 3">
            <a:extLst>
              <a:ext uri="{FF2B5EF4-FFF2-40B4-BE49-F238E27FC236}">
                <a16:creationId xmlns:a16="http://schemas.microsoft.com/office/drawing/2014/main" id="{F6D402BA-F29B-1F79-4933-B7AAA19EDBFC}"/>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7" name="Picture 6">
            <a:extLst>
              <a:ext uri="{FF2B5EF4-FFF2-40B4-BE49-F238E27FC236}">
                <a16:creationId xmlns:a16="http://schemas.microsoft.com/office/drawing/2014/main" id="{18347C21-FDE5-7809-6047-966DDFFF7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6" y="1600200"/>
            <a:ext cx="8985982" cy="4794677"/>
          </a:xfrm>
          <a:prstGeom prst="rect">
            <a:avLst/>
          </a:prstGeom>
        </p:spPr>
      </p:pic>
    </p:spTree>
    <p:extLst>
      <p:ext uri="{BB962C8B-B14F-4D97-AF65-F5344CB8AC3E}">
        <p14:creationId xmlns:p14="http://schemas.microsoft.com/office/powerpoint/2010/main" val="291963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308024" y="1003808"/>
            <a:ext cx="8683576" cy="3706143"/>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The </a:t>
            </a:r>
            <a:r>
              <a:rPr lang="en-US" sz="2400" dirty="0" err="1"/>
              <a:t>Autorem</a:t>
            </a:r>
            <a:r>
              <a:rPr lang="en-US" sz="2400" dirty="0"/>
              <a:t>: </a:t>
            </a:r>
            <a:r>
              <a:rPr lang="en-US" sz="2400" dirty="0" err="1"/>
              <a:t>AutoLogin</a:t>
            </a:r>
            <a:r>
              <a:rPr lang="en-US" sz="2400" dirty="0"/>
              <a:t> and ERP Reminder project uses Robotic Process Automation (RPA) to simplify assignment management for students. It automates login to ERP systems, retrieves assignment deadlines, and sends timely email alerts to users, reducing the need for manual checks. The project also includes a user-friendly dashboard to provide a quick view of upcoming deadlines. By focusing solely on assignments, </a:t>
            </a:r>
            <a:r>
              <a:rPr lang="en-US" sz="2400" dirty="0" err="1"/>
              <a:t>Autorem</a:t>
            </a:r>
            <a:r>
              <a:rPr lang="en-US" sz="2400" dirty="0"/>
              <a:t> avoids distractions like fee updates and ensures data privacy, offering an efficient and lightweight solution for students.</a:t>
            </a:r>
            <a:endParaRPr lang="en-US" sz="2400" dirty="0">
              <a:latin typeface="+mn-l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D31FC-5001-9BE7-0D2D-35435C512A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4DF8C3-A541-CD0B-FE0A-A960C2E94C6E}"/>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a:extLst>
              <a:ext uri="{FF2B5EF4-FFF2-40B4-BE49-F238E27FC236}">
                <a16:creationId xmlns:a16="http://schemas.microsoft.com/office/drawing/2014/main" id="{E202BEF4-C392-0B4C-F618-CBD90072BD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18238F16-BC01-E4FD-5C25-99FF260A83E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289236A1-B743-5288-C40F-1D64E7348EA3}"/>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20</a:t>
            </a:fld>
            <a:endParaRPr spc="-25" dirty="0"/>
          </a:p>
        </p:txBody>
      </p:sp>
      <p:sp>
        <p:nvSpPr>
          <p:cNvPr id="3" name="object 3">
            <a:extLst>
              <a:ext uri="{FF2B5EF4-FFF2-40B4-BE49-F238E27FC236}">
                <a16:creationId xmlns:a16="http://schemas.microsoft.com/office/drawing/2014/main" id="{A43CB8DF-E316-C710-CC54-B1EF3AD8DD05}"/>
              </a:ext>
            </a:extLst>
          </p:cNvPr>
          <p:cNvSpPr txBox="1"/>
          <p:nvPr/>
        </p:nvSpPr>
        <p:spPr>
          <a:xfrm>
            <a:off x="308023" y="891641"/>
            <a:ext cx="8759777" cy="4926990"/>
          </a:xfrm>
          <a:prstGeom prst="rect">
            <a:avLst/>
          </a:prstGeom>
        </p:spPr>
        <p:txBody>
          <a:bodyPr vert="horz" wrap="square" lIns="0" tIns="124460" rIns="0" bIns="0" rtlCol="0">
            <a:spAutoFit/>
          </a:bodyPr>
          <a:lstStyle/>
          <a:p>
            <a:r>
              <a:rPr lang="en-US" sz="2400" b="1" dirty="0"/>
              <a:t>Testing of the </a:t>
            </a:r>
            <a:r>
              <a:rPr lang="en-US" sz="2400" b="1" dirty="0" err="1"/>
              <a:t>AutoRem</a:t>
            </a:r>
            <a:r>
              <a:rPr lang="en-US" sz="2400" b="1" dirty="0"/>
              <a:t> Project</a:t>
            </a:r>
          </a:p>
          <a:p>
            <a:r>
              <a:rPr lang="en-US" sz="2400" dirty="0"/>
              <a:t>Testing of the "</a:t>
            </a:r>
            <a:r>
              <a:rPr lang="en-US" sz="2400" dirty="0" err="1"/>
              <a:t>AutoRem</a:t>
            </a:r>
            <a:r>
              <a:rPr lang="en-US" sz="2400" dirty="0"/>
              <a:t>" project involves key stages to ensure smooth operation. </a:t>
            </a:r>
            <a:r>
              <a:rPr lang="en-US" sz="2400" b="1" dirty="0"/>
              <a:t>Unit testing</a:t>
            </a:r>
            <a:r>
              <a:rPr lang="en-US" sz="2400" dirty="0"/>
              <a:t> is first conducted on each individual task, such as ERP login automation, data extraction, and email dispatch. This ensures that login credentials are entered correctly, assignment data is retrieved accurately, and emails are generated properly.</a:t>
            </a:r>
          </a:p>
          <a:p>
            <a:r>
              <a:rPr lang="en-US" sz="2400" dirty="0"/>
              <a:t>Next, </a:t>
            </a:r>
            <a:r>
              <a:rPr lang="en-US" sz="2400" b="1" dirty="0"/>
              <a:t>integration testing</a:t>
            </a:r>
            <a:r>
              <a:rPr lang="en-US" sz="2400" dirty="0"/>
              <a:t> is performed to ensure that all components work together seamlessly. This includes verifying that the data flows correctly from ERP extraction to email notification. Any issues, such as incorrect data mapping or email formatting, are identified and resolved, ensuring the entire process works without errors.</a:t>
            </a:r>
          </a:p>
        </p:txBody>
      </p:sp>
    </p:spTree>
    <p:extLst>
      <p:ext uri="{BB962C8B-B14F-4D97-AF65-F5344CB8AC3E}">
        <p14:creationId xmlns:p14="http://schemas.microsoft.com/office/powerpoint/2010/main" val="2706054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4EF87-2BF5-5F9F-5307-571ECC084A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3CC491-7784-2F68-A8E4-6B74FB331512}"/>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C02B9D74-CEA5-A85C-B86A-52BB76FF054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66ED8F3-AEE6-B2D0-3E7A-E6EE3532A201}"/>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AFA14DDF-13FA-082B-1AFD-9840375A043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21</a:t>
            </a:fld>
            <a:endParaRPr spc="-25" dirty="0"/>
          </a:p>
        </p:txBody>
      </p:sp>
      <p:sp>
        <p:nvSpPr>
          <p:cNvPr id="3" name="object 3">
            <a:extLst>
              <a:ext uri="{FF2B5EF4-FFF2-40B4-BE49-F238E27FC236}">
                <a16:creationId xmlns:a16="http://schemas.microsoft.com/office/drawing/2014/main" id="{DF5BAD71-C20B-A528-5AB2-7650F2481558}"/>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92C237E8-F32D-FF51-3296-78CF223FB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0" y="1520709"/>
            <a:ext cx="8573676" cy="4876800"/>
          </a:xfrm>
          <a:prstGeom prst="rect">
            <a:avLst/>
          </a:prstGeom>
        </p:spPr>
      </p:pic>
    </p:spTree>
    <p:extLst>
      <p:ext uri="{BB962C8B-B14F-4D97-AF65-F5344CB8AC3E}">
        <p14:creationId xmlns:p14="http://schemas.microsoft.com/office/powerpoint/2010/main" val="3810855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B9D9-A9E7-1C50-4B32-F57F9B42C6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ABFF38-55D4-AA50-0A44-3DF3655EA1B1}"/>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Testing</a:t>
            </a:r>
            <a:endParaRPr spc="-10" dirty="0"/>
          </a:p>
        </p:txBody>
      </p:sp>
      <p:sp>
        <p:nvSpPr>
          <p:cNvPr id="4" name="object 4">
            <a:extLst>
              <a:ext uri="{FF2B5EF4-FFF2-40B4-BE49-F238E27FC236}">
                <a16:creationId xmlns:a16="http://schemas.microsoft.com/office/drawing/2014/main" id="{EBA197B2-2733-BF83-8B52-6875F823F91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6E7B680D-3884-EB42-0DC2-E62755F13F6D}"/>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05303EC5-F7EA-064F-4A93-14653EF8987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22</a:t>
            </a:fld>
            <a:endParaRPr spc="-25" dirty="0"/>
          </a:p>
        </p:txBody>
      </p:sp>
      <p:sp>
        <p:nvSpPr>
          <p:cNvPr id="3" name="object 3">
            <a:extLst>
              <a:ext uri="{FF2B5EF4-FFF2-40B4-BE49-F238E27FC236}">
                <a16:creationId xmlns:a16="http://schemas.microsoft.com/office/drawing/2014/main" id="{9468E3A4-2304-54E5-A50E-1DCE3A92B280}"/>
              </a:ext>
            </a:extLst>
          </p:cNvPr>
          <p:cNvSpPr txBox="1"/>
          <p:nvPr/>
        </p:nvSpPr>
        <p:spPr>
          <a:xfrm>
            <a:off x="308024" y="878961"/>
            <a:ext cx="8759776" cy="1349087"/>
          </a:xfrm>
          <a:prstGeom prst="rect">
            <a:avLst/>
          </a:prstGeom>
        </p:spPr>
        <p:txBody>
          <a:bodyPr vert="horz" wrap="square" lIns="0" tIns="137160" rIns="0" bIns="0" rtlCol="0">
            <a:spAutoFit/>
          </a:bodyPr>
          <a:lstStyle/>
          <a:p>
            <a:pPr marL="342900" indent="-342900">
              <a:buFont typeface="Wingdings" panose="05000000000000000000" pitchFamily="2" charset="2"/>
              <a:buChar char="§"/>
            </a:pPr>
            <a:r>
              <a:rPr lang="en-US" sz="2400" b="1" dirty="0"/>
              <a:t>Screen Shots</a:t>
            </a:r>
          </a:p>
          <a:p>
            <a:pPr marL="342900" indent="-342900">
              <a:buFont typeface="Wingdings" panose="05000000000000000000" pitchFamily="2" charset="2"/>
              <a:buChar char="§"/>
            </a:pPr>
            <a:endParaRPr lang="en-US" sz="2400" b="1" dirty="0"/>
          </a:p>
          <a:p>
            <a:pPr marL="12700">
              <a:lnSpc>
                <a:spcPct val="100000"/>
              </a:lnSpc>
              <a:spcBef>
                <a:spcPts val="800"/>
              </a:spcBef>
              <a:tabLst>
                <a:tab pos="310515" algn="l"/>
              </a:tabLst>
            </a:pPr>
            <a:endParaRPr sz="2400" dirty="0">
              <a:latin typeface="Calibri"/>
              <a:cs typeface="Calibri"/>
            </a:endParaRPr>
          </a:p>
        </p:txBody>
      </p:sp>
      <p:pic>
        <p:nvPicPr>
          <p:cNvPr id="8" name="Picture 7">
            <a:extLst>
              <a:ext uri="{FF2B5EF4-FFF2-40B4-BE49-F238E27FC236}">
                <a16:creationId xmlns:a16="http://schemas.microsoft.com/office/drawing/2014/main" id="{BBA11DC1-EB39-3989-6F5D-9F1EDD9DD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09" y="1557362"/>
            <a:ext cx="8835976" cy="4403844"/>
          </a:xfrm>
          <a:prstGeom prst="rect">
            <a:avLst/>
          </a:prstGeom>
        </p:spPr>
      </p:pic>
    </p:spTree>
    <p:extLst>
      <p:ext uri="{BB962C8B-B14F-4D97-AF65-F5344CB8AC3E}">
        <p14:creationId xmlns:p14="http://schemas.microsoft.com/office/powerpoint/2010/main" val="900397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23</a:t>
            </a:fld>
            <a:endParaRPr spc="-25" dirty="0"/>
          </a:p>
        </p:txBody>
      </p:sp>
      <p:sp>
        <p:nvSpPr>
          <p:cNvPr id="3" name="object 3"/>
          <p:cNvSpPr txBox="1"/>
          <p:nvPr/>
        </p:nvSpPr>
        <p:spPr>
          <a:xfrm>
            <a:off x="263525" y="929135"/>
            <a:ext cx="8759776" cy="4814138"/>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The "</a:t>
            </a:r>
            <a:r>
              <a:rPr lang="en-US" sz="2400" dirty="0" err="1"/>
              <a:t>AutoRem</a:t>
            </a:r>
            <a:r>
              <a:rPr lang="en-US" sz="2400" dirty="0"/>
              <a:t>" project effectively showcases the power of UiPath in automating assignment tracking and email notification processes. By automating data extraction from the ERP system and sending personalized email reminders to students, the project reduces manual effort and ensures timely communication. Through comprehensive testing, the system was optimized to handle various data formats and ensure reliable email dispatch, making it scalable for larger institutions. The project demonstrates the potential of Robotic Process Automation (RPA) in improving administrative workflows, saving time, and enhancing productivity. This automation can be extended to other administrative tasks, highlighting its applicability across various sectors.</a:t>
            </a:r>
            <a:endParaRPr sz="2400" dirty="0">
              <a:latin typeface="+mj-lt"/>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24</a:t>
            </a:fld>
            <a:endParaRPr spc="-25" dirty="0"/>
          </a:p>
        </p:txBody>
      </p:sp>
      <p:sp>
        <p:nvSpPr>
          <p:cNvPr id="3" name="object 3"/>
          <p:cNvSpPr txBox="1"/>
          <p:nvPr/>
        </p:nvSpPr>
        <p:spPr>
          <a:xfrm>
            <a:off x="308024" y="891641"/>
            <a:ext cx="8759776" cy="4926990"/>
          </a:xfrm>
          <a:prstGeom prst="rect">
            <a:avLst/>
          </a:prstGeom>
        </p:spPr>
        <p:txBody>
          <a:bodyPr vert="horz" wrap="square" lIns="0" tIns="124460" rIns="0" bIns="0" rtlCol="0">
            <a:spAutoFit/>
          </a:bodyPr>
          <a:lstStyle/>
          <a:p>
            <a:pPr algn="just"/>
            <a:r>
              <a:rPr lang="en-US" sz="2400" b="1" dirty="0"/>
              <a:t>Future Enhancement 1: Web-Based Notification System</a:t>
            </a:r>
            <a:br>
              <a:rPr lang="en-US" sz="2400" dirty="0"/>
            </a:br>
            <a:r>
              <a:rPr lang="en-US" sz="2400" dirty="0"/>
              <a:t>A key future enhancement for </a:t>
            </a:r>
            <a:r>
              <a:rPr lang="en-US" sz="2400" b="1" dirty="0" err="1"/>
              <a:t>AutoRem</a:t>
            </a:r>
            <a:r>
              <a:rPr lang="en-US" sz="2400" dirty="0"/>
              <a:t> is the development of a web-based notification system to streamline assignment tracking and deadline management. This enhancement would involve creating a user-friendly webpage where students can register with their email addresses and receive personalized notifications about their assignments. By integrating with Google’s Gmail service, the system would send automatic email notifications whenever new assignments are posted, ensuring that students stay on top of deadlines. The web platform would feature an intuitive interface for profile management, updating details, and customizing notification preferences, catering to the individual needs of students while remaining simple to use.</a:t>
            </a:r>
            <a:endParaRPr sz="24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312A7-9081-6C8C-5307-8E8075140B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DD1B2C-DC3A-923A-3FE6-B2F43512E47B}"/>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a:extLst>
              <a:ext uri="{FF2B5EF4-FFF2-40B4-BE49-F238E27FC236}">
                <a16:creationId xmlns:a16="http://schemas.microsoft.com/office/drawing/2014/main" id="{8B38FDC4-8A9A-6F74-5D29-6B7027A4D923}"/>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EBC7684C-2B6E-4735-3EC0-345F4DE241A9}"/>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328D6476-9F36-2A00-CEB4-6766854374B4}"/>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25</a:t>
            </a:fld>
            <a:endParaRPr spc="-25" dirty="0"/>
          </a:p>
        </p:txBody>
      </p:sp>
      <p:sp>
        <p:nvSpPr>
          <p:cNvPr id="3" name="object 3">
            <a:extLst>
              <a:ext uri="{FF2B5EF4-FFF2-40B4-BE49-F238E27FC236}">
                <a16:creationId xmlns:a16="http://schemas.microsoft.com/office/drawing/2014/main" id="{B7647512-95F9-4044-5125-E8FFD0C2DCB4}"/>
              </a:ext>
            </a:extLst>
          </p:cNvPr>
          <p:cNvSpPr txBox="1"/>
          <p:nvPr/>
        </p:nvSpPr>
        <p:spPr>
          <a:xfrm>
            <a:off x="308024" y="891641"/>
            <a:ext cx="8759776" cy="4685898"/>
          </a:xfrm>
          <a:prstGeom prst="rect">
            <a:avLst/>
          </a:prstGeom>
        </p:spPr>
        <p:txBody>
          <a:bodyPr vert="horz" wrap="square" lIns="0" tIns="124460" rIns="0" bIns="0" rtlCol="0">
            <a:spAutoFit/>
          </a:bodyPr>
          <a:lstStyle/>
          <a:p>
            <a:pPr algn="just"/>
            <a:r>
              <a:rPr lang="en-US" sz="2400" b="1" dirty="0">
                <a:latin typeface="+mj-lt"/>
              </a:rPr>
              <a:t>Future Enhancement 2: Deadline Reminder Alerts</a:t>
            </a:r>
          </a:p>
          <a:p>
            <a:pPr algn="just"/>
            <a:r>
              <a:rPr lang="en-US" sz="2400" dirty="0"/>
              <a:t>In addition, the system would send timely alerts when assignments are nearing their due dates, preventing students from overlooking important tasks. It could include a centralized dashboard displaying all assignments with details like the name, due date, and a countdown timer. The dashboard would update in real-time as assignments are posted or modified. Automated Gmail notifications would act as a non-intrusive reminder, helping students manage their academic duties efficiently. This enhancement would transform </a:t>
            </a:r>
            <a:r>
              <a:rPr lang="en-US" sz="2400" b="1" dirty="0" err="1"/>
              <a:t>AutoRem</a:t>
            </a:r>
            <a:r>
              <a:rPr lang="en-US" sz="2400" dirty="0"/>
              <a:t> into a comprehensive assignment management solution, improving the overall academic experience for students.</a:t>
            </a:r>
            <a:endParaRPr lang="en-US" sz="2400" dirty="0">
              <a:latin typeface="Calibri"/>
              <a:cs typeface="Calibri"/>
            </a:endParaRPr>
          </a:p>
        </p:txBody>
      </p:sp>
    </p:spTree>
    <p:extLst>
      <p:ext uri="{BB962C8B-B14F-4D97-AF65-F5344CB8AC3E}">
        <p14:creationId xmlns:p14="http://schemas.microsoft.com/office/powerpoint/2010/main" val="253138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IEEE</a:t>
            </a:r>
            <a:r>
              <a:rPr spc="-100" dirty="0"/>
              <a:t> </a:t>
            </a:r>
            <a:r>
              <a:rPr spc="-10" dirty="0"/>
              <a:t>Paper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26</a:t>
            </a:fld>
            <a:endParaRPr spc="-25" dirty="0"/>
          </a:p>
        </p:txBody>
      </p:sp>
      <p:sp>
        <p:nvSpPr>
          <p:cNvPr id="3" name="object 3"/>
          <p:cNvSpPr txBox="1"/>
          <p:nvPr/>
        </p:nvSpPr>
        <p:spPr>
          <a:xfrm>
            <a:off x="308024" y="891641"/>
            <a:ext cx="8531176" cy="4188326"/>
          </a:xfrm>
          <a:prstGeom prst="rect">
            <a:avLst/>
          </a:prstGeom>
        </p:spPr>
        <p:txBody>
          <a:bodyPr vert="horz" wrap="square" lIns="0" tIns="124460" rIns="0" bIns="0" rtlCol="0">
            <a:spAutoFit/>
          </a:bodyPr>
          <a:lstStyle/>
          <a:p>
            <a:pPr algn="l"/>
            <a:r>
              <a:rPr lang="en-US" sz="2400" b="1" dirty="0"/>
              <a:t>Title 1:</a:t>
            </a:r>
            <a:br>
              <a:rPr lang="en-US" sz="2400" dirty="0"/>
            </a:br>
            <a:r>
              <a:rPr lang="en-US" sz="2400" dirty="0"/>
              <a:t>Automation of Assignment Management Using Web-Based Notification Systems</a:t>
            </a:r>
            <a:br>
              <a:rPr lang="en-US" sz="2400" dirty="0"/>
            </a:br>
            <a:r>
              <a:rPr lang="en-US" sz="2400" b="1" dirty="0"/>
              <a:t>Authors:</a:t>
            </a:r>
            <a:br>
              <a:rPr lang="en-US" sz="2400" dirty="0"/>
            </a:br>
            <a:r>
              <a:rPr lang="en-US" sz="2400" dirty="0"/>
              <a:t>Sarah Williams, David Clark, and Mark Thompson</a:t>
            </a:r>
          </a:p>
          <a:p>
            <a:pPr algn="l"/>
            <a:endParaRPr lang="en-US" sz="2400" dirty="0"/>
          </a:p>
          <a:p>
            <a:pPr algn="l"/>
            <a:r>
              <a:rPr lang="en-US" sz="2400" b="1" dirty="0"/>
              <a:t>Title 2:</a:t>
            </a:r>
            <a:br>
              <a:rPr lang="en-US" sz="2400" dirty="0"/>
            </a:br>
            <a:r>
              <a:rPr lang="en-US" sz="2400" dirty="0"/>
              <a:t>Robotic Process Automation for Automated Student Dashboard and Deadline Notifications</a:t>
            </a:r>
            <a:br>
              <a:rPr lang="en-US" sz="2400" dirty="0"/>
            </a:br>
            <a:r>
              <a:rPr lang="en-US" sz="2400" b="1" dirty="0"/>
              <a:t>Authors:</a:t>
            </a:r>
            <a:br>
              <a:rPr lang="en-US" sz="2400" dirty="0"/>
            </a:br>
            <a:r>
              <a:rPr lang="en-US" sz="2400" dirty="0"/>
              <a:t>Emily Roberts, James Lee, and Olivia Turner</a:t>
            </a:r>
            <a:endParaRPr lang="en-US" sz="2400"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27</a:t>
            </a:fld>
            <a:endParaRPr spc="-25" dirty="0"/>
          </a:p>
        </p:txBody>
      </p:sp>
      <p:sp>
        <p:nvSpPr>
          <p:cNvPr id="8" name="TextBox 7">
            <a:extLst>
              <a:ext uri="{FF2B5EF4-FFF2-40B4-BE49-F238E27FC236}">
                <a16:creationId xmlns:a16="http://schemas.microsoft.com/office/drawing/2014/main" id="{88E4C6F7-3FFA-D370-9D1B-0EB454363792}"/>
              </a:ext>
            </a:extLst>
          </p:cNvPr>
          <p:cNvSpPr txBox="1"/>
          <p:nvPr/>
        </p:nvSpPr>
        <p:spPr>
          <a:xfrm>
            <a:off x="457200" y="1295400"/>
            <a:ext cx="7996555" cy="4524315"/>
          </a:xfrm>
          <a:prstGeom prst="rect">
            <a:avLst/>
          </a:prstGeom>
          <a:noFill/>
        </p:spPr>
        <p:txBody>
          <a:bodyPr wrap="square" rtlCol="0">
            <a:spAutoFit/>
          </a:bodyPr>
          <a:lstStyle/>
          <a:p>
            <a:r>
              <a:rPr lang="en-US" dirty="0" err="1"/>
              <a:t>1.UiPath</a:t>
            </a:r>
            <a:r>
              <a:rPr lang="en-US" dirty="0"/>
              <a:t> Official Documentation. (n.d.). Robotic Process Automation (RPA) Overview. Retrieved from </a:t>
            </a:r>
            <a:r>
              <a:rPr lang="en-US" dirty="0">
                <a:solidFill>
                  <a:srgbClr val="1155CC"/>
                </a:solidFill>
                <a:effectLst/>
                <a:hlinkClick r:id="rId2"/>
              </a:rPr>
              <a:t>https://</a:t>
            </a:r>
            <a:r>
              <a:rPr lang="en-US" dirty="0" err="1">
                <a:solidFill>
                  <a:srgbClr val="1155CC"/>
                </a:solidFill>
                <a:effectLst/>
                <a:hlinkClick r:id="rId2"/>
              </a:rPr>
              <a:t>www.uipath.com</a:t>
            </a:r>
            <a:br>
              <a:rPr lang="en-US" dirty="0"/>
            </a:br>
            <a:endParaRPr lang="en-US" dirty="0"/>
          </a:p>
          <a:p>
            <a:r>
              <a:rPr lang="en-US" b="0" i="0" dirty="0" err="1">
                <a:solidFill>
                  <a:srgbClr val="222222"/>
                </a:solidFill>
                <a:effectLst/>
                <a:latin typeface="Arial" panose="020B0604020202020204" pitchFamily="34" charset="0"/>
              </a:rPr>
              <a:t>2.Jain</a:t>
            </a:r>
            <a:r>
              <a:rPr lang="en-US" b="0" i="0" dirty="0">
                <a:solidFill>
                  <a:srgbClr val="222222"/>
                </a:solidFill>
                <a:effectLst/>
                <a:latin typeface="Arial" panose="020B0604020202020204" pitchFamily="34" charset="0"/>
              </a:rPr>
              <a:t>, S., &amp; Bhutani, S. (2020). Robotic Process Automation (RPA): A Literature Review and Implementation in Business Processes. International Journal of Advanced Research in Computer Science and Software Engineering, 10(7), 42-47. </a:t>
            </a:r>
          </a:p>
          <a:p>
            <a:endParaRPr lang="en-US" dirty="0">
              <a:solidFill>
                <a:srgbClr val="222222"/>
              </a:solidFill>
              <a:latin typeface="Arial" panose="020B0604020202020204" pitchFamily="34" charset="0"/>
            </a:endParaRPr>
          </a:p>
          <a:p>
            <a:r>
              <a:rPr lang="en-US" b="0" i="0" dirty="0" err="1">
                <a:solidFill>
                  <a:srgbClr val="222222"/>
                </a:solidFill>
                <a:effectLst/>
                <a:latin typeface="Arial" panose="020B0604020202020204" pitchFamily="34" charset="0"/>
              </a:rPr>
              <a:t>3.Huang</a:t>
            </a:r>
            <a:r>
              <a:rPr lang="en-US" b="0" i="0" dirty="0">
                <a:solidFill>
                  <a:srgbClr val="222222"/>
                </a:solidFill>
                <a:effectLst/>
                <a:latin typeface="Arial" panose="020B0604020202020204" pitchFamily="34" charset="0"/>
              </a:rPr>
              <a:t>, K. T., &amp; Lee, R. W. (2021). Automation of Social Media Management Using Robotic Process Automation (RPA). </a:t>
            </a:r>
          </a:p>
          <a:p>
            <a:endParaRPr lang="en-US" dirty="0">
              <a:solidFill>
                <a:srgbClr val="222222"/>
              </a:solidFill>
              <a:latin typeface="Arial" panose="020B0604020202020204" pitchFamily="34" charset="0"/>
            </a:endParaRPr>
          </a:p>
          <a:p>
            <a:r>
              <a:rPr lang="en-US" b="0" i="0" dirty="0">
                <a:solidFill>
                  <a:srgbClr val="222222"/>
                </a:solidFill>
                <a:effectLst/>
                <a:latin typeface="Arial" panose="020B0604020202020204" pitchFamily="34" charset="0"/>
              </a:rPr>
              <a:t>4. Brown, G. (2020). The Future of Automation in Business Processes: A Focus on RPA Tools. Springer International Publishing. </a:t>
            </a:r>
          </a:p>
          <a:p>
            <a:endParaRPr lang="en-US" dirty="0">
              <a:solidFill>
                <a:srgbClr val="222222"/>
              </a:solidFill>
              <a:latin typeface="Arial" panose="020B0604020202020204" pitchFamily="34" charset="0"/>
            </a:endParaRPr>
          </a:p>
          <a:p>
            <a:r>
              <a:rPr lang="en-US" b="0" i="0" dirty="0">
                <a:solidFill>
                  <a:srgbClr val="222222"/>
                </a:solidFill>
                <a:effectLst/>
                <a:latin typeface="Arial" panose="020B0604020202020204" pitchFamily="34" charset="0"/>
              </a:rPr>
              <a:t>5. Bhatnagar, A. (2021). Optimizing Business Workflows with UiPath RPA: A Comprehensive Guide. Wiley Publishing.</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383" y="2297636"/>
            <a:ext cx="388048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297636"/>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Need</a:t>
            </a:r>
            <a:r>
              <a:rPr spc="-80" dirty="0"/>
              <a:t> </a:t>
            </a:r>
            <a:r>
              <a:rPr dirty="0"/>
              <a:t>for</a:t>
            </a:r>
            <a:r>
              <a:rPr spc="-80" dirty="0"/>
              <a:t> </a:t>
            </a:r>
            <a:r>
              <a:rPr dirty="0"/>
              <a:t>the</a:t>
            </a:r>
            <a:r>
              <a:rPr spc="-75" dirty="0"/>
              <a:t> </a:t>
            </a:r>
            <a:r>
              <a:rPr dirty="0"/>
              <a:t>Proposed</a:t>
            </a:r>
            <a:r>
              <a:rPr spc="-80"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308024" y="1003808"/>
            <a:ext cx="8759776" cy="4814138"/>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In academic environments, students often face challenges in keeping track of multiple assignment deadlines within an institution's ERP system. Manually checking due dates and organizing reminders can be tedious and error-prone, leading to missed submissions and reduced academic performance. The proposed system, </a:t>
            </a:r>
            <a:r>
              <a:rPr lang="en-US" sz="2400" b="1" dirty="0" err="1"/>
              <a:t>AutoRem</a:t>
            </a:r>
            <a:r>
              <a:rPr lang="en-US" sz="2400" dirty="0"/>
              <a:t>, addresses these issues by automating ERP logins and sending timely email alerts for assignment deadlines. By streamlining this process, </a:t>
            </a:r>
            <a:r>
              <a:rPr lang="en-US" sz="2400" b="1" dirty="0" err="1"/>
              <a:t>AutoRem</a:t>
            </a:r>
            <a:r>
              <a:rPr lang="en-US" sz="2400" dirty="0"/>
              <a:t> ensures students stay updated effortlessly, reducing stress and improving time management. This automation supports the increasing reliance on digital tools in education, offering a practical solution for managing academic tasks efficiently and reliably.</a:t>
            </a:r>
            <a:endParaRPr sz="2400" dirty="0">
              <a:latin typeface="+mn-lt"/>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75941" y="2297636"/>
            <a:ext cx="5187315" cy="1488440"/>
          </a:xfrm>
          <a:prstGeom prst="rect">
            <a:avLst/>
          </a:prstGeom>
        </p:spPr>
        <p:txBody>
          <a:bodyPr vert="horz" wrap="square" lIns="0" tIns="12700" rIns="0" bIns="0" rtlCol="0">
            <a:spAutoFit/>
          </a:bodyPr>
          <a:lstStyle/>
          <a:p>
            <a:pPr marL="12700">
              <a:lnSpc>
                <a:spcPct val="100000"/>
              </a:lnSpc>
              <a:spcBef>
                <a:spcPts val="100"/>
              </a:spcBef>
            </a:pPr>
            <a:r>
              <a:rPr sz="9600" dirty="0"/>
              <a:t>Thank</a:t>
            </a:r>
            <a:r>
              <a:rPr sz="9600" spc="-290" dirty="0"/>
              <a:t> </a:t>
            </a:r>
            <a:r>
              <a:rPr sz="9600" spc="-25" dirty="0"/>
              <a:t>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Advantages</a:t>
            </a:r>
            <a:r>
              <a:rPr spc="-100" dirty="0"/>
              <a:t> </a:t>
            </a:r>
            <a:r>
              <a:rPr dirty="0"/>
              <a:t>of</a:t>
            </a:r>
            <a:r>
              <a:rPr spc="-100" dirty="0"/>
              <a:t> </a:t>
            </a:r>
            <a:r>
              <a:rPr dirty="0"/>
              <a:t>the</a:t>
            </a:r>
            <a:r>
              <a:rPr spc="-100" dirty="0"/>
              <a:t> </a:t>
            </a:r>
            <a:r>
              <a:rPr dirty="0"/>
              <a:t>Proposed</a:t>
            </a:r>
            <a:r>
              <a:rPr spc="-95" dirty="0"/>
              <a:t> </a:t>
            </a:r>
            <a:r>
              <a:rPr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308024" y="1003808"/>
            <a:ext cx="8683576" cy="4878259"/>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b="1" dirty="0"/>
              <a:t>Time Efficiency</a:t>
            </a:r>
            <a:r>
              <a:rPr lang="en-US" sz="2400" dirty="0"/>
              <a:t>: Automates the ERP login process and deadline tracking, saving significant time for students.</a:t>
            </a:r>
          </a:p>
          <a:p>
            <a:pPr marL="310515" indent="-297815" algn="just">
              <a:lnSpc>
                <a:spcPct val="100000"/>
              </a:lnSpc>
              <a:spcBef>
                <a:spcPts val="100"/>
              </a:spcBef>
              <a:buFont typeface="Lucida Sans Unicode"/>
              <a:buChar char="▪"/>
              <a:tabLst>
                <a:tab pos="310515" algn="l"/>
              </a:tabLst>
            </a:pPr>
            <a:r>
              <a:rPr lang="en-US" sz="2400" b="1" dirty="0"/>
              <a:t>Improved Organization</a:t>
            </a:r>
            <a:r>
              <a:rPr lang="en-US" sz="2400" dirty="0"/>
              <a:t>: Ensures timely notifications for assignment deadlines, helping students manage tasks effectively.</a:t>
            </a:r>
          </a:p>
          <a:p>
            <a:pPr marL="310515" indent="-297815" algn="just">
              <a:lnSpc>
                <a:spcPct val="100000"/>
              </a:lnSpc>
              <a:spcBef>
                <a:spcPts val="100"/>
              </a:spcBef>
              <a:buFont typeface="Lucida Sans Unicode"/>
              <a:buChar char="▪"/>
              <a:tabLst>
                <a:tab pos="310515" algn="l"/>
              </a:tabLst>
            </a:pPr>
            <a:r>
              <a:rPr lang="en-US" sz="2400" b="1" dirty="0"/>
              <a:t>Ease of Use</a:t>
            </a:r>
            <a:r>
              <a:rPr lang="en-US" sz="2400" dirty="0"/>
              <a:t>: Simple to deploy and requires no technical expertise from users.</a:t>
            </a:r>
          </a:p>
          <a:p>
            <a:pPr marL="310515" indent="-297815" algn="just">
              <a:lnSpc>
                <a:spcPct val="100000"/>
              </a:lnSpc>
              <a:spcBef>
                <a:spcPts val="100"/>
              </a:spcBef>
              <a:buFont typeface="Lucida Sans Unicode"/>
              <a:buChar char="▪"/>
              <a:tabLst>
                <a:tab pos="310515" algn="l"/>
              </a:tabLst>
            </a:pPr>
            <a:r>
              <a:rPr lang="en-US" sz="2400" b="1" dirty="0"/>
              <a:t>Scalability</a:t>
            </a:r>
            <a:r>
              <a:rPr lang="en-US" sz="2400" dirty="0"/>
              <a:t>: Can be adapted to handle varying workloads and integrate with multiple ERP systems if needed.</a:t>
            </a:r>
          </a:p>
          <a:p>
            <a:pPr marL="310515" indent="-297815" algn="just">
              <a:lnSpc>
                <a:spcPct val="100000"/>
              </a:lnSpc>
              <a:spcBef>
                <a:spcPts val="100"/>
              </a:spcBef>
              <a:buFont typeface="Lucida Sans Unicode"/>
              <a:buChar char="▪"/>
              <a:tabLst>
                <a:tab pos="310515" algn="l"/>
              </a:tabLst>
            </a:pPr>
            <a:r>
              <a:rPr lang="en-US" sz="2400" b="1" dirty="0"/>
              <a:t>Reliability</a:t>
            </a:r>
            <a:r>
              <a:rPr lang="en-US" sz="2400" dirty="0"/>
              <a:t>: Operates consistently without manual intervention, ensuring uninterrupted alerts.</a:t>
            </a:r>
          </a:p>
          <a:p>
            <a:pPr marL="310515" indent="-297815" algn="just">
              <a:lnSpc>
                <a:spcPct val="100000"/>
              </a:lnSpc>
              <a:spcBef>
                <a:spcPts val="100"/>
              </a:spcBef>
              <a:buFont typeface="Lucida Sans Unicode"/>
              <a:buChar char="▪"/>
              <a:tabLst>
                <a:tab pos="310515" algn="l"/>
              </a:tabLst>
            </a:pPr>
            <a:r>
              <a:rPr lang="en-US" sz="2400" b="1" dirty="0"/>
              <a:t>Stress Reduction</a:t>
            </a:r>
            <a:r>
              <a:rPr lang="en-US" sz="2400" dirty="0"/>
              <a:t>: Reduces the mental load of remembering deadlines, allowing students to focus on academics.</a:t>
            </a:r>
            <a:endParaRPr sz="24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285021" y="836009"/>
            <a:ext cx="8759776" cy="6163226"/>
          </a:xfrm>
          <a:prstGeom prst="rect">
            <a:avLst/>
          </a:prstGeom>
        </p:spPr>
        <p:txBody>
          <a:bodyPr vert="horz" wrap="square" lIns="0" tIns="124460" rIns="0" bIns="0" rtlCol="0">
            <a:spAutoFit/>
          </a:bodyPr>
          <a:lstStyle/>
          <a:p>
            <a:r>
              <a:rPr lang="en-US" sz="2000" b="1" dirty="0"/>
              <a:t>Paper 1: "Automated Reminder Systems for Academic Task Management"</a:t>
            </a:r>
            <a:br>
              <a:rPr lang="en-US" sz="2000" dirty="0"/>
            </a:br>
            <a:r>
              <a:rPr lang="en-US" sz="2000" b="1" dirty="0"/>
              <a:t>Summary:</a:t>
            </a:r>
            <a:br>
              <a:rPr lang="en-US" sz="2000" dirty="0"/>
            </a:br>
            <a:r>
              <a:rPr lang="en-US" sz="2000" dirty="0"/>
              <a:t>This paper examines the development of automated reminder systems aimed at helping students manage academic tasks, such as assignment deadlines and examination schedules. It evaluates the use of email and push notifications to provide timely alerts and discusses the integration of such systems with ERP platforms to enhance usability. The study highlights the importance of automation in improving student productivity and reducing missed deadlines.</a:t>
            </a:r>
            <a:br>
              <a:rPr lang="en-US" sz="2000" dirty="0"/>
            </a:br>
            <a:r>
              <a:rPr lang="en-US" sz="2000" b="1" dirty="0"/>
              <a:t>Advantages:</a:t>
            </a:r>
            <a:endParaRPr lang="en-US" sz="2000" dirty="0"/>
          </a:p>
          <a:p>
            <a:pPr>
              <a:buFont typeface="Arial" panose="020B0604020202020204" pitchFamily="34" charset="0"/>
              <a:buChar char="•"/>
            </a:pPr>
            <a:r>
              <a:rPr lang="en-US" sz="2000" dirty="0"/>
              <a:t>Streamlines academic task management by automating reminders.</a:t>
            </a:r>
          </a:p>
          <a:p>
            <a:pPr>
              <a:buFont typeface="Arial" panose="020B0604020202020204" pitchFamily="34" charset="0"/>
              <a:buChar char="•"/>
            </a:pPr>
            <a:r>
              <a:rPr lang="en-US" sz="2000" dirty="0"/>
              <a:t>Improves student compliance with deadlines through timely notifications.</a:t>
            </a:r>
          </a:p>
          <a:p>
            <a:pPr>
              <a:buFont typeface="Arial" panose="020B0604020202020204" pitchFamily="34" charset="0"/>
              <a:buChar char="•"/>
            </a:pPr>
            <a:r>
              <a:rPr lang="en-US" sz="2000" dirty="0"/>
              <a:t>Enhances productivity by reducing the need for manual tracking.</a:t>
            </a:r>
            <a:br>
              <a:rPr lang="en-US" sz="2000" dirty="0"/>
            </a:br>
            <a:r>
              <a:rPr lang="en-US" sz="2000" b="1" dirty="0"/>
              <a:t>Disadvantages:</a:t>
            </a:r>
            <a:endParaRPr lang="en-US" sz="2000" dirty="0"/>
          </a:p>
          <a:p>
            <a:pPr>
              <a:buFont typeface="Arial" panose="020B0604020202020204" pitchFamily="34" charset="0"/>
              <a:buChar char="•"/>
            </a:pPr>
            <a:r>
              <a:rPr lang="en-US" sz="2000" dirty="0"/>
              <a:t>Dependency on accurate ERP data for effectiveness.</a:t>
            </a:r>
          </a:p>
          <a:p>
            <a:pPr>
              <a:buFont typeface="Arial" panose="020B0604020202020204" pitchFamily="34" charset="0"/>
              <a:buChar char="•"/>
            </a:pPr>
            <a:r>
              <a:rPr lang="en-US" sz="2000" dirty="0"/>
              <a:t>Initial development and integration require significant technical effort.</a:t>
            </a:r>
          </a:p>
          <a:p>
            <a:pPr>
              <a:buFont typeface="Arial" panose="020B0604020202020204" pitchFamily="34" charset="0"/>
              <a:buChar char="•"/>
            </a:pPr>
            <a:r>
              <a:rPr lang="en-US" sz="2000" dirty="0"/>
              <a:t>Limited usability if students fail to check notifications regularly.</a:t>
            </a:r>
          </a:p>
          <a:p>
            <a:pPr marL="310515" indent="-297815">
              <a:lnSpc>
                <a:spcPct val="100000"/>
              </a:lnSpc>
              <a:spcBef>
                <a:spcPts val="980"/>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6AF5A-A02B-AECE-7A11-5D48A34E77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0F0C9BF-861D-4999-EC80-004F11F79CB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a:extLst>
              <a:ext uri="{FF2B5EF4-FFF2-40B4-BE49-F238E27FC236}">
                <a16:creationId xmlns:a16="http://schemas.microsoft.com/office/drawing/2014/main" id="{AB893684-3700-BB47-AA8A-4D6317571B72}"/>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9136F5DA-2A2C-918B-EC80-86B0C919780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B47A7659-C41F-D2E3-0258-077BE1C6CD85}"/>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a:extLst>
              <a:ext uri="{FF2B5EF4-FFF2-40B4-BE49-F238E27FC236}">
                <a16:creationId xmlns:a16="http://schemas.microsoft.com/office/drawing/2014/main" id="{C293F35B-531A-3E0E-3DF3-6D549EBFA79A}"/>
              </a:ext>
            </a:extLst>
          </p:cNvPr>
          <p:cNvSpPr txBox="1"/>
          <p:nvPr/>
        </p:nvSpPr>
        <p:spPr>
          <a:xfrm>
            <a:off x="308024" y="891641"/>
            <a:ext cx="8759776" cy="5050100"/>
          </a:xfrm>
          <a:prstGeom prst="rect">
            <a:avLst/>
          </a:prstGeom>
        </p:spPr>
        <p:txBody>
          <a:bodyPr vert="horz" wrap="square" lIns="0" tIns="124460" rIns="0" bIns="0" rtlCol="0">
            <a:spAutoFit/>
          </a:bodyPr>
          <a:lstStyle/>
          <a:p>
            <a:r>
              <a:rPr lang="en-US" sz="2000" b="1" dirty="0"/>
              <a:t>Paper 2: "ERP Automation for Academic Institutions"</a:t>
            </a:r>
            <a:br>
              <a:rPr lang="en-US" sz="2000" dirty="0"/>
            </a:br>
            <a:r>
              <a:rPr lang="en-US" sz="2000" b="1" dirty="0"/>
              <a:t>Summary:</a:t>
            </a:r>
            <a:br>
              <a:rPr lang="en-US" sz="2000" dirty="0"/>
            </a:br>
            <a:r>
              <a:rPr lang="en-US" sz="2000" dirty="0"/>
              <a:t>This paper explores the integration of automation tools with ERP systems to address common challenges in managing academic workflows. It discusses the design of ERP automation modules that perform tasks like login automation, data retrieval, and task monitoring. Case studies demonstrate the system's ability to reduce manual effort and improve the reliability of task tracking.</a:t>
            </a:r>
            <a:br>
              <a:rPr lang="en-US" sz="2000" dirty="0"/>
            </a:br>
            <a:r>
              <a:rPr lang="en-US" sz="2000" b="1" dirty="0"/>
              <a:t>Advantages:</a:t>
            </a:r>
            <a:endParaRPr lang="en-US" sz="2000" dirty="0"/>
          </a:p>
          <a:p>
            <a:pPr>
              <a:buFont typeface="Arial" panose="020B0604020202020204" pitchFamily="34" charset="0"/>
              <a:buChar char="•"/>
            </a:pPr>
            <a:r>
              <a:rPr lang="en-US" sz="2000" dirty="0"/>
              <a:t>Automates repetitive actions like logging into ERP systems.</a:t>
            </a:r>
          </a:p>
          <a:p>
            <a:pPr>
              <a:buFont typeface="Arial" panose="020B0604020202020204" pitchFamily="34" charset="0"/>
              <a:buChar char="•"/>
            </a:pPr>
            <a:r>
              <a:rPr lang="en-US" sz="2000" dirty="0"/>
              <a:t>Increases efficiency by centralizing task tracking and reminders.</a:t>
            </a:r>
          </a:p>
          <a:p>
            <a:pPr>
              <a:buFont typeface="Arial" panose="020B0604020202020204" pitchFamily="34" charset="0"/>
              <a:buChar char="•"/>
            </a:pPr>
            <a:r>
              <a:rPr lang="en-US" sz="2000" dirty="0"/>
              <a:t>Reduces administrative workload, allowing focus on academic improvements.</a:t>
            </a:r>
            <a:br>
              <a:rPr lang="en-US" sz="2000" dirty="0"/>
            </a:br>
            <a:r>
              <a:rPr lang="en-US" sz="2000" b="1" dirty="0"/>
              <a:t>Disadvantages:</a:t>
            </a:r>
            <a:endParaRPr lang="en-US" sz="2000" dirty="0"/>
          </a:p>
          <a:p>
            <a:pPr>
              <a:buFont typeface="Arial" panose="020B0604020202020204" pitchFamily="34" charset="0"/>
              <a:buChar char="•"/>
            </a:pPr>
            <a:r>
              <a:rPr lang="en-US" sz="2000" dirty="0"/>
              <a:t>Requires frequent updates to adapt to changes in ERP system interfaces.</a:t>
            </a:r>
          </a:p>
          <a:p>
            <a:pPr>
              <a:buFont typeface="Arial" panose="020B0604020202020204" pitchFamily="34" charset="0"/>
              <a:buChar char="•"/>
            </a:pPr>
            <a:r>
              <a:rPr lang="en-US" sz="2000" dirty="0"/>
              <a:t>Dependence on internet connectivity for seamless operations.</a:t>
            </a:r>
          </a:p>
        </p:txBody>
      </p:sp>
    </p:spTree>
    <p:extLst>
      <p:ext uri="{BB962C8B-B14F-4D97-AF65-F5344CB8AC3E}">
        <p14:creationId xmlns:p14="http://schemas.microsoft.com/office/powerpoint/2010/main" val="432031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sp>
        <p:nvSpPr>
          <p:cNvPr id="3" name="object 3"/>
          <p:cNvSpPr txBox="1"/>
          <p:nvPr/>
        </p:nvSpPr>
        <p:spPr>
          <a:xfrm>
            <a:off x="308023" y="1003808"/>
            <a:ext cx="8683577" cy="4444807"/>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t>The main objective of the </a:t>
            </a:r>
            <a:r>
              <a:rPr lang="en-US" sz="2400" b="1" dirty="0" err="1"/>
              <a:t>AutoRem</a:t>
            </a:r>
            <a:r>
              <a:rPr lang="en-US" sz="2400" b="1" dirty="0"/>
              <a:t> (</a:t>
            </a:r>
            <a:r>
              <a:rPr lang="en-US" sz="2400" b="1" dirty="0" err="1"/>
              <a:t>AutoLogin</a:t>
            </a:r>
            <a:r>
              <a:rPr lang="en-US" sz="2400" b="1" dirty="0"/>
              <a:t> and ERP Reminder)</a:t>
            </a:r>
            <a:r>
              <a:rPr lang="en-US" sz="2400" dirty="0"/>
              <a:t> project is to automate the process of logging into the ERP system and tracking assignment deadlines. The system aims to provide timely email notifications to students about their pending tasks, reducing the effort and time required to manually check the ERP for updates. By streamlining this process, the project seeks to minimize missed deadlines, enhance time management, and improve academic performance. The ultimate goal is to create a reliable, efficient, and user-friendly solution that helps students stay organized and focus on their studies without the burden of manual task tracking.</a:t>
            </a:r>
            <a:endParaRPr sz="2400" dirty="0">
              <a:latin typeface="+mj-lt"/>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pic>
        <p:nvPicPr>
          <p:cNvPr id="7" name="Picture 6">
            <a:extLst>
              <a:ext uri="{FF2B5EF4-FFF2-40B4-BE49-F238E27FC236}">
                <a16:creationId xmlns:a16="http://schemas.microsoft.com/office/drawing/2014/main" id="{EDEBF54E-3D28-0846-0266-8E51052371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373" y="836009"/>
            <a:ext cx="8899253" cy="52058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sp>
        <p:nvSpPr>
          <p:cNvPr id="3" name="object 3"/>
          <p:cNvSpPr txBox="1"/>
          <p:nvPr/>
        </p:nvSpPr>
        <p:spPr>
          <a:xfrm>
            <a:off x="308024" y="891641"/>
            <a:ext cx="8759776" cy="5273238"/>
          </a:xfrm>
          <a:prstGeom prst="rect">
            <a:avLst/>
          </a:prstGeom>
        </p:spPr>
        <p:txBody>
          <a:bodyPr vert="horz" wrap="square" lIns="0" tIns="124460" rIns="0" bIns="0" rtlCol="0">
            <a:spAutoFit/>
          </a:bodyPr>
          <a:lstStyle/>
          <a:p>
            <a:r>
              <a:rPr lang="en-US" sz="2400" b="1" dirty="0"/>
              <a:t>Hardware Requirements:</a:t>
            </a:r>
            <a:endParaRPr lang="en-US" sz="2400" dirty="0"/>
          </a:p>
          <a:p>
            <a:r>
              <a:rPr lang="en-US" sz="2400" b="1" dirty="0"/>
              <a:t>-Processor:</a:t>
            </a:r>
            <a:r>
              <a:rPr lang="en-US" sz="2400" dirty="0"/>
              <a:t> Intel </a:t>
            </a:r>
            <a:r>
              <a:rPr lang="en-US" sz="2400" dirty="0" err="1"/>
              <a:t>i3</a:t>
            </a:r>
            <a:r>
              <a:rPr lang="en-US" sz="2400" dirty="0"/>
              <a:t> or higher (recommended Intel </a:t>
            </a:r>
            <a:r>
              <a:rPr lang="en-US" sz="2400" dirty="0" err="1"/>
              <a:t>i5</a:t>
            </a:r>
            <a:r>
              <a:rPr lang="en-US" sz="2400" dirty="0"/>
              <a:t> or above).</a:t>
            </a:r>
          </a:p>
          <a:p>
            <a:r>
              <a:rPr lang="en-US" sz="2400" b="1" dirty="0"/>
              <a:t>-RAM:</a:t>
            </a:r>
            <a:r>
              <a:rPr lang="en-US" sz="2400" dirty="0"/>
              <a:t> Minimum 4 GB (8 GB recommended for smoother performance).</a:t>
            </a:r>
          </a:p>
          <a:p>
            <a:r>
              <a:rPr lang="en-US" sz="2400" b="1" dirty="0"/>
              <a:t>-Storage:</a:t>
            </a:r>
            <a:r>
              <a:rPr lang="en-US" sz="2400" dirty="0"/>
              <a:t> At least 5 GB of free space for installation and temporary data storage.</a:t>
            </a:r>
          </a:p>
          <a:p>
            <a:r>
              <a:rPr lang="en-US" sz="2400" b="1" dirty="0"/>
              <a:t>-Internet:</a:t>
            </a:r>
            <a:r>
              <a:rPr lang="en-US" sz="2400" dirty="0"/>
              <a:t> Stable connection for accessing the ERP system and sending email notifications.</a:t>
            </a:r>
          </a:p>
          <a:p>
            <a:pPr marL="12700">
              <a:lnSpc>
                <a:spcPct val="100000"/>
              </a:lnSpc>
              <a:spcBef>
                <a:spcPts val="885"/>
              </a:spcBef>
              <a:tabLst>
                <a:tab pos="310515" algn="l"/>
              </a:tabLst>
            </a:pPr>
            <a:r>
              <a:rPr lang="en-IN" sz="2400" b="1" dirty="0"/>
              <a:t>Software Requirements:</a:t>
            </a:r>
          </a:p>
          <a:p>
            <a:pPr marL="12700">
              <a:lnSpc>
                <a:spcPct val="100000"/>
              </a:lnSpc>
              <a:spcBef>
                <a:spcPts val="885"/>
              </a:spcBef>
              <a:tabLst>
                <a:tab pos="310515" algn="l"/>
              </a:tabLst>
            </a:pPr>
            <a:r>
              <a:rPr lang="en-US" sz="2400" b="1" dirty="0"/>
              <a:t>-Browser: </a:t>
            </a:r>
            <a:r>
              <a:rPr lang="en-US" sz="2400" dirty="0"/>
              <a:t>Google Chrome or Mozilla Firefox with the Selenium WebDriver installed.</a:t>
            </a:r>
          </a:p>
          <a:p>
            <a:pPr marL="12700">
              <a:lnSpc>
                <a:spcPct val="100000"/>
              </a:lnSpc>
              <a:spcBef>
                <a:spcPts val="885"/>
              </a:spcBef>
              <a:tabLst>
                <a:tab pos="310515" algn="l"/>
              </a:tabLst>
            </a:pPr>
            <a:r>
              <a:rPr lang="en-US" sz="2400" b="1" dirty="0"/>
              <a:t>-Email Service:</a:t>
            </a:r>
            <a:r>
              <a:rPr lang="en-US" sz="2400" dirty="0"/>
              <a:t> Gmail account configured for SMTP for sending notifications.</a:t>
            </a:r>
            <a:endParaRPr sz="2400" b="1"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2465</Words>
  <Application>Microsoft Office PowerPoint</Application>
  <PresentationFormat>On-screen Show (4:3)</PresentationFormat>
  <Paragraphs>205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Lucida Sans Unicode</vt:lpstr>
      <vt:lpstr>Wingdings</vt:lpstr>
      <vt:lpstr>Office Theme</vt:lpstr>
      <vt:lpstr>Introduction to Robotic Process Automation</vt:lpstr>
      <vt:lpstr>Abstract</vt:lpstr>
      <vt:lpstr>Need for the Proposed System</vt:lpstr>
      <vt:lpstr>Advantages of the Proposed System</vt:lpstr>
      <vt:lpstr>Literature Survey</vt:lpstr>
      <vt:lpstr>Literature Survey</vt:lpstr>
      <vt:lpstr>Main Objective</vt:lpstr>
      <vt:lpstr>Architecture</vt:lpstr>
      <vt:lpstr>System Requirements</vt:lpstr>
      <vt:lpstr>Functional Description</vt:lpstr>
      <vt:lpstr>Functional Description</vt:lpstr>
      <vt:lpstr>Functional Description</vt:lpstr>
      <vt:lpstr>Table Design</vt:lpstr>
      <vt:lpstr>Process Design</vt:lpstr>
      <vt:lpstr>Process Design</vt:lpstr>
      <vt:lpstr>Implementation</vt:lpstr>
      <vt:lpstr>Implementation</vt:lpstr>
      <vt:lpstr>Implementation</vt:lpstr>
      <vt:lpstr>Implementation</vt:lpstr>
      <vt:lpstr>Testing</vt:lpstr>
      <vt:lpstr>Testing</vt:lpstr>
      <vt:lpstr>Testing</vt:lpstr>
      <vt:lpstr>Conclusions</vt:lpstr>
      <vt:lpstr>Future Enhancement</vt:lpstr>
      <vt:lpstr>Future Enhancement</vt:lpstr>
      <vt:lpstr>IEEE Paper</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madhan raj</dc:creator>
  <cp:lastModifiedBy>Muneesh Palanivel</cp:lastModifiedBy>
  <cp:revision>8</cp:revision>
  <dcterms:created xsi:type="dcterms:W3CDTF">2024-11-19T10:27:20Z</dcterms:created>
  <dcterms:modified xsi:type="dcterms:W3CDTF">2024-11-21T16:47:07Z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Google</vt:lpwstr>
  </property>
  <property fmtid="{D5CDD505-2E9C-101B-9397-08002B2CF9AE}" pid="4" name="LastSaved">
    <vt:filetime>2024-11-19T00:00:00Z</vt:filetime>
  </property>
</Properties>
</file>