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57" r:id="rId3"/>
    <p:sldId id="262" r:id="rId4"/>
    <p:sldId id="258" r:id="rId5"/>
    <p:sldId id="259" r:id="rId6"/>
    <p:sldId id="260" r:id="rId7"/>
    <p:sldId id="261" r:id="rId8"/>
    <p:sldId id="263" r:id="rId9"/>
    <p:sldId id="264" r:id="rId10"/>
    <p:sldId id="265" r:id="rId11"/>
    <p:sldId id="266" r:id="rId12"/>
    <p:sldId id="267" r:id="rId13"/>
    <p:sldId id="268" r:id="rId14"/>
    <p:sldId id="269" r:id="rId15"/>
    <p:sldId id="270" r:id="rId16"/>
    <p:sldId id="271" r:id="rId17"/>
    <p:sldId id="272"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158F3F9-A0CC-4228-901E-74528616D7BC}" type="datetimeFigureOut">
              <a:rPr lang="en-IN" smtClean="0"/>
              <a:t>10/05/2018</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5DCB24F-FFA3-408C-936F-5479D3F1E03F}"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E156BF17-0E9B-4F78-B7E3-B31CD478B75A}" type="datetime1">
              <a:rPr lang="en-IN" smtClean="0"/>
              <a:t>10/05/2018</a:t>
            </a:fld>
            <a:endParaRPr lang="en-IN"/>
          </a:p>
        </p:txBody>
      </p:sp>
      <p:sp>
        <p:nvSpPr>
          <p:cNvPr id="5" name="Footer Placeholder 4"/>
          <p:cNvSpPr>
            <a:spLocks noGrp="1"/>
          </p:cNvSpPr>
          <p:nvPr>
            <p:ph type="ftr" sz="quarter" idx="11"/>
          </p:nvPr>
        </p:nvSpPr>
        <p:spPr/>
        <p:txBody>
          <a:bodyPr/>
          <a:lstStyle/>
          <a:p>
            <a:r>
              <a:rPr lang="en-IN" smtClean="0"/>
              <a:t>MUNIESWARA Presentation CEB Training</a:t>
            </a:r>
            <a:endParaRPr lang="en-IN"/>
          </a:p>
        </p:txBody>
      </p:sp>
      <p:sp>
        <p:nvSpPr>
          <p:cNvPr id="6" name="Slide Number Placeholder 5"/>
          <p:cNvSpPr>
            <a:spLocks noGrp="1"/>
          </p:cNvSpPr>
          <p:nvPr>
            <p:ph type="sldNum" sz="quarter" idx="12"/>
          </p:nvPr>
        </p:nvSpPr>
        <p:spPr/>
        <p:txBody>
          <a:bodyPr/>
          <a:lstStyle/>
          <a:p>
            <a:fld id="{BC563AF7-0E71-4D32-9221-4043CBF7E56C}"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4792F46-6990-42BE-B824-603957A232C7}" type="datetime1">
              <a:rPr lang="en-IN" smtClean="0"/>
              <a:t>10/05/2018</a:t>
            </a:fld>
            <a:endParaRPr lang="en-IN"/>
          </a:p>
        </p:txBody>
      </p:sp>
      <p:sp>
        <p:nvSpPr>
          <p:cNvPr id="5" name="Footer Placeholder 4"/>
          <p:cNvSpPr>
            <a:spLocks noGrp="1"/>
          </p:cNvSpPr>
          <p:nvPr>
            <p:ph type="ftr" sz="quarter" idx="11"/>
          </p:nvPr>
        </p:nvSpPr>
        <p:spPr/>
        <p:txBody>
          <a:bodyPr/>
          <a:lstStyle/>
          <a:p>
            <a:r>
              <a:rPr lang="en-IN" smtClean="0"/>
              <a:t>MUNIESWARA Presentation CEB Training</a:t>
            </a:r>
            <a:endParaRPr lang="en-IN"/>
          </a:p>
        </p:txBody>
      </p:sp>
      <p:sp>
        <p:nvSpPr>
          <p:cNvPr id="6" name="Slide Number Placeholder 5"/>
          <p:cNvSpPr>
            <a:spLocks noGrp="1"/>
          </p:cNvSpPr>
          <p:nvPr>
            <p:ph type="sldNum" sz="quarter" idx="12"/>
          </p:nvPr>
        </p:nvSpPr>
        <p:spPr/>
        <p:txBody>
          <a:bodyPr/>
          <a:lstStyle/>
          <a:p>
            <a:fld id="{BC563AF7-0E71-4D32-9221-4043CBF7E56C}"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EC1E50E-DC98-4D60-BB6D-8B3702231403}" type="datetime1">
              <a:rPr lang="en-IN" smtClean="0"/>
              <a:t>10/05/2018</a:t>
            </a:fld>
            <a:endParaRPr lang="en-IN"/>
          </a:p>
        </p:txBody>
      </p:sp>
      <p:sp>
        <p:nvSpPr>
          <p:cNvPr id="5" name="Footer Placeholder 4"/>
          <p:cNvSpPr>
            <a:spLocks noGrp="1"/>
          </p:cNvSpPr>
          <p:nvPr>
            <p:ph type="ftr" sz="quarter" idx="11"/>
          </p:nvPr>
        </p:nvSpPr>
        <p:spPr/>
        <p:txBody>
          <a:bodyPr/>
          <a:lstStyle/>
          <a:p>
            <a:r>
              <a:rPr lang="en-IN" smtClean="0"/>
              <a:t>MUNIESWARA Presentation CEB Training</a:t>
            </a:r>
            <a:endParaRPr lang="en-IN"/>
          </a:p>
        </p:txBody>
      </p:sp>
      <p:sp>
        <p:nvSpPr>
          <p:cNvPr id="6" name="Slide Number Placeholder 5"/>
          <p:cNvSpPr>
            <a:spLocks noGrp="1"/>
          </p:cNvSpPr>
          <p:nvPr>
            <p:ph type="sldNum" sz="quarter" idx="12"/>
          </p:nvPr>
        </p:nvSpPr>
        <p:spPr/>
        <p:txBody>
          <a:bodyPr/>
          <a:lstStyle/>
          <a:p>
            <a:fld id="{BC563AF7-0E71-4D32-9221-4043CBF7E56C}"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2AC055F-FDB7-4698-8198-DF43FF81C9CA}" type="datetime1">
              <a:rPr lang="en-IN" smtClean="0"/>
              <a:t>10/05/2018</a:t>
            </a:fld>
            <a:endParaRPr lang="en-IN"/>
          </a:p>
        </p:txBody>
      </p:sp>
      <p:sp>
        <p:nvSpPr>
          <p:cNvPr id="5" name="Footer Placeholder 4"/>
          <p:cNvSpPr>
            <a:spLocks noGrp="1"/>
          </p:cNvSpPr>
          <p:nvPr>
            <p:ph type="ftr" sz="quarter" idx="11"/>
          </p:nvPr>
        </p:nvSpPr>
        <p:spPr/>
        <p:txBody>
          <a:bodyPr/>
          <a:lstStyle/>
          <a:p>
            <a:r>
              <a:rPr lang="en-IN" smtClean="0"/>
              <a:t>MUNIESWARA Presentation CEB Training</a:t>
            </a:r>
            <a:endParaRPr lang="en-IN"/>
          </a:p>
        </p:txBody>
      </p:sp>
      <p:sp>
        <p:nvSpPr>
          <p:cNvPr id="6" name="Slide Number Placeholder 5"/>
          <p:cNvSpPr>
            <a:spLocks noGrp="1"/>
          </p:cNvSpPr>
          <p:nvPr>
            <p:ph type="sldNum" sz="quarter" idx="12"/>
          </p:nvPr>
        </p:nvSpPr>
        <p:spPr/>
        <p:txBody>
          <a:bodyPr/>
          <a:lstStyle/>
          <a:p>
            <a:fld id="{BC563AF7-0E71-4D32-9221-4043CBF7E56C}"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7FB0E82-EF04-4A15-A31A-7A5EBEA69CF6}" type="datetime1">
              <a:rPr lang="en-IN" smtClean="0"/>
              <a:t>10/05/2018</a:t>
            </a:fld>
            <a:endParaRPr lang="en-IN"/>
          </a:p>
        </p:txBody>
      </p:sp>
      <p:sp>
        <p:nvSpPr>
          <p:cNvPr id="5" name="Footer Placeholder 4"/>
          <p:cNvSpPr>
            <a:spLocks noGrp="1"/>
          </p:cNvSpPr>
          <p:nvPr>
            <p:ph type="ftr" sz="quarter" idx="11"/>
          </p:nvPr>
        </p:nvSpPr>
        <p:spPr/>
        <p:txBody>
          <a:bodyPr/>
          <a:lstStyle/>
          <a:p>
            <a:r>
              <a:rPr lang="en-IN" smtClean="0"/>
              <a:t>MUNIESWARA Presentation CEB Training</a:t>
            </a:r>
            <a:endParaRPr lang="en-IN"/>
          </a:p>
        </p:txBody>
      </p:sp>
      <p:sp>
        <p:nvSpPr>
          <p:cNvPr id="6" name="Slide Number Placeholder 5"/>
          <p:cNvSpPr>
            <a:spLocks noGrp="1"/>
          </p:cNvSpPr>
          <p:nvPr>
            <p:ph type="sldNum" sz="quarter" idx="12"/>
          </p:nvPr>
        </p:nvSpPr>
        <p:spPr/>
        <p:txBody>
          <a:bodyPr/>
          <a:lstStyle/>
          <a:p>
            <a:fld id="{BC563AF7-0E71-4D32-9221-4043CBF7E56C}"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9130F28B-477F-4C17-AD5A-0FC73904E052}" type="datetime1">
              <a:rPr lang="en-IN" smtClean="0"/>
              <a:t>10/05/2018</a:t>
            </a:fld>
            <a:endParaRPr lang="en-IN"/>
          </a:p>
        </p:txBody>
      </p:sp>
      <p:sp>
        <p:nvSpPr>
          <p:cNvPr id="6" name="Footer Placeholder 5"/>
          <p:cNvSpPr>
            <a:spLocks noGrp="1"/>
          </p:cNvSpPr>
          <p:nvPr>
            <p:ph type="ftr" sz="quarter" idx="11"/>
          </p:nvPr>
        </p:nvSpPr>
        <p:spPr/>
        <p:txBody>
          <a:bodyPr/>
          <a:lstStyle/>
          <a:p>
            <a:r>
              <a:rPr lang="en-IN" smtClean="0"/>
              <a:t>MUNIESWARA Presentation CEB Training</a:t>
            </a:r>
            <a:endParaRPr lang="en-IN"/>
          </a:p>
        </p:txBody>
      </p:sp>
      <p:sp>
        <p:nvSpPr>
          <p:cNvPr id="7" name="Slide Number Placeholder 6"/>
          <p:cNvSpPr>
            <a:spLocks noGrp="1"/>
          </p:cNvSpPr>
          <p:nvPr>
            <p:ph type="sldNum" sz="quarter" idx="12"/>
          </p:nvPr>
        </p:nvSpPr>
        <p:spPr/>
        <p:txBody>
          <a:bodyPr/>
          <a:lstStyle/>
          <a:p>
            <a:fld id="{BC563AF7-0E71-4D32-9221-4043CBF7E56C}"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295D00FB-B549-45AE-89F4-07D8A3400CFA}" type="datetime1">
              <a:rPr lang="en-IN" smtClean="0"/>
              <a:t>10/05/2018</a:t>
            </a:fld>
            <a:endParaRPr lang="en-IN"/>
          </a:p>
        </p:txBody>
      </p:sp>
      <p:sp>
        <p:nvSpPr>
          <p:cNvPr id="8" name="Footer Placeholder 7"/>
          <p:cNvSpPr>
            <a:spLocks noGrp="1"/>
          </p:cNvSpPr>
          <p:nvPr>
            <p:ph type="ftr" sz="quarter" idx="11"/>
          </p:nvPr>
        </p:nvSpPr>
        <p:spPr/>
        <p:txBody>
          <a:bodyPr/>
          <a:lstStyle/>
          <a:p>
            <a:r>
              <a:rPr lang="en-IN" smtClean="0"/>
              <a:t>MUNIESWARA Presentation CEB Training</a:t>
            </a:r>
            <a:endParaRPr lang="en-IN"/>
          </a:p>
        </p:txBody>
      </p:sp>
      <p:sp>
        <p:nvSpPr>
          <p:cNvPr id="9" name="Slide Number Placeholder 8"/>
          <p:cNvSpPr>
            <a:spLocks noGrp="1"/>
          </p:cNvSpPr>
          <p:nvPr>
            <p:ph type="sldNum" sz="quarter" idx="12"/>
          </p:nvPr>
        </p:nvSpPr>
        <p:spPr/>
        <p:txBody>
          <a:bodyPr/>
          <a:lstStyle/>
          <a:p>
            <a:fld id="{BC563AF7-0E71-4D32-9221-4043CBF7E56C}"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C5571ACE-2D4A-44E0-AB1E-2CAD75AD0F2B}" type="datetime1">
              <a:rPr lang="en-IN" smtClean="0"/>
              <a:t>10/05/2018</a:t>
            </a:fld>
            <a:endParaRPr lang="en-IN"/>
          </a:p>
        </p:txBody>
      </p:sp>
      <p:sp>
        <p:nvSpPr>
          <p:cNvPr id="4" name="Footer Placeholder 3"/>
          <p:cNvSpPr>
            <a:spLocks noGrp="1"/>
          </p:cNvSpPr>
          <p:nvPr>
            <p:ph type="ftr" sz="quarter" idx="11"/>
          </p:nvPr>
        </p:nvSpPr>
        <p:spPr/>
        <p:txBody>
          <a:bodyPr/>
          <a:lstStyle/>
          <a:p>
            <a:r>
              <a:rPr lang="en-IN" smtClean="0"/>
              <a:t>MUNIESWARA Presentation CEB Training</a:t>
            </a:r>
            <a:endParaRPr lang="en-IN"/>
          </a:p>
        </p:txBody>
      </p:sp>
      <p:sp>
        <p:nvSpPr>
          <p:cNvPr id="5" name="Slide Number Placeholder 4"/>
          <p:cNvSpPr>
            <a:spLocks noGrp="1"/>
          </p:cNvSpPr>
          <p:nvPr>
            <p:ph type="sldNum" sz="quarter" idx="12"/>
          </p:nvPr>
        </p:nvSpPr>
        <p:spPr/>
        <p:txBody>
          <a:bodyPr/>
          <a:lstStyle/>
          <a:p>
            <a:fld id="{BC563AF7-0E71-4D32-9221-4043CBF7E56C}"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80AA7B9-3C63-4A56-9EEB-9C8C68B3BD17}" type="datetime1">
              <a:rPr lang="en-IN" smtClean="0"/>
              <a:t>10/05/2018</a:t>
            </a:fld>
            <a:endParaRPr lang="en-IN"/>
          </a:p>
        </p:txBody>
      </p:sp>
      <p:sp>
        <p:nvSpPr>
          <p:cNvPr id="3" name="Footer Placeholder 2"/>
          <p:cNvSpPr>
            <a:spLocks noGrp="1"/>
          </p:cNvSpPr>
          <p:nvPr>
            <p:ph type="ftr" sz="quarter" idx="11"/>
          </p:nvPr>
        </p:nvSpPr>
        <p:spPr/>
        <p:txBody>
          <a:bodyPr/>
          <a:lstStyle/>
          <a:p>
            <a:r>
              <a:rPr lang="en-IN" smtClean="0"/>
              <a:t>MUNIESWARA Presentation CEB Training</a:t>
            </a:r>
            <a:endParaRPr lang="en-IN"/>
          </a:p>
        </p:txBody>
      </p:sp>
      <p:sp>
        <p:nvSpPr>
          <p:cNvPr id="4" name="Slide Number Placeholder 3"/>
          <p:cNvSpPr>
            <a:spLocks noGrp="1"/>
          </p:cNvSpPr>
          <p:nvPr>
            <p:ph type="sldNum" sz="quarter" idx="12"/>
          </p:nvPr>
        </p:nvSpPr>
        <p:spPr/>
        <p:txBody>
          <a:bodyPr/>
          <a:lstStyle/>
          <a:p>
            <a:fld id="{BC563AF7-0E71-4D32-9221-4043CBF7E56C}"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133E524-3867-4F94-9128-929725768206}" type="datetime1">
              <a:rPr lang="en-IN" smtClean="0"/>
              <a:t>10/05/2018</a:t>
            </a:fld>
            <a:endParaRPr lang="en-IN"/>
          </a:p>
        </p:txBody>
      </p:sp>
      <p:sp>
        <p:nvSpPr>
          <p:cNvPr id="6" name="Footer Placeholder 5"/>
          <p:cNvSpPr>
            <a:spLocks noGrp="1"/>
          </p:cNvSpPr>
          <p:nvPr>
            <p:ph type="ftr" sz="quarter" idx="11"/>
          </p:nvPr>
        </p:nvSpPr>
        <p:spPr/>
        <p:txBody>
          <a:bodyPr/>
          <a:lstStyle/>
          <a:p>
            <a:r>
              <a:rPr lang="en-IN" smtClean="0"/>
              <a:t>MUNIESWARA Presentation CEB Training</a:t>
            </a:r>
            <a:endParaRPr lang="en-IN"/>
          </a:p>
        </p:txBody>
      </p:sp>
      <p:sp>
        <p:nvSpPr>
          <p:cNvPr id="7" name="Slide Number Placeholder 6"/>
          <p:cNvSpPr>
            <a:spLocks noGrp="1"/>
          </p:cNvSpPr>
          <p:nvPr>
            <p:ph type="sldNum" sz="quarter" idx="12"/>
          </p:nvPr>
        </p:nvSpPr>
        <p:spPr/>
        <p:txBody>
          <a:bodyPr/>
          <a:lstStyle/>
          <a:p>
            <a:fld id="{BC563AF7-0E71-4D32-9221-4043CBF7E56C}"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C2D997-DB41-4F3F-838B-98E3C5856846}" type="datetime1">
              <a:rPr lang="en-IN" smtClean="0"/>
              <a:t>10/05/2018</a:t>
            </a:fld>
            <a:endParaRPr lang="en-IN"/>
          </a:p>
        </p:txBody>
      </p:sp>
      <p:sp>
        <p:nvSpPr>
          <p:cNvPr id="6" name="Footer Placeholder 5"/>
          <p:cNvSpPr>
            <a:spLocks noGrp="1"/>
          </p:cNvSpPr>
          <p:nvPr>
            <p:ph type="ftr" sz="quarter" idx="11"/>
          </p:nvPr>
        </p:nvSpPr>
        <p:spPr/>
        <p:txBody>
          <a:bodyPr/>
          <a:lstStyle/>
          <a:p>
            <a:r>
              <a:rPr lang="en-IN" smtClean="0"/>
              <a:t>MUNIESWARA Presentation CEB Training</a:t>
            </a:r>
            <a:endParaRPr lang="en-IN"/>
          </a:p>
        </p:txBody>
      </p:sp>
      <p:sp>
        <p:nvSpPr>
          <p:cNvPr id="7" name="Slide Number Placeholder 6"/>
          <p:cNvSpPr>
            <a:spLocks noGrp="1"/>
          </p:cNvSpPr>
          <p:nvPr>
            <p:ph type="sldNum" sz="quarter" idx="12"/>
          </p:nvPr>
        </p:nvSpPr>
        <p:spPr/>
        <p:txBody>
          <a:bodyPr/>
          <a:lstStyle/>
          <a:p>
            <a:fld id="{BC563AF7-0E71-4D32-9221-4043CBF7E56C}"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2CE395-3DBA-4336-A4E2-1E2DA63BE3A5}" type="datetime1">
              <a:rPr lang="en-IN" smtClean="0"/>
              <a:t>10/05/2018</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smtClean="0"/>
              <a:t>MUNIESWARA Presentation CEB Training</a:t>
            </a:r>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563AF7-0E71-4D32-9221-4043CBF7E56C}"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1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Doubly Linked List</a:t>
            </a:r>
            <a:endParaRPr lang="en-IN" dirty="0"/>
          </a:p>
        </p:txBody>
      </p:sp>
      <p:sp>
        <p:nvSpPr>
          <p:cNvPr id="3" name="Subtitle 2"/>
          <p:cNvSpPr>
            <a:spLocks noGrp="1"/>
          </p:cNvSpPr>
          <p:nvPr>
            <p:ph type="subTitle" idx="1"/>
          </p:nvPr>
        </p:nvSpPr>
        <p:spPr/>
        <p:txBody>
          <a:bodyPr/>
          <a:lstStyle/>
          <a:p>
            <a:pPr algn="r"/>
            <a:r>
              <a:rPr lang="en-IN" dirty="0" smtClean="0"/>
              <a:t>Presented By</a:t>
            </a:r>
          </a:p>
          <a:p>
            <a:pPr algn="r"/>
            <a:r>
              <a:rPr lang="en-IN" dirty="0" smtClean="0"/>
              <a:t>MUNIESWARAN</a:t>
            </a:r>
            <a:endParaRPr lang="en-IN" dirty="0"/>
          </a:p>
        </p:txBody>
      </p:sp>
      <p:sp>
        <p:nvSpPr>
          <p:cNvPr id="4" name="Footer Placeholder 3"/>
          <p:cNvSpPr>
            <a:spLocks noGrp="1"/>
          </p:cNvSpPr>
          <p:nvPr>
            <p:ph type="ftr" sz="quarter" idx="11"/>
          </p:nvPr>
        </p:nvSpPr>
        <p:spPr/>
        <p:txBody>
          <a:bodyPr/>
          <a:lstStyle/>
          <a:p>
            <a:r>
              <a:rPr lang="en-IN" smtClean="0"/>
              <a:t>MUNIESWARA Presentation CEB Training</a:t>
            </a:r>
            <a:endParaRPr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0484" name="Rectangle 4"/>
          <p:cNvSpPr>
            <a:spLocks noChangeArrowheads="1"/>
          </p:cNvSpPr>
          <p:nvPr/>
        </p:nvSpPr>
        <p:spPr bwMode="auto">
          <a:xfrm>
            <a:off x="611560" y="908720"/>
            <a:ext cx="7978146" cy="4985980"/>
          </a:xfrm>
          <a:prstGeom prst="rect">
            <a:avLst/>
          </a:prstGeom>
          <a:noFill/>
          <a:ln w="9525">
            <a:noFill/>
            <a:miter lim="800000"/>
            <a:headEnd/>
            <a:tailEnd/>
          </a:ln>
          <a:effectLst/>
        </p:spPr>
        <p:txBody>
          <a:bodyPr vert="horz" wrap="non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8200"/>
                </a:solidFill>
                <a:effectLst/>
                <a:latin typeface="Consolas" pitchFamily="49" charset="0"/>
                <a:cs typeface="Arial" pitchFamily="34" charset="0"/>
              </a:rPr>
              <a:t>//Adding a node at the front of the list</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smtClean="0">
                <a:ln>
                  <a:noFill/>
                </a:ln>
                <a:solidFill>
                  <a:srgbClr val="006699"/>
                </a:solidFill>
                <a:effectLst/>
                <a:latin typeface="Consolas" pitchFamily="49" charset="0"/>
                <a:cs typeface="Arial" pitchFamily="34" charset="0"/>
              </a:rPr>
              <a:t>public</a:t>
            </a:r>
            <a:r>
              <a:rPr kumimoji="0" lang="en-US" sz="1600" b="0" i="0" u="none" strike="noStrike" cap="none" normalizeH="0" baseline="0" dirty="0" smtClean="0">
                <a:ln>
                  <a:noFill/>
                </a:ln>
                <a:solidFill>
                  <a:srgbClr val="000000"/>
                </a:solidFill>
                <a:effectLst/>
                <a:latin typeface="Consolas" pitchFamily="49" charset="0"/>
                <a:cs typeface="Arial" pitchFamily="34" charset="0"/>
              </a:rPr>
              <a:t> </a:t>
            </a:r>
            <a:r>
              <a:rPr kumimoji="0" lang="en-US" b="1" i="0" u="none" strike="noStrike" cap="none" normalizeH="0" baseline="0" dirty="0" smtClean="0">
                <a:ln>
                  <a:noFill/>
                </a:ln>
                <a:solidFill>
                  <a:srgbClr val="006699"/>
                </a:solidFill>
                <a:effectLst/>
                <a:latin typeface="Consolas" pitchFamily="49" charset="0"/>
                <a:cs typeface="Arial" pitchFamily="34" charset="0"/>
              </a:rPr>
              <a:t>void</a:t>
            </a:r>
            <a:r>
              <a:rPr kumimoji="0" lang="en-US" sz="1600" b="0" i="0" u="none" strike="noStrike" cap="none" normalizeH="0" baseline="0" dirty="0" smtClean="0">
                <a:ln>
                  <a:noFill/>
                </a:ln>
                <a:solidFill>
                  <a:srgbClr val="000000"/>
                </a:solidFill>
                <a:effectLst/>
                <a:latin typeface="Consolas" pitchFamily="49" charset="0"/>
                <a:cs typeface="Arial" pitchFamily="34" charset="0"/>
              </a:rPr>
              <a:t> </a:t>
            </a:r>
            <a:r>
              <a:rPr kumimoji="0" lang="en-US" b="0" i="0" u="none" strike="noStrike" cap="none" normalizeH="0" baseline="0" dirty="0" smtClean="0">
                <a:ln>
                  <a:noFill/>
                </a:ln>
                <a:solidFill>
                  <a:srgbClr val="000000"/>
                </a:solidFill>
                <a:effectLst/>
                <a:latin typeface="Consolas" pitchFamily="49" charset="0"/>
                <a:cs typeface="Arial" pitchFamily="34" charset="0"/>
              </a:rPr>
              <a:t>push(</a:t>
            </a:r>
            <a:r>
              <a:rPr kumimoji="0" lang="en-US" b="1" i="0" u="none" strike="noStrike" cap="none" normalizeH="0" baseline="0" dirty="0" err="1" smtClean="0">
                <a:ln>
                  <a:noFill/>
                </a:ln>
                <a:solidFill>
                  <a:srgbClr val="006699"/>
                </a:solidFill>
                <a:effectLst/>
                <a:latin typeface="Consolas" pitchFamily="49" charset="0"/>
                <a:cs typeface="Arial" pitchFamily="34" charset="0"/>
              </a:rPr>
              <a:t>int</a:t>
            </a:r>
            <a:r>
              <a:rPr kumimoji="0" lang="en-US" sz="1600" b="0" i="0" u="none" strike="noStrike" cap="none" normalizeH="0" baseline="0" dirty="0" smtClean="0">
                <a:ln>
                  <a:noFill/>
                </a:ln>
                <a:solidFill>
                  <a:srgbClr val="000000"/>
                </a:solidFill>
                <a:effectLst/>
                <a:latin typeface="Consolas" pitchFamily="49" charset="0"/>
                <a:cs typeface="Arial" pitchFamily="34" charset="0"/>
              </a:rPr>
              <a:t> </a:t>
            </a:r>
            <a:r>
              <a:rPr kumimoji="0" lang="en-US" b="0" i="0" u="none" strike="noStrike" cap="none" normalizeH="0" baseline="0" dirty="0" err="1" smtClean="0">
                <a:ln>
                  <a:noFill/>
                </a:ln>
                <a:solidFill>
                  <a:srgbClr val="000000"/>
                </a:solidFill>
                <a:effectLst/>
                <a:latin typeface="Consolas" pitchFamily="49" charset="0"/>
                <a:cs typeface="Arial" pitchFamily="34" charset="0"/>
              </a:rPr>
              <a:t>new_data</a:t>
            </a:r>
            <a:r>
              <a:rPr kumimoji="0" lang="en-US" b="0" i="0" u="none" strike="noStrike" cap="none" normalizeH="0" baseline="0" dirty="0" smtClean="0">
                <a:ln>
                  <a:noFill/>
                </a:ln>
                <a:solidFill>
                  <a:srgbClr val="000000"/>
                </a:solidFill>
                <a:effectLst/>
                <a:latin typeface="Consolas" pitchFamily="49" charset="0"/>
                <a:cs typeface="Arial" pitchFamily="34" charset="0"/>
              </a:rPr>
              <a:t>)</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latin typeface="Consolas" pitchFamily="49" charset="0"/>
                <a:cs typeface="Arial" pitchFamily="34" charset="0"/>
              </a:rPr>
              <a:t>{</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latin typeface="Consolas" pitchFamily="49" charset="0"/>
                <a:cs typeface="Arial" pitchFamily="34" charset="0"/>
              </a:rPr>
              <a:t>    </a:t>
            </a:r>
            <a:r>
              <a:rPr kumimoji="0" lang="en-US" b="0" i="0" u="none" strike="noStrike" cap="none" normalizeH="0" baseline="0" dirty="0" smtClean="0">
                <a:ln>
                  <a:noFill/>
                </a:ln>
                <a:solidFill>
                  <a:srgbClr val="008200"/>
                </a:solidFill>
                <a:effectLst/>
                <a:latin typeface="Consolas" pitchFamily="49" charset="0"/>
                <a:cs typeface="Arial" pitchFamily="34" charset="0"/>
              </a:rPr>
              <a:t>/* 1. allocate node </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latin typeface="Consolas" pitchFamily="49" charset="0"/>
                <a:cs typeface="Arial" pitchFamily="34" charset="0"/>
              </a:rPr>
              <a:t>    </a:t>
            </a:r>
            <a:r>
              <a:rPr kumimoji="0" lang="en-US" b="0" i="0" u="none" strike="noStrike" cap="none" normalizeH="0" baseline="0" dirty="0" smtClean="0">
                <a:ln>
                  <a:noFill/>
                </a:ln>
                <a:solidFill>
                  <a:srgbClr val="008200"/>
                </a:solidFill>
                <a:effectLst/>
                <a:latin typeface="Consolas" pitchFamily="49" charset="0"/>
                <a:cs typeface="Arial" pitchFamily="34" charset="0"/>
              </a:rPr>
              <a:t>* 2. put in the data */</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latin typeface="Consolas" pitchFamily="49" charset="0"/>
                <a:cs typeface="Arial" pitchFamily="34" charset="0"/>
              </a:rPr>
              <a:t>    Node </a:t>
            </a:r>
            <a:r>
              <a:rPr kumimoji="0" lang="en-US" b="0" i="0" u="none" strike="noStrike" cap="none" normalizeH="0" baseline="0" dirty="0" err="1" smtClean="0">
                <a:ln>
                  <a:noFill/>
                </a:ln>
                <a:solidFill>
                  <a:srgbClr val="000000"/>
                </a:solidFill>
                <a:effectLst/>
                <a:latin typeface="Consolas" pitchFamily="49" charset="0"/>
                <a:cs typeface="Arial" pitchFamily="34" charset="0"/>
              </a:rPr>
              <a:t>new_Node</a:t>
            </a:r>
            <a:r>
              <a:rPr kumimoji="0" lang="en-US" b="0" i="0" u="none" strike="noStrike" cap="none" normalizeH="0" baseline="0" dirty="0" smtClean="0">
                <a:ln>
                  <a:noFill/>
                </a:ln>
                <a:solidFill>
                  <a:srgbClr val="000000"/>
                </a:solidFill>
                <a:effectLst/>
                <a:latin typeface="Consolas" pitchFamily="49" charset="0"/>
                <a:cs typeface="Arial" pitchFamily="34" charset="0"/>
              </a:rPr>
              <a:t> = </a:t>
            </a:r>
            <a:r>
              <a:rPr kumimoji="0" lang="en-US" b="1" i="0" u="none" strike="noStrike" cap="none" normalizeH="0" baseline="0" dirty="0" smtClean="0">
                <a:ln>
                  <a:noFill/>
                </a:ln>
                <a:solidFill>
                  <a:srgbClr val="006699"/>
                </a:solidFill>
                <a:effectLst/>
                <a:latin typeface="Consolas" pitchFamily="49" charset="0"/>
                <a:cs typeface="Arial" pitchFamily="34" charset="0"/>
              </a:rPr>
              <a:t>new</a:t>
            </a:r>
            <a:r>
              <a:rPr kumimoji="0" lang="en-US" sz="1600" b="0" i="0" u="none" strike="noStrike" cap="none" normalizeH="0" baseline="0" dirty="0" smtClean="0">
                <a:ln>
                  <a:noFill/>
                </a:ln>
                <a:solidFill>
                  <a:srgbClr val="000000"/>
                </a:solidFill>
                <a:effectLst/>
                <a:latin typeface="Consolas" pitchFamily="49" charset="0"/>
                <a:cs typeface="Arial" pitchFamily="34" charset="0"/>
              </a:rPr>
              <a:t> </a:t>
            </a:r>
            <a:r>
              <a:rPr kumimoji="0" lang="en-US" b="0" i="0" u="none" strike="noStrike" cap="none" normalizeH="0" baseline="0" dirty="0" smtClean="0">
                <a:ln>
                  <a:noFill/>
                </a:ln>
                <a:solidFill>
                  <a:srgbClr val="000000"/>
                </a:solidFill>
                <a:effectLst/>
                <a:latin typeface="Consolas" pitchFamily="49" charset="0"/>
                <a:cs typeface="Arial" pitchFamily="34" charset="0"/>
              </a:rPr>
              <a:t>Node(</a:t>
            </a:r>
            <a:r>
              <a:rPr kumimoji="0" lang="en-US" b="0" i="0" u="none" strike="noStrike" cap="none" normalizeH="0" baseline="0" dirty="0" err="1" smtClean="0">
                <a:ln>
                  <a:noFill/>
                </a:ln>
                <a:solidFill>
                  <a:srgbClr val="000000"/>
                </a:solidFill>
                <a:effectLst/>
                <a:latin typeface="Consolas" pitchFamily="49" charset="0"/>
                <a:cs typeface="Arial" pitchFamily="34" charset="0"/>
              </a:rPr>
              <a:t>new_data</a:t>
            </a:r>
            <a:r>
              <a:rPr kumimoji="0" lang="en-US" b="0" i="0" u="none" strike="noStrike" cap="none" normalizeH="0" baseline="0" dirty="0" smtClean="0">
                <a:ln>
                  <a:noFill/>
                </a:ln>
                <a:solidFill>
                  <a:srgbClr val="000000"/>
                </a:solidFill>
                <a:effectLst/>
                <a:latin typeface="Consolas" pitchFamily="49" charset="0"/>
                <a:cs typeface="Arial" pitchFamily="34" charset="0"/>
              </a:rPr>
              <a:t>);</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latin typeface="Consolas" pitchFamily="49" charset="0"/>
                <a:cs typeface="Arial" pitchFamily="34" charset="0"/>
              </a:rPr>
              <a:t>        </a:t>
            </a:r>
            <a:r>
              <a:rPr kumimoji="0" lang="en-US" sz="1600" b="0" i="0" u="none" strike="noStrike" cap="none" normalizeH="0" baseline="0" dirty="0" smtClean="0">
                <a:ln>
                  <a:noFill/>
                </a:ln>
                <a:solidFill>
                  <a:srgbClr val="000000"/>
                </a:solidFill>
                <a:effectLst/>
                <a:latin typeface="Consolas" pitchFamily="49" charset="0"/>
                <a:cs typeface="Arial" pitchFamily="34" charset="0"/>
              </a:rPr>
              <a:t> </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latin typeface="Consolas" pitchFamily="49" charset="0"/>
                <a:cs typeface="Arial" pitchFamily="34" charset="0"/>
              </a:rPr>
              <a:t>    </a:t>
            </a:r>
            <a:r>
              <a:rPr kumimoji="0" lang="en-US" b="0" i="0" u="none" strike="noStrike" cap="none" normalizeH="0" baseline="0" dirty="0" smtClean="0">
                <a:ln>
                  <a:noFill/>
                </a:ln>
                <a:solidFill>
                  <a:srgbClr val="008200"/>
                </a:solidFill>
                <a:effectLst/>
                <a:latin typeface="Consolas" pitchFamily="49" charset="0"/>
                <a:cs typeface="Arial" pitchFamily="34" charset="0"/>
              </a:rPr>
              <a:t>/* 3. Make next of new node as head and previous as NULL */</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latin typeface="Consolas" pitchFamily="49" charset="0"/>
                <a:cs typeface="Arial" pitchFamily="34" charset="0"/>
              </a:rPr>
              <a:t>    </a:t>
            </a:r>
            <a:r>
              <a:rPr kumimoji="0" lang="en-US" b="0" i="0" u="none" strike="noStrike" cap="none" normalizeH="0" baseline="0" dirty="0" err="1" smtClean="0">
                <a:ln>
                  <a:noFill/>
                </a:ln>
                <a:solidFill>
                  <a:srgbClr val="000000"/>
                </a:solidFill>
                <a:effectLst/>
                <a:latin typeface="Consolas" pitchFamily="49" charset="0"/>
                <a:cs typeface="Arial" pitchFamily="34" charset="0"/>
              </a:rPr>
              <a:t>new_Node.next</a:t>
            </a:r>
            <a:r>
              <a:rPr kumimoji="0" lang="en-US" b="0" i="0" u="none" strike="noStrike" cap="none" normalizeH="0" baseline="0" dirty="0" smtClean="0">
                <a:ln>
                  <a:noFill/>
                </a:ln>
                <a:solidFill>
                  <a:srgbClr val="000000"/>
                </a:solidFill>
                <a:effectLst/>
                <a:latin typeface="Consolas" pitchFamily="49" charset="0"/>
                <a:cs typeface="Arial" pitchFamily="34" charset="0"/>
              </a:rPr>
              <a:t> = head;</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latin typeface="Consolas" pitchFamily="49" charset="0"/>
                <a:cs typeface="Arial" pitchFamily="34" charset="0"/>
              </a:rPr>
              <a:t>    </a:t>
            </a:r>
            <a:r>
              <a:rPr kumimoji="0" lang="en-US" b="0" i="0" u="none" strike="noStrike" cap="none" normalizeH="0" baseline="0" dirty="0" err="1" smtClean="0">
                <a:ln>
                  <a:noFill/>
                </a:ln>
                <a:solidFill>
                  <a:srgbClr val="000000"/>
                </a:solidFill>
                <a:effectLst/>
                <a:latin typeface="Consolas" pitchFamily="49" charset="0"/>
                <a:cs typeface="Arial" pitchFamily="34" charset="0"/>
              </a:rPr>
              <a:t>new_Node.prev</a:t>
            </a:r>
            <a:r>
              <a:rPr kumimoji="0" lang="en-US" b="0" i="0" u="none" strike="noStrike" cap="none" normalizeH="0" baseline="0" dirty="0" smtClean="0">
                <a:ln>
                  <a:noFill/>
                </a:ln>
                <a:solidFill>
                  <a:srgbClr val="000000"/>
                </a:solidFill>
                <a:effectLst/>
                <a:latin typeface="Consolas" pitchFamily="49" charset="0"/>
                <a:cs typeface="Arial" pitchFamily="34" charset="0"/>
              </a:rPr>
              <a:t> = </a:t>
            </a:r>
            <a:r>
              <a:rPr kumimoji="0" lang="en-US" b="1" i="0" u="none" strike="noStrike" cap="none" normalizeH="0" baseline="0" dirty="0" smtClean="0">
                <a:ln>
                  <a:noFill/>
                </a:ln>
                <a:solidFill>
                  <a:srgbClr val="006699"/>
                </a:solidFill>
                <a:effectLst/>
                <a:latin typeface="Consolas" pitchFamily="49" charset="0"/>
                <a:cs typeface="Arial" pitchFamily="34" charset="0"/>
              </a:rPr>
              <a:t>null</a:t>
            </a:r>
            <a:r>
              <a:rPr kumimoji="0" lang="en-US" b="0" i="0" u="none" strike="noStrike" cap="none" normalizeH="0" baseline="0" dirty="0" smtClean="0">
                <a:ln>
                  <a:noFill/>
                </a:ln>
                <a:solidFill>
                  <a:srgbClr val="000000"/>
                </a:solidFill>
                <a:effectLst/>
                <a:latin typeface="Consolas" pitchFamily="49" charset="0"/>
                <a:cs typeface="Arial" pitchFamily="34" charset="0"/>
              </a:rPr>
              <a:t>;</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latin typeface="Consolas" pitchFamily="49" charset="0"/>
                <a:cs typeface="Arial" pitchFamily="34" charset="0"/>
              </a:rPr>
              <a:t>        </a:t>
            </a:r>
            <a:r>
              <a:rPr kumimoji="0" lang="en-US" sz="1600" b="0" i="0" u="none" strike="noStrike" cap="none" normalizeH="0" baseline="0" dirty="0" smtClean="0">
                <a:ln>
                  <a:noFill/>
                </a:ln>
                <a:solidFill>
                  <a:srgbClr val="000000"/>
                </a:solidFill>
                <a:effectLst/>
                <a:latin typeface="Consolas" pitchFamily="49" charset="0"/>
                <a:cs typeface="Arial" pitchFamily="34" charset="0"/>
              </a:rPr>
              <a:t> </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latin typeface="Consolas" pitchFamily="49" charset="0"/>
                <a:cs typeface="Arial" pitchFamily="34" charset="0"/>
              </a:rPr>
              <a:t>    </a:t>
            </a:r>
            <a:r>
              <a:rPr kumimoji="0" lang="en-US" b="0" i="0" u="none" strike="noStrike" cap="none" normalizeH="0" baseline="0" dirty="0" smtClean="0">
                <a:ln>
                  <a:noFill/>
                </a:ln>
                <a:solidFill>
                  <a:srgbClr val="008200"/>
                </a:solidFill>
                <a:effectLst/>
                <a:latin typeface="Consolas" pitchFamily="49" charset="0"/>
                <a:cs typeface="Arial" pitchFamily="34" charset="0"/>
              </a:rPr>
              <a:t>/* 4. change </a:t>
            </a:r>
            <a:r>
              <a:rPr kumimoji="0" lang="en-US" b="0" i="0" u="none" strike="noStrike" cap="none" normalizeH="0" baseline="0" dirty="0" err="1" smtClean="0">
                <a:ln>
                  <a:noFill/>
                </a:ln>
                <a:solidFill>
                  <a:srgbClr val="008200"/>
                </a:solidFill>
                <a:effectLst/>
                <a:latin typeface="Consolas" pitchFamily="49" charset="0"/>
                <a:cs typeface="Arial" pitchFamily="34" charset="0"/>
              </a:rPr>
              <a:t>prev</a:t>
            </a:r>
            <a:r>
              <a:rPr kumimoji="0" lang="en-US" b="0" i="0" u="none" strike="noStrike" cap="none" normalizeH="0" baseline="0" dirty="0" smtClean="0">
                <a:ln>
                  <a:noFill/>
                </a:ln>
                <a:solidFill>
                  <a:srgbClr val="008200"/>
                </a:solidFill>
                <a:effectLst/>
                <a:latin typeface="Consolas" pitchFamily="49" charset="0"/>
                <a:cs typeface="Arial" pitchFamily="34" charset="0"/>
              </a:rPr>
              <a:t> of head node to new node */</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latin typeface="Consolas" pitchFamily="49" charset="0"/>
                <a:cs typeface="Arial" pitchFamily="34" charset="0"/>
              </a:rPr>
              <a:t>    </a:t>
            </a:r>
            <a:r>
              <a:rPr kumimoji="0" lang="en-US" b="1" i="0" u="none" strike="noStrike" cap="none" normalizeH="0" baseline="0" dirty="0" smtClean="0">
                <a:ln>
                  <a:noFill/>
                </a:ln>
                <a:solidFill>
                  <a:srgbClr val="006699"/>
                </a:solidFill>
                <a:effectLst/>
                <a:latin typeface="Consolas" pitchFamily="49" charset="0"/>
                <a:cs typeface="Arial" pitchFamily="34" charset="0"/>
              </a:rPr>
              <a:t>if</a:t>
            </a:r>
            <a:r>
              <a:rPr kumimoji="0" lang="en-US" b="0" i="0" u="none" strike="noStrike" cap="none" normalizeH="0" baseline="0" dirty="0" smtClean="0">
                <a:ln>
                  <a:noFill/>
                </a:ln>
                <a:solidFill>
                  <a:srgbClr val="000000"/>
                </a:solidFill>
                <a:effectLst/>
                <a:latin typeface="Consolas" pitchFamily="49" charset="0"/>
                <a:cs typeface="Arial" pitchFamily="34" charset="0"/>
              </a:rPr>
              <a:t>(head != </a:t>
            </a:r>
            <a:r>
              <a:rPr kumimoji="0" lang="en-US" b="1" i="0" u="none" strike="noStrike" cap="none" normalizeH="0" baseline="0" dirty="0" smtClean="0">
                <a:ln>
                  <a:noFill/>
                </a:ln>
                <a:solidFill>
                  <a:srgbClr val="006699"/>
                </a:solidFill>
                <a:effectLst/>
                <a:latin typeface="Consolas" pitchFamily="49" charset="0"/>
                <a:cs typeface="Arial" pitchFamily="34" charset="0"/>
              </a:rPr>
              <a:t>null</a:t>
            </a:r>
            <a:r>
              <a:rPr kumimoji="0" lang="en-US" b="0" i="0" u="none" strike="noStrike" cap="none" normalizeH="0" baseline="0" dirty="0" smtClean="0">
                <a:ln>
                  <a:noFill/>
                </a:ln>
                <a:solidFill>
                  <a:srgbClr val="000000"/>
                </a:solidFill>
                <a:effectLst/>
                <a:latin typeface="Consolas" pitchFamily="49" charset="0"/>
                <a:cs typeface="Arial" pitchFamily="34" charset="0"/>
              </a:rPr>
              <a:t>)</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latin typeface="Consolas" pitchFamily="49" charset="0"/>
                <a:cs typeface="Arial" pitchFamily="34" charset="0"/>
              </a:rPr>
              <a:t>        </a:t>
            </a:r>
            <a:r>
              <a:rPr kumimoji="0" lang="en-US" b="0" i="0" u="none" strike="noStrike" cap="none" normalizeH="0" baseline="0" dirty="0" err="1" smtClean="0">
                <a:ln>
                  <a:noFill/>
                </a:ln>
                <a:solidFill>
                  <a:srgbClr val="000000"/>
                </a:solidFill>
                <a:effectLst/>
                <a:latin typeface="Consolas" pitchFamily="49" charset="0"/>
                <a:cs typeface="Arial" pitchFamily="34" charset="0"/>
              </a:rPr>
              <a:t>head.prev</a:t>
            </a:r>
            <a:r>
              <a:rPr kumimoji="0" lang="en-US" b="0" i="0" u="none" strike="noStrike" cap="none" normalizeH="0" baseline="0" dirty="0" smtClean="0">
                <a:ln>
                  <a:noFill/>
                </a:ln>
                <a:solidFill>
                  <a:srgbClr val="000000"/>
                </a:solidFill>
                <a:effectLst/>
                <a:latin typeface="Consolas" pitchFamily="49" charset="0"/>
                <a:cs typeface="Arial" pitchFamily="34" charset="0"/>
              </a:rPr>
              <a:t> = </a:t>
            </a:r>
            <a:r>
              <a:rPr kumimoji="0" lang="en-US" b="0" i="0" u="none" strike="noStrike" cap="none" normalizeH="0" baseline="0" dirty="0" err="1" smtClean="0">
                <a:ln>
                  <a:noFill/>
                </a:ln>
                <a:solidFill>
                  <a:srgbClr val="000000"/>
                </a:solidFill>
                <a:effectLst/>
                <a:latin typeface="Consolas" pitchFamily="49" charset="0"/>
                <a:cs typeface="Arial" pitchFamily="34" charset="0"/>
              </a:rPr>
              <a:t>new_Node</a:t>
            </a:r>
            <a:r>
              <a:rPr kumimoji="0" lang="en-US" b="0" i="0" u="none" strike="noStrike" cap="none" normalizeH="0" baseline="0" dirty="0" smtClean="0">
                <a:ln>
                  <a:noFill/>
                </a:ln>
                <a:solidFill>
                  <a:srgbClr val="000000"/>
                </a:solidFill>
                <a:effectLst/>
                <a:latin typeface="Consolas" pitchFamily="49" charset="0"/>
                <a:cs typeface="Arial" pitchFamily="34" charset="0"/>
              </a:rPr>
              <a:t>;</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latin typeface="Consolas" pitchFamily="49" charset="0"/>
                <a:cs typeface="Arial" pitchFamily="34" charset="0"/>
              </a:rPr>
              <a:t> </a:t>
            </a:r>
            <a:r>
              <a:rPr kumimoji="0" lang="en-US" sz="1600" b="0" i="0" u="none" strike="noStrike" cap="none" normalizeH="0" baseline="0" dirty="0" smtClean="0">
                <a:ln>
                  <a:noFill/>
                </a:ln>
                <a:solidFill>
                  <a:srgbClr val="000000"/>
                </a:solidFill>
                <a:effectLst/>
                <a:latin typeface="Consolas" pitchFamily="49" charset="0"/>
                <a:cs typeface="Arial" pitchFamily="34" charset="0"/>
              </a:rPr>
              <a:t> </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latin typeface="Consolas" pitchFamily="49" charset="0"/>
                <a:cs typeface="Arial" pitchFamily="34" charset="0"/>
              </a:rPr>
              <a:t>    </a:t>
            </a:r>
            <a:r>
              <a:rPr kumimoji="0" lang="en-US" b="0" i="0" u="none" strike="noStrike" cap="none" normalizeH="0" baseline="0" dirty="0" smtClean="0">
                <a:ln>
                  <a:noFill/>
                </a:ln>
                <a:solidFill>
                  <a:srgbClr val="008200"/>
                </a:solidFill>
                <a:effectLst/>
                <a:latin typeface="Consolas" pitchFamily="49" charset="0"/>
                <a:cs typeface="Arial" pitchFamily="34" charset="0"/>
              </a:rPr>
              <a:t>/* 5. move the head to point to the new node */</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latin typeface="Consolas" pitchFamily="49" charset="0"/>
                <a:cs typeface="Arial" pitchFamily="34" charset="0"/>
              </a:rPr>
              <a:t>    head = </a:t>
            </a:r>
            <a:r>
              <a:rPr kumimoji="0" lang="en-US" b="0" i="0" u="none" strike="noStrike" cap="none" normalizeH="0" baseline="0" dirty="0" err="1" smtClean="0">
                <a:ln>
                  <a:noFill/>
                </a:ln>
                <a:solidFill>
                  <a:srgbClr val="000000"/>
                </a:solidFill>
                <a:effectLst/>
                <a:latin typeface="Consolas" pitchFamily="49" charset="0"/>
                <a:cs typeface="Arial" pitchFamily="34" charset="0"/>
              </a:rPr>
              <a:t>new_Node</a:t>
            </a:r>
            <a:r>
              <a:rPr kumimoji="0" lang="en-US" b="0" i="0" u="none" strike="noStrike" cap="none" normalizeH="0" baseline="0" dirty="0" smtClean="0">
                <a:ln>
                  <a:noFill/>
                </a:ln>
                <a:solidFill>
                  <a:srgbClr val="000000"/>
                </a:solidFill>
                <a:effectLst/>
                <a:latin typeface="Consolas" pitchFamily="49" charset="0"/>
                <a:cs typeface="Arial" pitchFamily="34" charset="0"/>
              </a:rPr>
              <a:t>;    </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latin typeface="Consolas" pitchFamily="49" charset="0"/>
                <a:cs typeface="Arial" pitchFamily="34" charset="0"/>
              </a:rPr>
              <a:t>}</a:t>
            </a:r>
            <a:endParaRPr kumimoji="0" lang="en-US" sz="4000" b="0" i="0" u="none" strike="noStrike" cap="none" normalizeH="0" baseline="0" dirty="0" smtClean="0">
              <a:ln>
                <a:noFill/>
              </a:ln>
              <a:solidFill>
                <a:schemeClr val="tx1"/>
              </a:solidFill>
              <a:effectLst/>
              <a:latin typeface="Arial" pitchFamily="34" charset="0"/>
              <a:cs typeface="Arial" pitchFamily="34" charset="0"/>
            </a:endParaRPr>
          </a:p>
        </p:txBody>
      </p:sp>
      <p:sp>
        <p:nvSpPr>
          <p:cNvPr id="3" name="Footer Placeholder 2"/>
          <p:cNvSpPr>
            <a:spLocks noGrp="1"/>
          </p:cNvSpPr>
          <p:nvPr>
            <p:ph type="ftr" sz="quarter" idx="11"/>
          </p:nvPr>
        </p:nvSpPr>
        <p:spPr/>
        <p:txBody>
          <a:bodyPr/>
          <a:lstStyle/>
          <a:p>
            <a:r>
              <a:rPr lang="en-IN" smtClean="0"/>
              <a:t>MUNIESWARA Presentation CEB Training</a:t>
            </a:r>
            <a:endParaRPr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IN" sz="4000" dirty="0" smtClean="0"/>
              <a:t>Add a node after given node:</a:t>
            </a:r>
            <a:endParaRPr lang="en-IN" sz="4000" dirty="0"/>
          </a:p>
        </p:txBody>
      </p:sp>
      <p:sp>
        <p:nvSpPr>
          <p:cNvPr id="3" name="Content Placeholder 2"/>
          <p:cNvSpPr>
            <a:spLocks noGrp="1"/>
          </p:cNvSpPr>
          <p:nvPr>
            <p:ph idx="1"/>
          </p:nvPr>
        </p:nvSpPr>
        <p:spPr/>
        <p:txBody>
          <a:bodyPr>
            <a:normAutofit/>
          </a:bodyPr>
          <a:lstStyle/>
          <a:p>
            <a:pPr>
              <a:buNone/>
            </a:pPr>
            <a:r>
              <a:rPr lang="en-IN" sz="2400" b="1" dirty="0" smtClean="0"/>
              <a:t>	2</a:t>
            </a:r>
            <a:r>
              <a:rPr lang="en-IN" sz="2400" b="1" dirty="0"/>
              <a:t>) Add a node after a given node.: (A 7 steps process</a:t>
            </a:r>
            <a:r>
              <a:rPr lang="en-IN" sz="2400" b="1" dirty="0" smtClean="0"/>
              <a:t>)</a:t>
            </a:r>
          </a:p>
          <a:p>
            <a:pPr>
              <a:buNone/>
            </a:pPr>
            <a:r>
              <a:rPr lang="en-IN" sz="2400" dirty="0" smtClean="0"/>
              <a:t/>
            </a:r>
            <a:br>
              <a:rPr lang="en-IN" sz="2400" dirty="0" smtClean="0"/>
            </a:br>
            <a:r>
              <a:rPr lang="en-IN" sz="2400" dirty="0"/>
              <a:t>We are given pointer to a node as </a:t>
            </a:r>
            <a:r>
              <a:rPr lang="en-IN" sz="2400" dirty="0" err="1"/>
              <a:t>prev_node</a:t>
            </a:r>
            <a:r>
              <a:rPr lang="en-IN" sz="2400" dirty="0"/>
              <a:t>, and the new node is inserted after the given node.</a:t>
            </a:r>
          </a:p>
        </p:txBody>
      </p:sp>
      <p:pic>
        <p:nvPicPr>
          <p:cNvPr id="23556" name="Picture 4" descr="dll_add_middle"/>
          <p:cNvPicPr>
            <a:picLocks noChangeAspect="1" noChangeArrowheads="1"/>
          </p:cNvPicPr>
          <p:nvPr/>
        </p:nvPicPr>
        <p:blipFill>
          <a:blip r:embed="rId2" cstate="print"/>
          <a:srcRect r="20928" b="21200"/>
          <a:stretch>
            <a:fillRect/>
          </a:stretch>
        </p:blipFill>
        <p:spPr bwMode="auto">
          <a:xfrm>
            <a:off x="179512" y="3284984"/>
            <a:ext cx="7704856" cy="2304256"/>
          </a:xfrm>
          <a:prstGeom prst="rect">
            <a:avLst/>
          </a:prstGeom>
          <a:noFill/>
        </p:spPr>
      </p:pic>
      <p:sp>
        <p:nvSpPr>
          <p:cNvPr id="5" name="Footer Placeholder 4"/>
          <p:cNvSpPr>
            <a:spLocks noGrp="1"/>
          </p:cNvSpPr>
          <p:nvPr>
            <p:ph type="ftr" sz="quarter" idx="11"/>
          </p:nvPr>
        </p:nvSpPr>
        <p:spPr/>
        <p:txBody>
          <a:bodyPr/>
          <a:lstStyle/>
          <a:p>
            <a:r>
              <a:rPr lang="en-IN" smtClean="0"/>
              <a:t>MUNIESWARA Presentation CEB Training</a:t>
            </a:r>
            <a:endParaRPr lang="en-I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4578" name="Rectangle 2"/>
          <p:cNvSpPr>
            <a:spLocks noChangeArrowheads="1"/>
          </p:cNvSpPr>
          <p:nvPr/>
        </p:nvSpPr>
        <p:spPr bwMode="auto">
          <a:xfrm>
            <a:off x="755576" y="548580"/>
            <a:ext cx="7056419" cy="6309420"/>
          </a:xfrm>
          <a:prstGeom prst="rect">
            <a:avLst/>
          </a:prstGeom>
          <a:noFill/>
          <a:ln w="9525">
            <a:noFill/>
            <a:miter lim="800000"/>
            <a:headEnd/>
            <a:tailEnd/>
          </a:ln>
          <a:effectLst/>
        </p:spPr>
        <p:txBody>
          <a:bodyPr vert="horz" wrap="non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8200"/>
                </a:solidFill>
                <a:effectLst/>
                <a:latin typeface="Consolas" pitchFamily="49" charset="0"/>
                <a:cs typeface="Arial" pitchFamily="34" charset="0"/>
              </a:rPr>
              <a:t>/* Given a node as </a:t>
            </a:r>
            <a:r>
              <a:rPr kumimoji="0" lang="en-US" sz="1400" b="0" i="0" u="none" strike="noStrike" cap="none" normalizeH="0" baseline="0" dirty="0" err="1" smtClean="0">
                <a:ln>
                  <a:noFill/>
                </a:ln>
                <a:solidFill>
                  <a:srgbClr val="008200"/>
                </a:solidFill>
                <a:effectLst/>
                <a:latin typeface="Consolas" pitchFamily="49" charset="0"/>
                <a:cs typeface="Arial" pitchFamily="34" charset="0"/>
              </a:rPr>
              <a:t>prev_node</a:t>
            </a:r>
            <a:r>
              <a:rPr kumimoji="0" lang="en-US" sz="1400" b="0" i="0" u="none" strike="noStrike" cap="none" normalizeH="0" baseline="0" dirty="0" smtClean="0">
                <a:ln>
                  <a:noFill/>
                </a:ln>
                <a:solidFill>
                  <a:srgbClr val="008200"/>
                </a:solidFill>
                <a:effectLst/>
                <a:latin typeface="Consolas" pitchFamily="49" charset="0"/>
                <a:cs typeface="Arial" pitchFamily="34" charset="0"/>
              </a:rPr>
              <a:t>, insert a new node after the given node */</a:t>
            </a:r>
            <a:endParaRPr kumimoji="0" lang="en-US" sz="11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006699"/>
                </a:solidFill>
                <a:effectLst/>
                <a:latin typeface="Consolas" pitchFamily="49" charset="0"/>
                <a:cs typeface="Arial" pitchFamily="34" charset="0"/>
              </a:rPr>
              <a:t>public</a:t>
            </a:r>
            <a:r>
              <a:rPr kumimoji="0" lang="en-US" sz="1200" b="0" i="0" u="none" strike="noStrike" cap="none" normalizeH="0" baseline="0" dirty="0" smtClean="0">
                <a:ln>
                  <a:noFill/>
                </a:ln>
                <a:solidFill>
                  <a:srgbClr val="000000"/>
                </a:solidFill>
                <a:effectLst/>
                <a:latin typeface="Consolas" pitchFamily="49" charset="0"/>
                <a:cs typeface="Arial" pitchFamily="34" charset="0"/>
              </a:rPr>
              <a:t> </a:t>
            </a:r>
            <a:r>
              <a:rPr kumimoji="0" lang="en-US" sz="1400" b="1" i="0" u="none" strike="noStrike" cap="none" normalizeH="0" baseline="0" dirty="0" smtClean="0">
                <a:ln>
                  <a:noFill/>
                </a:ln>
                <a:solidFill>
                  <a:srgbClr val="006699"/>
                </a:solidFill>
                <a:effectLst/>
                <a:latin typeface="Consolas" pitchFamily="49" charset="0"/>
                <a:cs typeface="Arial" pitchFamily="34" charset="0"/>
              </a:rPr>
              <a:t>void</a:t>
            </a:r>
            <a:r>
              <a:rPr kumimoji="0" lang="en-US" sz="1200" b="0" i="0" u="none" strike="noStrike" cap="none" normalizeH="0" baseline="0" dirty="0" smtClean="0">
                <a:ln>
                  <a:noFill/>
                </a:ln>
                <a:solidFill>
                  <a:srgbClr val="000000"/>
                </a:solidFill>
                <a:effectLst/>
                <a:latin typeface="Consolas" pitchFamily="49" charset="0"/>
                <a:cs typeface="Arial" pitchFamily="34" charset="0"/>
              </a:rPr>
              <a:t> </a:t>
            </a:r>
            <a:r>
              <a:rPr kumimoji="0" lang="en-US" sz="1400" b="0" i="0" u="none" strike="noStrike" cap="none" normalizeH="0" baseline="0" dirty="0" err="1" smtClean="0">
                <a:ln>
                  <a:noFill/>
                </a:ln>
                <a:solidFill>
                  <a:srgbClr val="000000"/>
                </a:solidFill>
                <a:effectLst/>
                <a:latin typeface="Consolas" pitchFamily="49" charset="0"/>
                <a:cs typeface="Arial" pitchFamily="34" charset="0"/>
              </a:rPr>
              <a:t>InsertAfter</a:t>
            </a:r>
            <a:r>
              <a:rPr kumimoji="0" lang="en-US" sz="1400" b="0" i="0" u="none" strike="noStrike" cap="none" normalizeH="0" baseline="0" dirty="0" smtClean="0">
                <a:ln>
                  <a:noFill/>
                </a:ln>
                <a:solidFill>
                  <a:srgbClr val="000000"/>
                </a:solidFill>
                <a:effectLst/>
                <a:latin typeface="Consolas" pitchFamily="49" charset="0"/>
                <a:cs typeface="Arial" pitchFamily="34" charset="0"/>
              </a:rPr>
              <a:t>(Node </a:t>
            </a:r>
            <a:r>
              <a:rPr kumimoji="0" lang="en-US" sz="1400" b="0" i="0" u="none" strike="noStrike" cap="none" normalizeH="0" baseline="0" dirty="0" err="1" smtClean="0">
                <a:ln>
                  <a:noFill/>
                </a:ln>
                <a:solidFill>
                  <a:srgbClr val="000000"/>
                </a:solidFill>
                <a:effectLst/>
                <a:latin typeface="Consolas" pitchFamily="49" charset="0"/>
                <a:cs typeface="Arial" pitchFamily="34" charset="0"/>
              </a:rPr>
              <a:t>prev_Node,</a:t>
            </a:r>
            <a:r>
              <a:rPr kumimoji="0" lang="en-US" sz="1400" b="1" i="0" u="none" strike="noStrike" cap="none" normalizeH="0" baseline="0" dirty="0" err="1" smtClean="0">
                <a:ln>
                  <a:noFill/>
                </a:ln>
                <a:solidFill>
                  <a:srgbClr val="006699"/>
                </a:solidFill>
                <a:effectLst/>
                <a:latin typeface="Consolas" pitchFamily="49" charset="0"/>
                <a:cs typeface="Arial" pitchFamily="34" charset="0"/>
              </a:rPr>
              <a:t>int</a:t>
            </a:r>
            <a:r>
              <a:rPr kumimoji="0" lang="en-US" sz="1200" b="0" i="0" u="none" strike="noStrike" cap="none" normalizeH="0" baseline="0" dirty="0" smtClean="0">
                <a:ln>
                  <a:noFill/>
                </a:ln>
                <a:solidFill>
                  <a:srgbClr val="000000"/>
                </a:solidFill>
                <a:effectLst/>
                <a:latin typeface="Consolas" pitchFamily="49" charset="0"/>
                <a:cs typeface="Arial" pitchFamily="34" charset="0"/>
              </a:rPr>
              <a:t> </a:t>
            </a:r>
            <a:r>
              <a:rPr kumimoji="0" lang="en-US" sz="1400" b="0" i="0" u="none" strike="noStrike" cap="none" normalizeH="0" baseline="0" dirty="0" err="1" smtClean="0">
                <a:ln>
                  <a:noFill/>
                </a:ln>
                <a:solidFill>
                  <a:srgbClr val="000000"/>
                </a:solidFill>
                <a:effectLst/>
                <a:latin typeface="Consolas" pitchFamily="49" charset="0"/>
                <a:cs typeface="Arial" pitchFamily="34" charset="0"/>
              </a:rPr>
              <a:t>new_data</a:t>
            </a:r>
            <a:r>
              <a:rPr kumimoji="0" lang="en-US" sz="1400" b="0" i="0" u="none" strike="noStrike" cap="none" normalizeH="0" baseline="0" dirty="0" smtClean="0">
                <a:ln>
                  <a:noFill/>
                </a:ln>
                <a:solidFill>
                  <a:srgbClr val="000000"/>
                </a:solidFill>
                <a:effectLst/>
                <a:latin typeface="Consolas" pitchFamily="49" charset="0"/>
                <a:cs typeface="Arial" pitchFamily="34" charset="0"/>
              </a:rPr>
              <a:t>)</a:t>
            </a:r>
            <a:endParaRPr kumimoji="0" lang="en-US" sz="11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Consolas" pitchFamily="49" charset="0"/>
                <a:cs typeface="Arial" pitchFamily="34" charset="0"/>
              </a:rPr>
              <a:t>{</a:t>
            </a:r>
            <a:endParaRPr kumimoji="0" lang="en-US" sz="11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Consolas" pitchFamily="49" charset="0"/>
                <a:cs typeface="Arial" pitchFamily="34" charset="0"/>
              </a:rPr>
              <a:t>        </a:t>
            </a:r>
            <a:r>
              <a:rPr kumimoji="0" lang="en-US" sz="1200" b="0" i="0" u="none" strike="noStrike" cap="none" normalizeH="0" baseline="0" dirty="0" smtClean="0">
                <a:ln>
                  <a:noFill/>
                </a:ln>
                <a:solidFill>
                  <a:srgbClr val="000000"/>
                </a:solidFill>
                <a:effectLst/>
                <a:latin typeface="Consolas" pitchFamily="49" charset="0"/>
                <a:cs typeface="Arial" pitchFamily="34" charset="0"/>
              </a:rPr>
              <a:t> </a:t>
            </a:r>
            <a:endParaRPr kumimoji="0" lang="en-US" sz="11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Consolas" pitchFamily="49" charset="0"/>
                <a:cs typeface="Arial" pitchFamily="34" charset="0"/>
              </a:rPr>
              <a:t>    </a:t>
            </a:r>
            <a:r>
              <a:rPr kumimoji="0" lang="en-US" sz="1400" b="0" i="0" u="none" strike="noStrike" cap="none" normalizeH="0" baseline="0" dirty="0" smtClean="0">
                <a:ln>
                  <a:noFill/>
                </a:ln>
                <a:solidFill>
                  <a:srgbClr val="008200"/>
                </a:solidFill>
                <a:effectLst/>
                <a:latin typeface="Consolas" pitchFamily="49" charset="0"/>
                <a:cs typeface="Arial" pitchFamily="34" charset="0"/>
              </a:rPr>
              <a:t>/*1. check if the given </a:t>
            </a:r>
            <a:r>
              <a:rPr kumimoji="0" lang="en-US" sz="1400" b="0" i="0" u="none" strike="noStrike" cap="none" normalizeH="0" baseline="0" dirty="0" err="1" smtClean="0">
                <a:ln>
                  <a:noFill/>
                </a:ln>
                <a:solidFill>
                  <a:srgbClr val="008200"/>
                </a:solidFill>
                <a:effectLst/>
                <a:latin typeface="Consolas" pitchFamily="49" charset="0"/>
                <a:cs typeface="Arial" pitchFamily="34" charset="0"/>
              </a:rPr>
              <a:t>prev_node</a:t>
            </a:r>
            <a:r>
              <a:rPr kumimoji="0" lang="en-US" sz="1400" b="0" i="0" u="none" strike="noStrike" cap="none" normalizeH="0" baseline="0" dirty="0" smtClean="0">
                <a:ln>
                  <a:noFill/>
                </a:ln>
                <a:solidFill>
                  <a:srgbClr val="008200"/>
                </a:solidFill>
                <a:effectLst/>
                <a:latin typeface="Consolas" pitchFamily="49" charset="0"/>
                <a:cs typeface="Arial" pitchFamily="34" charset="0"/>
              </a:rPr>
              <a:t> is NULL */</a:t>
            </a:r>
            <a:endParaRPr kumimoji="0" lang="en-US" sz="11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Consolas" pitchFamily="49" charset="0"/>
                <a:cs typeface="Arial" pitchFamily="34" charset="0"/>
              </a:rPr>
              <a:t>    </a:t>
            </a:r>
            <a:r>
              <a:rPr kumimoji="0" lang="en-US" sz="1400" b="1" i="0" u="none" strike="noStrike" cap="none" normalizeH="0" baseline="0" dirty="0" smtClean="0">
                <a:ln>
                  <a:noFill/>
                </a:ln>
                <a:solidFill>
                  <a:srgbClr val="006699"/>
                </a:solidFill>
                <a:effectLst/>
                <a:latin typeface="Consolas" pitchFamily="49" charset="0"/>
                <a:cs typeface="Arial" pitchFamily="34" charset="0"/>
              </a:rPr>
              <a:t>if</a:t>
            </a:r>
            <a:r>
              <a:rPr kumimoji="0" lang="en-US" sz="1400" b="0" i="0" u="none" strike="noStrike" cap="none" normalizeH="0" baseline="0" dirty="0" smtClean="0">
                <a:ln>
                  <a:noFill/>
                </a:ln>
                <a:solidFill>
                  <a:srgbClr val="000000"/>
                </a:solidFill>
                <a:effectLst/>
                <a:latin typeface="Consolas" pitchFamily="49" charset="0"/>
                <a:cs typeface="Arial" pitchFamily="34" charset="0"/>
              </a:rPr>
              <a:t>(</a:t>
            </a:r>
            <a:r>
              <a:rPr kumimoji="0" lang="en-US" sz="1400" b="0" i="0" u="none" strike="noStrike" cap="none" normalizeH="0" baseline="0" dirty="0" err="1" smtClean="0">
                <a:ln>
                  <a:noFill/>
                </a:ln>
                <a:solidFill>
                  <a:srgbClr val="000000"/>
                </a:solidFill>
                <a:effectLst/>
                <a:latin typeface="Consolas" pitchFamily="49" charset="0"/>
                <a:cs typeface="Arial" pitchFamily="34" charset="0"/>
              </a:rPr>
              <a:t>prev_Node</a:t>
            </a:r>
            <a:r>
              <a:rPr kumimoji="0" lang="en-US" sz="1400" b="0" i="0" u="none" strike="noStrike" cap="none" normalizeH="0" baseline="0" dirty="0" smtClean="0">
                <a:ln>
                  <a:noFill/>
                </a:ln>
                <a:solidFill>
                  <a:srgbClr val="000000"/>
                </a:solidFill>
                <a:effectLst/>
                <a:latin typeface="Consolas" pitchFamily="49" charset="0"/>
                <a:cs typeface="Arial" pitchFamily="34" charset="0"/>
              </a:rPr>
              <a:t> == </a:t>
            </a:r>
            <a:r>
              <a:rPr kumimoji="0" lang="en-US" sz="1400" b="1" i="0" u="none" strike="noStrike" cap="none" normalizeH="0" baseline="0" dirty="0" smtClean="0">
                <a:ln>
                  <a:noFill/>
                </a:ln>
                <a:solidFill>
                  <a:srgbClr val="006699"/>
                </a:solidFill>
                <a:effectLst/>
                <a:latin typeface="Consolas" pitchFamily="49" charset="0"/>
                <a:cs typeface="Arial" pitchFamily="34" charset="0"/>
              </a:rPr>
              <a:t>null</a:t>
            </a:r>
            <a:r>
              <a:rPr kumimoji="0" lang="en-US" sz="1400" b="0" i="0" u="none" strike="noStrike" cap="none" normalizeH="0" baseline="0" dirty="0" smtClean="0">
                <a:ln>
                  <a:noFill/>
                </a:ln>
                <a:solidFill>
                  <a:srgbClr val="000000"/>
                </a:solidFill>
                <a:effectLst/>
                <a:latin typeface="Consolas" pitchFamily="49" charset="0"/>
                <a:cs typeface="Arial" pitchFamily="34" charset="0"/>
              </a:rPr>
              <a:t>)</a:t>
            </a:r>
            <a:endParaRPr kumimoji="0" lang="en-US" sz="11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Consolas" pitchFamily="49" charset="0"/>
                <a:cs typeface="Arial" pitchFamily="34" charset="0"/>
              </a:rPr>
              <a:t>    {</a:t>
            </a:r>
            <a:endParaRPr kumimoji="0" lang="en-US" sz="11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Consolas" pitchFamily="49" charset="0"/>
                <a:cs typeface="Arial" pitchFamily="34" charset="0"/>
              </a:rPr>
              <a:t>        </a:t>
            </a:r>
            <a:r>
              <a:rPr kumimoji="0" lang="en-US" sz="1400" b="0" i="0" u="none" strike="noStrike" cap="none" normalizeH="0" baseline="0" dirty="0" err="1" smtClean="0">
                <a:ln>
                  <a:noFill/>
                </a:ln>
                <a:solidFill>
                  <a:srgbClr val="000000"/>
                </a:solidFill>
                <a:effectLst/>
                <a:latin typeface="Consolas" pitchFamily="49" charset="0"/>
                <a:cs typeface="Arial" pitchFamily="34" charset="0"/>
              </a:rPr>
              <a:t>System.out.println</a:t>
            </a:r>
            <a:r>
              <a:rPr kumimoji="0" lang="en-US" sz="1400" b="0" i="0" u="none" strike="noStrike" cap="none" normalizeH="0" baseline="0" dirty="0" smtClean="0">
                <a:ln>
                  <a:noFill/>
                </a:ln>
                <a:solidFill>
                  <a:srgbClr val="000000"/>
                </a:solidFill>
                <a:effectLst/>
                <a:latin typeface="Consolas" pitchFamily="49" charset="0"/>
                <a:cs typeface="Arial" pitchFamily="34" charset="0"/>
              </a:rPr>
              <a:t>(</a:t>
            </a:r>
            <a:r>
              <a:rPr kumimoji="0" lang="en-US" sz="1400" b="0" i="0" u="none" strike="noStrike" cap="none" normalizeH="0" baseline="0" dirty="0" smtClean="0">
                <a:ln>
                  <a:noFill/>
                </a:ln>
                <a:solidFill>
                  <a:srgbClr val="0000FF"/>
                </a:solidFill>
                <a:effectLst/>
                <a:latin typeface="Consolas" pitchFamily="49" charset="0"/>
                <a:cs typeface="Arial" pitchFamily="34" charset="0"/>
              </a:rPr>
              <a:t>"The given previous node cannot be NULL "</a:t>
            </a:r>
            <a:r>
              <a:rPr kumimoji="0" lang="en-US" sz="1400" b="0" i="0" u="none" strike="noStrike" cap="none" normalizeH="0" baseline="0" dirty="0" smtClean="0">
                <a:ln>
                  <a:noFill/>
                </a:ln>
                <a:solidFill>
                  <a:srgbClr val="000000"/>
                </a:solidFill>
                <a:effectLst/>
                <a:latin typeface="Consolas" pitchFamily="49" charset="0"/>
                <a:cs typeface="Arial" pitchFamily="34" charset="0"/>
              </a:rPr>
              <a:t>);</a:t>
            </a:r>
            <a:endParaRPr kumimoji="0" lang="en-US" sz="11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Consolas" pitchFamily="49" charset="0"/>
                <a:cs typeface="Arial" pitchFamily="34" charset="0"/>
              </a:rPr>
              <a:t>        </a:t>
            </a:r>
            <a:r>
              <a:rPr kumimoji="0" lang="en-US" sz="1400" b="1" i="0" u="none" strike="noStrike" cap="none" normalizeH="0" baseline="0" dirty="0" smtClean="0">
                <a:ln>
                  <a:noFill/>
                </a:ln>
                <a:solidFill>
                  <a:srgbClr val="006699"/>
                </a:solidFill>
                <a:effectLst/>
                <a:latin typeface="Consolas" pitchFamily="49" charset="0"/>
                <a:cs typeface="Arial" pitchFamily="34" charset="0"/>
              </a:rPr>
              <a:t>return</a:t>
            </a:r>
            <a:r>
              <a:rPr kumimoji="0" lang="en-US" sz="1400" b="0" i="0" u="none" strike="noStrike" cap="none" normalizeH="0" baseline="0" dirty="0" smtClean="0">
                <a:ln>
                  <a:noFill/>
                </a:ln>
                <a:solidFill>
                  <a:srgbClr val="000000"/>
                </a:solidFill>
                <a:effectLst/>
                <a:latin typeface="Consolas" pitchFamily="49" charset="0"/>
                <a:cs typeface="Arial" pitchFamily="34" charset="0"/>
              </a:rPr>
              <a:t>;</a:t>
            </a:r>
            <a:endParaRPr kumimoji="0" lang="en-US" sz="11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Consolas" pitchFamily="49" charset="0"/>
                <a:cs typeface="Arial" pitchFamily="34" charset="0"/>
              </a:rPr>
              <a:t>    }</a:t>
            </a:r>
            <a:endParaRPr kumimoji="0" lang="en-US" sz="11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Consolas" pitchFamily="49" charset="0"/>
                <a:cs typeface="Arial" pitchFamily="34" charset="0"/>
              </a:rPr>
              <a:t>        </a:t>
            </a:r>
            <a:r>
              <a:rPr kumimoji="0" lang="en-US" sz="1200" b="0" i="0" u="none" strike="noStrike" cap="none" normalizeH="0" baseline="0" dirty="0" smtClean="0">
                <a:ln>
                  <a:noFill/>
                </a:ln>
                <a:solidFill>
                  <a:srgbClr val="000000"/>
                </a:solidFill>
                <a:effectLst/>
                <a:latin typeface="Consolas" pitchFamily="49" charset="0"/>
                <a:cs typeface="Arial" pitchFamily="34" charset="0"/>
              </a:rPr>
              <a:t> </a:t>
            </a:r>
            <a:endParaRPr kumimoji="0" lang="en-US" sz="11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Consolas" pitchFamily="49" charset="0"/>
                <a:cs typeface="Arial" pitchFamily="34" charset="0"/>
              </a:rPr>
              <a:t>    </a:t>
            </a:r>
            <a:r>
              <a:rPr kumimoji="0" lang="en-US" sz="1400" b="0" i="0" u="none" strike="noStrike" cap="none" normalizeH="0" baseline="0" dirty="0" smtClean="0">
                <a:ln>
                  <a:noFill/>
                </a:ln>
                <a:solidFill>
                  <a:srgbClr val="008200"/>
                </a:solidFill>
                <a:effectLst/>
                <a:latin typeface="Consolas" pitchFamily="49" charset="0"/>
                <a:cs typeface="Arial" pitchFamily="34" charset="0"/>
              </a:rPr>
              <a:t>/* 2. allocate node </a:t>
            </a:r>
            <a:endParaRPr kumimoji="0" lang="en-US" sz="11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Consolas" pitchFamily="49" charset="0"/>
                <a:cs typeface="Arial" pitchFamily="34" charset="0"/>
              </a:rPr>
              <a:t>    </a:t>
            </a:r>
            <a:r>
              <a:rPr kumimoji="0" lang="en-US" sz="1400" b="0" i="0" u="none" strike="noStrike" cap="none" normalizeH="0" baseline="0" dirty="0" smtClean="0">
                <a:ln>
                  <a:noFill/>
                </a:ln>
                <a:solidFill>
                  <a:srgbClr val="008200"/>
                </a:solidFill>
                <a:effectLst/>
                <a:latin typeface="Consolas" pitchFamily="49" charset="0"/>
                <a:cs typeface="Arial" pitchFamily="34" charset="0"/>
              </a:rPr>
              <a:t>* 3. put in the data */</a:t>
            </a:r>
            <a:endParaRPr kumimoji="0" lang="en-US" sz="11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Consolas" pitchFamily="49" charset="0"/>
                <a:cs typeface="Arial" pitchFamily="34" charset="0"/>
              </a:rPr>
              <a:t>    Node </a:t>
            </a:r>
            <a:r>
              <a:rPr kumimoji="0" lang="en-US" sz="1400" b="0" i="0" u="none" strike="noStrike" cap="none" normalizeH="0" baseline="0" dirty="0" err="1" smtClean="0">
                <a:ln>
                  <a:noFill/>
                </a:ln>
                <a:solidFill>
                  <a:srgbClr val="000000"/>
                </a:solidFill>
                <a:effectLst/>
                <a:latin typeface="Consolas" pitchFamily="49" charset="0"/>
                <a:cs typeface="Arial" pitchFamily="34" charset="0"/>
              </a:rPr>
              <a:t>new_node</a:t>
            </a:r>
            <a:r>
              <a:rPr kumimoji="0" lang="en-US" sz="1400" b="0" i="0" u="none" strike="noStrike" cap="none" normalizeH="0" baseline="0" dirty="0" smtClean="0">
                <a:ln>
                  <a:noFill/>
                </a:ln>
                <a:solidFill>
                  <a:srgbClr val="000000"/>
                </a:solidFill>
                <a:effectLst/>
                <a:latin typeface="Consolas" pitchFamily="49" charset="0"/>
                <a:cs typeface="Arial" pitchFamily="34" charset="0"/>
              </a:rPr>
              <a:t> = </a:t>
            </a:r>
            <a:r>
              <a:rPr kumimoji="0" lang="en-US" sz="1400" b="1" i="0" u="none" strike="noStrike" cap="none" normalizeH="0" baseline="0" dirty="0" smtClean="0">
                <a:ln>
                  <a:noFill/>
                </a:ln>
                <a:solidFill>
                  <a:srgbClr val="006699"/>
                </a:solidFill>
                <a:effectLst/>
                <a:latin typeface="Consolas" pitchFamily="49" charset="0"/>
                <a:cs typeface="Arial" pitchFamily="34" charset="0"/>
              </a:rPr>
              <a:t>new</a:t>
            </a:r>
            <a:r>
              <a:rPr kumimoji="0" lang="en-US" sz="1200" b="0" i="0" u="none" strike="noStrike" cap="none" normalizeH="0" baseline="0" dirty="0" smtClean="0">
                <a:ln>
                  <a:noFill/>
                </a:ln>
                <a:solidFill>
                  <a:srgbClr val="000000"/>
                </a:solidFill>
                <a:effectLst/>
                <a:latin typeface="Consolas" pitchFamily="49" charset="0"/>
                <a:cs typeface="Arial" pitchFamily="34" charset="0"/>
              </a:rPr>
              <a:t> </a:t>
            </a:r>
            <a:r>
              <a:rPr kumimoji="0" lang="en-US" sz="1400" b="0" i="0" u="none" strike="noStrike" cap="none" normalizeH="0" baseline="0" dirty="0" smtClean="0">
                <a:ln>
                  <a:noFill/>
                </a:ln>
                <a:solidFill>
                  <a:srgbClr val="000000"/>
                </a:solidFill>
                <a:effectLst/>
                <a:latin typeface="Consolas" pitchFamily="49" charset="0"/>
                <a:cs typeface="Arial" pitchFamily="34" charset="0"/>
              </a:rPr>
              <a:t>Node(</a:t>
            </a:r>
            <a:r>
              <a:rPr kumimoji="0" lang="en-US" sz="1400" b="0" i="0" u="none" strike="noStrike" cap="none" normalizeH="0" baseline="0" dirty="0" err="1" smtClean="0">
                <a:ln>
                  <a:noFill/>
                </a:ln>
                <a:solidFill>
                  <a:srgbClr val="000000"/>
                </a:solidFill>
                <a:effectLst/>
                <a:latin typeface="Consolas" pitchFamily="49" charset="0"/>
                <a:cs typeface="Arial" pitchFamily="34" charset="0"/>
              </a:rPr>
              <a:t>new_data</a:t>
            </a:r>
            <a:r>
              <a:rPr kumimoji="0" lang="en-US" sz="1400" b="0" i="0" u="none" strike="noStrike" cap="none" normalizeH="0" baseline="0" dirty="0" smtClean="0">
                <a:ln>
                  <a:noFill/>
                </a:ln>
                <a:solidFill>
                  <a:srgbClr val="000000"/>
                </a:solidFill>
                <a:effectLst/>
                <a:latin typeface="Consolas" pitchFamily="49" charset="0"/>
                <a:cs typeface="Arial" pitchFamily="34" charset="0"/>
              </a:rPr>
              <a:t>);</a:t>
            </a:r>
            <a:endParaRPr kumimoji="0" lang="en-US" sz="11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Consolas" pitchFamily="49" charset="0"/>
                <a:cs typeface="Arial" pitchFamily="34" charset="0"/>
              </a:rPr>
              <a:t>        </a:t>
            </a:r>
            <a:r>
              <a:rPr kumimoji="0" lang="en-US" sz="1200" b="0" i="0" u="none" strike="noStrike" cap="none" normalizeH="0" baseline="0" dirty="0" smtClean="0">
                <a:ln>
                  <a:noFill/>
                </a:ln>
                <a:solidFill>
                  <a:srgbClr val="000000"/>
                </a:solidFill>
                <a:effectLst/>
                <a:latin typeface="Consolas" pitchFamily="49" charset="0"/>
                <a:cs typeface="Arial" pitchFamily="34" charset="0"/>
              </a:rPr>
              <a:t> </a:t>
            </a:r>
            <a:endParaRPr kumimoji="0" lang="en-US" sz="11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Consolas" pitchFamily="49" charset="0"/>
                <a:cs typeface="Arial" pitchFamily="34" charset="0"/>
              </a:rPr>
              <a:t>    </a:t>
            </a:r>
            <a:r>
              <a:rPr kumimoji="0" lang="en-US" sz="1400" b="0" i="0" u="none" strike="noStrike" cap="none" normalizeH="0" baseline="0" dirty="0" smtClean="0">
                <a:ln>
                  <a:noFill/>
                </a:ln>
                <a:solidFill>
                  <a:srgbClr val="008200"/>
                </a:solidFill>
                <a:effectLst/>
                <a:latin typeface="Consolas" pitchFamily="49" charset="0"/>
                <a:cs typeface="Arial" pitchFamily="34" charset="0"/>
              </a:rPr>
              <a:t>/* 4. Make next of new node as next of </a:t>
            </a:r>
            <a:r>
              <a:rPr kumimoji="0" lang="en-US" sz="1400" b="0" i="0" u="none" strike="noStrike" cap="none" normalizeH="0" baseline="0" dirty="0" err="1" smtClean="0">
                <a:ln>
                  <a:noFill/>
                </a:ln>
                <a:solidFill>
                  <a:srgbClr val="008200"/>
                </a:solidFill>
                <a:effectLst/>
                <a:latin typeface="Consolas" pitchFamily="49" charset="0"/>
                <a:cs typeface="Arial" pitchFamily="34" charset="0"/>
              </a:rPr>
              <a:t>prev_node</a:t>
            </a:r>
            <a:r>
              <a:rPr kumimoji="0" lang="en-US" sz="1400" b="0" i="0" u="none" strike="noStrike" cap="none" normalizeH="0" baseline="0" dirty="0" smtClean="0">
                <a:ln>
                  <a:noFill/>
                </a:ln>
                <a:solidFill>
                  <a:srgbClr val="008200"/>
                </a:solidFill>
                <a:effectLst/>
                <a:latin typeface="Consolas" pitchFamily="49" charset="0"/>
                <a:cs typeface="Arial" pitchFamily="34" charset="0"/>
              </a:rPr>
              <a:t> */</a:t>
            </a:r>
            <a:endParaRPr kumimoji="0" lang="en-US" sz="11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Consolas" pitchFamily="49" charset="0"/>
                <a:cs typeface="Arial" pitchFamily="34" charset="0"/>
              </a:rPr>
              <a:t>    </a:t>
            </a:r>
            <a:r>
              <a:rPr kumimoji="0" lang="en-US" sz="1400" b="0" i="0" u="none" strike="noStrike" cap="none" normalizeH="0" baseline="0" dirty="0" err="1" smtClean="0">
                <a:ln>
                  <a:noFill/>
                </a:ln>
                <a:solidFill>
                  <a:srgbClr val="000000"/>
                </a:solidFill>
                <a:effectLst/>
                <a:latin typeface="Consolas" pitchFamily="49" charset="0"/>
                <a:cs typeface="Arial" pitchFamily="34" charset="0"/>
              </a:rPr>
              <a:t>new_node.next</a:t>
            </a:r>
            <a:r>
              <a:rPr kumimoji="0" lang="en-US" sz="1400" b="0" i="0" u="none" strike="noStrike" cap="none" normalizeH="0" baseline="0" dirty="0" smtClean="0">
                <a:ln>
                  <a:noFill/>
                </a:ln>
                <a:solidFill>
                  <a:srgbClr val="000000"/>
                </a:solidFill>
                <a:effectLst/>
                <a:latin typeface="Consolas" pitchFamily="49" charset="0"/>
                <a:cs typeface="Arial" pitchFamily="34" charset="0"/>
              </a:rPr>
              <a:t> = </a:t>
            </a:r>
            <a:r>
              <a:rPr kumimoji="0" lang="en-US" sz="1400" b="0" i="0" u="none" strike="noStrike" cap="none" normalizeH="0" baseline="0" dirty="0" err="1" smtClean="0">
                <a:ln>
                  <a:noFill/>
                </a:ln>
                <a:solidFill>
                  <a:srgbClr val="000000"/>
                </a:solidFill>
                <a:effectLst/>
                <a:latin typeface="Consolas" pitchFamily="49" charset="0"/>
                <a:cs typeface="Arial" pitchFamily="34" charset="0"/>
              </a:rPr>
              <a:t>prev_Node.next</a:t>
            </a:r>
            <a:r>
              <a:rPr kumimoji="0" lang="en-US" sz="1400" b="0" i="0" u="none" strike="noStrike" cap="none" normalizeH="0" baseline="0" dirty="0" smtClean="0">
                <a:ln>
                  <a:noFill/>
                </a:ln>
                <a:solidFill>
                  <a:srgbClr val="000000"/>
                </a:solidFill>
                <a:effectLst/>
                <a:latin typeface="Consolas" pitchFamily="49" charset="0"/>
                <a:cs typeface="Arial" pitchFamily="34" charset="0"/>
              </a:rPr>
              <a:t>;</a:t>
            </a:r>
            <a:endParaRPr kumimoji="0" lang="en-US" sz="11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Consolas" pitchFamily="49" charset="0"/>
                <a:cs typeface="Arial" pitchFamily="34" charset="0"/>
              </a:rPr>
              <a:t>        </a:t>
            </a:r>
            <a:r>
              <a:rPr kumimoji="0" lang="en-US" sz="1200" b="0" i="0" u="none" strike="noStrike" cap="none" normalizeH="0" baseline="0" dirty="0" smtClean="0">
                <a:ln>
                  <a:noFill/>
                </a:ln>
                <a:solidFill>
                  <a:srgbClr val="000000"/>
                </a:solidFill>
                <a:effectLst/>
                <a:latin typeface="Consolas" pitchFamily="49" charset="0"/>
                <a:cs typeface="Arial" pitchFamily="34" charset="0"/>
              </a:rPr>
              <a:t> </a:t>
            </a:r>
            <a:endParaRPr kumimoji="0" lang="en-US" sz="11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000000"/>
                </a:solidFill>
                <a:effectLst/>
                <a:latin typeface="Consolas" pitchFamily="49" charset="0"/>
                <a:cs typeface="Arial" pitchFamily="34" charset="0"/>
              </a:rPr>
              <a:t> </a:t>
            </a:r>
            <a:endParaRPr kumimoji="0" lang="en-US" sz="11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Consolas" pitchFamily="49" charset="0"/>
                <a:cs typeface="Arial" pitchFamily="34" charset="0"/>
              </a:rPr>
              <a:t>    </a:t>
            </a:r>
            <a:r>
              <a:rPr kumimoji="0" lang="en-US" sz="1400" b="0" i="0" u="none" strike="noStrike" cap="none" normalizeH="0" baseline="0" dirty="0" smtClean="0">
                <a:ln>
                  <a:noFill/>
                </a:ln>
                <a:solidFill>
                  <a:srgbClr val="008200"/>
                </a:solidFill>
                <a:effectLst/>
                <a:latin typeface="Consolas" pitchFamily="49" charset="0"/>
                <a:cs typeface="Arial" pitchFamily="34" charset="0"/>
              </a:rPr>
              <a:t>/* 5. Make the next of </a:t>
            </a:r>
            <a:r>
              <a:rPr kumimoji="0" lang="en-US" sz="1400" b="0" i="0" u="none" strike="noStrike" cap="none" normalizeH="0" baseline="0" dirty="0" err="1" smtClean="0">
                <a:ln>
                  <a:noFill/>
                </a:ln>
                <a:solidFill>
                  <a:srgbClr val="008200"/>
                </a:solidFill>
                <a:effectLst/>
                <a:latin typeface="Consolas" pitchFamily="49" charset="0"/>
                <a:cs typeface="Arial" pitchFamily="34" charset="0"/>
              </a:rPr>
              <a:t>prev_node</a:t>
            </a:r>
            <a:r>
              <a:rPr kumimoji="0" lang="en-US" sz="1400" b="0" i="0" u="none" strike="noStrike" cap="none" normalizeH="0" baseline="0" dirty="0" smtClean="0">
                <a:ln>
                  <a:noFill/>
                </a:ln>
                <a:solidFill>
                  <a:srgbClr val="008200"/>
                </a:solidFill>
                <a:effectLst/>
                <a:latin typeface="Consolas" pitchFamily="49" charset="0"/>
                <a:cs typeface="Arial" pitchFamily="34" charset="0"/>
              </a:rPr>
              <a:t> as </a:t>
            </a:r>
            <a:r>
              <a:rPr kumimoji="0" lang="en-US" sz="1400" b="0" i="0" u="none" strike="noStrike" cap="none" normalizeH="0" baseline="0" dirty="0" err="1" smtClean="0">
                <a:ln>
                  <a:noFill/>
                </a:ln>
                <a:solidFill>
                  <a:srgbClr val="008200"/>
                </a:solidFill>
                <a:effectLst/>
                <a:latin typeface="Consolas" pitchFamily="49" charset="0"/>
                <a:cs typeface="Arial" pitchFamily="34" charset="0"/>
              </a:rPr>
              <a:t>new_node</a:t>
            </a:r>
            <a:r>
              <a:rPr kumimoji="0" lang="en-US" sz="1400" b="0" i="0" u="none" strike="noStrike" cap="none" normalizeH="0" baseline="0" dirty="0" smtClean="0">
                <a:ln>
                  <a:noFill/>
                </a:ln>
                <a:solidFill>
                  <a:srgbClr val="008200"/>
                </a:solidFill>
                <a:effectLst/>
                <a:latin typeface="Consolas" pitchFamily="49" charset="0"/>
                <a:cs typeface="Arial" pitchFamily="34" charset="0"/>
              </a:rPr>
              <a:t> */</a:t>
            </a:r>
            <a:endParaRPr kumimoji="0" lang="en-US" sz="11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Consolas" pitchFamily="49" charset="0"/>
                <a:cs typeface="Arial" pitchFamily="34" charset="0"/>
              </a:rPr>
              <a:t>    </a:t>
            </a:r>
            <a:r>
              <a:rPr kumimoji="0" lang="en-US" sz="1400" b="0" i="0" u="none" strike="noStrike" cap="none" normalizeH="0" baseline="0" dirty="0" err="1" smtClean="0">
                <a:ln>
                  <a:noFill/>
                </a:ln>
                <a:solidFill>
                  <a:srgbClr val="000000"/>
                </a:solidFill>
                <a:effectLst/>
                <a:latin typeface="Consolas" pitchFamily="49" charset="0"/>
                <a:cs typeface="Arial" pitchFamily="34" charset="0"/>
              </a:rPr>
              <a:t>prev_Node.next</a:t>
            </a:r>
            <a:r>
              <a:rPr kumimoji="0" lang="en-US" sz="1400" b="0" i="0" u="none" strike="noStrike" cap="none" normalizeH="0" baseline="0" dirty="0" smtClean="0">
                <a:ln>
                  <a:noFill/>
                </a:ln>
                <a:solidFill>
                  <a:srgbClr val="000000"/>
                </a:solidFill>
                <a:effectLst/>
                <a:latin typeface="Consolas" pitchFamily="49" charset="0"/>
                <a:cs typeface="Arial" pitchFamily="34" charset="0"/>
              </a:rPr>
              <a:t> = </a:t>
            </a:r>
            <a:r>
              <a:rPr kumimoji="0" lang="en-US" sz="1400" b="0" i="0" u="none" strike="noStrike" cap="none" normalizeH="0" baseline="0" dirty="0" err="1" smtClean="0">
                <a:ln>
                  <a:noFill/>
                </a:ln>
                <a:solidFill>
                  <a:srgbClr val="000000"/>
                </a:solidFill>
                <a:effectLst/>
                <a:latin typeface="Consolas" pitchFamily="49" charset="0"/>
                <a:cs typeface="Arial" pitchFamily="34" charset="0"/>
              </a:rPr>
              <a:t>new_node</a:t>
            </a:r>
            <a:r>
              <a:rPr kumimoji="0" lang="en-US" sz="1400" b="0" i="0" u="none" strike="noStrike" cap="none" normalizeH="0" baseline="0" dirty="0" smtClean="0">
                <a:ln>
                  <a:noFill/>
                </a:ln>
                <a:solidFill>
                  <a:srgbClr val="000000"/>
                </a:solidFill>
                <a:effectLst/>
                <a:latin typeface="Consolas" pitchFamily="49" charset="0"/>
                <a:cs typeface="Arial" pitchFamily="34" charset="0"/>
              </a:rPr>
              <a:t>;</a:t>
            </a:r>
            <a:endParaRPr kumimoji="0" lang="en-US" sz="11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Consolas" pitchFamily="49" charset="0"/>
                <a:cs typeface="Arial" pitchFamily="34" charset="0"/>
              </a:rPr>
              <a:t>        </a:t>
            </a:r>
            <a:r>
              <a:rPr kumimoji="0" lang="en-US" sz="1200" b="0" i="0" u="none" strike="noStrike" cap="none" normalizeH="0" baseline="0" dirty="0" smtClean="0">
                <a:ln>
                  <a:noFill/>
                </a:ln>
                <a:solidFill>
                  <a:srgbClr val="000000"/>
                </a:solidFill>
                <a:effectLst/>
                <a:latin typeface="Consolas" pitchFamily="49" charset="0"/>
                <a:cs typeface="Arial" pitchFamily="34" charset="0"/>
              </a:rPr>
              <a:t> </a:t>
            </a:r>
            <a:endParaRPr kumimoji="0" lang="en-US" sz="11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Consolas" pitchFamily="49" charset="0"/>
                <a:cs typeface="Arial" pitchFamily="34" charset="0"/>
              </a:rPr>
              <a:t>    </a:t>
            </a:r>
            <a:r>
              <a:rPr kumimoji="0" lang="en-US" sz="1400" b="0" i="0" u="none" strike="noStrike" cap="none" normalizeH="0" baseline="0" dirty="0" smtClean="0">
                <a:ln>
                  <a:noFill/>
                </a:ln>
                <a:solidFill>
                  <a:srgbClr val="008200"/>
                </a:solidFill>
                <a:effectLst/>
                <a:latin typeface="Consolas" pitchFamily="49" charset="0"/>
                <a:cs typeface="Arial" pitchFamily="34" charset="0"/>
              </a:rPr>
              <a:t>/* 6. Make </a:t>
            </a:r>
            <a:r>
              <a:rPr kumimoji="0" lang="en-US" sz="1400" b="0" i="0" u="none" strike="noStrike" cap="none" normalizeH="0" baseline="0" dirty="0" err="1" smtClean="0">
                <a:ln>
                  <a:noFill/>
                </a:ln>
                <a:solidFill>
                  <a:srgbClr val="008200"/>
                </a:solidFill>
                <a:effectLst/>
                <a:latin typeface="Consolas" pitchFamily="49" charset="0"/>
                <a:cs typeface="Arial" pitchFamily="34" charset="0"/>
              </a:rPr>
              <a:t>prev_node</a:t>
            </a:r>
            <a:r>
              <a:rPr kumimoji="0" lang="en-US" sz="1400" b="0" i="0" u="none" strike="noStrike" cap="none" normalizeH="0" baseline="0" dirty="0" smtClean="0">
                <a:ln>
                  <a:noFill/>
                </a:ln>
                <a:solidFill>
                  <a:srgbClr val="008200"/>
                </a:solidFill>
                <a:effectLst/>
                <a:latin typeface="Consolas" pitchFamily="49" charset="0"/>
                <a:cs typeface="Arial" pitchFamily="34" charset="0"/>
              </a:rPr>
              <a:t> as previous of </a:t>
            </a:r>
            <a:r>
              <a:rPr kumimoji="0" lang="en-US" sz="1400" b="0" i="0" u="none" strike="noStrike" cap="none" normalizeH="0" baseline="0" dirty="0" err="1" smtClean="0">
                <a:ln>
                  <a:noFill/>
                </a:ln>
                <a:solidFill>
                  <a:srgbClr val="008200"/>
                </a:solidFill>
                <a:effectLst/>
                <a:latin typeface="Consolas" pitchFamily="49" charset="0"/>
                <a:cs typeface="Arial" pitchFamily="34" charset="0"/>
              </a:rPr>
              <a:t>new_node</a:t>
            </a:r>
            <a:r>
              <a:rPr kumimoji="0" lang="en-US" sz="1400" b="0" i="0" u="none" strike="noStrike" cap="none" normalizeH="0" baseline="0" dirty="0" smtClean="0">
                <a:ln>
                  <a:noFill/>
                </a:ln>
                <a:solidFill>
                  <a:srgbClr val="008200"/>
                </a:solidFill>
                <a:effectLst/>
                <a:latin typeface="Consolas" pitchFamily="49" charset="0"/>
                <a:cs typeface="Arial" pitchFamily="34" charset="0"/>
              </a:rPr>
              <a:t> */</a:t>
            </a:r>
            <a:endParaRPr kumimoji="0" lang="en-US" sz="11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Consolas" pitchFamily="49" charset="0"/>
                <a:cs typeface="Arial" pitchFamily="34" charset="0"/>
              </a:rPr>
              <a:t>    </a:t>
            </a:r>
            <a:r>
              <a:rPr kumimoji="0" lang="en-US" sz="1400" b="0" i="0" u="none" strike="noStrike" cap="none" normalizeH="0" baseline="0" dirty="0" err="1" smtClean="0">
                <a:ln>
                  <a:noFill/>
                </a:ln>
                <a:solidFill>
                  <a:srgbClr val="000000"/>
                </a:solidFill>
                <a:effectLst/>
                <a:latin typeface="Consolas" pitchFamily="49" charset="0"/>
                <a:cs typeface="Arial" pitchFamily="34" charset="0"/>
              </a:rPr>
              <a:t>new_node.prev</a:t>
            </a:r>
            <a:r>
              <a:rPr kumimoji="0" lang="en-US" sz="1400" b="0" i="0" u="none" strike="noStrike" cap="none" normalizeH="0" baseline="0" dirty="0" smtClean="0">
                <a:ln>
                  <a:noFill/>
                </a:ln>
                <a:solidFill>
                  <a:srgbClr val="000000"/>
                </a:solidFill>
                <a:effectLst/>
                <a:latin typeface="Consolas" pitchFamily="49" charset="0"/>
                <a:cs typeface="Arial" pitchFamily="34" charset="0"/>
              </a:rPr>
              <a:t> = </a:t>
            </a:r>
            <a:r>
              <a:rPr kumimoji="0" lang="en-US" sz="1400" b="0" i="0" u="none" strike="noStrike" cap="none" normalizeH="0" baseline="0" dirty="0" err="1" smtClean="0">
                <a:ln>
                  <a:noFill/>
                </a:ln>
                <a:solidFill>
                  <a:srgbClr val="000000"/>
                </a:solidFill>
                <a:effectLst/>
                <a:latin typeface="Consolas" pitchFamily="49" charset="0"/>
                <a:cs typeface="Arial" pitchFamily="34" charset="0"/>
              </a:rPr>
              <a:t>prev_Node</a:t>
            </a:r>
            <a:r>
              <a:rPr kumimoji="0" lang="en-US" sz="1400" b="0" i="0" u="none" strike="noStrike" cap="none" normalizeH="0" baseline="0" dirty="0" smtClean="0">
                <a:ln>
                  <a:noFill/>
                </a:ln>
                <a:solidFill>
                  <a:srgbClr val="000000"/>
                </a:solidFill>
                <a:effectLst/>
                <a:latin typeface="Consolas" pitchFamily="49" charset="0"/>
                <a:cs typeface="Arial" pitchFamily="34" charset="0"/>
              </a:rPr>
              <a:t>;</a:t>
            </a:r>
            <a:endParaRPr kumimoji="0" lang="en-US" sz="11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Consolas" pitchFamily="49" charset="0"/>
                <a:cs typeface="Arial" pitchFamily="34" charset="0"/>
              </a:rPr>
              <a:t>        </a:t>
            </a:r>
            <a:r>
              <a:rPr kumimoji="0" lang="en-US" sz="1200" b="0" i="0" u="none" strike="noStrike" cap="none" normalizeH="0" baseline="0" dirty="0" smtClean="0">
                <a:ln>
                  <a:noFill/>
                </a:ln>
                <a:solidFill>
                  <a:srgbClr val="000000"/>
                </a:solidFill>
                <a:effectLst/>
                <a:latin typeface="Consolas" pitchFamily="49" charset="0"/>
                <a:cs typeface="Arial" pitchFamily="34" charset="0"/>
              </a:rPr>
              <a:t> </a:t>
            </a:r>
            <a:endParaRPr kumimoji="0" lang="en-US" sz="11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Consolas" pitchFamily="49" charset="0"/>
                <a:cs typeface="Arial" pitchFamily="34" charset="0"/>
              </a:rPr>
              <a:t>    </a:t>
            </a:r>
            <a:r>
              <a:rPr kumimoji="0" lang="en-US" sz="1400" b="0" i="0" u="none" strike="noStrike" cap="none" normalizeH="0" baseline="0" dirty="0" smtClean="0">
                <a:ln>
                  <a:noFill/>
                </a:ln>
                <a:solidFill>
                  <a:srgbClr val="008200"/>
                </a:solidFill>
                <a:effectLst/>
                <a:latin typeface="Consolas" pitchFamily="49" charset="0"/>
                <a:cs typeface="Arial" pitchFamily="34" charset="0"/>
              </a:rPr>
              <a:t>/* 7. Change previous of </a:t>
            </a:r>
            <a:r>
              <a:rPr kumimoji="0" lang="en-US" sz="1400" b="0" i="0" u="none" strike="noStrike" cap="none" normalizeH="0" baseline="0" dirty="0" err="1" smtClean="0">
                <a:ln>
                  <a:noFill/>
                </a:ln>
                <a:solidFill>
                  <a:srgbClr val="008200"/>
                </a:solidFill>
                <a:effectLst/>
                <a:latin typeface="Consolas" pitchFamily="49" charset="0"/>
                <a:cs typeface="Arial" pitchFamily="34" charset="0"/>
              </a:rPr>
              <a:t>new_node's</a:t>
            </a:r>
            <a:r>
              <a:rPr kumimoji="0" lang="en-US" sz="1400" b="0" i="0" u="none" strike="noStrike" cap="none" normalizeH="0" baseline="0" dirty="0" smtClean="0">
                <a:ln>
                  <a:noFill/>
                </a:ln>
                <a:solidFill>
                  <a:srgbClr val="008200"/>
                </a:solidFill>
                <a:effectLst/>
                <a:latin typeface="Consolas" pitchFamily="49" charset="0"/>
                <a:cs typeface="Arial" pitchFamily="34" charset="0"/>
              </a:rPr>
              <a:t> next node */</a:t>
            </a:r>
            <a:endParaRPr kumimoji="0" lang="en-US" sz="11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Consolas" pitchFamily="49" charset="0"/>
                <a:cs typeface="Arial" pitchFamily="34" charset="0"/>
              </a:rPr>
              <a:t>    </a:t>
            </a:r>
            <a:r>
              <a:rPr kumimoji="0" lang="en-US" sz="1400" b="1" i="0" u="none" strike="noStrike" cap="none" normalizeH="0" baseline="0" dirty="0" smtClean="0">
                <a:ln>
                  <a:noFill/>
                </a:ln>
                <a:solidFill>
                  <a:srgbClr val="006699"/>
                </a:solidFill>
                <a:effectLst/>
                <a:latin typeface="Consolas" pitchFamily="49" charset="0"/>
                <a:cs typeface="Arial" pitchFamily="34" charset="0"/>
              </a:rPr>
              <a:t>if</a:t>
            </a:r>
            <a:r>
              <a:rPr kumimoji="0" lang="en-US" sz="1400" b="0" i="0" u="none" strike="noStrike" cap="none" normalizeH="0" baseline="0" dirty="0" smtClean="0">
                <a:ln>
                  <a:noFill/>
                </a:ln>
                <a:solidFill>
                  <a:srgbClr val="000000"/>
                </a:solidFill>
                <a:effectLst/>
                <a:latin typeface="Consolas" pitchFamily="49" charset="0"/>
                <a:cs typeface="Arial" pitchFamily="34" charset="0"/>
              </a:rPr>
              <a:t>(</a:t>
            </a:r>
            <a:r>
              <a:rPr kumimoji="0" lang="en-US" sz="1400" b="0" i="0" u="none" strike="noStrike" cap="none" normalizeH="0" baseline="0" dirty="0" err="1" smtClean="0">
                <a:ln>
                  <a:noFill/>
                </a:ln>
                <a:solidFill>
                  <a:srgbClr val="000000"/>
                </a:solidFill>
                <a:effectLst/>
                <a:latin typeface="Consolas" pitchFamily="49" charset="0"/>
                <a:cs typeface="Arial" pitchFamily="34" charset="0"/>
              </a:rPr>
              <a:t>new_node.next</a:t>
            </a:r>
            <a:r>
              <a:rPr kumimoji="0" lang="en-US" sz="1400" b="0" i="0" u="none" strike="noStrike" cap="none" normalizeH="0" baseline="0" dirty="0" smtClean="0">
                <a:ln>
                  <a:noFill/>
                </a:ln>
                <a:solidFill>
                  <a:srgbClr val="000000"/>
                </a:solidFill>
                <a:effectLst/>
                <a:latin typeface="Consolas" pitchFamily="49" charset="0"/>
                <a:cs typeface="Arial" pitchFamily="34" charset="0"/>
              </a:rPr>
              <a:t> != </a:t>
            </a:r>
            <a:r>
              <a:rPr kumimoji="0" lang="en-US" sz="1400" b="1" i="0" u="none" strike="noStrike" cap="none" normalizeH="0" baseline="0" dirty="0" smtClean="0">
                <a:ln>
                  <a:noFill/>
                </a:ln>
                <a:solidFill>
                  <a:srgbClr val="006699"/>
                </a:solidFill>
                <a:effectLst/>
                <a:latin typeface="Consolas" pitchFamily="49" charset="0"/>
                <a:cs typeface="Arial" pitchFamily="34" charset="0"/>
              </a:rPr>
              <a:t>null</a:t>
            </a:r>
            <a:r>
              <a:rPr kumimoji="0" lang="en-US" sz="1400" b="0" i="0" u="none" strike="noStrike" cap="none" normalizeH="0" baseline="0" dirty="0" smtClean="0">
                <a:ln>
                  <a:noFill/>
                </a:ln>
                <a:solidFill>
                  <a:srgbClr val="000000"/>
                </a:solidFill>
                <a:effectLst/>
                <a:latin typeface="Consolas" pitchFamily="49" charset="0"/>
                <a:cs typeface="Arial" pitchFamily="34" charset="0"/>
              </a:rPr>
              <a:t>)</a:t>
            </a:r>
            <a:endParaRPr kumimoji="0" lang="en-US" sz="11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Consolas" pitchFamily="49" charset="0"/>
                <a:cs typeface="Arial" pitchFamily="34" charset="0"/>
              </a:rPr>
              <a:t>        </a:t>
            </a:r>
            <a:r>
              <a:rPr kumimoji="0" lang="en-US" sz="1400" b="0" i="0" u="none" strike="noStrike" cap="none" normalizeH="0" baseline="0" dirty="0" err="1" smtClean="0">
                <a:ln>
                  <a:noFill/>
                </a:ln>
                <a:solidFill>
                  <a:srgbClr val="000000"/>
                </a:solidFill>
                <a:effectLst/>
                <a:latin typeface="Consolas" pitchFamily="49" charset="0"/>
                <a:cs typeface="Arial" pitchFamily="34" charset="0"/>
              </a:rPr>
              <a:t>new_node.next.prev</a:t>
            </a:r>
            <a:r>
              <a:rPr kumimoji="0" lang="en-US" sz="1400" b="0" i="0" u="none" strike="noStrike" cap="none" normalizeH="0" baseline="0" dirty="0" smtClean="0">
                <a:ln>
                  <a:noFill/>
                </a:ln>
                <a:solidFill>
                  <a:srgbClr val="000000"/>
                </a:solidFill>
                <a:effectLst/>
                <a:latin typeface="Consolas" pitchFamily="49" charset="0"/>
                <a:cs typeface="Arial" pitchFamily="34" charset="0"/>
              </a:rPr>
              <a:t> = </a:t>
            </a:r>
            <a:r>
              <a:rPr kumimoji="0" lang="en-US" sz="1400" b="0" i="0" u="none" strike="noStrike" cap="none" normalizeH="0" baseline="0" dirty="0" err="1" smtClean="0">
                <a:ln>
                  <a:noFill/>
                </a:ln>
                <a:solidFill>
                  <a:srgbClr val="000000"/>
                </a:solidFill>
                <a:effectLst/>
                <a:latin typeface="Consolas" pitchFamily="49" charset="0"/>
                <a:cs typeface="Arial" pitchFamily="34" charset="0"/>
              </a:rPr>
              <a:t>new_node</a:t>
            </a:r>
            <a:r>
              <a:rPr kumimoji="0" lang="en-US" sz="1400" b="0" i="0" u="none" strike="noStrike" cap="none" normalizeH="0" baseline="0" dirty="0" smtClean="0">
                <a:ln>
                  <a:noFill/>
                </a:ln>
                <a:solidFill>
                  <a:srgbClr val="000000"/>
                </a:solidFill>
                <a:effectLst/>
                <a:latin typeface="Consolas" pitchFamily="49" charset="0"/>
                <a:cs typeface="Arial" pitchFamily="34" charset="0"/>
              </a:rPr>
              <a:t>;</a:t>
            </a:r>
            <a:endParaRPr kumimoji="0" lang="en-US" sz="11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Consolas" pitchFamily="49" charset="0"/>
                <a:cs typeface="Arial" pitchFamily="34" charset="0"/>
              </a:rPr>
              <a:t>}</a:t>
            </a:r>
            <a:endParaRPr kumimoji="0" lang="en-US" sz="3200" b="0" i="0" u="none" strike="noStrike" cap="none" normalizeH="0" baseline="0" dirty="0" smtClean="0">
              <a:ln>
                <a:noFill/>
              </a:ln>
              <a:solidFill>
                <a:schemeClr val="tx1"/>
              </a:solidFill>
              <a:effectLst/>
              <a:latin typeface="Arial" pitchFamily="34" charset="0"/>
              <a:cs typeface="Arial" pitchFamily="34" charset="0"/>
            </a:endParaRPr>
          </a:p>
        </p:txBody>
      </p:sp>
      <p:sp>
        <p:nvSpPr>
          <p:cNvPr id="3" name="Footer Placeholder 2"/>
          <p:cNvSpPr>
            <a:spLocks noGrp="1"/>
          </p:cNvSpPr>
          <p:nvPr>
            <p:ph type="ftr" sz="quarter" idx="11"/>
          </p:nvPr>
        </p:nvSpPr>
        <p:spPr/>
        <p:txBody>
          <a:bodyPr/>
          <a:lstStyle/>
          <a:p>
            <a:r>
              <a:rPr lang="en-IN" smtClean="0"/>
              <a:t>MUNIESWARA Presentation CEB Training</a:t>
            </a:r>
            <a:endParaRPr lang="en-IN"/>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dirty="0" smtClean="0"/>
              <a:t>Add a node at the end</a:t>
            </a:r>
            <a:endParaRPr lang="en-IN" dirty="0"/>
          </a:p>
        </p:txBody>
      </p:sp>
      <p:sp>
        <p:nvSpPr>
          <p:cNvPr id="3" name="Content Placeholder 2"/>
          <p:cNvSpPr>
            <a:spLocks noGrp="1"/>
          </p:cNvSpPr>
          <p:nvPr>
            <p:ph idx="1"/>
          </p:nvPr>
        </p:nvSpPr>
        <p:spPr/>
        <p:txBody>
          <a:bodyPr>
            <a:normAutofit/>
          </a:bodyPr>
          <a:lstStyle/>
          <a:p>
            <a:pPr algn="just">
              <a:buNone/>
            </a:pPr>
            <a:r>
              <a:rPr lang="en-IN" sz="2100" b="1" dirty="0" smtClean="0"/>
              <a:t>Add </a:t>
            </a:r>
            <a:r>
              <a:rPr lang="en-IN" sz="2100" b="1" dirty="0"/>
              <a:t>a node at the end: (7 steps process</a:t>
            </a:r>
            <a:r>
              <a:rPr lang="en-IN" sz="2100" b="1" dirty="0" smtClean="0"/>
              <a:t>)</a:t>
            </a:r>
          </a:p>
          <a:p>
            <a:pPr algn="just">
              <a:buNone/>
            </a:pPr>
            <a:r>
              <a:rPr lang="en-IN" sz="2100" dirty="0" smtClean="0"/>
              <a:t/>
            </a:r>
            <a:br>
              <a:rPr lang="en-IN" sz="2100" dirty="0" smtClean="0"/>
            </a:br>
            <a:r>
              <a:rPr lang="en-IN" sz="2100" dirty="0"/>
              <a:t>The new node is always added after the last node of the given Linked List. For example if the given DLL is 510152025 and we add an item 30 at the end, then the DLL becomes 51015202530.</a:t>
            </a:r>
            <a:r>
              <a:rPr lang="en-IN" sz="2100" dirty="0" smtClean="0"/>
              <a:t/>
            </a:r>
            <a:br>
              <a:rPr lang="en-IN" sz="2100" dirty="0" smtClean="0"/>
            </a:br>
            <a:r>
              <a:rPr lang="en-IN" sz="2100" dirty="0"/>
              <a:t>Since a Linked List is typically represented by the head of it, we have to traverse the list till end and then change the next of last node to new node.</a:t>
            </a:r>
          </a:p>
        </p:txBody>
      </p:sp>
      <p:pic>
        <p:nvPicPr>
          <p:cNvPr id="25602" name="Picture 2" descr="dll_add_end"/>
          <p:cNvPicPr>
            <a:picLocks noChangeAspect="1" noChangeArrowheads="1"/>
          </p:cNvPicPr>
          <p:nvPr/>
        </p:nvPicPr>
        <p:blipFill>
          <a:blip r:embed="rId2" cstate="print"/>
          <a:srcRect/>
          <a:stretch>
            <a:fillRect/>
          </a:stretch>
        </p:blipFill>
        <p:spPr bwMode="auto">
          <a:xfrm>
            <a:off x="323528" y="4005064"/>
            <a:ext cx="8604448" cy="2200188"/>
          </a:xfrm>
          <a:prstGeom prst="rect">
            <a:avLst/>
          </a:prstGeom>
          <a:noFill/>
        </p:spPr>
      </p:pic>
      <p:sp>
        <p:nvSpPr>
          <p:cNvPr id="5" name="Footer Placeholder 4"/>
          <p:cNvSpPr>
            <a:spLocks noGrp="1"/>
          </p:cNvSpPr>
          <p:nvPr>
            <p:ph type="ftr" sz="quarter" idx="11"/>
          </p:nvPr>
        </p:nvSpPr>
        <p:spPr/>
        <p:txBody>
          <a:bodyPr/>
          <a:lstStyle/>
          <a:p>
            <a:r>
              <a:rPr lang="en-IN" smtClean="0"/>
              <a:t>MUNIESWARA Presentation CEB Training</a:t>
            </a:r>
            <a:endParaRPr lang="en-IN"/>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6626" name="Rectangle 2"/>
          <p:cNvSpPr>
            <a:spLocks noChangeArrowheads="1"/>
          </p:cNvSpPr>
          <p:nvPr/>
        </p:nvSpPr>
        <p:spPr bwMode="auto">
          <a:xfrm>
            <a:off x="1547664" y="404664"/>
            <a:ext cx="4757713" cy="5878532"/>
          </a:xfrm>
          <a:prstGeom prst="rect">
            <a:avLst/>
          </a:prstGeom>
          <a:noFill/>
          <a:ln w="9525">
            <a:noFill/>
            <a:miter lim="800000"/>
            <a:headEnd/>
            <a:tailEnd/>
          </a:ln>
          <a:effectLst/>
        </p:spPr>
        <p:txBody>
          <a:bodyPr vert="horz" wrap="non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008200"/>
                </a:solidFill>
                <a:effectLst/>
                <a:latin typeface="Consolas" pitchFamily="49" charset="0"/>
                <a:cs typeface="Arial" pitchFamily="34" charset="0"/>
              </a:rPr>
              <a:t>//Add a node at the end of the list</a:t>
            </a:r>
            <a:endParaRPr kumimoji="0" lang="en-US" sz="105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006699"/>
                </a:solidFill>
                <a:effectLst/>
                <a:latin typeface="Consolas" pitchFamily="49" charset="0"/>
                <a:cs typeface="Arial" pitchFamily="34" charset="0"/>
              </a:rPr>
              <a:t>void</a:t>
            </a:r>
            <a:r>
              <a:rPr kumimoji="0" lang="en-US" sz="1100" b="0" i="0" u="none" strike="noStrike" cap="none" normalizeH="0" baseline="0" dirty="0" smtClean="0">
                <a:ln>
                  <a:noFill/>
                </a:ln>
                <a:solidFill>
                  <a:srgbClr val="000000"/>
                </a:solidFill>
                <a:effectLst/>
                <a:latin typeface="Consolas" pitchFamily="49" charset="0"/>
                <a:cs typeface="Arial" pitchFamily="34" charset="0"/>
              </a:rPr>
              <a:t> </a:t>
            </a:r>
            <a:r>
              <a:rPr kumimoji="0" lang="en-US" sz="1200" b="0" i="0" u="none" strike="noStrike" cap="none" normalizeH="0" baseline="0" dirty="0" smtClean="0">
                <a:ln>
                  <a:noFill/>
                </a:ln>
                <a:solidFill>
                  <a:srgbClr val="000000"/>
                </a:solidFill>
                <a:effectLst/>
                <a:latin typeface="Consolas" pitchFamily="49" charset="0"/>
                <a:cs typeface="Arial" pitchFamily="34" charset="0"/>
              </a:rPr>
              <a:t>append(</a:t>
            </a:r>
            <a:r>
              <a:rPr kumimoji="0" lang="en-US" sz="1200" b="1" i="0" u="none" strike="noStrike" cap="none" normalizeH="0" baseline="0" dirty="0" err="1" smtClean="0">
                <a:ln>
                  <a:noFill/>
                </a:ln>
                <a:solidFill>
                  <a:srgbClr val="006699"/>
                </a:solidFill>
                <a:effectLst/>
                <a:latin typeface="Consolas" pitchFamily="49" charset="0"/>
                <a:cs typeface="Arial" pitchFamily="34" charset="0"/>
              </a:rPr>
              <a:t>int</a:t>
            </a:r>
            <a:r>
              <a:rPr kumimoji="0" lang="en-US" sz="1100" b="0" i="0" u="none" strike="noStrike" cap="none" normalizeH="0" baseline="0" dirty="0" smtClean="0">
                <a:ln>
                  <a:noFill/>
                </a:ln>
                <a:solidFill>
                  <a:srgbClr val="000000"/>
                </a:solidFill>
                <a:effectLst/>
                <a:latin typeface="Consolas" pitchFamily="49" charset="0"/>
                <a:cs typeface="Arial" pitchFamily="34" charset="0"/>
              </a:rPr>
              <a:t> </a:t>
            </a:r>
            <a:r>
              <a:rPr kumimoji="0" lang="en-US" sz="1200" b="0" i="0" u="none" strike="noStrike" cap="none" normalizeH="0" baseline="0" dirty="0" err="1" smtClean="0">
                <a:ln>
                  <a:noFill/>
                </a:ln>
                <a:solidFill>
                  <a:srgbClr val="000000"/>
                </a:solidFill>
                <a:effectLst/>
                <a:latin typeface="Consolas" pitchFamily="49" charset="0"/>
                <a:cs typeface="Arial" pitchFamily="34" charset="0"/>
              </a:rPr>
              <a:t>new_data</a:t>
            </a:r>
            <a:r>
              <a:rPr kumimoji="0" lang="en-US" sz="1200" b="0" i="0" u="none" strike="noStrike" cap="none" normalizeH="0" baseline="0" dirty="0" smtClean="0">
                <a:ln>
                  <a:noFill/>
                </a:ln>
                <a:solidFill>
                  <a:srgbClr val="000000"/>
                </a:solidFill>
                <a:effectLst/>
                <a:latin typeface="Consolas" pitchFamily="49" charset="0"/>
                <a:cs typeface="Arial" pitchFamily="34" charset="0"/>
              </a:rPr>
              <a:t>)</a:t>
            </a:r>
            <a:endParaRPr kumimoji="0" lang="en-US" sz="105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000000"/>
                </a:solidFill>
                <a:effectLst/>
                <a:latin typeface="Consolas" pitchFamily="49" charset="0"/>
                <a:cs typeface="Arial" pitchFamily="34" charset="0"/>
              </a:rPr>
              <a:t>{</a:t>
            </a:r>
            <a:endParaRPr kumimoji="0" lang="en-US" sz="105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000000"/>
                </a:solidFill>
                <a:effectLst/>
                <a:latin typeface="Consolas" pitchFamily="49" charset="0"/>
                <a:cs typeface="Arial" pitchFamily="34" charset="0"/>
              </a:rPr>
              <a:t>    </a:t>
            </a:r>
            <a:r>
              <a:rPr kumimoji="0" lang="en-US" sz="1200" b="0" i="0" u="none" strike="noStrike" cap="none" normalizeH="0" baseline="0" dirty="0" smtClean="0">
                <a:ln>
                  <a:noFill/>
                </a:ln>
                <a:solidFill>
                  <a:srgbClr val="008200"/>
                </a:solidFill>
                <a:effectLst/>
                <a:latin typeface="Consolas" pitchFamily="49" charset="0"/>
                <a:cs typeface="Arial" pitchFamily="34" charset="0"/>
              </a:rPr>
              <a:t>/* 1. allocate node </a:t>
            </a:r>
            <a:endParaRPr kumimoji="0" lang="en-US" sz="105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000000"/>
                </a:solidFill>
                <a:effectLst/>
                <a:latin typeface="Consolas" pitchFamily="49" charset="0"/>
                <a:cs typeface="Arial" pitchFamily="34" charset="0"/>
              </a:rPr>
              <a:t>     </a:t>
            </a:r>
            <a:r>
              <a:rPr kumimoji="0" lang="en-US" sz="1200" b="0" i="0" u="none" strike="noStrike" cap="none" normalizeH="0" baseline="0" dirty="0" smtClean="0">
                <a:ln>
                  <a:noFill/>
                </a:ln>
                <a:solidFill>
                  <a:srgbClr val="008200"/>
                </a:solidFill>
                <a:effectLst/>
                <a:latin typeface="Consolas" pitchFamily="49" charset="0"/>
                <a:cs typeface="Arial" pitchFamily="34" charset="0"/>
              </a:rPr>
              <a:t>* 2. put in the data */</a:t>
            </a:r>
            <a:endParaRPr kumimoji="0" lang="en-US" sz="105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000000"/>
                </a:solidFill>
                <a:effectLst/>
                <a:latin typeface="Consolas" pitchFamily="49" charset="0"/>
                <a:cs typeface="Arial" pitchFamily="34" charset="0"/>
              </a:rPr>
              <a:t>    Node </a:t>
            </a:r>
            <a:r>
              <a:rPr kumimoji="0" lang="en-US" sz="1200" b="0" i="0" u="none" strike="noStrike" cap="none" normalizeH="0" baseline="0" dirty="0" err="1" smtClean="0">
                <a:ln>
                  <a:noFill/>
                </a:ln>
                <a:solidFill>
                  <a:srgbClr val="000000"/>
                </a:solidFill>
                <a:effectLst/>
                <a:latin typeface="Consolas" pitchFamily="49" charset="0"/>
                <a:cs typeface="Arial" pitchFamily="34" charset="0"/>
              </a:rPr>
              <a:t>new_node</a:t>
            </a:r>
            <a:r>
              <a:rPr kumimoji="0" lang="en-US" sz="1200" b="0" i="0" u="none" strike="noStrike" cap="none" normalizeH="0" baseline="0" dirty="0" smtClean="0">
                <a:ln>
                  <a:noFill/>
                </a:ln>
                <a:solidFill>
                  <a:srgbClr val="000000"/>
                </a:solidFill>
                <a:effectLst/>
                <a:latin typeface="Consolas" pitchFamily="49" charset="0"/>
                <a:cs typeface="Arial" pitchFamily="34" charset="0"/>
              </a:rPr>
              <a:t> = </a:t>
            </a:r>
            <a:r>
              <a:rPr kumimoji="0" lang="en-US" sz="1200" b="1" i="0" u="none" strike="noStrike" cap="none" normalizeH="0" baseline="0" dirty="0" smtClean="0">
                <a:ln>
                  <a:noFill/>
                </a:ln>
                <a:solidFill>
                  <a:srgbClr val="006699"/>
                </a:solidFill>
                <a:effectLst/>
                <a:latin typeface="Consolas" pitchFamily="49" charset="0"/>
                <a:cs typeface="Arial" pitchFamily="34" charset="0"/>
              </a:rPr>
              <a:t>new</a:t>
            </a:r>
            <a:r>
              <a:rPr kumimoji="0" lang="en-US" sz="1100" b="0" i="0" u="none" strike="noStrike" cap="none" normalizeH="0" baseline="0" dirty="0" smtClean="0">
                <a:ln>
                  <a:noFill/>
                </a:ln>
                <a:solidFill>
                  <a:srgbClr val="000000"/>
                </a:solidFill>
                <a:effectLst/>
                <a:latin typeface="Consolas" pitchFamily="49" charset="0"/>
                <a:cs typeface="Arial" pitchFamily="34" charset="0"/>
              </a:rPr>
              <a:t> </a:t>
            </a:r>
            <a:r>
              <a:rPr kumimoji="0" lang="en-US" sz="1200" b="0" i="0" u="none" strike="noStrike" cap="none" normalizeH="0" baseline="0" dirty="0" smtClean="0">
                <a:ln>
                  <a:noFill/>
                </a:ln>
                <a:solidFill>
                  <a:srgbClr val="000000"/>
                </a:solidFill>
                <a:effectLst/>
                <a:latin typeface="Consolas" pitchFamily="49" charset="0"/>
                <a:cs typeface="Arial" pitchFamily="34" charset="0"/>
              </a:rPr>
              <a:t>Node(</a:t>
            </a:r>
            <a:r>
              <a:rPr kumimoji="0" lang="en-US" sz="1200" b="0" i="0" u="none" strike="noStrike" cap="none" normalizeH="0" baseline="0" dirty="0" err="1" smtClean="0">
                <a:ln>
                  <a:noFill/>
                </a:ln>
                <a:solidFill>
                  <a:srgbClr val="000000"/>
                </a:solidFill>
                <a:effectLst/>
                <a:latin typeface="Consolas" pitchFamily="49" charset="0"/>
                <a:cs typeface="Arial" pitchFamily="34" charset="0"/>
              </a:rPr>
              <a:t>new_data</a:t>
            </a:r>
            <a:r>
              <a:rPr kumimoji="0" lang="en-US" sz="1200" b="0" i="0" u="none" strike="noStrike" cap="none" normalizeH="0" baseline="0" dirty="0" smtClean="0">
                <a:ln>
                  <a:noFill/>
                </a:ln>
                <a:solidFill>
                  <a:srgbClr val="000000"/>
                </a:solidFill>
                <a:effectLst/>
                <a:latin typeface="Consolas" pitchFamily="49" charset="0"/>
                <a:cs typeface="Arial" pitchFamily="34" charset="0"/>
              </a:rPr>
              <a:t>);</a:t>
            </a:r>
            <a:endParaRPr kumimoji="0" lang="en-US" sz="105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000000"/>
                </a:solidFill>
                <a:effectLst/>
                <a:latin typeface="Consolas" pitchFamily="49" charset="0"/>
                <a:cs typeface="Arial" pitchFamily="34" charset="0"/>
              </a:rPr>
              <a:t>        </a:t>
            </a:r>
            <a:r>
              <a:rPr kumimoji="0" lang="en-US" sz="1100" b="0" i="0" u="none" strike="noStrike" cap="none" normalizeH="0" baseline="0" dirty="0" smtClean="0">
                <a:ln>
                  <a:noFill/>
                </a:ln>
                <a:solidFill>
                  <a:srgbClr val="000000"/>
                </a:solidFill>
                <a:effectLst/>
                <a:latin typeface="Consolas" pitchFamily="49" charset="0"/>
                <a:cs typeface="Arial" pitchFamily="34" charset="0"/>
              </a:rPr>
              <a:t> </a:t>
            </a:r>
            <a:endParaRPr kumimoji="0" lang="en-US" sz="105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000000"/>
                </a:solidFill>
                <a:effectLst/>
                <a:latin typeface="Consolas" pitchFamily="49" charset="0"/>
                <a:cs typeface="Arial" pitchFamily="34" charset="0"/>
              </a:rPr>
              <a:t>    Node last = head;</a:t>
            </a:r>
            <a:r>
              <a:rPr kumimoji="0" lang="en-US" sz="1200" b="0" i="0" u="none" strike="noStrike" cap="none" normalizeH="0" baseline="0" dirty="0" smtClean="0">
                <a:ln>
                  <a:noFill/>
                </a:ln>
                <a:solidFill>
                  <a:srgbClr val="008200"/>
                </a:solidFill>
                <a:effectLst/>
                <a:latin typeface="Consolas" pitchFamily="49" charset="0"/>
                <a:cs typeface="Arial" pitchFamily="34" charset="0"/>
              </a:rPr>
              <a:t>/* used in step 5*/</a:t>
            </a:r>
            <a:endParaRPr kumimoji="0" lang="en-US" sz="105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000000"/>
                </a:solidFill>
                <a:effectLst/>
                <a:latin typeface="Consolas" pitchFamily="49" charset="0"/>
                <a:cs typeface="Arial" pitchFamily="34" charset="0"/>
              </a:rPr>
              <a:t>        </a:t>
            </a:r>
            <a:r>
              <a:rPr kumimoji="0" lang="en-US" sz="1100" b="0" i="0" u="none" strike="noStrike" cap="none" normalizeH="0" baseline="0" dirty="0" smtClean="0">
                <a:ln>
                  <a:noFill/>
                </a:ln>
                <a:solidFill>
                  <a:srgbClr val="000000"/>
                </a:solidFill>
                <a:effectLst/>
                <a:latin typeface="Consolas" pitchFamily="49" charset="0"/>
                <a:cs typeface="Arial" pitchFamily="34" charset="0"/>
              </a:rPr>
              <a:t> </a:t>
            </a:r>
            <a:endParaRPr kumimoji="0" lang="en-US" sz="105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000000"/>
                </a:solidFill>
                <a:effectLst/>
                <a:latin typeface="Consolas" pitchFamily="49" charset="0"/>
                <a:cs typeface="Arial" pitchFamily="34" charset="0"/>
              </a:rPr>
              <a:t>    </a:t>
            </a:r>
            <a:r>
              <a:rPr kumimoji="0" lang="en-US" sz="1200" b="0" i="0" u="none" strike="noStrike" cap="none" normalizeH="0" baseline="0" dirty="0" smtClean="0">
                <a:ln>
                  <a:noFill/>
                </a:ln>
                <a:solidFill>
                  <a:srgbClr val="008200"/>
                </a:solidFill>
                <a:effectLst/>
                <a:latin typeface="Consolas" pitchFamily="49" charset="0"/>
                <a:cs typeface="Arial" pitchFamily="34" charset="0"/>
              </a:rPr>
              <a:t>/* 3. This new node is going to be the last node, so</a:t>
            </a:r>
            <a:endParaRPr kumimoji="0" lang="en-US" sz="105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000000"/>
                </a:solidFill>
                <a:effectLst/>
                <a:latin typeface="Consolas" pitchFamily="49" charset="0"/>
                <a:cs typeface="Arial" pitchFamily="34" charset="0"/>
              </a:rPr>
              <a:t>     </a:t>
            </a:r>
            <a:r>
              <a:rPr kumimoji="0" lang="en-US" sz="1200" b="0" i="0" u="none" strike="noStrike" cap="none" normalizeH="0" baseline="0" dirty="0" smtClean="0">
                <a:ln>
                  <a:noFill/>
                </a:ln>
                <a:solidFill>
                  <a:srgbClr val="008200"/>
                </a:solidFill>
                <a:effectLst/>
                <a:latin typeface="Consolas" pitchFamily="49" charset="0"/>
                <a:cs typeface="Arial" pitchFamily="34" charset="0"/>
              </a:rPr>
              <a:t>* make next of it as NULL*/</a:t>
            </a:r>
            <a:endParaRPr kumimoji="0" lang="en-US" sz="105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000000"/>
                </a:solidFill>
                <a:effectLst/>
                <a:latin typeface="Consolas" pitchFamily="49" charset="0"/>
                <a:cs typeface="Arial" pitchFamily="34" charset="0"/>
              </a:rPr>
              <a:t>    </a:t>
            </a:r>
            <a:r>
              <a:rPr kumimoji="0" lang="en-US" sz="1200" b="0" i="0" u="none" strike="noStrike" cap="none" normalizeH="0" baseline="0" dirty="0" err="1" smtClean="0">
                <a:ln>
                  <a:noFill/>
                </a:ln>
                <a:solidFill>
                  <a:srgbClr val="000000"/>
                </a:solidFill>
                <a:effectLst/>
                <a:latin typeface="Consolas" pitchFamily="49" charset="0"/>
                <a:cs typeface="Arial" pitchFamily="34" charset="0"/>
              </a:rPr>
              <a:t>new_node.next</a:t>
            </a:r>
            <a:r>
              <a:rPr kumimoji="0" lang="en-US" sz="1200" b="0" i="0" u="none" strike="noStrike" cap="none" normalizeH="0" baseline="0" dirty="0" smtClean="0">
                <a:ln>
                  <a:noFill/>
                </a:ln>
                <a:solidFill>
                  <a:srgbClr val="000000"/>
                </a:solidFill>
                <a:effectLst/>
                <a:latin typeface="Consolas" pitchFamily="49" charset="0"/>
                <a:cs typeface="Arial" pitchFamily="34" charset="0"/>
              </a:rPr>
              <a:t> = </a:t>
            </a:r>
            <a:r>
              <a:rPr kumimoji="0" lang="en-US" sz="1200" b="1" i="0" u="none" strike="noStrike" cap="none" normalizeH="0" baseline="0" dirty="0" smtClean="0">
                <a:ln>
                  <a:noFill/>
                </a:ln>
                <a:solidFill>
                  <a:srgbClr val="006699"/>
                </a:solidFill>
                <a:effectLst/>
                <a:latin typeface="Consolas" pitchFamily="49" charset="0"/>
                <a:cs typeface="Arial" pitchFamily="34" charset="0"/>
              </a:rPr>
              <a:t>null</a:t>
            </a:r>
            <a:r>
              <a:rPr kumimoji="0" lang="en-US" sz="1200" b="0" i="0" u="none" strike="noStrike" cap="none" normalizeH="0" baseline="0" dirty="0" smtClean="0">
                <a:ln>
                  <a:noFill/>
                </a:ln>
                <a:solidFill>
                  <a:srgbClr val="000000"/>
                </a:solidFill>
                <a:effectLst/>
                <a:latin typeface="Consolas" pitchFamily="49" charset="0"/>
                <a:cs typeface="Arial" pitchFamily="34" charset="0"/>
              </a:rPr>
              <a:t>;</a:t>
            </a:r>
            <a:endParaRPr kumimoji="0" lang="en-US" sz="105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000000"/>
                </a:solidFill>
                <a:effectLst/>
                <a:latin typeface="Consolas" pitchFamily="49" charset="0"/>
                <a:cs typeface="Arial" pitchFamily="34" charset="0"/>
              </a:rPr>
              <a:t>        </a:t>
            </a:r>
            <a:r>
              <a:rPr kumimoji="0" lang="en-US" sz="1100" b="0" i="0" u="none" strike="noStrike" cap="none" normalizeH="0" baseline="0" dirty="0" smtClean="0">
                <a:ln>
                  <a:noFill/>
                </a:ln>
                <a:solidFill>
                  <a:srgbClr val="000000"/>
                </a:solidFill>
                <a:effectLst/>
                <a:latin typeface="Consolas" pitchFamily="49" charset="0"/>
                <a:cs typeface="Arial" pitchFamily="34" charset="0"/>
              </a:rPr>
              <a:t> </a:t>
            </a:r>
            <a:endParaRPr kumimoji="0" lang="en-US" sz="105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000000"/>
                </a:solidFill>
                <a:effectLst/>
                <a:latin typeface="Consolas" pitchFamily="49" charset="0"/>
                <a:cs typeface="Arial" pitchFamily="34" charset="0"/>
              </a:rPr>
              <a:t>    </a:t>
            </a:r>
            <a:r>
              <a:rPr kumimoji="0" lang="en-US" sz="1200" b="0" i="0" u="none" strike="noStrike" cap="none" normalizeH="0" baseline="0" dirty="0" smtClean="0">
                <a:ln>
                  <a:noFill/>
                </a:ln>
                <a:solidFill>
                  <a:srgbClr val="008200"/>
                </a:solidFill>
                <a:effectLst/>
                <a:latin typeface="Consolas" pitchFamily="49" charset="0"/>
                <a:cs typeface="Arial" pitchFamily="34" charset="0"/>
              </a:rPr>
              <a:t>/* 4. If the Linked List is empty, then make the new</a:t>
            </a:r>
            <a:endParaRPr kumimoji="0" lang="en-US" sz="105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000000"/>
                </a:solidFill>
                <a:effectLst/>
                <a:latin typeface="Consolas" pitchFamily="49" charset="0"/>
                <a:cs typeface="Arial" pitchFamily="34" charset="0"/>
              </a:rPr>
              <a:t>     </a:t>
            </a:r>
            <a:r>
              <a:rPr kumimoji="0" lang="en-US" sz="1200" b="0" i="0" u="none" strike="noStrike" cap="none" normalizeH="0" baseline="0" dirty="0" smtClean="0">
                <a:ln>
                  <a:noFill/>
                </a:ln>
                <a:solidFill>
                  <a:srgbClr val="008200"/>
                </a:solidFill>
                <a:effectLst/>
                <a:latin typeface="Consolas" pitchFamily="49" charset="0"/>
                <a:cs typeface="Arial" pitchFamily="34" charset="0"/>
              </a:rPr>
              <a:t>* node as head */</a:t>
            </a:r>
            <a:endParaRPr kumimoji="0" lang="en-US" sz="105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000000"/>
                </a:solidFill>
                <a:effectLst/>
                <a:latin typeface="Consolas" pitchFamily="49" charset="0"/>
                <a:cs typeface="Arial" pitchFamily="34" charset="0"/>
              </a:rPr>
              <a:t>    </a:t>
            </a:r>
            <a:r>
              <a:rPr kumimoji="0" lang="en-US" sz="1200" b="1" i="0" u="none" strike="noStrike" cap="none" normalizeH="0" baseline="0" dirty="0" smtClean="0">
                <a:ln>
                  <a:noFill/>
                </a:ln>
                <a:solidFill>
                  <a:srgbClr val="006699"/>
                </a:solidFill>
                <a:effectLst/>
                <a:latin typeface="Consolas" pitchFamily="49" charset="0"/>
                <a:cs typeface="Arial" pitchFamily="34" charset="0"/>
              </a:rPr>
              <a:t>if</a:t>
            </a:r>
            <a:r>
              <a:rPr kumimoji="0" lang="en-US" sz="1200" b="0" i="0" u="none" strike="noStrike" cap="none" normalizeH="0" baseline="0" dirty="0" smtClean="0">
                <a:ln>
                  <a:noFill/>
                </a:ln>
                <a:solidFill>
                  <a:srgbClr val="000000"/>
                </a:solidFill>
                <a:effectLst/>
                <a:latin typeface="Consolas" pitchFamily="49" charset="0"/>
                <a:cs typeface="Arial" pitchFamily="34" charset="0"/>
              </a:rPr>
              <a:t>(head == </a:t>
            </a:r>
            <a:r>
              <a:rPr kumimoji="0" lang="en-US" sz="1200" b="1" i="0" u="none" strike="noStrike" cap="none" normalizeH="0" baseline="0" dirty="0" smtClean="0">
                <a:ln>
                  <a:noFill/>
                </a:ln>
                <a:solidFill>
                  <a:srgbClr val="006699"/>
                </a:solidFill>
                <a:effectLst/>
                <a:latin typeface="Consolas" pitchFamily="49" charset="0"/>
                <a:cs typeface="Arial" pitchFamily="34" charset="0"/>
              </a:rPr>
              <a:t>null</a:t>
            </a:r>
            <a:r>
              <a:rPr kumimoji="0" lang="en-US" sz="1200" b="0" i="0" u="none" strike="noStrike" cap="none" normalizeH="0" baseline="0" dirty="0" smtClean="0">
                <a:ln>
                  <a:noFill/>
                </a:ln>
                <a:solidFill>
                  <a:srgbClr val="000000"/>
                </a:solidFill>
                <a:effectLst/>
                <a:latin typeface="Consolas" pitchFamily="49" charset="0"/>
                <a:cs typeface="Arial" pitchFamily="34" charset="0"/>
              </a:rPr>
              <a:t>)</a:t>
            </a:r>
            <a:endParaRPr kumimoji="0" lang="en-US" sz="105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000000"/>
                </a:solidFill>
                <a:effectLst/>
                <a:latin typeface="Consolas" pitchFamily="49" charset="0"/>
                <a:cs typeface="Arial" pitchFamily="34" charset="0"/>
              </a:rPr>
              <a:t>    {</a:t>
            </a:r>
            <a:endParaRPr kumimoji="0" lang="en-US" sz="105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000000"/>
                </a:solidFill>
                <a:effectLst/>
                <a:latin typeface="Consolas" pitchFamily="49" charset="0"/>
                <a:cs typeface="Arial" pitchFamily="34" charset="0"/>
              </a:rPr>
              <a:t>        </a:t>
            </a:r>
            <a:r>
              <a:rPr kumimoji="0" lang="en-US" sz="1200" b="0" i="0" u="none" strike="noStrike" cap="none" normalizeH="0" baseline="0" dirty="0" err="1" smtClean="0">
                <a:ln>
                  <a:noFill/>
                </a:ln>
                <a:solidFill>
                  <a:srgbClr val="000000"/>
                </a:solidFill>
                <a:effectLst/>
                <a:latin typeface="Consolas" pitchFamily="49" charset="0"/>
                <a:cs typeface="Arial" pitchFamily="34" charset="0"/>
              </a:rPr>
              <a:t>new_node.prev</a:t>
            </a:r>
            <a:r>
              <a:rPr kumimoji="0" lang="en-US" sz="1200" b="0" i="0" u="none" strike="noStrike" cap="none" normalizeH="0" baseline="0" dirty="0" smtClean="0">
                <a:ln>
                  <a:noFill/>
                </a:ln>
                <a:solidFill>
                  <a:srgbClr val="000000"/>
                </a:solidFill>
                <a:effectLst/>
                <a:latin typeface="Consolas" pitchFamily="49" charset="0"/>
                <a:cs typeface="Arial" pitchFamily="34" charset="0"/>
              </a:rPr>
              <a:t> = </a:t>
            </a:r>
            <a:r>
              <a:rPr kumimoji="0" lang="en-US" sz="1200" b="1" i="0" u="none" strike="noStrike" cap="none" normalizeH="0" baseline="0" dirty="0" smtClean="0">
                <a:ln>
                  <a:noFill/>
                </a:ln>
                <a:solidFill>
                  <a:srgbClr val="006699"/>
                </a:solidFill>
                <a:effectLst/>
                <a:latin typeface="Consolas" pitchFamily="49" charset="0"/>
                <a:cs typeface="Arial" pitchFamily="34" charset="0"/>
              </a:rPr>
              <a:t>null</a:t>
            </a:r>
            <a:r>
              <a:rPr kumimoji="0" lang="en-US" sz="1200" b="0" i="0" u="none" strike="noStrike" cap="none" normalizeH="0" baseline="0" dirty="0" smtClean="0">
                <a:ln>
                  <a:noFill/>
                </a:ln>
                <a:solidFill>
                  <a:srgbClr val="000000"/>
                </a:solidFill>
                <a:effectLst/>
                <a:latin typeface="Consolas" pitchFamily="49" charset="0"/>
                <a:cs typeface="Arial" pitchFamily="34" charset="0"/>
              </a:rPr>
              <a:t>;</a:t>
            </a:r>
            <a:endParaRPr kumimoji="0" lang="en-US" sz="105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000000"/>
                </a:solidFill>
                <a:effectLst/>
                <a:latin typeface="Consolas" pitchFamily="49" charset="0"/>
                <a:cs typeface="Arial" pitchFamily="34" charset="0"/>
              </a:rPr>
              <a:t>        head = </a:t>
            </a:r>
            <a:r>
              <a:rPr kumimoji="0" lang="en-US" sz="1200" b="0" i="0" u="none" strike="noStrike" cap="none" normalizeH="0" baseline="0" dirty="0" err="1" smtClean="0">
                <a:ln>
                  <a:noFill/>
                </a:ln>
                <a:solidFill>
                  <a:srgbClr val="000000"/>
                </a:solidFill>
                <a:effectLst/>
                <a:latin typeface="Consolas" pitchFamily="49" charset="0"/>
                <a:cs typeface="Arial" pitchFamily="34" charset="0"/>
              </a:rPr>
              <a:t>new_node</a:t>
            </a:r>
            <a:r>
              <a:rPr kumimoji="0" lang="en-US" sz="1200" b="0" i="0" u="none" strike="noStrike" cap="none" normalizeH="0" baseline="0" dirty="0" smtClean="0">
                <a:ln>
                  <a:noFill/>
                </a:ln>
                <a:solidFill>
                  <a:srgbClr val="000000"/>
                </a:solidFill>
                <a:effectLst/>
                <a:latin typeface="Consolas" pitchFamily="49" charset="0"/>
                <a:cs typeface="Arial" pitchFamily="34" charset="0"/>
              </a:rPr>
              <a:t>;</a:t>
            </a:r>
            <a:endParaRPr kumimoji="0" lang="en-US" sz="105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000000"/>
                </a:solidFill>
                <a:effectLst/>
                <a:latin typeface="Consolas" pitchFamily="49" charset="0"/>
                <a:cs typeface="Arial" pitchFamily="34" charset="0"/>
              </a:rPr>
              <a:t>        </a:t>
            </a:r>
            <a:r>
              <a:rPr kumimoji="0" lang="en-US" sz="1200" b="1" i="0" u="none" strike="noStrike" cap="none" normalizeH="0" baseline="0" dirty="0" smtClean="0">
                <a:ln>
                  <a:noFill/>
                </a:ln>
                <a:solidFill>
                  <a:srgbClr val="006699"/>
                </a:solidFill>
                <a:effectLst/>
                <a:latin typeface="Consolas" pitchFamily="49" charset="0"/>
                <a:cs typeface="Arial" pitchFamily="34" charset="0"/>
              </a:rPr>
              <a:t>return</a:t>
            </a:r>
            <a:r>
              <a:rPr kumimoji="0" lang="en-US" sz="1200" b="0" i="0" u="none" strike="noStrike" cap="none" normalizeH="0" baseline="0" dirty="0" smtClean="0">
                <a:ln>
                  <a:noFill/>
                </a:ln>
                <a:solidFill>
                  <a:srgbClr val="000000"/>
                </a:solidFill>
                <a:effectLst/>
                <a:latin typeface="Consolas" pitchFamily="49" charset="0"/>
                <a:cs typeface="Arial" pitchFamily="34" charset="0"/>
              </a:rPr>
              <a:t>;</a:t>
            </a:r>
            <a:endParaRPr kumimoji="0" lang="en-US" sz="105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000000"/>
                </a:solidFill>
                <a:effectLst/>
                <a:latin typeface="Consolas" pitchFamily="49" charset="0"/>
                <a:cs typeface="Arial" pitchFamily="34" charset="0"/>
              </a:rPr>
              <a:t>    }</a:t>
            </a:r>
            <a:endParaRPr kumimoji="0" lang="en-US" sz="105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000000"/>
                </a:solidFill>
                <a:effectLst/>
                <a:latin typeface="Consolas" pitchFamily="49" charset="0"/>
                <a:cs typeface="Arial" pitchFamily="34" charset="0"/>
              </a:rPr>
              <a:t>        </a:t>
            </a:r>
            <a:r>
              <a:rPr kumimoji="0" lang="en-US" sz="1100" b="0" i="0" u="none" strike="noStrike" cap="none" normalizeH="0" baseline="0" dirty="0" smtClean="0">
                <a:ln>
                  <a:noFill/>
                </a:ln>
                <a:solidFill>
                  <a:srgbClr val="000000"/>
                </a:solidFill>
                <a:effectLst/>
                <a:latin typeface="Consolas" pitchFamily="49" charset="0"/>
                <a:cs typeface="Arial" pitchFamily="34" charset="0"/>
              </a:rPr>
              <a:t> </a:t>
            </a:r>
            <a:endParaRPr kumimoji="0" lang="en-US" sz="105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000000"/>
                </a:solidFill>
                <a:effectLst/>
                <a:latin typeface="Consolas" pitchFamily="49" charset="0"/>
                <a:cs typeface="Arial" pitchFamily="34" charset="0"/>
              </a:rPr>
              <a:t>    </a:t>
            </a:r>
            <a:r>
              <a:rPr kumimoji="0" lang="en-US" sz="1200" b="0" i="0" u="none" strike="noStrike" cap="none" normalizeH="0" baseline="0" dirty="0" smtClean="0">
                <a:ln>
                  <a:noFill/>
                </a:ln>
                <a:solidFill>
                  <a:srgbClr val="008200"/>
                </a:solidFill>
                <a:effectLst/>
                <a:latin typeface="Consolas" pitchFamily="49" charset="0"/>
                <a:cs typeface="Arial" pitchFamily="34" charset="0"/>
              </a:rPr>
              <a:t>/* 5. Else traverse till the last node */</a:t>
            </a:r>
            <a:endParaRPr kumimoji="0" lang="en-US" sz="105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000000"/>
                </a:solidFill>
                <a:effectLst/>
                <a:latin typeface="Consolas" pitchFamily="49" charset="0"/>
                <a:cs typeface="Arial" pitchFamily="34" charset="0"/>
              </a:rPr>
              <a:t>    </a:t>
            </a:r>
            <a:r>
              <a:rPr kumimoji="0" lang="en-US" sz="1200" b="1" i="0" u="none" strike="noStrike" cap="none" normalizeH="0" baseline="0" dirty="0" smtClean="0">
                <a:ln>
                  <a:noFill/>
                </a:ln>
                <a:solidFill>
                  <a:srgbClr val="006699"/>
                </a:solidFill>
                <a:effectLst/>
                <a:latin typeface="Consolas" pitchFamily="49" charset="0"/>
                <a:cs typeface="Arial" pitchFamily="34" charset="0"/>
              </a:rPr>
              <a:t>while</a:t>
            </a:r>
            <a:r>
              <a:rPr kumimoji="0" lang="en-US" sz="1200" b="0" i="0" u="none" strike="noStrike" cap="none" normalizeH="0" baseline="0" dirty="0" smtClean="0">
                <a:ln>
                  <a:noFill/>
                </a:ln>
                <a:solidFill>
                  <a:srgbClr val="000000"/>
                </a:solidFill>
                <a:effectLst/>
                <a:latin typeface="Consolas" pitchFamily="49" charset="0"/>
                <a:cs typeface="Arial" pitchFamily="34" charset="0"/>
              </a:rPr>
              <a:t>(</a:t>
            </a:r>
            <a:r>
              <a:rPr kumimoji="0" lang="en-US" sz="1200" b="0" i="0" u="none" strike="noStrike" cap="none" normalizeH="0" baseline="0" dirty="0" err="1" smtClean="0">
                <a:ln>
                  <a:noFill/>
                </a:ln>
                <a:solidFill>
                  <a:srgbClr val="000000"/>
                </a:solidFill>
                <a:effectLst/>
                <a:latin typeface="Consolas" pitchFamily="49" charset="0"/>
                <a:cs typeface="Arial" pitchFamily="34" charset="0"/>
              </a:rPr>
              <a:t>last.next</a:t>
            </a:r>
            <a:r>
              <a:rPr kumimoji="0" lang="en-US" sz="1200" b="0" i="0" u="none" strike="noStrike" cap="none" normalizeH="0" baseline="0" dirty="0" smtClean="0">
                <a:ln>
                  <a:noFill/>
                </a:ln>
                <a:solidFill>
                  <a:srgbClr val="000000"/>
                </a:solidFill>
                <a:effectLst/>
                <a:latin typeface="Consolas" pitchFamily="49" charset="0"/>
                <a:cs typeface="Arial" pitchFamily="34" charset="0"/>
              </a:rPr>
              <a:t> != </a:t>
            </a:r>
            <a:r>
              <a:rPr kumimoji="0" lang="en-US" sz="1200" b="1" i="0" u="none" strike="noStrike" cap="none" normalizeH="0" baseline="0" dirty="0" smtClean="0">
                <a:ln>
                  <a:noFill/>
                </a:ln>
                <a:solidFill>
                  <a:srgbClr val="006699"/>
                </a:solidFill>
                <a:effectLst/>
                <a:latin typeface="Consolas" pitchFamily="49" charset="0"/>
                <a:cs typeface="Arial" pitchFamily="34" charset="0"/>
              </a:rPr>
              <a:t>null</a:t>
            </a:r>
            <a:r>
              <a:rPr kumimoji="0" lang="en-US" sz="1200" b="0" i="0" u="none" strike="noStrike" cap="none" normalizeH="0" baseline="0" dirty="0" smtClean="0">
                <a:ln>
                  <a:noFill/>
                </a:ln>
                <a:solidFill>
                  <a:srgbClr val="000000"/>
                </a:solidFill>
                <a:effectLst/>
                <a:latin typeface="Consolas" pitchFamily="49" charset="0"/>
                <a:cs typeface="Arial" pitchFamily="34" charset="0"/>
              </a:rPr>
              <a:t>)</a:t>
            </a:r>
            <a:endParaRPr kumimoji="0" lang="en-US" sz="105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000000"/>
                </a:solidFill>
                <a:effectLst/>
                <a:latin typeface="Consolas" pitchFamily="49" charset="0"/>
                <a:cs typeface="Arial" pitchFamily="34" charset="0"/>
              </a:rPr>
              <a:t>        last = </a:t>
            </a:r>
            <a:r>
              <a:rPr kumimoji="0" lang="en-US" sz="1200" b="0" i="0" u="none" strike="noStrike" cap="none" normalizeH="0" baseline="0" dirty="0" err="1" smtClean="0">
                <a:ln>
                  <a:noFill/>
                </a:ln>
                <a:solidFill>
                  <a:srgbClr val="000000"/>
                </a:solidFill>
                <a:effectLst/>
                <a:latin typeface="Consolas" pitchFamily="49" charset="0"/>
                <a:cs typeface="Arial" pitchFamily="34" charset="0"/>
              </a:rPr>
              <a:t>last.next</a:t>
            </a:r>
            <a:r>
              <a:rPr kumimoji="0" lang="en-US" sz="1200" b="0" i="0" u="none" strike="noStrike" cap="none" normalizeH="0" baseline="0" dirty="0" smtClean="0">
                <a:ln>
                  <a:noFill/>
                </a:ln>
                <a:solidFill>
                  <a:srgbClr val="000000"/>
                </a:solidFill>
                <a:effectLst/>
                <a:latin typeface="Consolas" pitchFamily="49" charset="0"/>
                <a:cs typeface="Arial" pitchFamily="34" charset="0"/>
              </a:rPr>
              <a:t>;</a:t>
            </a:r>
            <a:endParaRPr kumimoji="0" lang="en-US" sz="105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000000"/>
                </a:solidFill>
                <a:effectLst/>
                <a:latin typeface="Consolas" pitchFamily="49" charset="0"/>
                <a:cs typeface="Arial" pitchFamily="34" charset="0"/>
              </a:rPr>
              <a:t>        </a:t>
            </a:r>
            <a:r>
              <a:rPr kumimoji="0" lang="en-US" sz="1100" b="0" i="0" u="none" strike="noStrike" cap="none" normalizeH="0" baseline="0" dirty="0" smtClean="0">
                <a:ln>
                  <a:noFill/>
                </a:ln>
                <a:solidFill>
                  <a:srgbClr val="000000"/>
                </a:solidFill>
                <a:effectLst/>
                <a:latin typeface="Consolas" pitchFamily="49" charset="0"/>
                <a:cs typeface="Arial" pitchFamily="34" charset="0"/>
              </a:rPr>
              <a:t> </a:t>
            </a:r>
            <a:endParaRPr kumimoji="0" lang="en-US" sz="105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000000"/>
                </a:solidFill>
                <a:effectLst/>
                <a:latin typeface="Consolas" pitchFamily="49" charset="0"/>
                <a:cs typeface="Arial" pitchFamily="34" charset="0"/>
              </a:rPr>
              <a:t>    </a:t>
            </a:r>
            <a:r>
              <a:rPr kumimoji="0" lang="en-US" sz="1200" b="0" i="0" u="none" strike="noStrike" cap="none" normalizeH="0" baseline="0" dirty="0" smtClean="0">
                <a:ln>
                  <a:noFill/>
                </a:ln>
                <a:solidFill>
                  <a:srgbClr val="008200"/>
                </a:solidFill>
                <a:effectLst/>
                <a:latin typeface="Consolas" pitchFamily="49" charset="0"/>
                <a:cs typeface="Arial" pitchFamily="34" charset="0"/>
              </a:rPr>
              <a:t>/* 6. Change the next of last node */</a:t>
            </a:r>
            <a:endParaRPr kumimoji="0" lang="en-US" sz="105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000000"/>
                </a:solidFill>
                <a:effectLst/>
                <a:latin typeface="Consolas" pitchFamily="49" charset="0"/>
                <a:cs typeface="Arial" pitchFamily="34" charset="0"/>
              </a:rPr>
              <a:t>    </a:t>
            </a:r>
            <a:r>
              <a:rPr kumimoji="0" lang="en-US" sz="1200" b="0" i="0" u="none" strike="noStrike" cap="none" normalizeH="0" baseline="0" dirty="0" err="1" smtClean="0">
                <a:ln>
                  <a:noFill/>
                </a:ln>
                <a:solidFill>
                  <a:srgbClr val="000000"/>
                </a:solidFill>
                <a:effectLst/>
                <a:latin typeface="Consolas" pitchFamily="49" charset="0"/>
                <a:cs typeface="Arial" pitchFamily="34" charset="0"/>
              </a:rPr>
              <a:t>last.next</a:t>
            </a:r>
            <a:r>
              <a:rPr kumimoji="0" lang="en-US" sz="1200" b="0" i="0" u="none" strike="noStrike" cap="none" normalizeH="0" baseline="0" dirty="0" smtClean="0">
                <a:ln>
                  <a:noFill/>
                </a:ln>
                <a:solidFill>
                  <a:srgbClr val="000000"/>
                </a:solidFill>
                <a:effectLst/>
                <a:latin typeface="Consolas" pitchFamily="49" charset="0"/>
                <a:cs typeface="Arial" pitchFamily="34" charset="0"/>
              </a:rPr>
              <a:t> = </a:t>
            </a:r>
            <a:r>
              <a:rPr kumimoji="0" lang="en-US" sz="1200" b="0" i="0" u="none" strike="noStrike" cap="none" normalizeH="0" baseline="0" dirty="0" err="1" smtClean="0">
                <a:ln>
                  <a:noFill/>
                </a:ln>
                <a:solidFill>
                  <a:srgbClr val="000000"/>
                </a:solidFill>
                <a:effectLst/>
                <a:latin typeface="Consolas" pitchFamily="49" charset="0"/>
                <a:cs typeface="Arial" pitchFamily="34" charset="0"/>
              </a:rPr>
              <a:t>new_node</a:t>
            </a:r>
            <a:r>
              <a:rPr kumimoji="0" lang="en-US" sz="1200" b="0" i="0" u="none" strike="noStrike" cap="none" normalizeH="0" baseline="0" dirty="0" smtClean="0">
                <a:ln>
                  <a:noFill/>
                </a:ln>
                <a:solidFill>
                  <a:srgbClr val="000000"/>
                </a:solidFill>
                <a:effectLst/>
                <a:latin typeface="Consolas" pitchFamily="49" charset="0"/>
                <a:cs typeface="Arial" pitchFamily="34" charset="0"/>
              </a:rPr>
              <a:t>;</a:t>
            </a:r>
            <a:endParaRPr kumimoji="0" lang="en-US" sz="105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000000"/>
                </a:solidFill>
                <a:effectLst/>
                <a:latin typeface="Consolas" pitchFamily="49" charset="0"/>
                <a:cs typeface="Arial" pitchFamily="34" charset="0"/>
              </a:rPr>
              <a:t>        </a:t>
            </a:r>
            <a:r>
              <a:rPr kumimoji="0" lang="en-US" sz="1100" b="0" i="0" u="none" strike="noStrike" cap="none" normalizeH="0" baseline="0" dirty="0" smtClean="0">
                <a:ln>
                  <a:noFill/>
                </a:ln>
                <a:solidFill>
                  <a:srgbClr val="000000"/>
                </a:solidFill>
                <a:effectLst/>
                <a:latin typeface="Consolas" pitchFamily="49" charset="0"/>
                <a:cs typeface="Arial" pitchFamily="34" charset="0"/>
              </a:rPr>
              <a:t> </a:t>
            </a:r>
            <a:endParaRPr kumimoji="0" lang="en-US" sz="105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000000"/>
                </a:solidFill>
                <a:effectLst/>
                <a:latin typeface="Consolas" pitchFamily="49" charset="0"/>
                <a:cs typeface="Arial" pitchFamily="34" charset="0"/>
              </a:rPr>
              <a:t>    </a:t>
            </a:r>
            <a:r>
              <a:rPr kumimoji="0" lang="en-US" sz="1200" b="0" i="0" u="none" strike="noStrike" cap="none" normalizeH="0" baseline="0" dirty="0" smtClean="0">
                <a:ln>
                  <a:noFill/>
                </a:ln>
                <a:solidFill>
                  <a:srgbClr val="008200"/>
                </a:solidFill>
                <a:effectLst/>
                <a:latin typeface="Consolas" pitchFamily="49" charset="0"/>
                <a:cs typeface="Arial" pitchFamily="34" charset="0"/>
              </a:rPr>
              <a:t>/* 7. Make last node as previous of new node */</a:t>
            </a:r>
            <a:endParaRPr kumimoji="0" lang="en-US" sz="105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000000"/>
                </a:solidFill>
                <a:effectLst/>
                <a:latin typeface="Consolas" pitchFamily="49" charset="0"/>
                <a:cs typeface="Arial" pitchFamily="34" charset="0"/>
              </a:rPr>
              <a:t>    </a:t>
            </a:r>
            <a:r>
              <a:rPr kumimoji="0" lang="en-US" sz="1200" b="0" i="0" u="none" strike="noStrike" cap="none" normalizeH="0" baseline="0" dirty="0" err="1" smtClean="0">
                <a:ln>
                  <a:noFill/>
                </a:ln>
                <a:solidFill>
                  <a:srgbClr val="000000"/>
                </a:solidFill>
                <a:effectLst/>
                <a:latin typeface="Consolas" pitchFamily="49" charset="0"/>
                <a:cs typeface="Arial" pitchFamily="34" charset="0"/>
              </a:rPr>
              <a:t>new_node.prev</a:t>
            </a:r>
            <a:r>
              <a:rPr kumimoji="0" lang="en-US" sz="1200" b="0" i="0" u="none" strike="noStrike" cap="none" normalizeH="0" baseline="0" dirty="0" smtClean="0">
                <a:ln>
                  <a:noFill/>
                </a:ln>
                <a:solidFill>
                  <a:srgbClr val="000000"/>
                </a:solidFill>
                <a:effectLst/>
                <a:latin typeface="Consolas" pitchFamily="49" charset="0"/>
                <a:cs typeface="Arial" pitchFamily="34" charset="0"/>
              </a:rPr>
              <a:t> = last;</a:t>
            </a:r>
            <a:endParaRPr kumimoji="0" lang="en-US" sz="105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000000"/>
                </a:solidFill>
                <a:effectLst/>
                <a:latin typeface="Consolas" pitchFamily="49" charset="0"/>
                <a:cs typeface="Arial" pitchFamily="34" charset="0"/>
              </a:rPr>
              <a:t>}</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sp>
        <p:nvSpPr>
          <p:cNvPr id="3" name="Footer Placeholder 2"/>
          <p:cNvSpPr>
            <a:spLocks noGrp="1"/>
          </p:cNvSpPr>
          <p:nvPr>
            <p:ph type="ftr" sz="quarter" idx="11"/>
          </p:nvPr>
        </p:nvSpPr>
        <p:spPr/>
        <p:txBody>
          <a:bodyPr/>
          <a:lstStyle/>
          <a:p>
            <a:r>
              <a:rPr lang="en-IN" smtClean="0"/>
              <a:t>MUNIESWARA Presentation CEB Training</a:t>
            </a:r>
            <a:endParaRPr lang="en-IN"/>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Delete a node in a Doubly Linked List</a:t>
            </a:r>
            <a:br>
              <a:rPr lang="en-IN" dirty="0" smtClean="0"/>
            </a:br>
            <a:endParaRPr lang="en-IN" dirty="0"/>
          </a:p>
        </p:txBody>
      </p:sp>
      <p:sp>
        <p:nvSpPr>
          <p:cNvPr id="3" name="Content Placeholder 2"/>
          <p:cNvSpPr>
            <a:spLocks noGrp="1"/>
          </p:cNvSpPr>
          <p:nvPr>
            <p:ph idx="1"/>
          </p:nvPr>
        </p:nvSpPr>
        <p:spPr/>
        <p:txBody>
          <a:bodyPr/>
          <a:lstStyle/>
          <a:p>
            <a:pPr>
              <a:buNone/>
            </a:pPr>
            <a:endParaRPr lang="en-IN" dirty="0" smtClean="0"/>
          </a:p>
        </p:txBody>
      </p:sp>
      <p:pic>
        <p:nvPicPr>
          <p:cNvPr id="10" name="Picture 3" descr="https://cdncontribute.geeksforgeeks.org/wp-content/uploads/Delete_lincked_list2.jpg"/>
          <p:cNvPicPr>
            <a:picLocks noChangeAspect="1" noChangeArrowheads="1"/>
          </p:cNvPicPr>
          <p:nvPr/>
        </p:nvPicPr>
        <p:blipFill>
          <a:blip r:embed="rId2" cstate="print"/>
          <a:srcRect/>
          <a:stretch>
            <a:fillRect/>
          </a:stretch>
        </p:blipFill>
        <p:spPr bwMode="auto">
          <a:xfrm>
            <a:off x="2267744" y="1124744"/>
            <a:ext cx="4981575" cy="2019301"/>
          </a:xfrm>
          <a:prstGeom prst="rect">
            <a:avLst/>
          </a:prstGeom>
          <a:noFill/>
        </p:spPr>
      </p:pic>
      <p:pic>
        <p:nvPicPr>
          <p:cNvPr id="11" name="Picture 4" descr="https://cdncontribute.geeksforgeeks.org/wp-content/uploads/Delete_lincked_list3.jpg"/>
          <p:cNvPicPr>
            <a:picLocks noChangeAspect="1" noChangeArrowheads="1"/>
          </p:cNvPicPr>
          <p:nvPr/>
        </p:nvPicPr>
        <p:blipFill>
          <a:blip r:embed="rId3" cstate="print"/>
          <a:srcRect/>
          <a:stretch>
            <a:fillRect/>
          </a:stretch>
        </p:blipFill>
        <p:spPr bwMode="auto">
          <a:xfrm>
            <a:off x="3131840" y="2780928"/>
            <a:ext cx="4029075" cy="2019300"/>
          </a:xfrm>
          <a:prstGeom prst="rect">
            <a:avLst/>
          </a:prstGeom>
          <a:noFill/>
        </p:spPr>
      </p:pic>
      <p:pic>
        <p:nvPicPr>
          <p:cNvPr id="12" name="Picture 5" descr="https://cdncontribute.geeksforgeeks.org/wp-content/uploads/Delete_lincked_list4.jpg"/>
          <p:cNvPicPr>
            <a:picLocks noChangeAspect="1" noChangeArrowheads="1"/>
          </p:cNvPicPr>
          <p:nvPr/>
        </p:nvPicPr>
        <p:blipFill>
          <a:blip r:embed="rId4" cstate="print"/>
          <a:srcRect/>
          <a:stretch>
            <a:fillRect/>
          </a:stretch>
        </p:blipFill>
        <p:spPr bwMode="auto">
          <a:xfrm>
            <a:off x="4211960" y="4838700"/>
            <a:ext cx="2809875" cy="2019300"/>
          </a:xfrm>
          <a:prstGeom prst="rect">
            <a:avLst/>
          </a:prstGeom>
          <a:noFill/>
        </p:spPr>
      </p:pic>
      <p:sp>
        <p:nvSpPr>
          <p:cNvPr id="13" name="Footer Placeholder 12"/>
          <p:cNvSpPr>
            <a:spLocks noGrp="1"/>
          </p:cNvSpPr>
          <p:nvPr>
            <p:ph type="ftr" sz="quarter" idx="11"/>
          </p:nvPr>
        </p:nvSpPr>
        <p:spPr/>
        <p:txBody>
          <a:bodyPr/>
          <a:lstStyle/>
          <a:p>
            <a:r>
              <a:rPr lang="en-IN" smtClean="0"/>
              <a:t>MUNIESWARA Presentation CEB Training</a:t>
            </a:r>
            <a:endParaRPr lang="en-IN"/>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IN" sz="4000" dirty="0" smtClean="0"/>
              <a:t>Delete node in Doubly Linked List</a:t>
            </a:r>
            <a:endParaRPr lang="en-IN" sz="4000" dirty="0"/>
          </a:p>
        </p:txBody>
      </p:sp>
      <p:sp>
        <p:nvSpPr>
          <p:cNvPr id="28673" name="Rectangle 1"/>
          <p:cNvSpPr>
            <a:spLocks noChangeArrowheads="1"/>
          </p:cNvSpPr>
          <p:nvPr/>
        </p:nvSpPr>
        <p:spPr bwMode="auto">
          <a:xfrm>
            <a:off x="3380700" y="1035031"/>
            <a:ext cx="65" cy="259017"/>
          </a:xfrm>
          <a:prstGeom prst="rect">
            <a:avLst/>
          </a:prstGeom>
          <a:solidFill>
            <a:srgbClr val="E0E0E0"/>
          </a:solidFill>
          <a:ln w="9525">
            <a:noFill/>
            <a:miter lim="800000"/>
            <a:headEnd/>
            <a:tailEnd/>
          </a:ln>
          <a:effectLst/>
        </p:spPr>
        <p:txBody>
          <a:bodyPr vert="horz" wrap="none" lIns="0" tIns="0" rIns="0" bIns="88872"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dirty="0" smtClean="0">
              <a:ln>
                <a:noFill/>
              </a:ln>
              <a:solidFill>
                <a:srgbClr val="000000"/>
              </a:solidFill>
              <a:effectLst/>
              <a:latin typeface="Open Sans"/>
              <a:cs typeface="Arial" pitchFamily="34" charset="0"/>
            </a:endParaRPr>
          </a:p>
        </p:txBody>
      </p:sp>
      <p:pic>
        <p:nvPicPr>
          <p:cNvPr id="28674" name="Picture 2" descr="https://cdncontribute.geeksforgeeks.org/wp-content/uploads/Delete_lincked_list.jpg"/>
          <p:cNvPicPr>
            <a:picLocks noChangeAspect="1" noChangeArrowheads="1"/>
          </p:cNvPicPr>
          <p:nvPr/>
        </p:nvPicPr>
        <p:blipFill>
          <a:blip r:embed="rId2" cstate="print"/>
          <a:srcRect/>
          <a:stretch>
            <a:fillRect/>
          </a:stretch>
        </p:blipFill>
        <p:spPr bwMode="auto">
          <a:xfrm>
            <a:off x="38100" y="-4143375"/>
            <a:ext cx="6219825" cy="2019300"/>
          </a:xfrm>
          <a:prstGeom prst="rect">
            <a:avLst/>
          </a:prstGeom>
          <a:noFill/>
        </p:spPr>
      </p:pic>
      <p:sp>
        <p:nvSpPr>
          <p:cNvPr id="9" name="Rectangle 8"/>
          <p:cNvSpPr/>
          <p:nvPr/>
        </p:nvSpPr>
        <p:spPr>
          <a:xfrm>
            <a:off x="611560" y="1720840"/>
            <a:ext cx="7920880" cy="3416320"/>
          </a:xfrm>
          <a:prstGeom prst="rect">
            <a:avLst/>
          </a:prstGeom>
        </p:spPr>
        <p:txBody>
          <a:bodyPr wrap="square">
            <a:spAutoFit/>
          </a:bodyPr>
          <a:lstStyle/>
          <a:p>
            <a:pPr fontAlgn="base"/>
            <a:r>
              <a:rPr lang="en-IN" sz="2400" dirty="0" smtClean="0"/>
              <a:t>Algorithm </a:t>
            </a:r>
            <a:r>
              <a:rPr lang="en-IN" sz="2400" dirty="0" smtClean="0"/>
              <a:t/>
            </a:r>
            <a:br>
              <a:rPr lang="en-IN" sz="2400" dirty="0" smtClean="0"/>
            </a:br>
            <a:r>
              <a:rPr lang="en-IN" sz="2400" dirty="0" smtClean="0"/>
              <a:t>Let the node to be deleted is </a:t>
            </a:r>
            <a:r>
              <a:rPr lang="en-IN" sz="2400" i="1" dirty="0" smtClean="0"/>
              <a:t>del</a:t>
            </a:r>
            <a:r>
              <a:rPr lang="en-IN" sz="2400" dirty="0" smtClean="0"/>
              <a:t>.</a:t>
            </a:r>
          </a:p>
          <a:p>
            <a:pPr fontAlgn="base"/>
            <a:r>
              <a:rPr lang="en-IN" sz="2400" dirty="0" smtClean="0"/>
              <a:t/>
            </a:r>
            <a:br>
              <a:rPr lang="en-IN" sz="2400" dirty="0" smtClean="0"/>
            </a:br>
            <a:r>
              <a:rPr lang="en-IN" sz="2400" dirty="0" smtClean="0"/>
              <a:t>1) If node to be deleted is head node, then change the head pointer to next current head.</a:t>
            </a:r>
            <a:br>
              <a:rPr lang="en-IN" sz="2400" dirty="0" smtClean="0"/>
            </a:br>
            <a:r>
              <a:rPr lang="en-IN" sz="2400" dirty="0" smtClean="0"/>
              <a:t>2) Set </a:t>
            </a:r>
            <a:r>
              <a:rPr lang="en-IN" sz="2400" i="1" dirty="0" smtClean="0"/>
              <a:t>next </a:t>
            </a:r>
            <a:r>
              <a:rPr lang="en-IN" sz="2400" dirty="0" smtClean="0"/>
              <a:t>of previous to </a:t>
            </a:r>
            <a:r>
              <a:rPr lang="en-IN" sz="2400" i="1" dirty="0" smtClean="0"/>
              <a:t>del</a:t>
            </a:r>
            <a:r>
              <a:rPr lang="en-IN" sz="2400" dirty="0" smtClean="0"/>
              <a:t>, if previous to </a:t>
            </a:r>
            <a:r>
              <a:rPr lang="en-IN" sz="2400" i="1" dirty="0" smtClean="0"/>
              <a:t>del</a:t>
            </a:r>
            <a:r>
              <a:rPr lang="en-IN" sz="2400" dirty="0" smtClean="0"/>
              <a:t> </a:t>
            </a:r>
            <a:r>
              <a:rPr lang="en-IN" sz="2400" dirty="0" smtClean="0"/>
              <a:t>exist.</a:t>
            </a:r>
            <a:r>
              <a:rPr lang="en-IN" sz="2400" dirty="0" smtClean="0"/>
              <a:t/>
            </a:r>
            <a:br>
              <a:rPr lang="en-IN" sz="2400" dirty="0" smtClean="0"/>
            </a:br>
            <a:r>
              <a:rPr lang="en-IN" sz="2400" dirty="0" smtClean="0"/>
              <a:t>3) Set </a:t>
            </a:r>
            <a:r>
              <a:rPr lang="en-IN" sz="2400" i="1" dirty="0" err="1" smtClean="0"/>
              <a:t>prev</a:t>
            </a:r>
            <a:r>
              <a:rPr lang="en-IN" sz="2400" i="1" dirty="0" smtClean="0"/>
              <a:t> </a:t>
            </a:r>
            <a:r>
              <a:rPr lang="en-IN" sz="2400" dirty="0" smtClean="0"/>
              <a:t>of next to </a:t>
            </a:r>
            <a:r>
              <a:rPr lang="en-IN" sz="2400" i="1" dirty="0" smtClean="0"/>
              <a:t>del</a:t>
            </a:r>
            <a:r>
              <a:rPr lang="en-IN" sz="2400" dirty="0" smtClean="0"/>
              <a:t>, if next to </a:t>
            </a:r>
            <a:r>
              <a:rPr lang="en-IN" sz="2400" i="1" dirty="0" smtClean="0"/>
              <a:t>del</a:t>
            </a:r>
            <a:r>
              <a:rPr lang="en-IN" sz="2400" dirty="0" smtClean="0"/>
              <a:t> </a:t>
            </a:r>
            <a:r>
              <a:rPr lang="en-IN" sz="2400" dirty="0" smtClean="0"/>
              <a:t>exist. </a:t>
            </a:r>
            <a:endParaRPr lang="en-IN" sz="2400" dirty="0" smtClean="0"/>
          </a:p>
          <a:p>
            <a:r>
              <a:rPr lang="en-IN" sz="2400" dirty="0" smtClean="0"/>
              <a:t/>
            </a:r>
            <a:br>
              <a:rPr lang="en-IN" sz="2400" dirty="0" smtClean="0"/>
            </a:br>
            <a:endParaRPr lang="en-IN" sz="2400" dirty="0"/>
          </a:p>
        </p:txBody>
      </p:sp>
      <p:sp>
        <p:nvSpPr>
          <p:cNvPr id="10" name="Footer Placeholder 9"/>
          <p:cNvSpPr>
            <a:spLocks noGrp="1"/>
          </p:cNvSpPr>
          <p:nvPr>
            <p:ph type="ftr" sz="quarter" idx="11"/>
          </p:nvPr>
        </p:nvSpPr>
        <p:spPr/>
        <p:txBody>
          <a:bodyPr/>
          <a:lstStyle/>
          <a:p>
            <a:r>
              <a:rPr lang="en-IN" smtClean="0"/>
              <a:t>MUNIESWARA Presentation CEB Training</a:t>
            </a:r>
            <a:endParaRPr lang="en-IN"/>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r>
              <a:rPr lang="en-IN" dirty="0" smtClean="0"/>
              <a:t>Let see few program...</a:t>
            </a:r>
          </a:p>
          <a:p>
            <a:pPr>
              <a:buNone/>
            </a:pPr>
            <a:endParaRPr lang="en-IN" dirty="0" smtClean="0"/>
          </a:p>
          <a:p>
            <a:pPr marL="514350" indent="-514350">
              <a:buAutoNum type="arabicParenR"/>
            </a:pPr>
            <a:r>
              <a:rPr lang="en-IN" dirty="0" smtClean="0"/>
              <a:t>Doubly Linked list Insertion</a:t>
            </a:r>
          </a:p>
          <a:p>
            <a:pPr marL="514350" indent="-514350">
              <a:buAutoNum type="arabicParenR"/>
            </a:pPr>
            <a:r>
              <a:rPr lang="en-IN" dirty="0" smtClean="0"/>
              <a:t>Doubly Linked list Deletion</a:t>
            </a:r>
          </a:p>
          <a:p>
            <a:pPr>
              <a:buNone/>
            </a:pPr>
            <a:endParaRPr lang="en-IN" dirty="0" smtClean="0"/>
          </a:p>
          <a:p>
            <a:pPr>
              <a:buNone/>
            </a:pPr>
            <a:r>
              <a:rPr lang="en-IN" smtClean="0"/>
              <a:t>Thanks</a:t>
            </a:r>
            <a:endParaRPr lang="en-IN" dirty="0" smtClean="0"/>
          </a:p>
          <a:p>
            <a:pPr>
              <a:buNone/>
            </a:pPr>
            <a:endParaRPr lang="en-IN" dirty="0"/>
          </a:p>
        </p:txBody>
      </p:sp>
      <p:sp>
        <p:nvSpPr>
          <p:cNvPr id="4" name="Footer Placeholder 3"/>
          <p:cNvSpPr>
            <a:spLocks noGrp="1"/>
          </p:cNvSpPr>
          <p:nvPr>
            <p:ph type="ftr" sz="quarter" idx="11"/>
          </p:nvPr>
        </p:nvSpPr>
        <p:spPr/>
        <p:txBody>
          <a:bodyPr/>
          <a:lstStyle/>
          <a:p>
            <a:r>
              <a:rPr lang="en-IN" smtClean="0"/>
              <a:t>MUNIESWARA Presentation CEB Training</a:t>
            </a:r>
            <a:endParaRPr lang="en-I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dirty="0" smtClean="0"/>
              <a:t>Why We need?	</a:t>
            </a:r>
            <a:endParaRPr lang="en-IN" dirty="0"/>
          </a:p>
        </p:txBody>
      </p:sp>
      <p:sp>
        <p:nvSpPr>
          <p:cNvPr id="3" name="Content Placeholder 2"/>
          <p:cNvSpPr>
            <a:spLocks noGrp="1"/>
          </p:cNvSpPr>
          <p:nvPr>
            <p:ph idx="1"/>
          </p:nvPr>
        </p:nvSpPr>
        <p:spPr/>
        <p:txBody>
          <a:bodyPr>
            <a:normAutofit/>
          </a:bodyPr>
          <a:lstStyle/>
          <a:p>
            <a:pPr fontAlgn="base"/>
            <a:r>
              <a:rPr lang="en-IN" sz="2800" dirty="0" smtClean="0"/>
              <a:t>Insertion </a:t>
            </a:r>
            <a:r>
              <a:rPr lang="en-IN" sz="2800" dirty="0"/>
              <a:t>is clearly less work in a singly-linked list, as long as you are content to always insert at the head or after some known element. (That is, you cannot insert before a known element, but see below.)</a:t>
            </a:r>
          </a:p>
          <a:p>
            <a:pPr fontAlgn="base"/>
            <a:r>
              <a:rPr lang="en-IN" sz="2800" dirty="0"/>
              <a:t>Deletion, on the other hand, is trickier because you need to know the element before the element to be deleted.</a:t>
            </a:r>
          </a:p>
          <a:p>
            <a:pPr>
              <a:buNone/>
            </a:pPr>
            <a:endParaRPr lang="en-IN" sz="2800" dirty="0"/>
          </a:p>
        </p:txBody>
      </p:sp>
      <p:sp>
        <p:nvSpPr>
          <p:cNvPr id="4" name="Footer Placeholder 3"/>
          <p:cNvSpPr>
            <a:spLocks noGrp="1"/>
          </p:cNvSpPr>
          <p:nvPr>
            <p:ph type="ftr" sz="quarter" idx="11"/>
          </p:nvPr>
        </p:nvSpPr>
        <p:spPr/>
        <p:txBody>
          <a:bodyPr/>
          <a:lstStyle/>
          <a:p>
            <a:r>
              <a:rPr lang="en-IN" smtClean="0"/>
              <a:t>MUNIESWARA Presentation CEB Training</a:t>
            </a:r>
            <a:endParaRPr lang="en-I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dirty="0" smtClean="0"/>
              <a:t>Where we Use?</a:t>
            </a:r>
            <a:endParaRPr lang="en-IN" dirty="0"/>
          </a:p>
        </p:txBody>
      </p:sp>
      <p:sp>
        <p:nvSpPr>
          <p:cNvPr id="3" name="Content Placeholder 2"/>
          <p:cNvSpPr>
            <a:spLocks noGrp="1"/>
          </p:cNvSpPr>
          <p:nvPr>
            <p:ph idx="1"/>
          </p:nvPr>
        </p:nvSpPr>
        <p:spPr>
          <a:xfrm>
            <a:off x="395536" y="1268760"/>
            <a:ext cx="8229600" cy="4525963"/>
          </a:xfrm>
        </p:spPr>
        <p:txBody>
          <a:bodyPr>
            <a:noAutofit/>
          </a:bodyPr>
          <a:lstStyle/>
          <a:p>
            <a:pPr algn="just">
              <a:buNone/>
            </a:pPr>
            <a:r>
              <a:rPr lang="en-IN" sz="2100" dirty="0" smtClean="0"/>
              <a:t>	In many operating systems, the thread scheduler (the thing that chooses what processes need to run at which times) maintains a doubly-linked list of all the processes running at any time. This makes it easy to move a process from one queue (say, the list of active processes that need a turn to run) into another queue (say, the list of processes that are blocked and waiting for something to release them). The use of a doubly-linked list here allows each of these splices and rewires to run in time O(1) and without any memory allocations</a:t>
            </a:r>
          </a:p>
          <a:p>
            <a:pPr algn="just">
              <a:buNone/>
            </a:pPr>
            <a:r>
              <a:rPr lang="en-IN" sz="2100" b="1" dirty="0" smtClean="0"/>
              <a:t>Other real time implementation:</a:t>
            </a:r>
            <a:endParaRPr lang="en-IN" sz="2100" b="1" dirty="0"/>
          </a:p>
          <a:p>
            <a:pPr algn="just">
              <a:buNone/>
            </a:pPr>
            <a:r>
              <a:rPr lang="en-IN" sz="2100" dirty="0" smtClean="0"/>
              <a:t>- A music player which has next and </a:t>
            </a:r>
            <a:r>
              <a:rPr lang="en-IN" sz="2100" dirty="0" err="1" smtClean="0"/>
              <a:t>prev</a:t>
            </a:r>
            <a:r>
              <a:rPr lang="en-IN" sz="2100" dirty="0" smtClean="0"/>
              <a:t> buttons.</a:t>
            </a:r>
          </a:p>
          <a:p>
            <a:pPr algn="just">
              <a:buNone/>
            </a:pPr>
            <a:r>
              <a:rPr lang="en-IN" sz="2100" dirty="0" smtClean="0"/>
              <a:t>- Represent a deck of cards in a game.</a:t>
            </a:r>
          </a:p>
          <a:p>
            <a:pPr algn="just">
              <a:buNone/>
            </a:pPr>
            <a:r>
              <a:rPr lang="en-IN" sz="2100" dirty="0" smtClean="0"/>
              <a:t>- The browser cache which allows you to hit the BACK-FORWARD pages.</a:t>
            </a:r>
          </a:p>
          <a:p>
            <a:pPr algn="just">
              <a:buNone/>
            </a:pPr>
            <a:r>
              <a:rPr lang="en-IN" sz="2100" dirty="0" smtClean="0"/>
              <a:t>- Applications that have a Most Recently Used list (a linked list of file names)</a:t>
            </a:r>
          </a:p>
          <a:p>
            <a:pPr algn="just">
              <a:buNone/>
            </a:pPr>
            <a:r>
              <a:rPr lang="en-IN" sz="2100" dirty="0" smtClean="0"/>
              <a:t>- Undo-Redo functionality</a:t>
            </a:r>
            <a:endParaRPr lang="en-IN" sz="2100" dirty="0"/>
          </a:p>
        </p:txBody>
      </p:sp>
      <p:sp>
        <p:nvSpPr>
          <p:cNvPr id="4" name="Footer Placeholder 3"/>
          <p:cNvSpPr>
            <a:spLocks noGrp="1"/>
          </p:cNvSpPr>
          <p:nvPr>
            <p:ph type="ftr" sz="quarter" idx="11"/>
          </p:nvPr>
        </p:nvSpPr>
        <p:spPr/>
        <p:txBody>
          <a:bodyPr/>
          <a:lstStyle/>
          <a:p>
            <a:r>
              <a:rPr lang="en-IN" smtClean="0"/>
              <a:t>MUNIESWARA Presentation CEB Training</a:t>
            </a:r>
            <a:endParaRPr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dirty="0" smtClean="0"/>
              <a:t>More ..</a:t>
            </a:r>
            <a:endParaRPr lang="en-IN" dirty="0"/>
          </a:p>
        </p:txBody>
      </p:sp>
      <p:sp>
        <p:nvSpPr>
          <p:cNvPr id="3" name="Content Placeholder 2"/>
          <p:cNvSpPr>
            <a:spLocks noGrp="1"/>
          </p:cNvSpPr>
          <p:nvPr>
            <p:ph idx="1"/>
          </p:nvPr>
        </p:nvSpPr>
        <p:spPr/>
        <p:txBody>
          <a:bodyPr>
            <a:normAutofit/>
          </a:bodyPr>
          <a:lstStyle/>
          <a:p>
            <a:pPr fontAlgn="base"/>
            <a:r>
              <a:rPr lang="en-IN" dirty="0"/>
              <a:t>You have ready access\insert on both ends.</a:t>
            </a:r>
          </a:p>
          <a:p>
            <a:pPr fontAlgn="base"/>
            <a:r>
              <a:rPr lang="en-IN" dirty="0"/>
              <a:t>it can work as a Queue and a Stack at the same time.</a:t>
            </a:r>
          </a:p>
          <a:p>
            <a:pPr fontAlgn="base"/>
            <a:r>
              <a:rPr lang="en-IN" dirty="0"/>
              <a:t>Node deletion requires no additional pointers</a:t>
            </a:r>
            <a:r>
              <a:rPr lang="en-IN" dirty="0" smtClean="0"/>
              <a:t>.</a:t>
            </a:r>
            <a:endParaRPr lang="en-IN" dirty="0"/>
          </a:p>
          <a:p>
            <a:pPr fontAlgn="base"/>
            <a:r>
              <a:rPr lang="en-IN" dirty="0"/>
              <a:t>If you are storing Numerical values, and your list is sorted, you can keep a pointer/variable for median, then Search operation can be highly optimal using Statistical approach.</a:t>
            </a:r>
          </a:p>
          <a:p>
            <a:endParaRPr lang="en-IN" dirty="0"/>
          </a:p>
        </p:txBody>
      </p:sp>
      <p:sp>
        <p:nvSpPr>
          <p:cNvPr id="4" name="Footer Placeholder 3"/>
          <p:cNvSpPr>
            <a:spLocks noGrp="1"/>
          </p:cNvSpPr>
          <p:nvPr>
            <p:ph type="ftr" sz="quarter" idx="11"/>
          </p:nvPr>
        </p:nvSpPr>
        <p:spPr/>
        <p:txBody>
          <a:bodyPr/>
          <a:lstStyle/>
          <a:p>
            <a:r>
              <a:rPr lang="en-IN" smtClean="0"/>
              <a:t>MUNIESWARA Presentation CEB Training</a:t>
            </a:r>
            <a:endParaRPr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Doubly Linked List</a:t>
            </a:r>
            <a:endParaRPr lang="en-IN" dirty="0"/>
          </a:p>
        </p:txBody>
      </p:sp>
      <p:sp>
        <p:nvSpPr>
          <p:cNvPr id="3" name="Content Placeholder 2"/>
          <p:cNvSpPr>
            <a:spLocks noGrp="1"/>
          </p:cNvSpPr>
          <p:nvPr>
            <p:ph idx="1"/>
          </p:nvPr>
        </p:nvSpPr>
        <p:spPr/>
        <p:txBody>
          <a:bodyPr>
            <a:normAutofit/>
          </a:bodyPr>
          <a:lstStyle/>
          <a:p>
            <a:pPr algn="just">
              <a:buNone/>
            </a:pPr>
            <a:r>
              <a:rPr lang="en-IN" sz="2800" dirty="0"/>
              <a:t>	</a:t>
            </a:r>
            <a:r>
              <a:rPr lang="en-IN" sz="2800" dirty="0" smtClean="0"/>
              <a:t>Doubly linked list is a linked data structure that consists of a set of sequentially linked records called nodes. </a:t>
            </a:r>
          </a:p>
          <a:p>
            <a:pPr algn="just">
              <a:buNone/>
            </a:pPr>
            <a:endParaRPr lang="en-IN" sz="2800" dirty="0" smtClean="0"/>
          </a:p>
          <a:p>
            <a:pPr algn="just">
              <a:buNone/>
            </a:pPr>
            <a:endParaRPr lang="en-IN" sz="2800" dirty="0"/>
          </a:p>
          <a:p>
            <a:pPr algn="just">
              <a:buNone/>
            </a:pPr>
            <a:r>
              <a:rPr lang="en-IN" sz="2800" dirty="0" smtClean="0"/>
              <a:t>	Each node contains two fields, called links, that are references to the previous and to the next node in the sequence of nodes. The beginning and ending nodes' previous and next links</a:t>
            </a:r>
            <a:endParaRPr lang="en-IN" sz="2800" dirty="0"/>
          </a:p>
        </p:txBody>
      </p:sp>
      <p:pic>
        <p:nvPicPr>
          <p:cNvPr id="1026" name="Picture 2"/>
          <p:cNvPicPr>
            <a:picLocks noChangeAspect="1" noChangeArrowheads="1"/>
          </p:cNvPicPr>
          <p:nvPr/>
        </p:nvPicPr>
        <p:blipFill>
          <a:blip r:embed="rId2" cstate="print"/>
          <a:srcRect l="14109" t="54750" r="38296" b="31469"/>
          <a:stretch>
            <a:fillRect/>
          </a:stretch>
        </p:blipFill>
        <p:spPr bwMode="auto">
          <a:xfrm>
            <a:off x="1475656" y="2996952"/>
            <a:ext cx="6192688" cy="1008112"/>
          </a:xfrm>
          <a:prstGeom prst="rect">
            <a:avLst/>
          </a:prstGeom>
          <a:noFill/>
          <a:ln w="9525">
            <a:noFill/>
            <a:miter lim="800000"/>
            <a:headEnd/>
            <a:tailEnd/>
          </a:ln>
        </p:spPr>
      </p:pic>
      <p:sp>
        <p:nvSpPr>
          <p:cNvPr id="5" name="Footer Placeholder 4"/>
          <p:cNvSpPr>
            <a:spLocks noGrp="1"/>
          </p:cNvSpPr>
          <p:nvPr>
            <p:ph type="ftr" sz="quarter" idx="11"/>
          </p:nvPr>
        </p:nvSpPr>
        <p:spPr/>
        <p:txBody>
          <a:bodyPr/>
          <a:lstStyle/>
          <a:p>
            <a:r>
              <a:rPr lang="en-IN" smtClean="0"/>
              <a:t>MUNIESWARA Presentation CEB Training</a:t>
            </a:r>
            <a:endParaRPr lang="en-I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How it works</a:t>
            </a:r>
            <a:endParaRPr lang="en-IN" dirty="0"/>
          </a:p>
        </p:txBody>
      </p:sp>
      <p:sp>
        <p:nvSpPr>
          <p:cNvPr id="3" name="Content Placeholder 2"/>
          <p:cNvSpPr>
            <a:spLocks noGrp="1"/>
          </p:cNvSpPr>
          <p:nvPr>
            <p:ph idx="1"/>
          </p:nvPr>
        </p:nvSpPr>
        <p:spPr/>
        <p:txBody>
          <a:bodyPr>
            <a:noAutofit/>
          </a:bodyPr>
          <a:lstStyle/>
          <a:p>
            <a:pPr algn="just"/>
            <a:r>
              <a:rPr lang="en-IN" sz="2400" dirty="0" smtClean="0"/>
              <a:t>The first and last nodes of a doubly linked list are immediately accessible (i.e., accessible without traversal, and usually called head and tail) </a:t>
            </a:r>
          </a:p>
          <a:p>
            <a:pPr algn="just"/>
            <a:r>
              <a:rPr lang="en-IN" sz="2400" dirty="0" smtClean="0"/>
              <a:t>Which will allow traversal of the list from the beginning or end of the list, respectively: e.g., traversing the list from beginning to end, or from end to beginning (during searching)</a:t>
            </a:r>
          </a:p>
          <a:p>
            <a:pPr algn="just"/>
            <a:r>
              <a:rPr lang="en-IN" sz="2400" dirty="0" smtClean="0"/>
              <a:t>Any node of a doubly linked list, once obtained, can be used to begin a new traversal of the list, in either direction (towards beginning or end), from the given node.</a:t>
            </a:r>
            <a:endParaRPr lang="en-IN" sz="2400" dirty="0"/>
          </a:p>
        </p:txBody>
      </p:sp>
      <p:sp>
        <p:nvSpPr>
          <p:cNvPr id="4" name="Footer Placeholder 3"/>
          <p:cNvSpPr>
            <a:spLocks noGrp="1"/>
          </p:cNvSpPr>
          <p:nvPr>
            <p:ph type="ftr" sz="quarter" idx="11"/>
          </p:nvPr>
        </p:nvSpPr>
        <p:spPr/>
        <p:txBody>
          <a:bodyPr/>
          <a:lstStyle/>
          <a:p>
            <a:r>
              <a:rPr lang="en-IN" smtClean="0"/>
              <a:t>MUNIESWARA Presentation CEB Training</a:t>
            </a:r>
            <a:endParaRPr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Insertion of node in DDL</a:t>
            </a:r>
            <a:endParaRPr lang="en-IN" dirty="0"/>
          </a:p>
        </p:txBody>
      </p:sp>
      <p:sp>
        <p:nvSpPr>
          <p:cNvPr id="3" name="Content Placeholder 2"/>
          <p:cNvSpPr>
            <a:spLocks noGrp="1"/>
          </p:cNvSpPr>
          <p:nvPr>
            <p:ph idx="1"/>
          </p:nvPr>
        </p:nvSpPr>
        <p:spPr>
          <a:xfrm>
            <a:off x="467544" y="1268760"/>
            <a:ext cx="8229600" cy="4525963"/>
          </a:xfrm>
        </p:spPr>
        <p:txBody>
          <a:bodyPr>
            <a:normAutofit/>
          </a:bodyPr>
          <a:lstStyle/>
          <a:p>
            <a:r>
              <a:rPr lang="en-IN" sz="2000" dirty="0" smtClean="0"/>
              <a:t>A Doubly Linked List (DLL) contains an extra pointer, typically called previous pointer, together with next pointer and data which are there in singly linked list.</a:t>
            </a:r>
          </a:p>
          <a:p>
            <a:endParaRPr lang="en-IN" sz="2000" dirty="0" smtClean="0"/>
          </a:p>
          <a:p>
            <a:endParaRPr lang="en-IN" sz="2000" dirty="0"/>
          </a:p>
        </p:txBody>
      </p:sp>
      <p:pic>
        <p:nvPicPr>
          <p:cNvPr id="2051" name="Picture 3"/>
          <p:cNvPicPr>
            <a:picLocks noChangeAspect="1" noChangeArrowheads="1"/>
          </p:cNvPicPr>
          <p:nvPr/>
        </p:nvPicPr>
        <p:blipFill>
          <a:blip r:embed="rId2" cstate="print"/>
          <a:srcRect/>
          <a:stretch>
            <a:fillRect/>
          </a:stretch>
        </p:blipFill>
        <p:spPr bwMode="auto">
          <a:xfrm>
            <a:off x="827584" y="2348880"/>
            <a:ext cx="7343923" cy="1506031"/>
          </a:xfrm>
          <a:prstGeom prst="rect">
            <a:avLst/>
          </a:prstGeom>
          <a:noFill/>
          <a:ln w="9525">
            <a:noFill/>
            <a:miter lim="800000"/>
            <a:headEnd/>
            <a:tailEnd/>
          </a:ln>
        </p:spPr>
      </p:pic>
      <p:pic>
        <p:nvPicPr>
          <p:cNvPr id="9218" name="Picture 2" descr="Image result for doubly linked list"/>
          <p:cNvPicPr>
            <a:picLocks noChangeAspect="1" noChangeArrowheads="1"/>
          </p:cNvPicPr>
          <p:nvPr/>
        </p:nvPicPr>
        <p:blipFill>
          <a:blip r:embed="rId3" cstate="print"/>
          <a:srcRect/>
          <a:stretch>
            <a:fillRect/>
          </a:stretch>
        </p:blipFill>
        <p:spPr bwMode="auto">
          <a:xfrm>
            <a:off x="5004048" y="4725144"/>
            <a:ext cx="3781425" cy="1209676"/>
          </a:xfrm>
          <a:prstGeom prst="rect">
            <a:avLst/>
          </a:prstGeom>
          <a:noFill/>
        </p:spPr>
      </p:pic>
      <p:sp>
        <p:nvSpPr>
          <p:cNvPr id="6" name="Footer Placeholder 5"/>
          <p:cNvSpPr>
            <a:spLocks noGrp="1"/>
          </p:cNvSpPr>
          <p:nvPr>
            <p:ph type="ftr" sz="quarter" idx="11"/>
          </p:nvPr>
        </p:nvSpPr>
        <p:spPr/>
        <p:txBody>
          <a:bodyPr/>
          <a:lstStyle/>
          <a:p>
            <a:r>
              <a:rPr lang="en-IN" smtClean="0"/>
              <a:t>MUNIESWARA Presentation CEB Training</a:t>
            </a:r>
            <a:endParaRPr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IN" sz="3600" dirty="0" smtClean="0"/>
              <a:t>Insertion of node in DDL cont..</a:t>
            </a:r>
            <a:endParaRPr lang="en-IN" sz="3600" dirty="0"/>
          </a:p>
        </p:txBody>
      </p:sp>
      <p:graphicFrame>
        <p:nvGraphicFramePr>
          <p:cNvPr id="4" name="Table 3"/>
          <p:cNvGraphicFramePr>
            <a:graphicFrameLocks noGrp="1"/>
          </p:cNvGraphicFramePr>
          <p:nvPr/>
        </p:nvGraphicFramePr>
        <p:xfrm>
          <a:off x="1907704" y="1700808"/>
          <a:ext cx="4678947" cy="4053840"/>
        </p:xfrm>
        <a:graphic>
          <a:graphicData uri="http://schemas.openxmlformats.org/drawingml/2006/table">
            <a:tbl>
              <a:tblPr/>
              <a:tblGrid>
                <a:gridCol w="4678947"/>
              </a:tblGrid>
              <a:tr h="3919984">
                <a:tc>
                  <a:txBody>
                    <a:bodyPr/>
                    <a:lstStyle/>
                    <a:p>
                      <a:pPr algn="l" rtl="0" fontAlgn="base"/>
                      <a:r>
                        <a:rPr lang="en-IN" sz="1400" b="0" i="0" dirty="0">
                          <a:latin typeface="Consolas"/>
                        </a:rPr>
                        <a:t>// Class for Doubly Linked List</a:t>
                      </a:r>
                    </a:p>
                    <a:p>
                      <a:pPr algn="l" rtl="0" fontAlgn="base"/>
                      <a:r>
                        <a:rPr lang="en-IN" sz="1400" b="0" i="0" dirty="0">
                          <a:latin typeface="Consolas"/>
                        </a:rPr>
                        <a:t>public class DLL </a:t>
                      </a:r>
                    </a:p>
                    <a:p>
                      <a:pPr algn="l" rtl="0" fontAlgn="base"/>
                      <a:r>
                        <a:rPr lang="en-IN" sz="1400" b="0" i="0" dirty="0">
                          <a:latin typeface="Consolas"/>
                        </a:rPr>
                        <a:t>{</a:t>
                      </a:r>
                    </a:p>
                    <a:p>
                      <a:pPr algn="l" rtl="0" fontAlgn="base"/>
                      <a:r>
                        <a:rPr lang="en-IN" sz="1400" b="0" i="0" dirty="0">
                          <a:latin typeface="Consolas"/>
                        </a:rPr>
                        <a:t>    Node head; // head of list</a:t>
                      </a:r>
                    </a:p>
                    <a:p>
                      <a:pPr algn="l" rtl="0" fontAlgn="base"/>
                      <a:r>
                        <a:rPr lang="en-IN" sz="1400" b="0" i="0" dirty="0">
                          <a:latin typeface="Consolas"/>
                        </a:rPr>
                        <a:t>     </a:t>
                      </a:r>
                    </a:p>
                    <a:p>
                      <a:pPr algn="l" rtl="0" fontAlgn="base"/>
                      <a:r>
                        <a:rPr lang="en-IN" sz="1400" b="0" i="0" dirty="0">
                          <a:latin typeface="Consolas"/>
                        </a:rPr>
                        <a:t>    /* Doubly Linked list Node*/</a:t>
                      </a:r>
                    </a:p>
                    <a:p>
                      <a:pPr algn="l" rtl="0" fontAlgn="base"/>
                      <a:r>
                        <a:rPr lang="en-IN" sz="1400" b="0" i="0" dirty="0">
                          <a:latin typeface="Consolas"/>
                        </a:rPr>
                        <a:t>    class Node</a:t>
                      </a:r>
                    </a:p>
                    <a:p>
                      <a:pPr algn="l" rtl="0" fontAlgn="base"/>
                      <a:r>
                        <a:rPr lang="en-IN" sz="1400" b="0" i="0" dirty="0">
                          <a:latin typeface="Consolas"/>
                        </a:rPr>
                        <a:t>    {</a:t>
                      </a:r>
                    </a:p>
                    <a:p>
                      <a:pPr algn="l" rtl="0" fontAlgn="base"/>
                      <a:r>
                        <a:rPr lang="en-IN" sz="1400" b="0" i="0" dirty="0">
                          <a:latin typeface="Consolas"/>
                        </a:rPr>
                        <a:t>        </a:t>
                      </a:r>
                      <a:r>
                        <a:rPr lang="en-IN" sz="1400" b="0" i="0" dirty="0" err="1">
                          <a:latin typeface="Consolas"/>
                        </a:rPr>
                        <a:t>int</a:t>
                      </a:r>
                      <a:r>
                        <a:rPr lang="en-IN" sz="1400" b="0" i="0" dirty="0">
                          <a:latin typeface="Consolas"/>
                        </a:rPr>
                        <a:t> data;</a:t>
                      </a:r>
                    </a:p>
                    <a:p>
                      <a:pPr algn="l" rtl="0" fontAlgn="base"/>
                      <a:r>
                        <a:rPr lang="en-IN" sz="1400" b="0" i="0" dirty="0">
                          <a:latin typeface="Consolas"/>
                        </a:rPr>
                        <a:t>        Node </a:t>
                      </a:r>
                      <a:r>
                        <a:rPr lang="en-IN" sz="1400" b="0" i="0" dirty="0" err="1">
                          <a:latin typeface="Consolas"/>
                        </a:rPr>
                        <a:t>prev</a:t>
                      </a:r>
                      <a:r>
                        <a:rPr lang="en-IN" sz="1400" b="0" i="0" dirty="0">
                          <a:latin typeface="Consolas"/>
                        </a:rPr>
                        <a:t>;</a:t>
                      </a:r>
                    </a:p>
                    <a:p>
                      <a:pPr algn="l" rtl="0" fontAlgn="base"/>
                      <a:r>
                        <a:rPr lang="en-IN" sz="1400" b="0" i="0" dirty="0">
                          <a:latin typeface="Consolas"/>
                        </a:rPr>
                        <a:t>        Node next;</a:t>
                      </a:r>
                    </a:p>
                    <a:p>
                      <a:pPr algn="l" rtl="0" fontAlgn="base"/>
                      <a:r>
                        <a:rPr lang="en-IN" sz="1400" b="0" i="0" dirty="0">
                          <a:latin typeface="Consolas"/>
                        </a:rPr>
                        <a:t>         </a:t>
                      </a:r>
                    </a:p>
                    <a:p>
                      <a:pPr algn="l" rtl="0" fontAlgn="base"/>
                      <a:r>
                        <a:rPr lang="en-IN" sz="1400" b="0" i="0" dirty="0">
                          <a:latin typeface="Consolas"/>
                        </a:rPr>
                        <a:t>         </a:t>
                      </a:r>
                    </a:p>
                    <a:p>
                      <a:pPr algn="l" rtl="0" fontAlgn="base"/>
                      <a:r>
                        <a:rPr lang="en-IN" sz="1400" b="0" i="0" dirty="0">
                          <a:latin typeface="Consolas"/>
                        </a:rPr>
                        <a:t>        // Constructor to create a new node</a:t>
                      </a:r>
                    </a:p>
                    <a:p>
                      <a:pPr algn="l" rtl="0" fontAlgn="base"/>
                      <a:r>
                        <a:rPr lang="en-IN" sz="1400" b="0" i="0" dirty="0">
                          <a:latin typeface="Consolas"/>
                        </a:rPr>
                        <a:t>        // next and </a:t>
                      </a:r>
                      <a:r>
                        <a:rPr lang="en-IN" sz="1400" b="0" i="0" dirty="0" err="1">
                          <a:latin typeface="Consolas"/>
                        </a:rPr>
                        <a:t>prev</a:t>
                      </a:r>
                      <a:r>
                        <a:rPr lang="en-IN" sz="1400" b="0" i="0" dirty="0">
                          <a:latin typeface="Consolas"/>
                        </a:rPr>
                        <a:t> is by default initialized as null</a:t>
                      </a:r>
                    </a:p>
                    <a:p>
                      <a:pPr algn="l" rtl="0" fontAlgn="base"/>
                      <a:r>
                        <a:rPr lang="en-IN" sz="1400" b="0" i="0" dirty="0">
                          <a:latin typeface="Consolas"/>
                        </a:rPr>
                        <a:t>        Node(</a:t>
                      </a:r>
                      <a:r>
                        <a:rPr lang="en-IN" sz="1400" b="0" i="0" dirty="0" err="1">
                          <a:latin typeface="Consolas"/>
                        </a:rPr>
                        <a:t>int</a:t>
                      </a:r>
                      <a:r>
                        <a:rPr lang="en-IN" sz="1400" b="0" i="0" dirty="0">
                          <a:latin typeface="Consolas"/>
                        </a:rPr>
                        <a:t> d){data=d;} </a:t>
                      </a:r>
                    </a:p>
                    <a:p>
                      <a:pPr algn="l" rtl="0" fontAlgn="base"/>
                      <a:r>
                        <a:rPr lang="en-IN" sz="1400" b="0" i="0" dirty="0">
                          <a:latin typeface="Consolas"/>
                        </a:rPr>
                        <a:t>    }</a:t>
                      </a:r>
                    </a:p>
                    <a:p>
                      <a:pPr algn="l" rtl="0" fontAlgn="base"/>
                      <a:r>
                        <a:rPr lang="en-IN" sz="1400" b="0" i="0" dirty="0">
                          <a:latin typeface="Consolas"/>
                        </a:rPr>
                        <a:t>}</a:t>
                      </a:r>
                    </a:p>
                  </a:txBody>
                  <a:tcPr marL="0" marR="0" marT="0" marB="0" anchor="ctr">
                    <a:lnL>
                      <a:noFill/>
                    </a:lnL>
                    <a:lnR>
                      <a:noFill/>
                    </a:lnR>
                    <a:lnT>
                      <a:noFill/>
                    </a:lnT>
                    <a:lnB>
                      <a:noFill/>
                    </a:lnB>
                  </a:tcPr>
                </a:tc>
              </a:tr>
            </a:tbl>
          </a:graphicData>
        </a:graphic>
      </p:graphicFrame>
      <p:sp>
        <p:nvSpPr>
          <p:cNvPr id="5" name="Footer Placeholder 4"/>
          <p:cNvSpPr>
            <a:spLocks noGrp="1"/>
          </p:cNvSpPr>
          <p:nvPr>
            <p:ph type="ftr" sz="quarter" idx="11"/>
          </p:nvPr>
        </p:nvSpPr>
        <p:spPr/>
        <p:txBody>
          <a:bodyPr/>
          <a:lstStyle/>
          <a:p>
            <a:r>
              <a:rPr lang="en-IN" smtClean="0"/>
              <a:t>MUNIESWARA Presentation CEB Training</a:t>
            </a:r>
            <a:endParaRPr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Add a node at front	</a:t>
            </a:r>
            <a:endParaRPr lang="en-IN" dirty="0"/>
          </a:p>
        </p:txBody>
      </p:sp>
      <p:sp>
        <p:nvSpPr>
          <p:cNvPr id="3" name="Content Placeholder 2"/>
          <p:cNvSpPr>
            <a:spLocks noGrp="1"/>
          </p:cNvSpPr>
          <p:nvPr>
            <p:ph idx="1"/>
          </p:nvPr>
        </p:nvSpPr>
        <p:spPr/>
        <p:txBody>
          <a:bodyPr>
            <a:normAutofit/>
          </a:bodyPr>
          <a:lstStyle/>
          <a:p>
            <a:pPr>
              <a:buNone/>
            </a:pPr>
            <a:r>
              <a:rPr lang="en-IN" sz="2400" b="1" dirty="0"/>
              <a:t>	</a:t>
            </a:r>
            <a:r>
              <a:rPr lang="en-IN" sz="2400" b="1" dirty="0" smtClean="0"/>
              <a:t>Add </a:t>
            </a:r>
            <a:r>
              <a:rPr lang="en-IN" sz="2400" b="1" dirty="0"/>
              <a:t>a node at the front: </a:t>
            </a:r>
            <a:r>
              <a:rPr lang="en-IN" sz="2400" b="1" dirty="0" smtClean="0"/>
              <a:t>( </a:t>
            </a:r>
            <a:r>
              <a:rPr lang="en-IN" sz="2400" b="1" dirty="0"/>
              <a:t>5 steps process)</a:t>
            </a:r>
            <a:r>
              <a:rPr lang="en-IN" sz="2400" dirty="0" smtClean="0"/>
              <a:t/>
            </a:r>
            <a:br>
              <a:rPr lang="en-IN" sz="2400" dirty="0" smtClean="0"/>
            </a:br>
            <a:endParaRPr lang="en-IN" sz="2400" dirty="0" smtClean="0"/>
          </a:p>
          <a:p>
            <a:pPr algn="just">
              <a:buNone/>
            </a:pPr>
            <a:r>
              <a:rPr lang="en-IN" sz="2400" dirty="0"/>
              <a:t>	</a:t>
            </a:r>
            <a:r>
              <a:rPr lang="en-IN" sz="2400" dirty="0" smtClean="0"/>
              <a:t>The </a:t>
            </a:r>
            <a:r>
              <a:rPr lang="en-IN" sz="2400" dirty="0"/>
              <a:t>new node is always added before the head of the given Linked List. And newly added node becomes the new head of DLL. For example if the given Linked List is 10152025 and we add an item 5 at the front, then the Linked List becomes 510152025. Let us call the function that adds at the front of the list is push(). The push() must receive a pointer to the head pointer, because push must change the head pointer to point to the new node</a:t>
            </a:r>
          </a:p>
        </p:txBody>
      </p:sp>
      <p:sp>
        <p:nvSpPr>
          <p:cNvPr id="4" name="Footer Placeholder 3"/>
          <p:cNvSpPr>
            <a:spLocks noGrp="1"/>
          </p:cNvSpPr>
          <p:nvPr>
            <p:ph type="ftr" sz="quarter" idx="11"/>
          </p:nvPr>
        </p:nvSpPr>
        <p:spPr/>
        <p:txBody>
          <a:bodyPr/>
          <a:lstStyle/>
          <a:p>
            <a:r>
              <a:rPr lang="en-IN" smtClean="0"/>
              <a:t>MUNIESWARA Presentation CEB Training</a:t>
            </a:r>
            <a:endParaRPr lang="en-IN"/>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557</TotalTime>
  <Words>485</Words>
  <Application>Microsoft Office PowerPoint</Application>
  <PresentationFormat>On-screen Show (4:3)</PresentationFormat>
  <Paragraphs>165</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Doubly Linked List</vt:lpstr>
      <vt:lpstr>Why We need? </vt:lpstr>
      <vt:lpstr>Where we Use?</vt:lpstr>
      <vt:lpstr>More ..</vt:lpstr>
      <vt:lpstr>Doubly Linked List</vt:lpstr>
      <vt:lpstr>How it works</vt:lpstr>
      <vt:lpstr>Insertion of node in DDL</vt:lpstr>
      <vt:lpstr>Insertion of node in DDL cont..</vt:lpstr>
      <vt:lpstr>Add a node at front </vt:lpstr>
      <vt:lpstr>Slide 10</vt:lpstr>
      <vt:lpstr>Add a node after given node:</vt:lpstr>
      <vt:lpstr>Slide 12</vt:lpstr>
      <vt:lpstr>Add a node at the end</vt:lpstr>
      <vt:lpstr>Slide 14</vt:lpstr>
      <vt:lpstr>Delete a node in a Doubly Linked List </vt:lpstr>
      <vt:lpstr>Delete node in Doubly Linked List</vt:lpstr>
      <vt:lpstr>Slide 17</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Doubly Linked List</dc:title>
  <dc:creator>Admin</dc:creator>
  <cp:lastModifiedBy>Admin</cp:lastModifiedBy>
  <cp:revision>34</cp:revision>
  <dcterms:created xsi:type="dcterms:W3CDTF">2018-05-08T01:46:06Z</dcterms:created>
  <dcterms:modified xsi:type="dcterms:W3CDTF">2018-05-10T09:17:21Z</dcterms:modified>
</cp:coreProperties>
</file>