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1" r:id="rId4"/>
    <p:sldId id="259" r:id="rId5"/>
    <p:sldId id="258" r:id="rId6"/>
    <p:sldId id="270" r:id="rId7"/>
    <p:sldId id="261" r:id="rId8"/>
    <p:sldId id="272" r:id="rId9"/>
    <p:sldId id="266" r:id="rId10"/>
    <p:sldId id="269" r:id="rId11"/>
    <p:sldId id="267" r:id="rId12"/>
    <p:sldId id="268" r:id="rId13"/>
    <p:sldId id="260" r:id="rId14"/>
    <p:sldId id="262" r:id="rId15"/>
    <p:sldId id="263" r:id="rId16"/>
    <p:sldId id="264" r:id="rId17"/>
    <p:sldId id="265"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E2F112-2214-4729-88BB-FA879EA37FD9}" type="doc">
      <dgm:prSet loTypeId="urn:microsoft.com/office/officeart/2005/8/layout/cycle8" loCatId="cycle" qsTypeId="urn:microsoft.com/office/officeart/2005/8/quickstyle/simple1" qsCatId="simple" csTypeId="urn:microsoft.com/office/officeart/2005/8/colors/colorful5" csCatId="colorful" phldr="1"/>
      <dgm:spPr/>
    </dgm:pt>
    <dgm:pt modelId="{90238F28-DD8D-488B-8DE8-082CC8CE89B7}">
      <dgm:prSet phldrT="[Text]"/>
      <dgm:spPr/>
      <dgm:t>
        <a:bodyPr/>
        <a:lstStyle/>
        <a:p>
          <a:r>
            <a:rPr lang="en-IN" dirty="0" smtClean="0"/>
            <a:t>CPU</a:t>
          </a:r>
          <a:endParaRPr lang="en-IN" dirty="0"/>
        </a:p>
      </dgm:t>
    </dgm:pt>
    <dgm:pt modelId="{37FCEC83-7F0F-4E27-A919-093565D5FADB}" type="parTrans" cxnId="{75B749EB-7207-48CE-84AB-FBAC5FF07D04}">
      <dgm:prSet/>
      <dgm:spPr/>
      <dgm:t>
        <a:bodyPr/>
        <a:lstStyle/>
        <a:p>
          <a:endParaRPr lang="en-IN"/>
        </a:p>
      </dgm:t>
    </dgm:pt>
    <dgm:pt modelId="{EFCE1A3A-B68B-4327-90BB-725D0948DD77}" type="sibTrans" cxnId="{75B749EB-7207-48CE-84AB-FBAC5FF07D04}">
      <dgm:prSet/>
      <dgm:spPr/>
      <dgm:t>
        <a:bodyPr/>
        <a:lstStyle/>
        <a:p>
          <a:endParaRPr lang="en-IN"/>
        </a:p>
      </dgm:t>
    </dgm:pt>
    <dgm:pt modelId="{5EA66E42-A98F-48D5-8C93-1406E9E83059}">
      <dgm:prSet phldrT="[Text]"/>
      <dgm:spPr/>
      <dgm:t>
        <a:bodyPr/>
        <a:lstStyle/>
        <a:p>
          <a:r>
            <a:rPr lang="en-IN" dirty="0" smtClean="0"/>
            <a:t>CODE</a:t>
          </a:r>
          <a:endParaRPr lang="en-IN" dirty="0"/>
        </a:p>
      </dgm:t>
    </dgm:pt>
    <dgm:pt modelId="{2F4BC2E2-EFD2-4096-A47E-049EAF9DB0D7}" type="parTrans" cxnId="{59083320-8F30-4A3E-978F-87C5B3855898}">
      <dgm:prSet/>
      <dgm:spPr/>
      <dgm:t>
        <a:bodyPr/>
        <a:lstStyle/>
        <a:p>
          <a:endParaRPr lang="en-IN"/>
        </a:p>
      </dgm:t>
    </dgm:pt>
    <dgm:pt modelId="{64FA9800-8CC8-4D2A-A890-9038BCE70FDC}" type="sibTrans" cxnId="{59083320-8F30-4A3E-978F-87C5B3855898}">
      <dgm:prSet/>
      <dgm:spPr/>
      <dgm:t>
        <a:bodyPr/>
        <a:lstStyle/>
        <a:p>
          <a:endParaRPr lang="en-IN"/>
        </a:p>
      </dgm:t>
    </dgm:pt>
    <dgm:pt modelId="{C1A3F740-FC4D-40FF-AD9C-910697FDEFC8}">
      <dgm:prSet phldrT="[Text]"/>
      <dgm:spPr/>
      <dgm:t>
        <a:bodyPr/>
        <a:lstStyle/>
        <a:p>
          <a:r>
            <a:rPr lang="en-IN" dirty="0" smtClean="0"/>
            <a:t>DATA</a:t>
          </a:r>
          <a:endParaRPr lang="en-IN" dirty="0"/>
        </a:p>
      </dgm:t>
    </dgm:pt>
    <dgm:pt modelId="{FF89EDA1-7457-4A67-8850-C7859300FDD5}" type="parTrans" cxnId="{F40267B3-232F-4006-A55B-8A7528B398F4}">
      <dgm:prSet/>
      <dgm:spPr/>
      <dgm:t>
        <a:bodyPr/>
        <a:lstStyle/>
        <a:p>
          <a:endParaRPr lang="en-IN"/>
        </a:p>
      </dgm:t>
    </dgm:pt>
    <dgm:pt modelId="{BCD28ADE-1117-4D4C-A6F7-7D56FEF4E30A}" type="sibTrans" cxnId="{F40267B3-232F-4006-A55B-8A7528B398F4}">
      <dgm:prSet/>
      <dgm:spPr/>
      <dgm:t>
        <a:bodyPr/>
        <a:lstStyle/>
        <a:p>
          <a:endParaRPr lang="en-IN"/>
        </a:p>
      </dgm:t>
    </dgm:pt>
    <dgm:pt modelId="{990DD305-40D7-429A-A484-51E251E5E234}" type="pres">
      <dgm:prSet presAssocID="{D8E2F112-2214-4729-88BB-FA879EA37FD9}" presName="compositeShape" presStyleCnt="0">
        <dgm:presLayoutVars>
          <dgm:chMax val="7"/>
          <dgm:dir/>
          <dgm:resizeHandles val="exact"/>
        </dgm:presLayoutVars>
      </dgm:prSet>
      <dgm:spPr/>
    </dgm:pt>
    <dgm:pt modelId="{A93D91E0-9B7A-4157-9B74-4DC799BA4FBE}" type="pres">
      <dgm:prSet presAssocID="{D8E2F112-2214-4729-88BB-FA879EA37FD9}" presName="wedge1" presStyleLbl="node1" presStyleIdx="0" presStyleCnt="3"/>
      <dgm:spPr/>
      <dgm:t>
        <a:bodyPr/>
        <a:lstStyle/>
        <a:p>
          <a:endParaRPr lang="en-IN"/>
        </a:p>
      </dgm:t>
    </dgm:pt>
    <dgm:pt modelId="{0BF60837-E87C-4E29-9ECC-E77D2F9C9E73}" type="pres">
      <dgm:prSet presAssocID="{D8E2F112-2214-4729-88BB-FA879EA37FD9}" presName="dummy1a" presStyleCnt="0"/>
      <dgm:spPr/>
    </dgm:pt>
    <dgm:pt modelId="{CD4FD437-D1B5-4CCF-87AB-22467482E845}" type="pres">
      <dgm:prSet presAssocID="{D8E2F112-2214-4729-88BB-FA879EA37FD9}" presName="dummy1b" presStyleCnt="0"/>
      <dgm:spPr/>
    </dgm:pt>
    <dgm:pt modelId="{559622CA-DFB8-41F2-B32D-126E2669F0F4}" type="pres">
      <dgm:prSet presAssocID="{D8E2F112-2214-4729-88BB-FA879EA37FD9}" presName="wedge1Tx" presStyleLbl="node1" presStyleIdx="0" presStyleCnt="3">
        <dgm:presLayoutVars>
          <dgm:chMax val="0"/>
          <dgm:chPref val="0"/>
          <dgm:bulletEnabled val="1"/>
        </dgm:presLayoutVars>
      </dgm:prSet>
      <dgm:spPr/>
      <dgm:t>
        <a:bodyPr/>
        <a:lstStyle/>
        <a:p>
          <a:endParaRPr lang="en-IN"/>
        </a:p>
      </dgm:t>
    </dgm:pt>
    <dgm:pt modelId="{5858F4CB-F1CB-492A-9D6F-235D35430A14}" type="pres">
      <dgm:prSet presAssocID="{D8E2F112-2214-4729-88BB-FA879EA37FD9}" presName="wedge2" presStyleLbl="node1" presStyleIdx="1" presStyleCnt="3"/>
      <dgm:spPr/>
      <dgm:t>
        <a:bodyPr/>
        <a:lstStyle/>
        <a:p>
          <a:endParaRPr lang="en-IN"/>
        </a:p>
      </dgm:t>
    </dgm:pt>
    <dgm:pt modelId="{3FEC2917-70A1-4BC5-BAF2-C2CB4910D3C1}" type="pres">
      <dgm:prSet presAssocID="{D8E2F112-2214-4729-88BB-FA879EA37FD9}" presName="dummy2a" presStyleCnt="0"/>
      <dgm:spPr/>
    </dgm:pt>
    <dgm:pt modelId="{E9979CC8-0312-4D04-852B-81621E74976A}" type="pres">
      <dgm:prSet presAssocID="{D8E2F112-2214-4729-88BB-FA879EA37FD9}" presName="dummy2b" presStyleCnt="0"/>
      <dgm:spPr/>
    </dgm:pt>
    <dgm:pt modelId="{A7447C55-4FC3-4698-A3F7-407BAB6CFC4B}" type="pres">
      <dgm:prSet presAssocID="{D8E2F112-2214-4729-88BB-FA879EA37FD9}" presName="wedge2Tx" presStyleLbl="node1" presStyleIdx="1" presStyleCnt="3">
        <dgm:presLayoutVars>
          <dgm:chMax val="0"/>
          <dgm:chPref val="0"/>
          <dgm:bulletEnabled val="1"/>
        </dgm:presLayoutVars>
      </dgm:prSet>
      <dgm:spPr/>
      <dgm:t>
        <a:bodyPr/>
        <a:lstStyle/>
        <a:p>
          <a:endParaRPr lang="en-IN"/>
        </a:p>
      </dgm:t>
    </dgm:pt>
    <dgm:pt modelId="{C2815484-4D30-43B3-8CCF-7B0669B5636F}" type="pres">
      <dgm:prSet presAssocID="{D8E2F112-2214-4729-88BB-FA879EA37FD9}" presName="wedge3" presStyleLbl="node1" presStyleIdx="2" presStyleCnt="3"/>
      <dgm:spPr/>
      <dgm:t>
        <a:bodyPr/>
        <a:lstStyle/>
        <a:p>
          <a:endParaRPr lang="en-IN"/>
        </a:p>
      </dgm:t>
    </dgm:pt>
    <dgm:pt modelId="{13A8848C-EC4A-47FF-BB85-60904582D439}" type="pres">
      <dgm:prSet presAssocID="{D8E2F112-2214-4729-88BB-FA879EA37FD9}" presName="dummy3a" presStyleCnt="0"/>
      <dgm:spPr/>
    </dgm:pt>
    <dgm:pt modelId="{3173D587-909D-484E-B6D6-F63920E79537}" type="pres">
      <dgm:prSet presAssocID="{D8E2F112-2214-4729-88BB-FA879EA37FD9}" presName="dummy3b" presStyleCnt="0"/>
      <dgm:spPr/>
    </dgm:pt>
    <dgm:pt modelId="{82DBA91B-B840-497C-955E-A4228791AF08}" type="pres">
      <dgm:prSet presAssocID="{D8E2F112-2214-4729-88BB-FA879EA37FD9}" presName="wedge3Tx" presStyleLbl="node1" presStyleIdx="2" presStyleCnt="3">
        <dgm:presLayoutVars>
          <dgm:chMax val="0"/>
          <dgm:chPref val="0"/>
          <dgm:bulletEnabled val="1"/>
        </dgm:presLayoutVars>
      </dgm:prSet>
      <dgm:spPr/>
      <dgm:t>
        <a:bodyPr/>
        <a:lstStyle/>
        <a:p>
          <a:endParaRPr lang="en-IN"/>
        </a:p>
      </dgm:t>
    </dgm:pt>
    <dgm:pt modelId="{DA433F42-73B4-40A2-B2BF-F8C506C06532}" type="pres">
      <dgm:prSet presAssocID="{EFCE1A3A-B68B-4327-90BB-725D0948DD77}" presName="arrowWedge1" presStyleLbl="fgSibTrans2D1" presStyleIdx="0" presStyleCnt="3"/>
      <dgm:spPr/>
    </dgm:pt>
    <dgm:pt modelId="{AEF5FF47-C8DE-445A-BE6A-9EBEFF38DEEF}" type="pres">
      <dgm:prSet presAssocID="{64FA9800-8CC8-4D2A-A890-9038BCE70FDC}" presName="arrowWedge2" presStyleLbl="fgSibTrans2D1" presStyleIdx="1" presStyleCnt="3"/>
      <dgm:spPr/>
    </dgm:pt>
    <dgm:pt modelId="{07E392B5-ECE6-44BD-B64E-DD4C6DD240DA}" type="pres">
      <dgm:prSet presAssocID="{BCD28ADE-1117-4D4C-A6F7-7D56FEF4E30A}" presName="arrowWedge3" presStyleLbl="fgSibTrans2D1" presStyleIdx="2" presStyleCnt="3"/>
      <dgm:spPr/>
    </dgm:pt>
  </dgm:ptLst>
  <dgm:cxnLst>
    <dgm:cxn modelId="{B793BC8D-0788-4162-A681-6C36B96B12A0}" type="presOf" srcId="{5EA66E42-A98F-48D5-8C93-1406E9E83059}" destId="{5858F4CB-F1CB-492A-9D6F-235D35430A14}" srcOrd="0" destOrd="0" presId="urn:microsoft.com/office/officeart/2005/8/layout/cycle8"/>
    <dgm:cxn modelId="{82818F7B-B300-49D1-81BF-3A09D70A1E34}" type="presOf" srcId="{90238F28-DD8D-488B-8DE8-082CC8CE89B7}" destId="{559622CA-DFB8-41F2-B32D-126E2669F0F4}" srcOrd="1" destOrd="0" presId="urn:microsoft.com/office/officeart/2005/8/layout/cycle8"/>
    <dgm:cxn modelId="{3B5C1578-1AB0-4EFB-97E0-47C7E5619A70}" type="presOf" srcId="{5EA66E42-A98F-48D5-8C93-1406E9E83059}" destId="{A7447C55-4FC3-4698-A3F7-407BAB6CFC4B}" srcOrd="1" destOrd="0" presId="urn:microsoft.com/office/officeart/2005/8/layout/cycle8"/>
    <dgm:cxn modelId="{43FBF004-D3C7-4DB4-986E-ECDCA27B946E}" type="presOf" srcId="{C1A3F740-FC4D-40FF-AD9C-910697FDEFC8}" destId="{C2815484-4D30-43B3-8CCF-7B0669B5636F}" srcOrd="0" destOrd="0" presId="urn:microsoft.com/office/officeart/2005/8/layout/cycle8"/>
    <dgm:cxn modelId="{F40267B3-232F-4006-A55B-8A7528B398F4}" srcId="{D8E2F112-2214-4729-88BB-FA879EA37FD9}" destId="{C1A3F740-FC4D-40FF-AD9C-910697FDEFC8}" srcOrd="2" destOrd="0" parTransId="{FF89EDA1-7457-4A67-8850-C7859300FDD5}" sibTransId="{BCD28ADE-1117-4D4C-A6F7-7D56FEF4E30A}"/>
    <dgm:cxn modelId="{59083320-8F30-4A3E-978F-87C5B3855898}" srcId="{D8E2F112-2214-4729-88BB-FA879EA37FD9}" destId="{5EA66E42-A98F-48D5-8C93-1406E9E83059}" srcOrd="1" destOrd="0" parTransId="{2F4BC2E2-EFD2-4096-A47E-049EAF9DB0D7}" sibTransId="{64FA9800-8CC8-4D2A-A890-9038BCE70FDC}"/>
    <dgm:cxn modelId="{75B749EB-7207-48CE-84AB-FBAC5FF07D04}" srcId="{D8E2F112-2214-4729-88BB-FA879EA37FD9}" destId="{90238F28-DD8D-488B-8DE8-082CC8CE89B7}" srcOrd="0" destOrd="0" parTransId="{37FCEC83-7F0F-4E27-A919-093565D5FADB}" sibTransId="{EFCE1A3A-B68B-4327-90BB-725D0948DD77}"/>
    <dgm:cxn modelId="{C4E77544-E7B0-4913-BFF0-5025BD2FB8A9}" type="presOf" srcId="{D8E2F112-2214-4729-88BB-FA879EA37FD9}" destId="{990DD305-40D7-429A-A484-51E251E5E234}" srcOrd="0" destOrd="0" presId="urn:microsoft.com/office/officeart/2005/8/layout/cycle8"/>
    <dgm:cxn modelId="{E677D39A-0FD6-4703-B45C-9A8E50E39EBC}" type="presOf" srcId="{C1A3F740-FC4D-40FF-AD9C-910697FDEFC8}" destId="{82DBA91B-B840-497C-955E-A4228791AF08}" srcOrd="1" destOrd="0" presId="urn:microsoft.com/office/officeart/2005/8/layout/cycle8"/>
    <dgm:cxn modelId="{B6805E9D-5405-4803-99BA-A658C7A9FCAF}" type="presOf" srcId="{90238F28-DD8D-488B-8DE8-082CC8CE89B7}" destId="{A93D91E0-9B7A-4157-9B74-4DC799BA4FBE}" srcOrd="0" destOrd="0" presId="urn:microsoft.com/office/officeart/2005/8/layout/cycle8"/>
    <dgm:cxn modelId="{2AC26201-55EE-4D50-B5B7-1C0AB599B1FE}" type="presParOf" srcId="{990DD305-40D7-429A-A484-51E251E5E234}" destId="{A93D91E0-9B7A-4157-9B74-4DC799BA4FBE}" srcOrd="0" destOrd="0" presId="urn:microsoft.com/office/officeart/2005/8/layout/cycle8"/>
    <dgm:cxn modelId="{1E2FF219-AD87-4ACF-AB8E-682398200347}" type="presParOf" srcId="{990DD305-40D7-429A-A484-51E251E5E234}" destId="{0BF60837-E87C-4E29-9ECC-E77D2F9C9E73}" srcOrd="1" destOrd="0" presId="urn:microsoft.com/office/officeart/2005/8/layout/cycle8"/>
    <dgm:cxn modelId="{88F11D7C-B4AE-439C-B96E-A1E01D9E9AD6}" type="presParOf" srcId="{990DD305-40D7-429A-A484-51E251E5E234}" destId="{CD4FD437-D1B5-4CCF-87AB-22467482E845}" srcOrd="2" destOrd="0" presId="urn:microsoft.com/office/officeart/2005/8/layout/cycle8"/>
    <dgm:cxn modelId="{098BD84C-7ADB-458A-83EF-950AC4D5D566}" type="presParOf" srcId="{990DD305-40D7-429A-A484-51E251E5E234}" destId="{559622CA-DFB8-41F2-B32D-126E2669F0F4}" srcOrd="3" destOrd="0" presId="urn:microsoft.com/office/officeart/2005/8/layout/cycle8"/>
    <dgm:cxn modelId="{BC6B4517-0BA1-4873-B29E-B7D6CE6B692A}" type="presParOf" srcId="{990DD305-40D7-429A-A484-51E251E5E234}" destId="{5858F4CB-F1CB-492A-9D6F-235D35430A14}" srcOrd="4" destOrd="0" presId="urn:microsoft.com/office/officeart/2005/8/layout/cycle8"/>
    <dgm:cxn modelId="{5607F8C3-4938-494B-BD2C-62B5E95B9B22}" type="presParOf" srcId="{990DD305-40D7-429A-A484-51E251E5E234}" destId="{3FEC2917-70A1-4BC5-BAF2-C2CB4910D3C1}" srcOrd="5" destOrd="0" presId="urn:microsoft.com/office/officeart/2005/8/layout/cycle8"/>
    <dgm:cxn modelId="{43EE4D2D-F101-4BFA-A06E-9EBFB24D715F}" type="presParOf" srcId="{990DD305-40D7-429A-A484-51E251E5E234}" destId="{E9979CC8-0312-4D04-852B-81621E74976A}" srcOrd="6" destOrd="0" presId="urn:microsoft.com/office/officeart/2005/8/layout/cycle8"/>
    <dgm:cxn modelId="{4A618DF3-53E7-4440-9E7C-F5A8F3B60B16}" type="presParOf" srcId="{990DD305-40D7-429A-A484-51E251E5E234}" destId="{A7447C55-4FC3-4698-A3F7-407BAB6CFC4B}" srcOrd="7" destOrd="0" presId="urn:microsoft.com/office/officeart/2005/8/layout/cycle8"/>
    <dgm:cxn modelId="{7598D2F8-9911-4A9E-AF83-B3B7C9E817A5}" type="presParOf" srcId="{990DD305-40D7-429A-A484-51E251E5E234}" destId="{C2815484-4D30-43B3-8CCF-7B0669B5636F}" srcOrd="8" destOrd="0" presId="urn:microsoft.com/office/officeart/2005/8/layout/cycle8"/>
    <dgm:cxn modelId="{52D18AAF-6416-4B66-A254-B761ED1C69BB}" type="presParOf" srcId="{990DD305-40D7-429A-A484-51E251E5E234}" destId="{13A8848C-EC4A-47FF-BB85-60904582D439}" srcOrd="9" destOrd="0" presId="urn:microsoft.com/office/officeart/2005/8/layout/cycle8"/>
    <dgm:cxn modelId="{8C1356AC-C50F-4757-8DA9-F80261FACF00}" type="presParOf" srcId="{990DD305-40D7-429A-A484-51E251E5E234}" destId="{3173D587-909D-484E-B6D6-F63920E79537}" srcOrd="10" destOrd="0" presId="urn:microsoft.com/office/officeart/2005/8/layout/cycle8"/>
    <dgm:cxn modelId="{A95A3261-F8C9-4CAB-8129-75469B07B10A}" type="presParOf" srcId="{990DD305-40D7-429A-A484-51E251E5E234}" destId="{82DBA91B-B840-497C-955E-A4228791AF08}" srcOrd="11" destOrd="0" presId="urn:microsoft.com/office/officeart/2005/8/layout/cycle8"/>
    <dgm:cxn modelId="{8CBA3025-8000-49C4-AE4E-5954223B498A}" type="presParOf" srcId="{990DD305-40D7-429A-A484-51E251E5E234}" destId="{DA433F42-73B4-40A2-B2BF-F8C506C06532}" srcOrd="12" destOrd="0" presId="urn:microsoft.com/office/officeart/2005/8/layout/cycle8"/>
    <dgm:cxn modelId="{EB3708D6-55AB-4B89-ABF6-C98E363D679A}" type="presParOf" srcId="{990DD305-40D7-429A-A484-51E251E5E234}" destId="{AEF5FF47-C8DE-445A-BE6A-9EBEFF38DEEF}" srcOrd="13" destOrd="0" presId="urn:microsoft.com/office/officeart/2005/8/layout/cycle8"/>
    <dgm:cxn modelId="{0AE1A0A6-0398-4037-AD2D-8DC6EB666FFF}" type="presParOf" srcId="{990DD305-40D7-429A-A484-51E251E5E234}" destId="{07E392B5-ECE6-44BD-B64E-DD4C6DD240DA}" srcOrd="14" destOrd="0" presId="urn:microsoft.com/office/officeart/2005/8/layout/cycle8"/>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3D91E0-9B7A-4157-9B74-4DC799BA4FBE}">
      <dsp:nvSpPr>
        <dsp:cNvPr id="0" name=""/>
        <dsp:cNvSpPr/>
      </dsp:nvSpPr>
      <dsp:spPr>
        <a:xfrm>
          <a:off x="855763" y="160163"/>
          <a:ext cx="2069800" cy="2069800"/>
        </a:xfrm>
        <a:prstGeom prst="pie">
          <a:avLst>
            <a:gd name="adj1" fmla="val 16200000"/>
            <a:gd name="adj2" fmla="val 18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IN" sz="2500" kern="1200" dirty="0" smtClean="0"/>
            <a:t>CPU</a:t>
          </a:r>
          <a:endParaRPr lang="en-IN" sz="2500" kern="1200" dirty="0"/>
        </a:p>
      </dsp:txBody>
      <dsp:txXfrm>
        <a:off x="1946597" y="598763"/>
        <a:ext cx="739214" cy="616012"/>
      </dsp:txXfrm>
    </dsp:sp>
    <dsp:sp modelId="{5858F4CB-F1CB-492A-9D6F-235D35430A14}">
      <dsp:nvSpPr>
        <dsp:cNvPr id="0" name=""/>
        <dsp:cNvSpPr/>
      </dsp:nvSpPr>
      <dsp:spPr>
        <a:xfrm>
          <a:off x="813135" y="234084"/>
          <a:ext cx="2069800" cy="2069800"/>
        </a:xfrm>
        <a:prstGeom prst="pie">
          <a:avLst>
            <a:gd name="adj1" fmla="val 1800000"/>
            <a:gd name="adj2" fmla="val 9000000"/>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IN" sz="2500" kern="1200" dirty="0" smtClean="0"/>
            <a:t>CODE</a:t>
          </a:r>
          <a:endParaRPr lang="en-IN" sz="2500" kern="1200" dirty="0"/>
        </a:p>
      </dsp:txBody>
      <dsp:txXfrm>
        <a:off x="1305945" y="1576990"/>
        <a:ext cx="1108821" cy="542090"/>
      </dsp:txXfrm>
    </dsp:sp>
    <dsp:sp modelId="{C2815484-4D30-43B3-8CCF-7B0669B5636F}">
      <dsp:nvSpPr>
        <dsp:cNvPr id="0" name=""/>
        <dsp:cNvSpPr/>
      </dsp:nvSpPr>
      <dsp:spPr>
        <a:xfrm>
          <a:off x="770507" y="160163"/>
          <a:ext cx="2069800" cy="2069800"/>
        </a:xfrm>
        <a:prstGeom prst="pie">
          <a:avLst>
            <a:gd name="adj1" fmla="val 9000000"/>
            <a:gd name="adj2" fmla="val 1620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IN" sz="2500" kern="1200" dirty="0" smtClean="0"/>
            <a:t>DATA</a:t>
          </a:r>
          <a:endParaRPr lang="en-IN" sz="2500" kern="1200" dirty="0"/>
        </a:p>
      </dsp:txBody>
      <dsp:txXfrm>
        <a:off x="1010259" y="598763"/>
        <a:ext cx="739214" cy="616012"/>
      </dsp:txXfrm>
    </dsp:sp>
    <dsp:sp modelId="{DA433F42-73B4-40A2-B2BF-F8C506C06532}">
      <dsp:nvSpPr>
        <dsp:cNvPr id="0" name=""/>
        <dsp:cNvSpPr/>
      </dsp:nvSpPr>
      <dsp:spPr>
        <a:xfrm>
          <a:off x="727804" y="32032"/>
          <a:ext cx="2326061" cy="2326061"/>
        </a:xfrm>
        <a:prstGeom prst="circularArrow">
          <a:avLst>
            <a:gd name="adj1" fmla="val 5085"/>
            <a:gd name="adj2" fmla="val 327528"/>
            <a:gd name="adj3" fmla="val 1472472"/>
            <a:gd name="adj4" fmla="val 16199432"/>
            <a:gd name="adj5" fmla="val 593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F5FF47-C8DE-445A-BE6A-9EBEFF38DEEF}">
      <dsp:nvSpPr>
        <dsp:cNvPr id="0" name=""/>
        <dsp:cNvSpPr/>
      </dsp:nvSpPr>
      <dsp:spPr>
        <a:xfrm>
          <a:off x="685005" y="105823"/>
          <a:ext cx="2326061" cy="2326061"/>
        </a:xfrm>
        <a:prstGeom prst="circularArrow">
          <a:avLst>
            <a:gd name="adj1" fmla="val 5085"/>
            <a:gd name="adj2" fmla="val 327528"/>
            <a:gd name="adj3" fmla="val 8671970"/>
            <a:gd name="adj4" fmla="val 1800502"/>
            <a:gd name="adj5" fmla="val 5932"/>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E392B5-ECE6-44BD-B64E-DD4C6DD240DA}">
      <dsp:nvSpPr>
        <dsp:cNvPr id="0" name=""/>
        <dsp:cNvSpPr/>
      </dsp:nvSpPr>
      <dsp:spPr>
        <a:xfrm>
          <a:off x="642206" y="32032"/>
          <a:ext cx="2326061" cy="2326061"/>
        </a:xfrm>
        <a:prstGeom prst="circularArrow">
          <a:avLst>
            <a:gd name="adj1" fmla="val 5085"/>
            <a:gd name="adj2" fmla="val 327528"/>
            <a:gd name="adj3" fmla="val 15873039"/>
            <a:gd name="adj4" fmla="val 9000000"/>
            <a:gd name="adj5" fmla="val 5932"/>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3A027-6E2F-4087-95AF-92707DC1E366}" type="datetimeFigureOut">
              <a:rPr lang="en-IN" smtClean="0"/>
              <a:t>10/05/2018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C9B4AF-B22B-43EA-B949-E5551AB890D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81285E-6339-445A-91FA-66127CEEB871}" type="datetime1">
              <a:rPr lang="en-IN" smtClean="0"/>
              <a:t>10/05/2018</a:t>
            </a:fld>
            <a:endParaRPr lang="en-IN"/>
          </a:p>
        </p:txBody>
      </p:sp>
      <p:sp>
        <p:nvSpPr>
          <p:cNvPr id="5" name="Footer Placeholder 4"/>
          <p:cNvSpPr>
            <a:spLocks noGrp="1"/>
          </p:cNvSpPr>
          <p:nvPr>
            <p:ph type="ftr" sz="quarter" idx="11"/>
          </p:nvPr>
        </p:nvSpPr>
        <p:spPr/>
        <p:txBody>
          <a:bodyPr/>
          <a:lstStyle/>
          <a:p>
            <a:r>
              <a:rPr lang="fr-FR" smtClean="0"/>
              <a:t>MUNIESWARAN NIIT MADURAI CEB TRAINING</a:t>
            </a:r>
            <a:endParaRPr lang="en-IN"/>
          </a:p>
        </p:txBody>
      </p:sp>
      <p:sp>
        <p:nvSpPr>
          <p:cNvPr id="6" name="Slide Number Placeholder 5"/>
          <p:cNvSpPr>
            <a:spLocks noGrp="1"/>
          </p:cNvSpPr>
          <p:nvPr>
            <p:ph type="sldNum" sz="quarter" idx="12"/>
          </p:nvPr>
        </p:nvSpPr>
        <p:spPr/>
        <p:txBody>
          <a:bodyPr/>
          <a:lstStyle/>
          <a:p>
            <a:fld id="{B288C8C6-F7DB-4A1A-B88F-A8CE5C6AC16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27635DF-9A7F-4BC7-BA6B-E1B61C8E54DD}" type="datetime1">
              <a:rPr lang="en-IN" smtClean="0"/>
              <a:t>10/05/2018</a:t>
            </a:fld>
            <a:endParaRPr lang="en-IN"/>
          </a:p>
        </p:txBody>
      </p:sp>
      <p:sp>
        <p:nvSpPr>
          <p:cNvPr id="5" name="Footer Placeholder 4"/>
          <p:cNvSpPr>
            <a:spLocks noGrp="1"/>
          </p:cNvSpPr>
          <p:nvPr>
            <p:ph type="ftr" sz="quarter" idx="11"/>
          </p:nvPr>
        </p:nvSpPr>
        <p:spPr/>
        <p:txBody>
          <a:bodyPr/>
          <a:lstStyle/>
          <a:p>
            <a:r>
              <a:rPr lang="fr-FR" smtClean="0"/>
              <a:t>MUNIESWARAN NIIT MADURAI CEB TRAINING</a:t>
            </a:r>
            <a:endParaRPr lang="en-IN"/>
          </a:p>
        </p:txBody>
      </p:sp>
      <p:sp>
        <p:nvSpPr>
          <p:cNvPr id="6" name="Slide Number Placeholder 5"/>
          <p:cNvSpPr>
            <a:spLocks noGrp="1"/>
          </p:cNvSpPr>
          <p:nvPr>
            <p:ph type="sldNum" sz="quarter" idx="12"/>
          </p:nvPr>
        </p:nvSpPr>
        <p:spPr/>
        <p:txBody>
          <a:bodyPr/>
          <a:lstStyle/>
          <a:p>
            <a:fld id="{B288C8C6-F7DB-4A1A-B88F-A8CE5C6AC16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8BCDEB-B6C9-461E-A935-ECBAD7FF48E1}" type="datetime1">
              <a:rPr lang="en-IN" smtClean="0"/>
              <a:t>10/05/2018</a:t>
            </a:fld>
            <a:endParaRPr lang="en-IN"/>
          </a:p>
        </p:txBody>
      </p:sp>
      <p:sp>
        <p:nvSpPr>
          <p:cNvPr id="5" name="Footer Placeholder 4"/>
          <p:cNvSpPr>
            <a:spLocks noGrp="1"/>
          </p:cNvSpPr>
          <p:nvPr>
            <p:ph type="ftr" sz="quarter" idx="11"/>
          </p:nvPr>
        </p:nvSpPr>
        <p:spPr/>
        <p:txBody>
          <a:bodyPr/>
          <a:lstStyle/>
          <a:p>
            <a:r>
              <a:rPr lang="fr-FR" smtClean="0"/>
              <a:t>MUNIESWARAN NIIT MADURAI CEB TRAINING</a:t>
            </a:r>
            <a:endParaRPr lang="en-IN"/>
          </a:p>
        </p:txBody>
      </p:sp>
      <p:sp>
        <p:nvSpPr>
          <p:cNvPr id="6" name="Slide Number Placeholder 5"/>
          <p:cNvSpPr>
            <a:spLocks noGrp="1"/>
          </p:cNvSpPr>
          <p:nvPr>
            <p:ph type="sldNum" sz="quarter" idx="12"/>
          </p:nvPr>
        </p:nvSpPr>
        <p:spPr/>
        <p:txBody>
          <a:bodyPr/>
          <a:lstStyle/>
          <a:p>
            <a:fld id="{B288C8C6-F7DB-4A1A-B88F-A8CE5C6AC16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6FECA8-870A-48CD-843C-36DB9F0FB79A}" type="datetime1">
              <a:rPr lang="en-IN" smtClean="0"/>
              <a:t>10/05/2018</a:t>
            </a:fld>
            <a:endParaRPr lang="en-IN"/>
          </a:p>
        </p:txBody>
      </p:sp>
      <p:sp>
        <p:nvSpPr>
          <p:cNvPr id="5" name="Footer Placeholder 4"/>
          <p:cNvSpPr>
            <a:spLocks noGrp="1"/>
          </p:cNvSpPr>
          <p:nvPr>
            <p:ph type="ftr" sz="quarter" idx="11"/>
          </p:nvPr>
        </p:nvSpPr>
        <p:spPr/>
        <p:txBody>
          <a:bodyPr/>
          <a:lstStyle/>
          <a:p>
            <a:r>
              <a:rPr lang="fr-FR" smtClean="0"/>
              <a:t>MUNIESWARAN NIIT MADURAI CEB TRAINING</a:t>
            </a:r>
            <a:endParaRPr lang="en-IN"/>
          </a:p>
        </p:txBody>
      </p:sp>
      <p:sp>
        <p:nvSpPr>
          <p:cNvPr id="6" name="Slide Number Placeholder 5"/>
          <p:cNvSpPr>
            <a:spLocks noGrp="1"/>
          </p:cNvSpPr>
          <p:nvPr>
            <p:ph type="sldNum" sz="quarter" idx="12"/>
          </p:nvPr>
        </p:nvSpPr>
        <p:spPr/>
        <p:txBody>
          <a:bodyPr/>
          <a:lstStyle/>
          <a:p>
            <a:fld id="{B288C8C6-F7DB-4A1A-B88F-A8CE5C6AC16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F8DA9F-B146-47C0-AB4B-B6019B71C43E}" type="datetime1">
              <a:rPr lang="en-IN" smtClean="0"/>
              <a:t>10/05/2018</a:t>
            </a:fld>
            <a:endParaRPr lang="en-IN"/>
          </a:p>
        </p:txBody>
      </p:sp>
      <p:sp>
        <p:nvSpPr>
          <p:cNvPr id="5" name="Footer Placeholder 4"/>
          <p:cNvSpPr>
            <a:spLocks noGrp="1"/>
          </p:cNvSpPr>
          <p:nvPr>
            <p:ph type="ftr" sz="quarter" idx="11"/>
          </p:nvPr>
        </p:nvSpPr>
        <p:spPr/>
        <p:txBody>
          <a:bodyPr/>
          <a:lstStyle/>
          <a:p>
            <a:r>
              <a:rPr lang="fr-FR" smtClean="0"/>
              <a:t>MUNIESWARAN NIIT MADURAI CEB TRAINING</a:t>
            </a:r>
            <a:endParaRPr lang="en-IN"/>
          </a:p>
        </p:txBody>
      </p:sp>
      <p:sp>
        <p:nvSpPr>
          <p:cNvPr id="6" name="Slide Number Placeholder 5"/>
          <p:cNvSpPr>
            <a:spLocks noGrp="1"/>
          </p:cNvSpPr>
          <p:nvPr>
            <p:ph type="sldNum" sz="quarter" idx="12"/>
          </p:nvPr>
        </p:nvSpPr>
        <p:spPr/>
        <p:txBody>
          <a:bodyPr/>
          <a:lstStyle/>
          <a:p>
            <a:fld id="{B288C8C6-F7DB-4A1A-B88F-A8CE5C6AC16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DC78A13-A5A2-4CF4-9F5B-9DC6137C493D}" type="datetime1">
              <a:rPr lang="en-IN" smtClean="0"/>
              <a:t>10/05/2018</a:t>
            </a:fld>
            <a:endParaRPr lang="en-IN"/>
          </a:p>
        </p:txBody>
      </p:sp>
      <p:sp>
        <p:nvSpPr>
          <p:cNvPr id="6" name="Footer Placeholder 5"/>
          <p:cNvSpPr>
            <a:spLocks noGrp="1"/>
          </p:cNvSpPr>
          <p:nvPr>
            <p:ph type="ftr" sz="quarter" idx="11"/>
          </p:nvPr>
        </p:nvSpPr>
        <p:spPr/>
        <p:txBody>
          <a:bodyPr/>
          <a:lstStyle/>
          <a:p>
            <a:r>
              <a:rPr lang="fr-FR" smtClean="0"/>
              <a:t>MUNIESWARAN NIIT MADURAI CEB TRAINING</a:t>
            </a:r>
            <a:endParaRPr lang="en-IN"/>
          </a:p>
        </p:txBody>
      </p:sp>
      <p:sp>
        <p:nvSpPr>
          <p:cNvPr id="7" name="Slide Number Placeholder 6"/>
          <p:cNvSpPr>
            <a:spLocks noGrp="1"/>
          </p:cNvSpPr>
          <p:nvPr>
            <p:ph type="sldNum" sz="quarter" idx="12"/>
          </p:nvPr>
        </p:nvSpPr>
        <p:spPr/>
        <p:txBody>
          <a:bodyPr/>
          <a:lstStyle/>
          <a:p>
            <a:fld id="{B288C8C6-F7DB-4A1A-B88F-A8CE5C6AC16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138BCF3-6D12-4CF8-B6A2-06E1637B618B}" type="datetime1">
              <a:rPr lang="en-IN" smtClean="0"/>
              <a:t>10/05/2018</a:t>
            </a:fld>
            <a:endParaRPr lang="en-IN"/>
          </a:p>
        </p:txBody>
      </p:sp>
      <p:sp>
        <p:nvSpPr>
          <p:cNvPr id="8" name="Footer Placeholder 7"/>
          <p:cNvSpPr>
            <a:spLocks noGrp="1"/>
          </p:cNvSpPr>
          <p:nvPr>
            <p:ph type="ftr" sz="quarter" idx="11"/>
          </p:nvPr>
        </p:nvSpPr>
        <p:spPr/>
        <p:txBody>
          <a:bodyPr/>
          <a:lstStyle/>
          <a:p>
            <a:r>
              <a:rPr lang="fr-FR" smtClean="0"/>
              <a:t>MUNIESWARAN NIIT MADURAI CEB TRAINING</a:t>
            </a:r>
            <a:endParaRPr lang="en-IN"/>
          </a:p>
        </p:txBody>
      </p:sp>
      <p:sp>
        <p:nvSpPr>
          <p:cNvPr id="9" name="Slide Number Placeholder 8"/>
          <p:cNvSpPr>
            <a:spLocks noGrp="1"/>
          </p:cNvSpPr>
          <p:nvPr>
            <p:ph type="sldNum" sz="quarter" idx="12"/>
          </p:nvPr>
        </p:nvSpPr>
        <p:spPr/>
        <p:txBody>
          <a:bodyPr/>
          <a:lstStyle/>
          <a:p>
            <a:fld id="{B288C8C6-F7DB-4A1A-B88F-A8CE5C6AC16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B21E11C-75FB-4404-B879-66AB29CDE6BC}" type="datetime1">
              <a:rPr lang="en-IN" smtClean="0"/>
              <a:t>10/05/2018</a:t>
            </a:fld>
            <a:endParaRPr lang="en-IN"/>
          </a:p>
        </p:txBody>
      </p:sp>
      <p:sp>
        <p:nvSpPr>
          <p:cNvPr id="4" name="Footer Placeholder 3"/>
          <p:cNvSpPr>
            <a:spLocks noGrp="1"/>
          </p:cNvSpPr>
          <p:nvPr>
            <p:ph type="ftr" sz="quarter" idx="11"/>
          </p:nvPr>
        </p:nvSpPr>
        <p:spPr/>
        <p:txBody>
          <a:bodyPr/>
          <a:lstStyle/>
          <a:p>
            <a:r>
              <a:rPr lang="fr-FR" smtClean="0"/>
              <a:t>MUNIESWARAN NIIT MADURAI CEB TRAINING</a:t>
            </a:r>
            <a:endParaRPr lang="en-IN"/>
          </a:p>
        </p:txBody>
      </p:sp>
      <p:sp>
        <p:nvSpPr>
          <p:cNvPr id="5" name="Slide Number Placeholder 4"/>
          <p:cNvSpPr>
            <a:spLocks noGrp="1"/>
          </p:cNvSpPr>
          <p:nvPr>
            <p:ph type="sldNum" sz="quarter" idx="12"/>
          </p:nvPr>
        </p:nvSpPr>
        <p:spPr/>
        <p:txBody>
          <a:bodyPr/>
          <a:lstStyle/>
          <a:p>
            <a:fld id="{B288C8C6-F7DB-4A1A-B88F-A8CE5C6AC16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BA4100-06FD-46FF-B475-43D791C04010}" type="datetime1">
              <a:rPr lang="en-IN" smtClean="0"/>
              <a:t>10/05/2018</a:t>
            </a:fld>
            <a:endParaRPr lang="en-IN"/>
          </a:p>
        </p:txBody>
      </p:sp>
      <p:sp>
        <p:nvSpPr>
          <p:cNvPr id="3" name="Footer Placeholder 2"/>
          <p:cNvSpPr>
            <a:spLocks noGrp="1"/>
          </p:cNvSpPr>
          <p:nvPr>
            <p:ph type="ftr" sz="quarter" idx="11"/>
          </p:nvPr>
        </p:nvSpPr>
        <p:spPr/>
        <p:txBody>
          <a:bodyPr/>
          <a:lstStyle/>
          <a:p>
            <a:r>
              <a:rPr lang="fr-FR" smtClean="0"/>
              <a:t>MUNIESWARAN NIIT MADURAI CEB TRAINING</a:t>
            </a:r>
            <a:endParaRPr lang="en-IN"/>
          </a:p>
        </p:txBody>
      </p:sp>
      <p:sp>
        <p:nvSpPr>
          <p:cNvPr id="4" name="Slide Number Placeholder 3"/>
          <p:cNvSpPr>
            <a:spLocks noGrp="1"/>
          </p:cNvSpPr>
          <p:nvPr>
            <p:ph type="sldNum" sz="quarter" idx="12"/>
          </p:nvPr>
        </p:nvSpPr>
        <p:spPr/>
        <p:txBody>
          <a:bodyPr/>
          <a:lstStyle/>
          <a:p>
            <a:fld id="{B288C8C6-F7DB-4A1A-B88F-A8CE5C6AC16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107D53-C441-4196-A1AB-657B3B519147}" type="datetime1">
              <a:rPr lang="en-IN" smtClean="0"/>
              <a:t>10/05/2018</a:t>
            </a:fld>
            <a:endParaRPr lang="en-IN"/>
          </a:p>
        </p:txBody>
      </p:sp>
      <p:sp>
        <p:nvSpPr>
          <p:cNvPr id="6" name="Footer Placeholder 5"/>
          <p:cNvSpPr>
            <a:spLocks noGrp="1"/>
          </p:cNvSpPr>
          <p:nvPr>
            <p:ph type="ftr" sz="quarter" idx="11"/>
          </p:nvPr>
        </p:nvSpPr>
        <p:spPr/>
        <p:txBody>
          <a:bodyPr/>
          <a:lstStyle/>
          <a:p>
            <a:r>
              <a:rPr lang="fr-FR" smtClean="0"/>
              <a:t>MUNIESWARAN NIIT MADURAI CEB TRAINING</a:t>
            </a:r>
            <a:endParaRPr lang="en-IN"/>
          </a:p>
        </p:txBody>
      </p:sp>
      <p:sp>
        <p:nvSpPr>
          <p:cNvPr id="7" name="Slide Number Placeholder 6"/>
          <p:cNvSpPr>
            <a:spLocks noGrp="1"/>
          </p:cNvSpPr>
          <p:nvPr>
            <p:ph type="sldNum" sz="quarter" idx="12"/>
          </p:nvPr>
        </p:nvSpPr>
        <p:spPr/>
        <p:txBody>
          <a:bodyPr/>
          <a:lstStyle/>
          <a:p>
            <a:fld id="{B288C8C6-F7DB-4A1A-B88F-A8CE5C6AC16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CBAB3E-5933-4A06-810E-0F1A5AD21050}" type="datetime1">
              <a:rPr lang="en-IN" smtClean="0"/>
              <a:t>10/05/2018</a:t>
            </a:fld>
            <a:endParaRPr lang="en-IN"/>
          </a:p>
        </p:txBody>
      </p:sp>
      <p:sp>
        <p:nvSpPr>
          <p:cNvPr id="6" name="Footer Placeholder 5"/>
          <p:cNvSpPr>
            <a:spLocks noGrp="1"/>
          </p:cNvSpPr>
          <p:nvPr>
            <p:ph type="ftr" sz="quarter" idx="11"/>
          </p:nvPr>
        </p:nvSpPr>
        <p:spPr/>
        <p:txBody>
          <a:bodyPr/>
          <a:lstStyle/>
          <a:p>
            <a:r>
              <a:rPr lang="fr-FR" smtClean="0"/>
              <a:t>MUNIESWARAN NIIT MADURAI CEB TRAINING</a:t>
            </a:r>
            <a:endParaRPr lang="en-IN"/>
          </a:p>
        </p:txBody>
      </p:sp>
      <p:sp>
        <p:nvSpPr>
          <p:cNvPr id="7" name="Slide Number Placeholder 6"/>
          <p:cNvSpPr>
            <a:spLocks noGrp="1"/>
          </p:cNvSpPr>
          <p:nvPr>
            <p:ph type="sldNum" sz="quarter" idx="12"/>
          </p:nvPr>
        </p:nvSpPr>
        <p:spPr/>
        <p:txBody>
          <a:bodyPr/>
          <a:lstStyle/>
          <a:p>
            <a:fld id="{B288C8C6-F7DB-4A1A-B88F-A8CE5C6AC16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899DF-A1D3-4451-A07D-F040D2FEFDAD}" type="datetime1">
              <a:rPr lang="en-IN" smtClean="0"/>
              <a:t>10/05/2018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MUNIESWARAN NIIT MADURAI CEB TRAINING</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8C8C6-F7DB-4A1A-B88F-A8CE5C6AC16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Multithreading in Java</a:t>
            </a:r>
            <a:endParaRPr lang="en-IN" dirty="0"/>
          </a:p>
        </p:txBody>
      </p:sp>
      <p:sp>
        <p:nvSpPr>
          <p:cNvPr id="3" name="Subtitle 2"/>
          <p:cNvSpPr>
            <a:spLocks noGrp="1"/>
          </p:cNvSpPr>
          <p:nvPr>
            <p:ph type="subTitle" idx="1"/>
          </p:nvPr>
        </p:nvSpPr>
        <p:spPr/>
        <p:txBody>
          <a:bodyPr/>
          <a:lstStyle/>
          <a:p>
            <a:pPr algn="r"/>
            <a:r>
              <a:rPr lang="en-IN" dirty="0" smtClean="0"/>
              <a:t>Presented by </a:t>
            </a:r>
          </a:p>
          <a:p>
            <a:pPr algn="r"/>
            <a:r>
              <a:rPr lang="en-IN" dirty="0" err="1" smtClean="0"/>
              <a:t>Munieswaran.N</a:t>
            </a:r>
            <a:endParaRPr lang="en-IN" dirty="0"/>
          </a:p>
        </p:txBody>
      </p:sp>
      <p:sp>
        <p:nvSpPr>
          <p:cNvPr id="4" name="Footer Placeholder 3"/>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dirty="0" smtClean="0"/>
              <a:t>Inter thread communication explained</a:t>
            </a:r>
            <a:endParaRPr lang="en-IN" sz="3200" dirty="0"/>
          </a:p>
        </p:txBody>
      </p:sp>
      <p:pic>
        <p:nvPicPr>
          <p:cNvPr id="4" name="Picture 2" descr="Image result for inter thread communication in java"/>
          <p:cNvPicPr>
            <a:picLocks noChangeAspect="1" noChangeArrowheads="1"/>
          </p:cNvPicPr>
          <p:nvPr/>
        </p:nvPicPr>
        <p:blipFill>
          <a:blip r:embed="rId2" cstate="print"/>
          <a:srcRect/>
          <a:stretch>
            <a:fillRect/>
          </a:stretch>
        </p:blipFill>
        <p:spPr bwMode="auto">
          <a:xfrm>
            <a:off x="611560" y="1556792"/>
            <a:ext cx="7778070" cy="4454713"/>
          </a:xfrm>
          <a:prstGeom prst="rect">
            <a:avLst/>
          </a:prstGeom>
          <a:noFill/>
        </p:spPr>
      </p:pic>
      <p:sp>
        <p:nvSpPr>
          <p:cNvPr id="5" name="Footer Placeholder 4"/>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95536" y="4365104"/>
          <a:ext cx="8229600" cy="2176252"/>
        </p:xfrm>
        <a:graphic>
          <a:graphicData uri="http://schemas.openxmlformats.org/drawingml/2006/table">
            <a:tbl>
              <a:tblPr/>
              <a:tblGrid>
                <a:gridCol w="4114800"/>
                <a:gridCol w="4114800"/>
              </a:tblGrid>
              <a:tr h="500026">
                <a:tc>
                  <a:txBody>
                    <a:bodyPr/>
                    <a:lstStyle/>
                    <a:p>
                      <a:pPr algn="l" fontAlgn="t"/>
                      <a:r>
                        <a:rPr lang="en-IN" sz="1800" dirty="0">
                          <a:solidFill>
                            <a:srgbClr val="000000"/>
                          </a:solidFill>
                          <a:latin typeface="times new roman"/>
                        </a:rPr>
                        <a:t>Method</a:t>
                      </a:r>
                    </a:p>
                  </a:txBody>
                  <a:tcPr marL="113642" marR="113642" marT="113642" marB="113642">
                    <a:lnL w="9525" cap="flat" cmpd="sng" algn="ctr">
                      <a:solidFill>
                        <a:srgbClr val="C0E9FA"/>
                      </a:solidFill>
                      <a:prstDash val="solid"/>
                      <a:round/>
                      <a:headEnd type="none" w="med" len="med"/>
                      <a:tailEnd type="none" w="med" len="med"/>
                    </a:lnL>
                    <a:lnR w="9525" cap="flat" cmpd="sng" algn="ctr">
                      <a:solidFill>
                        <a:srgbClr val="C0E9FA"/>
                      </a:solidFill>
                      <a:prstDash val="solid"/>
                      <a:round/>
                      <a:headEnd type="none" w="med" len="med"/>
                      <a:tailEnd type="none" w="med" len="med"/>
                    </a:lnR>
                    <a:lnT w="9525" cap="flat" cmpd="sng" algn="ctr">
                      <a:solidFill>
                        <a:srgbClr val="C0E9F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latin typeface="times new roman"/>
                        </a:rPr>
                        <a:t>Description</a:t>
                      </a:r>
                    </a:p>
                  </a:txBody>
                  <a:tcPr marL="113642" marR="113642" marT="113642" marB="113642">
                    <a:lnL w="9525" cap="flat" cmpd="sng" algn="ctr">
                      <a:solidFill>
                        <a:srgbClr val="C0E9FA"/>
                      </a:solidFill>
                      <a:prstDash val="solid"/>
                      <a:round/>
                      <a:headEnd type="none" w="med" len="med"/>
                      <a:tailEnd type="none" w="med" len="med"/>
                    </a:lnL>
                    <a:lnR w="9525" cap="flat" cmpd="sng" algn="ctr">
                      <a:solidFill>
                        <a:srgbClr val="C0E9FA"/>
                      </a:solidFill>
                      <a:prstDash val="solid"/>
                      <a:round/>
                      <a:headEnd type="none" w="med" len="med"/>
                      <a:tailEnd type="none" w="med" len="med"/>
                    </a:lnR>
                    <a:lnT w="9525" cap="flat" cmpd="sng" algn="ctr">
                      <a:solidFill>
                        <a:srgbClr val="C0E9F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97006">
                <a:tc>
                  <a:txBody>
                    <a:bodyPr/>
                    <a:lstStyle/>
                    <a:p>
                      <a:pPr algn="just" fontAlgn="t"/>
                      <a:r>
                        <a:rPr lang="en-IN" sz="1800" b="0" i="0">
                          <a:solidFill>
                            <a:srgbClr val="000000"/>
                          </a:solidFill>
                          <a:latin typeface="verdana"/>
                        </a:rPr>
                        <a:t>public final void wait()throws InterruptedException</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a:solidFill>
                            <a:srgbClr val="000000"/>
                          </a:solidFill>
                          <a:latin typeface="verdana"/>
                        </a:rPr>
                        <a:t>waits until object is notified.</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69748">
                <a:tc>
                  <a:txBody>
                    <a:bodyPr/>
                    <a:lstStyle/>
                    <a:p>
                      <a:pPr algn="just" fontAlgn="t"/>
                      <a:r>
                        <a:rPr lang="en-IN" sz="1800" b="0" i="0">
                          <a:solidFill>
                            <a:srgbClr val="000000"/>
                          </a:solidFill>
                          <a:latin typeface="verdana"/>
                        </a:rPr>
                        <a:t>public final void wait(long timeout)throws InterruptedException</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dirty="0">
                          <a:solidFill>
                            <a:srgbClr val="000000"/>
                          </a:solidFill>
                          <a:latin typeface="verdana"/>
                        </a:rPr>
                        <a:t>waits for the specified amount of time.</a:t>
                      </a:r>
                    </a:p>
                  </a:txBody>
                  <a:tcPr marL="75762" marR="75762" marT="75762" marB="7576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1027" name="Rectangle 3"/>
          <p:cNvSpPr>
            <a:spLocks noChangeArrowheads="1"/>
          </p:cNvSpPr>
          <p:nvPr/>
        </p:nvSpPr>
        <p:spPr bwMode="auto">
          <a:xfrm>
            <a:off x="0" y="473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251520" y="1412776"/>
            <a:ext cx="8136904" cy="2554545"/>
          </a:xfrm>
          <a:prstGeom prst="rect">
            <a:avLst/>
          </a:prstGeom>
        </p:spPr>
        <p:txBody>
          <a:bodyPr wrap="square">
            <a:spAutoFit/>
          </a:bodyPr>
          <a:lstStyle/>
          <a:p>
            <a:pPr algn="just"/>
            <a:r>
              <a:rPr lang="en-IN" sz="2000" b="1" dirty="0"/>
              <a:t>1) wait() method</a:t>
            </a:r>
          </a:p>
          <a:p>
            <a:pPr algn="just"/>
            <a:endParaRPr lang="en-IN" sz="2000" dirty="0" smtClean="0"/>
          </a:p>
          <a:p>
            <a:pPr algn="just"/>
            <a:r>
              <a:rPr lang="en-IN" sz="2000" dirty="0" smtClean="0"/>
              <a:t>Causes </a:t>
            </a:r>
            <a:r>
              <a:rPr lang="en-IN" sz="2000" dirty="0"/>
              <a:t>current thread to release the lock and wait until either another thread invokes the notify() method or the </a:t>
            </a:r>
            <a:r>
              <a:rPr lang="en-IN" sz="2000" dirty="0" err="1"/>
              <a:t>notifyAll</a:t>
            </a:r>
            <a:r>
              <a:rPr lang="en-IN" sz="2000" dirty="0"/>
              <a:t>() method for this object, or a specified amount of time has elapsed</a:t>
            </a:r>
            <a:r>
              <a:rPr lang="en-IN" sz="2000" dirty="0" smtClean="0"/>
              <a:t>.</a:t>
            </a:r>
          </a:p>
          <a:p>
            <a:pPr algn="just"/>
            <a:endParaRPr lang="en-IN" sz="2000" dirty="0"/>
          </a:p>
          <a:p>
            <a:pPr algn="just"/>
            <a:r>
              <a:rPr lang="en-IN" sz="2000" dirty="0"/>
              <a:t>The current thread must own this object's monitor, so it must be called from the synchronized method only otherwise it will throw exception.</a:t>
            </a:r>
          </a:p>
        </p:txBody>
      </p:sp>
      <p:sp>
        <p:nvSpPr>
          <p:cNvPr id="5" name="Title 1"/>
          <p:cNvSpPr>
            <a:spLocks noGrp="1"/>
          </p:cNvSpPr>
          <p:nvPr>
            <p:ph type="title"/>
          </p:nvPr>
        </p:nvSpPr>
        <p:spPr>
          <a:xfrm>
            <a:off x="179512" y="0"/>
            <a:ext cx="8229600" cy="1143000"/>
          </a:xfrm>
        </p:spPr>
        <p:txBody>
          <a:bodyPr>
            <a:normAutofit/>
          </a:bodyPr>
          <a:lstStyle/>
          <a:p>
            <a:pPr algn="l"/>
            <a:r>
              <a:rPr lang="en-IN" sz="3200" dirty="0" smtClean="0"/>
              <a:t>Lets discuss few methods</a:t>
            </a:r>
            <a:endParaRPr lang="en-IN" sz="3200" dirty="0"/>
          </a:p>
        </p:txBody>
      </p:sp>
      <p:sp>
        <p:nvSpPr>
          <p:cNvPr id="6" name="Footer Placeholder 5"/>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algn="just">
              <a:buNone/>
            </a:pPr>
            <a:r>
              <a:rPr lang="en-IN" sz="2000" b="1" dirty="0" smtClean="0"/>
              <a:t>2) notify() </a:t>
            </a:r>
            <a:r>
              <a:rPr lang="en-IN" sz="2000" b="1" dirty="0" smtClean="0"/>
              <a:t>method</a:t>
            </a:r>
          </a:p>
          <a:p>
            <a:pPr algn="just">
              <a:buNone/>
            </a:pPr>
            <a:endParaRPr lang="en-IN" sz="2000" b="1" dirty="0" smtClean="0"/>
          </a:p>
          <a:p>
            <a:pPr algn="just">
              <a:buNone/>
            </a:pPr>
            <a:r>
              <a:rPr lang="en-IN" sz="2000" dirty="0" smtClean="0"/>
              <a:t>	Wakes up a single thread that is waiting on this object's monitor. If any threads are waiting on this object, one of them is chosen to be awakened. The choice is arbitrary and occurs at the discretion of the implementation. </a:t>
            </a:r>
          </a:p>
          <a:p>
            <a:pPr algn="just">
              <a:buNone/>
            </a:pPr>
            <a:r>
              <a:rPr lang="en-IN" sz="2000" dirty="0"/>
              <a:t>	</a:t>
            </a:r>
            <a:r>
              <a:rPr lang="en-IN" sz="2000" dirty="0" smtClean="0"/>
              <a:t>Syntax:  public final void notify()</a:t>
            </a:r>
          </a:p>
          <a:p>
            <a:pPr algn="just">
              <a:buNone/>
            </a:pPr>
            <a:endParaRPr lang="en-IN" sz="2000" dirty="0"/>
          </a:p>
          <a:p>
            <a:pPr algn="just">
              <a:buNone/>
            </a:pPr>
            <a:r>
              <a:rPr lang="en-IN" sz="2000" b="1" dirty="0"/>
              <a:t>3) </a:t>
            </a:r>
            <a:r>
              <a:rPr lang="en-IN" sz="2000" b="1" dirty="0" err="1"/>
              <a:t>notifyAll</a:t>
            </a:r>
            <a:r>
              <a:rPr lang="en-IN" sz="2000" b="1" dirty="0"/>
              <a:t>() </a:t>
            </a:r>
            <a:r>
              <a:rPr lang="en-IN" sz="2000" b="1" dirty="0" smtClean="0"/>
              <a:t>method</a:t>
            </a:r>
          </a:p>
          <a:p>
            <a:pPr algn="just">
              <a:buNone/>
            </a:pPr>
            <a:endParaRPr lang="en-IN" sz="2000" b="1" dirty="0"/>
          </a:p>
          <a:p>
            <a:pPr algn="just">
              <a:buNone/>
            </a:pPr>
            <a:r>
              <a:rPr lang="en-IN" sz="2000" dirty="0" smtClean="0"/>
              <a:t>	Wakes </a:t>
            </a:r>
            <a:r>
              <a:rPr lang="en-IN" sz="2000" dirty="0"/>
              <a:t>up all threads that are waiting on this object's monitor. </a:t>
            </a:r>
            <a:r>
              <a:rPr lang="en-IN" sz="2000" dirty="0" smtClean="0"/>
              <a:t>Syntax:  public </a:t>
            </a:r>
            <a:r>
              <a:rPr lang="en-IN" sz="2000" dirty="0"/>
              <a:t>final void </a:t>
            </a:r>
            <a:r>
              <a:rPr lang="en-IN" sz="2000" dirty="0" err="1"/>
              <a:t>notifyAll</a:t>
            </a:r>
            <a:r>
              <a:rPr lang="en-IN" sz="2000" dirty="0"/>
              <a:t>()</a:t>
            </a:r>
          </a:p>
          <a:p>
            <a:pPr algn="just">
              <a:buNone/>
            </a:pPr>
            <a:endParaRPr lang="en-IN" sz="2400" dirty="0"/>
          </a:p>
        </p:txBody>
      </p:sp>
      <p:sp>
        <p:nvSpPr>
          <p:cNvPr id="4" name="Footer Placeholder 3"/>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err="1" smtClean="0"/>
              <a:t>Contn</a:t>
            </a:r>
            <a:r>
              <a:rPr lang="en-IN" dirty="0" smtClean="0"/>
              <a:t>..</a:t>
            </a:r>
            <a:endParaRPr lang="en-IN" dirty="0"/>
          </a:p>
        </p:txBody>
      </p:sp>
      <p:sp>
        <p:nvSpPr>
          <p:cNvPr id="3" name="Content Placeholder 2"/>
          <p:cNvSpPr>
            <a:spLocks noGrp="1"/>
          </p:cNvSpPr>
          <p:nvPr>
            <p:ph idx="1"/>
          </p:nvPr>
        </p:nvSpPr>
        <p:spPr/>
        <p:txBody>
          <a:bodyPr>
            <a:normAutofit/>
          </a:bodyPr>
          <a:lstStyle/>
          <a:p>
            <a:r>
              <a:rPr lang="en-IN" sz="2000" b="1" dirty="0" err="1" smtClean="0"/>
              <a:t>isAlive</a:t>
            </a:r>
            <a:r>
              <a:rPr lang="en-IN" sz="2000" b="1" dirty="0" smtClean="0"/>
              <a:t>() </a:t>
            </a:r>
            <a:r>
              <a:rPr lang="en-IN" sz="2000" dirty="0" smtClean="0"/>
              <a:t>method is used to check the </a:t>
            </a:r>
            <a:r>
              <a:rPr lang="en-IN" sz="2000" dirty="0" err="1" smtClean="0"/>
              <a:t>existance</a:t>
            </a:r>
            <a:r>
              <a:rPr lang="en-IN" sz="2000" dirty="0" smtClean="0"/>
              <a:t> of a thread and used to find the status of the thread, returns a </a:t>
            </a:r>
            <a:r>
              <a:rPr lang="en-IN" sz="2000" dirty="0" err="1" smtClean="0"/>
              <a:t>boolean</a:t>
            </a:r>
            <a:r>
              <a:rPr lang="en-IN" sz="2000" dirty="0" smtClean="0"/>
              <a:t> result.</a:t>
            </a:r>
          </a:p>
          <a:p>
            <a:r>
              <a:rPr lang="en-IN" sz="2000" b="1" dirty="0" smtClean="0"/>
              <a:t>join</a:t>
            </a:r>
            <a:r>
              <a:rPr lang="en-IN" sz="2000" b="1" dirty="0" smtClean="0"/>
              <a:t>() </a:t>
            </a:r>
            <a:r>
              <a:rPr lang="en-IN" sz="2000" dirty="0" smtClean="0"/>
              <a:t>method allows a thread to wait until the thread, on which it is called terminates.</a:t>
            </a:r>
          </a:p>
          <a:p>
            <a:pPr lvl="1"/>
            <a:r>
              <a:rPr lang="en-IN" sz="1800" dirty="0" smtClean="0"/>
              <a:t>Public final void join() throws </a:t>
            </a:r>
            <a:r>
              <a:rPr lang="en-IN" sz="1800" dirty="0" err="1" smtClean="0"/>
              <a:t>IntrupptedException</a:t>
            </a:r>
            <a:endParaRPr lang="en-IN" sz="1800" dirty="0" smtClean="0"/>
          </a:p>
          <a:p>
            <a:pPr lvl="1">
              <a:buNone/>
            </a:pPr>
            <a:r>
              <a:rPr lang="en-IN" sz="1800" dirty="0" smtClean="0"/>
              <a:t>Yield() give other threads a chance to execute.</a:t>
            </a:r>
          </a:p>
          <a:p>
            <a:pPr lvl="1">
              <a:buNone/>
            </a:pPr>
            <a:endParaRPr lang="en-IN" sz="1800" dirty="0" smtClean="0"/>
          </a:p>
          <a:p>
            <a:endParaRPr lang="en-IN" sz="2000" dirty="0" smtClean="0"/>
          </a:p>
          <a:p>
            <a:pPr>
              <a:buNone/>
            </a:pPr>
            <a:endParaRPr lang="en-IN" sz="2000" dirty="0"/>
          </a:p>
        </p:txBody>
      </p:sp>
      <p:sp>
        <p:nvSpPr>
          <p:cNvPr id="4" name="Footer Placeholder 3"/>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Thread Priority</a:t>
            </a:r>
            <a:endParaRPr lang="en-IN" dirty="0"/>
          </a:p>
        </p:txBody>
      </p:sp>
      <p:sp>
        <p:nvSpPr>
          <p:cNvPr id="3" name="Content Placeholder 2"/>
          <p:cNvSpPr>
            <a:spLocks noGrp="1"/>
          </p:cNvSpPr>
          <p:nvPr>
            <p:ph idx="1"/>
          </p:nvPr>
        </p:nvSpPr>
        <p:spPr/>
        <p:txBody>
          <a:bodyPr>
            <a:normAutofit/>
          </a:bodyPr>
          <a:lstStyle/>
          <a:p>
            <a:r>
              <a:rPr lang="en-IN" sz="2400" dirty="0" smtClean="0"/>
              <a:t>JRE executes threads based on their priority. </a:t>
            </a:r>
          </a:p>
          <a:p>
            <a:r>
              <a:rPr lang="en-IN" sz="2400" dirty="0" smtClean="0"/>
              <a:t>A CPU can execute only one thread at a time. </a:t>
            </a:r>
          </a:p>
          <a:p>
            <a:r>
              <a:rPr lang="en-IN" sz="2400" dirty="0" smtClean="0"/>
              <a:t>The threads are scheduled by JRE by using fixed-priority scheduling. </a:t>
            </a:r>
          </a:p>
          <a:p>
            <a:r>
              <a:rPr lang="en-IN" sz="2400" dirty="0" smtClean="0"/>
              <a:t>Each thread has a priority that affects its position in the thread queue of the processor. </a:t>
            </a:r>
          </a:p>
          <a:p>
            <a:r>
              <a:rPr lang="en-IN" sz="2400" dirty="0" smtClean="0"/>
              <a:t>A thread with a higher priority runs before threads with a lower priority.</a:t>
            </a:r>
          </a:p>
          <a:p>
            <a:r>
              <a:rPr lang="en-IN" sz="2400" dirty="0" smtClean="0"/>
              <a:t>Thread priorities are integer values in the range of 1 to 10 that specify the priority of one thread with respect to the priority of another thread. </a:t>
            </a:r>
          </a:p>
          <a:p>
            <a:endParaRPr lang="en-IN" sz="2400" dirty="0"/>
          </a:p>
        </p:txBody>
      </p:sp>
      <p:sp>
        <p:nvSpPr>
          <p:cNvPr id="4" name="Footer Placeholder 3"/>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Cont..</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If the processor encounters another thread with a higher priority, the current thread is pushed back, and the thread with the higher priority is executed. </a:t>
            </a:r>
          </a:p>
          <a:p>
            <a:r>
              <a:rPr lang="en-IN" dirty="0" smtClean="0"/>
              <a:t>The next thread of a lower priority starts executing if a higher priority thread stops or becomes not </a:t>
            </a:r>
            <a:r>
              <a:rPr lang="en-IN" dirty="0" err="1" smtClean="0"/>
              <a:t>runnable</a:t>
            </a:r>
            <a:r>
              <a:rPr lang="en-IN" dirty="0" smtClean="0"/>
              <a:t>. </a:t>
            </a:r>
          </a:p>
          <a:p>
            <a:r>
              <a:rPr lang="en-IN" dirty="0" smtClean="0"/>
              <a:t>A thread is pushed back in the queue by another thread if it is waiting for an I/O operation. </a:t>
            </a:r>
          </a:p>
          <a:p>
            <a:r>
              <a:rPr lang="en-IN" dirty="0" smtClean="0"/>
              <a:t>A thread can also be pushed back in the queue when the time for which the sleep() method was called on another higher priority thread gets over.</a:t>
            </a:r>
          </a:p>
          <a:p>
            <a:endParaRPr lang="en-IN" dirty="0"/>
          </a:p>
        </p:txBody>
      </p:sp>
      <p:sp>
        <p:nvSpPr>
          <p:cNvPr id="4" name="Footer Placeholder 3"/>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Cont..</a:t>
            </a:r>
            <a:endParaRPr lang="en-IN" dirty="0"/>
          </a:p>
        </p:txBody>
      </p:sp>
      <p:sp>
        <p:nvSpPr>
          <p:cNvPr id="3" name="Content Placeholder 2"/>
          <p:cNvSpPr>
            <a:spLocks noGrp="1"/>
          </p:cNvSpPr>
          <p:nvPr>
            <p:ph idx="1"/>
          </p:nvPr>
        </p:nvSpPr>
        <p:spPr/>
        <p:txBody>
          <a:bodyPr>
            <a:normAutofit/>
          </a:bodyPr>
          <a:lstStyle/>
          <a:p>
            <a:r>
              <a:rPr lang="en-IN" sz="2400" dirty="0" smtClean="0"/>
              <a:t>You can set priority to threads using the </a:t>
            </a:r>
            <a:r>
              <a:rPr lang="en-IN" sz="2400" dirty="0" err="1" smtClean="0"/>
              <a:t>setsetPriority</a:t>
            </a:r>
            <a:r>
              <a:rPr lang="en-IN" sz="2400" dirty="0" smtClean="0"/>
              <a:t>() method of the Thread class. The signature of the </a:t>
            </a:r>
            <a:r>
              <a:rPr lang="en-IN" sz="2400" dirty="0" err="1" smtClean="0"/>
              <a:t>setPriority</a:t>
            </a:r>
            <a:r>
              <a:rPr lang="en-IN" sz="2400" dirty="0" smtClean="0"/>
              <a:t>() method is : public final void </a:t>
            </a:r>
            <a:r>
              <a:rPr lang="en-IN" sz="2400" dirty="0" err="1" smtClean="0"/>
              <a:t>setPriority</a:t>
            </a:r>
            <a:r>
              <a:rPr lang="en-IN" sz="2400" dirty="0" smtClean="0"/>
              <a:t>(</a:t>
            </a:r>
            <a:r>
              <a:rPr lang="en-IN" sz="2400" dirty="0" err="1" smtClean="0"/>
              <a:t>int</a:t>
            </a:r>
            <a:r>
              <a:rPr lang="en-IN" sz="2400" dirty="0" smtClean="0"/>
              <a:t> </a:t>
            </a:r>
            <a:r>
              <a:rPr lang="en-IN" sz="2400" dirty="0" err="1" smtClean="0"/>
              <a:t>newPriority</a:t>
            </a:r>
            <a:r>
              <a:rPr lang="en-IN" sz="2400" dirty="0" smtClean="0"/>
              <a:t>)</a:t>
            </a:r>
          </a:p>
          <a:p>
            <a:r>
              <a:rPr lang="en-IN" sz="2400" dirty="0" smtClean="0"/>
              <a:t>The priority levels should be within the range of two constants, MIN_PRIORITY and MAX_PRIORITY. (0 to 10)</a:t>
            </a:r>
          </a:p>
          <a:p>
            <a:endParaRPr lang="en-IN" sz="2400" dirty="0" smtClean="0"/>
          </a:p>
          <a:p>
            <a:endParaRPr lang="en-IN" sz="2400" dirty="0"/>
          </a:p>
        </p:txBody>
      </p:sp>
      <p:sp>
        <p:nvSpPr>
          <p:cNvPr id="5" name="Footer Placeholder 4"/>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FAQ</a:t>
            </a:r>
            <a:endParaRPr lang="en-IN" dirty="0"/>
          </a:p>
        </p:txBody>
      </p:sp>
      <p:sp>
        <p:nvSpPr>
          <p:cNvPr id="3" name="Content Placeholder 2"/>
          <p:cNvSpPr>
            <a:spLocks noGrp="1"/>
          </p:cNvSpPr>
          <p:nvPr>
            <p:ph idx="1"/>
          </p:nvPr>
        </p:nvSpPr>
        <p:spPr>
          <a:xfrm>
            <a:off x="467544" y="1484784"/>
            <a:ext cx="8229600" cy="4525963"/>
          </a:xfrm>
        </p:spPr>
        <p:txBody>
          <a:bodyPr>
            <a:noAutofit/>
          </a:bodyPr>
          <a:lstStyle/>
          <a:p>
            <a:pPr algn="just"/>
            <a:r>
              <a:rPr lang="en-IN" sz="2400" dirty="0" smtClean="0"/>
              <a:t>What will happen if you start a thread twice?</a:t>
            </a:r>
          </a:p>
          <a:p>
            <a:pPr algn="just">
              <a:buNone/>
            </a:pPr>
            <a:r>
              <a:rPr lang="en-IN" sz="2400" dirty="0" smtClean="0"/>
              <a:t>	No. After starting a thread, it can never be started again. If you does so, an </a:t>
            </a:r>
            <a:r>
              <a:rPr lang="en-IN" sz="2400" dirty="0" err="1" smtClean="0"/>
              <a:t>IllegalThreadStateException</a:t>
            </a:r>
            <a:r>
              <a:rPr lang="en-IN" sz="2400" dirty="0" smtClean="0"/>
              <a:t> is thrown. In such case, thread will run once but for second time, it will throw exception.</a:t>
            </a:r>
          </a:p>
          <a:p>
            <a:pPr algn="just"/>
            <a:r>
              <a:rPr lang="en-IN" sz="2400" dirty="0" smtClean="0"/>
              <a:t>What is the difference between a process and a thread?</a:t>
            </a:r>
          </a:p>
          <a:p>
            <a:pPr algn="just">
              <a:buNone/>
            </a:pPr>
            <a:r>
              <a:rPr lang="en-IN" sz="2400" dirty="0" smtClean="0"/>
              <a:t>	Threads are used for small tasks, whereas processes are used for more 'heavyweight' tasks – basically the execution of applications. Another difference between a thread and a process is that threads within the same process share the same address space, whereas different processes do not</a:t>
            </a:r>
            <a:r>
              <a:rPr lang="en-IN" sz="2400" dirty="0" smtClean="0"/>
              <a:t>.</a:t>
            </a:r>
            <a:endParaRPr lang="en-IN" sz="2400" dirty="0"/>
          </a:p>
        </p:txBody>
      </p:sp>
      <p:sp>
        <p:nvSpPr>
          <p:cNvPr id="4" name="Footer Placeholder 3"/>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FAQ</a:t>
            </a:r>
            <a:endParaRPr lang="en-IN" dirty="0"/>
          </a:p>
        </p:txBody>
      </p:sp>
      <p:sp>
        <p:nvSpPr>
          <p:cNvPr id="3" name="Content Placeholder 2"/>
          <p:cNvSpPr>
            <a:spLocks noGrp="1"/>
          </p:cNvSpPr>
          <p:nvPr>
            <p:ph idx="1"/>
          </p:nvPr>
        </p:nvSpPr>
        <p:spPr>
          <a:xfrm>
            <a:off x="395536" y="980728"/>
            <a:ext cx="8229600" cy="4525963"/>
          </a:xfrm>
        </p:spPr>
        <p:txBody>
          <a:bodyPr>
            <a:noAutofit/>
          </a:bodyPr>
          <a:lstStyle/>
          <a:p>
            <a:pPr algn="just">
              <a:buNone/>
            </a:pPr>
            <a:endParaRPr lang="en-IN" sz="2400" dirty="0" smtClean="0"/>
          </a:p>
          <a:p>
            <a:pPr algn="just"/>
            <a:r>
              <a:rPr lang="en-IN" sz="2400" dirty="0" smtClean="0"/>
              <a:t>Can we execute a program without main () method?</a:t>
            </a:r>
          </a:p>
          <a:p>
            <a:pPr algn="just">
              <a:buNone/>
            </a:pPr>
            <a:r>
              <a:rPr lang="en-IN" sz="2400" dirty="0" smtClean="0"/>
              <a:t>	Yes You can compile and execute without main method By using static block. But after static block executed (printed) you will get an error saying no main method found. And Latest INFO --&gt; YOU cant Do this with JAVA 7 version. IT will not execute</a:t>
            </a:r>
            <a:r>
              <a:rPr lang="en-IN" sz="2400" dirty="0" smtClean="0"/>
              <a:t>.</a:t>
            </a:r>
          </a:p>
          <a:p>
            <a:pPr algn="just">
              <a:buNone/>
            </a:pPr>
            <a:endParaRPr lang="en-IN" sz="2400" dirty="0" smtClean="0"/>
          </a:p>
          <a:p>
            <a:pPr algn="just"/>
            <a:r>
              <a:rPr lang="en-IN" sz="2400" dirty="0" smtClean="0"/>
              <a:t>Why thread is a light weight process?</a:t>
            </a:r>
          </a:p>
          <a:p>
            <a:pPr algn="just">
              <a:buNone/>
            </a:pPr>
            <a:r>
              <a:rPr lang="en-IN" sz="2400" dirty="0" smtClean="0"/>
              <a:t>	Also threads within a process share the same address space because of which cost of communication between threads is low as it is using the same code section, data section and OS resources, so these all features of thread makes it a "lightweight process"</a:t>
            </a:r>
          </a:p>
          <a:p>
            <a:pPr algn="just">
              <a:buNone/>
            </a:pPr>
            <a:endParaRPr lang="en-IN" sz="2400" dirty="0"/>
          </a:p>
        </p:txBody>
      </p:sp>
      <p:sp>
        <p:nvSpPr>
          <p:cNvPr id="4" name="Footer Placeholder 3"/>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dirty="0" smtClean="0"/>
              <a:t>Lets see few example programs</a:t>
            </a:r>
          </a:p>
          <a:p>
            <a:pPr>
              <a:buNone/>
            </a:pPr>
            <a:endParaRPr lang="en-IN" dirty="0" smtClean="0"/>
          </a:p>
          <a:p>
            <a:pPr marL="514350" indent="-514350">
              <a:buAutoNum type="arabicParenR"/>
            </a:pPr>
            <a:r>
              <a:rPr lang="en-IN" dirty="0" smtClean="0"/>
              <a:t>IsAlivedemo.java</a:t>
            </a:r>
          </a:p>
          <a:p>
            <a:pPr marL="514350" indent="-514350">
              <a:buAutoNum type="arabicParenR"/>
            </a:pPr>
            <a:r>
              <a:rPr lang="en-IN" dirty="0" smtClean="0"/>
              <a:t>JoinDemo.java</a:t>
            </a:r>
          </a:p>
          <a:p>
            <a:pPr marL="514350" indent="-514350">
              <a:buAutoNum type="arabicParenR"/>
            </a:pPr>
            <a:r>
              <a:rPr lang="en-IN" dirty="0" smtClean="0"/>
              <a:t>PriorityDemo.java</a:t>
            </a:r>
          </a:p>
          <a:p>
            <a:pPr marL="514350" indent="-514350">
              <a:buAutoNum type="arabicParenR"/>
            </a:pPr>
            <a:r>
              <a:rPr lang="en-IN" dirty="0" smtClean="0"/>
              <a:t>NoSyncDemo.java</a:t>
            </a:r>
          </a:p>
          <a:p>
            <a:pPr marL="514350" indent="-514350">
              <a:buAutoNum type="arabicParenR"/>
            </a:pPr>
            <a:endParaRPr lang="en-IN" dirty="0"/>
          </a:p>
        </p:txBody>
      </p:sp>
      <p:sp>
        <p:nvSpPr>
          <p:cNvPr id="4" name="Footer Placeholder 3"/>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Multithreading</a:t>
            </a:r>
            <a:endParaRPr lang="en-IN" dirty="0"/>
          </a:p>
        </p:txBody>
      </p:sp>
      <p:sp>
        <p:nvSpPr>
          <p:cNvPr id="3" name="Content Placeholder 2"/>
          <p:cNvSpPr>
            <a:spLocks noGrp="1"/>
          </p:cNvSpPr>
          <p:nvPr>
            <p:ph idx="1"/>
          </p:nvPr>
        </p:nvSpPr>
        <p:spPr>
          <a:xfrm>
            <a:off x="323528" y="1628800"/>
            <a:ext cx="8229600" cy="4525963"/>
          </a:xfrm>
        </p:spPr>
        <p:txBody>
          <a:bodyPr>
            <a:normAutofit/>
          </a:bodyPr>
          <a:lstStyle/>
          <a:p>
            <a:pPr algn="just"/>
            <a:r>
              <a:rPr lang="en-IN" sz="2000" dirty="0" smtClean="0"/>
              <a:t>To perform multiple actions </a:t>
            </a:r>
            <a:r>
              <a:rPr lang="en-IN" sz="2000" dirty="0" err="1" smtClean="0"/>
              <a:t>parallelly</a:t>
            </a:r>
            <a:endParaRPr lang="en-IN" sz="2000" dirty="0" smtClean="0"/>
          </a:p>
          <a:p>
            <a:pPr algn="just"/>
            <a:r>
              <a:rPr lang="en-IN" sz="2000" dirty="0" smtClean="0"/>
              <a:t>Make better use of your CPU. CPU may be blocked by IO or other stuff. While waiting, why not letting other threads use it</a:t>
            </a:r>
          </a:p>
          <a:p>
            <a:pPr algn="just"/>
            <a:r>
              <a:rPr lang="en-IN" sz="2000" dirty="0" smtClean="0"/>
              <a:t>we can divide our job into several independent parts. For example, suppose you have to execute a complex database query for fetching data and if you can divide that query into </a:t>
            </a:r>
            <a:r>
              <a:rPr lang="en-IN" sz="2000" dirty="0" err="1" smtClean="0"/>
              <a:t>sereval</a:t>
            </a:r>
            <a:r>
              <a:rPr lang="en-IN" sz="2000" dirty="0" smtClean="0"/>
              <a:t> independent queries, then it will be better if you assign a thread to each query and run all in parallel. In that way, your final result output will be faster. Again, this is an example when you have the leverage to run </a:t>
            </a:r>
            <a:r>
              <a:rPr lang="en-IN" sz="2000" dirty="0" err="1" smtClean="0"/>
              <a:t>mutliple</a:t>
            </a:r>
            <a:r>
              <a:rPr lang="en-IN" sz="2000" dirty="0" smtClean="0"/>
              <a:t> database queries.</a:t>
            </a:r>
          </a:p>
          <a:p>
            <a:pPr algn="just"/>
            <a:endParaRPr lang="en-IN" sz="2000" dirty="0" smtClean="0"/>
          </a:p>
          <a:p>
            <a:pPr algn="just"/>
            <a:endParaRPr lang="en-IN" sz="2000" dirty="0"/>
          </a:p>
        </p:txBody>
      </p:sp>
      <p:sp>
        <p:nvSpPr>
          <p:cNvPr id="4" name="Footer Placeholder 3"/>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3140968"/>
            <a:ext cx="8229600" cy="2985195"/>
          </a:xfrm>
        </p:spPr>
        <p:txBody>
          <a:bodyPr>
            <a:normAutofit/>
          </a:bodyPr>
          <a:lstStyle/>
          <a:p>
            <a:pPr algn="ctr">
              <a:buNone/>
            </a:pPr>
            <a:r>
              <a:rPr lang="en-IN" sz="4400" dirty="0" smtClean="0"/>
              <a:t>Thank you</a:t>
            </a:r>
            <a:endParaRPr lang="en-IN" sz="4400" dirty="0"/>
          </a:p>
        </p:txBody>
      </p:sp>
      <p:sp>
        <p:nvSpPr>
          <p:cNvPr id="4" name="Footer Placeholder 3"/>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4525963"/>
          </a:xfrm>
        </p:spPr>
        <p:txBody>
          <a:bodyPr/>
          <a:lstStyle/>
          <a:p>
            <a:r>
              <a:rPr lang="en-IN" dirty="0" smtClean="0"/>
              <a:t>Multithreaded programming has these characteristics:</a:t>
            </a:r>
          </a:p>
          <a:p>
            <a:pPr lvl="1"/>
            <a:r>
              <a:rPr lang="en-IN" dirty="0" smtClean="0"/>
              <a:t>Multiple Threads are from one </a:t>
            </a:r>
            <a:r>
              <a:rPr lang="en-IN" dirty="0" err="1" smtClean="0"/>
              <a:t>Runnable</a:t>
            </a:r>
            <a:r>
              <a:rPr lang="en-IN" dirty="0" smtClean="0"/>
              <a:t> Interface</a:t>
            </a:r>
          </a:p>
          <a:p>
            <a:pPr lvl="1"/>
            <a:r>
              <a:rPr lang="en-IN" dirty="0" smtClean="0"/>
              <a:t>Threads share the same data and code</a:t>
            </a:r>
          </a:p>
          <a:p>
            <a:pPr lvl="1">
              <a:buNone/>
            </a:pPr>
            <a:r>
              <a:rPr lang="en-IN" dirty="0"/>
              <a:t>	</a:t>
            </a:r>
            <a:r>
              <a:rPr lang="en-IN" dirty="0" smtClean="0"/>
              <a:t>	</a:t>
            </a:r>
            <a:r>
              <a:rPr lang="en-IN" dirty="0" err="1" smtClean="0"/>
              <a:t>Eg</a:t>
            </a:r>
            <a:r>
              <a:rPr lang="en-IN" dirty="0" smtClean="0"/>
              <a:t>: Thread t1 = new Thread(r);</a:t>
            </a:r>
          </a:p>
          <a:p>
            <a:pPr lvl="1">
              <a:buNone/>
            </a:pPr>
            <a:r>
              <a:rPr lang="en-IN" dirty="0"/>
              <a:t>	</a:t>
            </a:r>
            <a:r>
              <a:rPr lang="en-IN" dirty="0" smtClean="0"/>
              <a:t>		Thread t2 = new Thread(r);</a:t>
            </a:r>
            <a:endParaRPr lang="en-IN" dirty="0"/>
          </a:p>
        </p:txBody>
      </p:sp>
      <p:graphicFrame>
        <p:nvGraphicFramePr>
          <p:cNvPr id="4" name="Diagram 3"/>
          <p:cNvGraphicFramePr/>
          <p:nvPr/>
        </p:nvGraphicFramePr>
        <p:xfrm>
          <a:off x="3347864" y="3861048"/>
          <a:ext cx="3696072" cy="2464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pPr algn="l"/>
            <a:r>
              <a:rPr lang="en-IN" dirty="0" smtClean="0"/>
              <a:t>Usage</a:t>
            </a:r>
            <a:endParaRPr lang="en-IN" dirty="0"/>
          </a:p>
        </p:txBody>
      </p:sp>
      <p:sp>
        <p:nvSpPr>
          <p:cNvPr id="3" name="Content Placeholder 2"/>
          <p:cNvSpPr>
            <a:spLocks noGrp="1"/>
          </p:cNvSpPr>
          <p:nvPr>
            <p:ph idx="1"/>
          </p:nvPr>
        </p:nvSpPr>
        <p:spPr/>
        <p:txBody>
          <a:bodyPr>
            <a:normAutofit/>
          </a:bodyPr>
          <a:lstStyle/>
          <a:p>
            <a:pPr algn="just"/>
            <a:r>
              <a:rPr lang="en-IN" sz="2400" dirty="0" smtClean="0"/>
              <a:t> In word pad, typing a text uses one thread and word correction is checked by another thread.</a:t>
            </a:r>
          </a:p>
          <a:p>
            <a:pPr algn="just"/>
            <a:r>
              <a:rPr lang="en-IN" sz="2400" dirty="0"/>
              <a:t>I</a:t>
            </a:r>
            <a:r>
              <a:rPr lang="en-IN" sz="2400" dirty="0" smtClean="0"/>
              <a:t>n </a:t>
            </a:r>
            <a:r>
              <a:rPr lang="en-IN" sz="2400" dirty="0" err="1" smtClean="0"/>
              <a:t>whats</a:t>
            </a:r>
            <a:r>
              <a:rPr lang="en-IN" sz="2400" dirty="0" smtClean="0"/>
              <a:t> app multiple users request the server at same time for sending message to another user, then server assigns each user one thread. Then all user requests are executed at same time.</a:t>
            </a:r>
          </a:p>
          <a:p>
            <a:pPr algn="just"/>
            <a:r>
              <a:rPr lang="en-IN" sz="2400" dirty="0" smtClean="0"/>
              <a:t>In gaming also multi threading is used</a:t>
            </a:r>
          </a:p>
          <a:p>
            <a:pPr algn="just"/>
            <a:r>
              <a:rPr lang="en-IN" sz="2400" dirty="0" smtClean="0"/>
              <a:t>All latest operating systems are multi threaded</a:t>
            </a:r>
          </a:p>
          <a:p>
            <a:pPr algn="just"/>
            <a:endParaRPr lang="en-IN" sz="2400" dirty="0"/>
          </a:p>
        </p:txBody>
      </p:sp>
      <p:pic>
        <p:nvPicPr>
          <p:cNvPr id="1026" name="Picture 2"/>
          <p:cNvPicPr>
            <a:picLocks noChangeAspect="1" noChangeArrowheads="1"/>
          </p:cNvPicPr>
          <p:nvPr/>
        </p:nvPicPr>
        <p:blipFill>
          <a:blip r:embed="rId2" cstate="print"/>
          <a:srcRect/>
          <a:stretch>
            <a:fillRect/>
          </a:stretch>
        </p:blipFill>
        <p:spPr bwMode="auto">
          <a:xfrm>
            <a:off x="5940152" y="5105400"/>
            <a:ext cx="2600325" cy="17526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Advantages</a:t>
            </a:r>
            <a:endParaRPr lang="en-IN" dirty="0"/>
          </a:p>
        </p:txBody>
      </p:sp>
      <p:sp>
        <p:nvSpPr>
          <p:cNvPr id="3" name="Content Placeholder 2"/>
          <p:cNvSpPr>
            <a:spLocks noGrp="1"/>
          </p:cNvSpPr>
          <p:nvPr>
            <p:ph idx="1"/>
          </p:nvPr>
        </p:nvSpPr>
        <p:spPr>
          <a:xfrm>
            <a:off x="395536" y="1340768"/>
            <a:ext cx="8229600" cy="4525963"/>
          </a:xfrm>
        </p:spPr>
        <p:txBody>
          <a:bodyPr>
            <a:noAutofit/>
          </a:bodyPr>
          <a:lstStyle/>
          <a:p>
            <a:pPr algn="just"/>
            <a:r>
              <a:rPr lang="en-IN" sz="2000" dirty="0" smtClean="0"/>
              <a:t>Multi tasking: You can perform many operations together so it saves time.</a:t>
            </a:r>
          </a:p>
          <a:p>
            <a:pPr algn="just"/>
            <a:r>
              <a:rPr lang="en-IN" sz="2000" dirty="0" smtClean="0"/>
              <a:t>Responsive: As there are different threads running in each program then if one thread stops working then other threads keep the program running and response to the user quickly.</a:t>
            </a:r>
          </a:p>
          <a:p>
            <a:pPr algn="just"/>
            <a:r>
              <a:rPr lang="en-IN" sz="2000" dirty="0" smtClean="0"/>
              <a:t>Resource utilization: Idle time of CPU becomes less as there are several threads running in each program.</a:t>
            </a:r>
          </a:p>
          <a:p>
            <a:pPr algn="just"/>
            <a:r>
              <a:rPr lang="en-IN" sz="2000" dirty="0" smtClean="0"/>
              <a:t>Parallel execution: In multiprocessor multiple tasks/threads of the program complete in parallel.</a:t>
            </a:r>
          </a:p>
          <a:p>
            <a:pPr algn="just"/>
            <a:r>
              <a:rPr lang="en-IN" sz="2000" dirty="0" smtClean="0"/>
              <a:t>Large programs run smoothly: If you have a high-end processor with </a:t>
            </a:r>
            <a:r>
              <a:rPr lang="en-IN" sz="2000" dirty="0" err="1" smtClean="0"/>
              <a:t>multicore</a:t>
            </a:r>
            <a:r>
              <a:rPr lang="en-IN" sz="2000" dirty="0" smtClean="0"/>
              <a:t> inside processor then large programs run without any problem. In complex GUI apps there exist many threads and each thread performs its own work. So without interfering with the operating system, large programs perform well. If any thread stops responding then other thread take care of it.</a:t>
            </a:r>
          </a:p>
          <a:p>
            <a:pPr algn="just"/>
            <a:r>
              <a:rPr lang="en-IN" sz="2000" dirty="0" smtClean="0"/>
              <a:t>Data sharing: Threads within a program share same data with each other so there is no extra space required for each thread.</a:t>
            </a:r>
          </a:p>
          <a:p>
            <a:pPr algn="just"/>
            <a:endParaRPr lang="en-IN" sz="2000" dirty="0" smtClean="0"/>
          </a:p>
          <a:p>
            <a:pPr algn="just"/>
            <a:endParaRPr lang="en-IN" sz="2000" dirty="0"/>
          </a:p>
        </p:txBody>
      </p:sp>
      <p:sp>
        <p:nvSpPr>
          <p:cNvPr id="4" name="Footer Placeholder 3"/>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smtClean="0"/>
              <a:t>Disadvantages</a:t>
            </a:r>
            <a:br>
              <a:rPr lang="en-IN" dirty="0" smtClean="0"/>
            </a:br>
            <a:endParaRPr lang="en-IN" dirty="0"/>
          </a:p>
        </p:txBody>
      </p:sp>
      <p:sp>
        <p:nvSpPr>
          <p:cNvPr id="3" name="Content Placeholder 2"/>
          <p:cNvSpPr>
            <a:spLocks noGrp="1"/>
          </p:cNvSpPr>
          <p:nvPr>
            <p:ph idx="1"/>
          </p:nvPr>
        </p:nvSpPr>
        <p:spPr/>
        <p:txBody>
          <a:bodyPr>
            <a:noAutofit/>
          </a:bodyPr>
          <a:lstStyle/>
          <a:p>
            <a:pPr algn="just">
              <a:buNone/>
            </a:pPr>
            <a:r>
              <a:rPr lang="en-IN" sz="2400" b="1" dirty="0" smtClean="0"/>
              <a:t>Security</a:t>
            </a:r>
            <a:r>
              <a:rPr lang="en-IN" sz="2400" dirty="0" smtClean="0"/>
              <a:t>: As threads within a program share same data so if any unknown thread comes then it can change data.</a:t>
            </a:r>
          </a:p>
          <a:p>
            <a:pPr algn="just">
              <a:buNone/>
            </a:pPr>
            <a:r>
              <a:rPr lang="en-IN" sz="2400" b="1" dirty="0" smtClean="0"/>
              <a:t>Thread Cloning: </a:t>
            </a:r>
            <a:r>
              <a:rPr lang="en-IN" sz="2400" dirty="0" smtClean="0"/>
              <a:t>If one thread wants to clone then other threads in a program needs to reassign data</a:t>
            </a:r>
          </a:p>
          <a:p>
            <a:pPr algn="just">
              <a:buNone/>
            </a:pPr>
            <a:r>
              <a:rPr lang="en-IN" sz="2400" b="1" dirty="0" smtClean="0"/>
              <a:t>Blocking program: </a:t>
            </a:r>
            <a:r>
              <a:rPr lang="en-IN" sz="2400" dirty="0" smtClean="0"/>
              <a:t>Suppose there is single kernel thread handling the whole program, if that kernel thread stops then it will result in blocking the whole program.</a:t>
            </a:r>
          </a:p>
          <a:p>
            <a:pPr algn="just">
              <a:buNone/>
            </a:pPr>
            <a:r>
              <a:rPr lang="en-IN" sz="2400" b="1" dirty="0" smtClean="0"/>
              <a:t>Slow down the system: </a:t>
            </a:r>
            <a:r>
              <a:rPr lang="en-IN" sz="2400" dirty="0" smtClean="0"/>
              <a:t>If there is single core processor running then multithreading slows down the computer as there become a heavy load on the single processor.</a:t>
            </a:r>
            <a:endParaRPr lang="en-IN" sz="2400" dirty="0"/>
          </a:p>
        </p:txBody>
      </p:sp>
      <p:sp>
        <p:nvSpPr>
          <p:cNvPr id="4" name="Footer Placeholder 3"/>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IN" dirty="0"/>
          </a:p>
        </p:txBody>
      </p:sp>
      <p:sp>
        <p:nvSpPr>
          <p:cNvPr id="3" name="Content Placeholder 2"/>
          <p:cNvSpPr>
            <a:spLocks noGrp="1"/>
          </p:cNvSpPr>
          <p:nvPr>
            <p:ph idx="1"/>
          </p:nvPr>
        </p:nvSpPr>
        <p:spPr>
          <a:xfrm>
            <a:off x="467544" y="1412776"/>
            <a:ext cx="8229600" cy="4525963"/>
          </a:xfrm>
        </p:spPr>
        <p:txBody>
          <a:bodyPr>
            <a:noAutofit/>
          </a:bodyPr>
          <a:lstStyle/>
          <a:p>
            <a:pPr>
              <a:buNone/>
            </a:pPr>
            <a:endParaRPr lang="en-IN" sz="2000" b="1" dirty="0" smtClean="0"/>
          </a:p>
          <a:p>
            <a:pPr>
              <a:buNone/>
            </a:pPr>
            <a:r>
              <a:rPr lang="en-IN" sz="2000" b="1" dirty="0" smtClean="0"/>
              <a:t>public </a:t>
            </a:r>
            <a:r>
              <a:rPr lang="en-IN" sz="2000" b="1" dirty="0" smtClean="0"/>
              <a:t>static </a:t>
            </a:r>
            <a:r>
              <a:rPr lang="en-IN" sz="2000" b="1" dirty="0" err="1" smtClean="0"/>
              <a:t>enum</a:t>
            </a:r>
            <a:r>
              <a:rPr lang="en-IN" sz="2000" b="1" dirty="0" smtClean="0"/>
              <a:t> </a:t>
            </a:r>
            <a:r>
              <a:rPr lang="en-IN" sz="2000" b="1" dirty="0" err="1" smtClean="0"/>
              <a:t>Thread.State</a:t>
            </a:r>
            <a:r>
              <a:rPr lang="en-IN" sz="2000" b="1" dirty="0" smtClean="0"/>
              <a:t> extends </a:t>
            </a:r>
            <a:r>
              <a:rPr lang="en-IN" sz="2000" b="1" dirty="0" err="1" smtClean="0"/>
              <a:t>Enum</a:t>
            </a:r>
            <a:r>
              <a:rPr lang="en-IN" sz="2000" b="1" dirty="0" smtClean="0"/>
              <a:t>&lt;</a:t>
            </a:r>
            <a:r>
              <a:rPr lang="en-IN" sz="2000" b="1" dirty="0" err="1" smtClean="0"/>
              <a:t>Thread.State</a:t>
            </a:r>
            <a:r>
              <a:rPr lang="en-IN" sz="2000" b="1" dirty="0" smtClean="0"/>
              <a:t>&gt;</a:t>
            </a:r>
          </a:p>
          <a:p>
            <a:pPr>
              <a:buNone/>
            </a:pPr>
            <a:endParaRPr lang="en-IN" sz="2000" dirty="0"/>
          </a:p>
          <a:p>
            <a:pPr>
              <a:buNone/>
            </a:pPr>
            <a:r>
              <a:rPr lang="en-IN" sz="2000" dirty="0" smtClean="0"/>
              <a:t>A thread state. A thread can be in one of the following states:</a:t>
            </a:r>
          </a:p>
          <a:p>
            <a:r>
              <a:rPr lang="en-IN" sz="2000" dirty="0" smtClean="0"/>
              <a:t>NEW - A thread that has not yet started is in this state.</a:t>
            </a:r>
          </a:p>
          <a:p>
            <a:r>
              <a:rPr lang="en-IN" sz="2000" dirty="0" smtClean="0"/>
              <a:t>RUNNABLE - A thread executing in the Java virtual machine is in this state.</a:t>
            </a:r>
          </a:p>
          <a:p>
            <a:r>
              <a:rPr lang="en-IN" sz="2000" dirty="0" smtClean="0"/>
              <a:t>BLOCKED - A thread that is blocked waiting for a monitor lock is in this state.</a:t>
            </a:r>
          </a:p>
          <a:p>
            <a:r>
              <a:rPr lang="en-IN" sz="2000" dirty="0" smtClean="0"/>
              <a:t>WAITING - A thread that is waiting indefinitely for another thread to perform a particular action is 	in this state.</a:t>
            </a:r>
          </a:p>
          <a:p>
            <a:r>
              <a:rPr lang="en-IN" sz="2000" dirty="0" smtClean="0"/>
              <a:t>TIMED_WAITING - A thread that is waiting for another thread to perform an action for up to a specified waiting time is in this state.</a:t>
            </a:r>
          </a:p>
          <a:p>
            <a:r>
              <a:rPr lang="en-IN" sz="2000" dirty="0" smtClean="0"/>
              <a:t>TERMINATED - A thread that has exited is in this state.</a:t>
            </a:r>
            <a:endParaRPr lang="en-IN" sz="2000" dirty="0"/>
          </a:p>
        </p:txBody>
      </p:sp>
      <p:sp>
        <p:nvSpPr>
          <p:cNvPr id="4" name="Title 1"/>
          <p:cNvSpPr txBox="1">
            <a:spLocks/>
          </p:cNvSpPr>
          <p:nvPr/>
        </p:nvSpPr>
        <p:spPr>
          <a:xfrm>
            <a:off x="539552" y="260648"/>
            <a:ext cx="8229600" cy="114300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IN" sz="4400" dirty="0" smtClean="0">
                <a:latin typeface="+mj-lt"/>
                <a:ea typeface="+mj-ea"/>
                <a:cs typeface="+mj-cs"/>
              </a:rPr>
              <a:t>Thread State</a:t>
            </a:r>
            <a:endParaRPr kumimoji="0" lang="en-I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Footer Placeholder 6"/>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Thread State cont..</a:t>
            </a:r>
            <a:endParaRPr lang="en-IN" sz="3600" dirty="0"/>
          </a:p>
        </p:txBody>
      </p:sp>
      <p:pic>
        <p:nvPicPr>
          <p:cNvPr id="4" name="Picture 2" descr="Image result for thread state"/>
          <p:cNvPicPr>
            <a:picLocks noChangeAspect="1" noChangeArrowheads="1"/>
          </p:cNvPicPr>
          <p:nvPr/>
        </p:nvPicPr>
        <p:blipFill>
          <a:blip r:embed="rId2" cstate="print"/>
          <a:srcRect/>
          <a:stretch>
            <a:fillRect/>
          </a:stretch>
        </p:blipFill>
        <p:spPr bwMode="auto">
          <a:xfrm>
            <a:off x="539552" y="1844824"/>
            <a:ext cx="5760640" cy="2663881"/>
          </a:xfrm>
          <a:prstGeom prst="rect">
            <a:avLst/>
          </a:prstGeom>
          <a:noFill/>
        </p:spPr>
      </p:pic>
      <p:sp>
        <p:nvSpPr>
          <p:cNvPr id="5" name="Oval Callout 4"/>
          <p:cNvSpPr/>
          <p:nvPr/>
        </p:nvSpPr>
        <p:spPr>
          <a:xfrm>
            <a:off x="5364088" y="4509120"/>
            <a:ext cx="3127205" cy="2016224"/>
          </a:xfrm>
          <a:prstGeom prst="wedgeEllipse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sz="2400" dirty="0" smtClean="0"/>
              <a:t>There is no state called RUNNING in Thread State </a:t>
            </a:r>
            <a:r>
              <a:rPr lang="en-IN" sz="2400" dirty="0" err="1" smtClean="0"/>
              <a:t>enum</a:t>
            </a:r>
            <a:endParaRPr lang="en-IN" sz="2400" dirty="0"/>
          </a:p>
        </p:txBody>
      </p:sp>
      <p:sp>
        <p:nvSpPr>
          <p:cNvPr id="6" name="Footer Placeholder 5"/>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smtClean="0"/>
              <a:t>Inter Thread communication Methods used</a:t>
            </a:r>
            <a:endParaRPr lang="en-IN" dirty="0"/>
          </a:p>
        </p:txBody>
      </p:sp>
      <p:sp>
        <p:nvSpPr>
          <p:cNvPr id="3" name="Content Placeholder 2"/>
          <p:cNvSpPr>
            <a:spLocks noGrp="1"/>
          </p:cNvSpPr>
          <p:nvPr>
            <p:ph idx="1"/>
          </p:nvPr>
        </p:nvSpPr>
        <p:spPr/>
        <p:txBody>
          <a:bodyPr>
            <a:normAutofit/>
          </a:bodyPr>
          <a:lstStyle/>
          <a:p>
            <a:r>
              <a:rPr lang="en-IN" sz="2000" dirty="0" smtClean="0"/>
              <a:t>The Object class in java contains three final methods that allows threads to communicate about the lock status of a resource. These methods are wait(), notify() and </a:t>
            </a:r>
            <a:r>
              <a:rPr lang="en-IN" sz="2000" dirty="0" err="1" smtClean="0"/>
              <a:t>notifyAll</a:t>
            </a:r>
            <a:r>
              <a:rPr lang="en-IN" sz="2000" dirty="0" smtClean="0"/>
              <a:t>(). So today we will look into wait, notify and </a:t>
            </a:r>
            <a:r>
              <a:rPr lang="en-IN" sz="2000" dirty="0" err="1" smtClean="0"/>
              <a:t>notifyAll</a:t>
            </a:r>
            <a:r>
              <a:rPr lang="en-IN" sz="2000" dirty="0" smtClean="0"/>
              <a:t> in java program.</a:t>
            </a:r>
          </a:p>
        </p:txBody>
      </p:sp>
      <p:pic>
        <p:nvPicPr>
          <p:cNvPr id="2050" name="Picture 2"/>
          <p:cNvPicPr>
            <a:picLocks noChangeAspect="1" noChangeArrowheads="1"/>
          </p:cNvPicPr>
          <p:nvPr/>
        </p:nvPicPr>
        <p:blipFill>
          <a:blip r:embed="rId2" cstate="print"/>
          <a:srcRect/>
          <a:stretch>
            <a:fillRect/>
          </a:stretch>
        </p:blipFill>
        <p:spPr bwMode="auto">
          <a:xfrm>
            <a:off x="5004048" y="3735372"/>
            <a:ext cx="3047231" cy="2065726"/>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fr-FR" smtClean="0"/>
              <a:t>MUNIESWARAN NIIT MADURAI CEB TRAINING</a:t>
            </a: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1190</Words>
  <Application>Microsoft Office PowerPoint</Application>
  <PresentationFormat>On-screen Show (4:3)</PresentationFormat>
  <Paragraphs>131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Multithreading in Java</vt:lpstr>
      <vt:lpstr>Why Multithreading</vt:lpstr>
      <vt:lpstr>Slide 3</vt:lpstr>
      <vt:lpstr>Usage</vt:lpstr>
      <vt:lpstr>Advantages</vt:lpstr>
      <vt:lpstr>Disadvantages </vt:lpstr>
      <vt:lpstr> </vt:lpstr>
      <vt:lpstr>Thread State cont..</vt:lpstr>
      <vt:lpstr>Inter Thread communication Methods used</vt:lpstr>
      <vt:lpstr>Inter thread communication explained</vt:lpstr>
      <vt:lpstr>Lets discuss few methods</vt:lpstr>
      <vt:lpstr>Slide 12</vt:lpstr>
      <vt:lpstr>Contn..</vt:lpstr>
      <vt:lpstr>Thread Priority</vt:lpstr>
      <vt:lpstr>Cont..</vt:lpstr>
      <vt:lpstr>Cont..</vt:lpstr>
      <vt:lpstr>FAQ</vt:lpstr>
      <vt:lpstr>FAQ</vt:lpstr>
      <vt:lpstr>Slide 19</vt:lpstr>
      <vt:lpstr>Slide 20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in Java</dc:title>
  <dc:creator>Admin</dc:creator>
  <cp:lastModifiedBy>Admin</cp:lastModifiedBy>
  <cp:revision>31</cp:revision>
  <dcterms:created xsi:type="dcterms:W3CDTF">2018-05-09T02:22:07Z</dcterms:created>
  <dcterms:modified xsi:type="dcterms:W3CDTF">2018-05-10T06:53:28Z</dcterms:modified>
</cp:coreProperties>
</file>