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6" r:id="rId1"/>
  </p:sldMasterIdLst>
  <p:sldIdLst>
    <p:sldId id="256" r:id="rId2"/>
    <p:sldId id="271" r:id="rId3"/>
    <p:sldId id="257" r:id="rId4"/>
    <p:sldId id="258" r:id="rId5"/>
    <p:sldId id="259" r:id="rId6"/>
    <p:sldId id="265" r:id="rId7"/>
    <p:sldId id="268" r:id="rId8"/>
    <p:sldId id="269" r:id="rId9"/>
    <p:sldId id="270" r:id="rId10"/>
    <p:sldId id="272" r:id="rId11"/>
    <p:sldId id="260" r:id="rId12"/>
    <p:sldId id="267" r:id="rId13"/>
    <p:sldId id="273" r:id="rId14"/>
    <p:sldId id="276" r:id="rId15"/>
    <p:sldId id="262" r:id="rId16"/>
    <p:sldId id="263" r:id="rId17"/>
    <p:sldId id="264" r:id="rId18"/>
    <p:sldId id="266" r:id="rId19"/>
    <p:sldId id="274" r:id="rId20"/>
    <p:sldId id="275"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65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152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684951-B287-416A-9339-268B894DED7F}" type="datetimeFigureOut">
              <a:rPr lang="en-IN" smtClean="0"/>
              <a:t>06-06-2022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868D6A-BBF7-457C-8580-82B9C2833BDB}" type="slidenum">
              <a:rPr lang="en-IN" smtClean="0"/>
              <a:t>‹#›</a:t>
            </a:fld>
            <a:endParaRPr lang="en-IN"/>
          </a:p>
        </p:txBody>
      </p:sp>
    </p:spTree>
    <p:extLst>
      <p:ext uri="{BB962C8B-B14F-4D97-AF65-F5344CB8AC3E}">
        <p14:creationId xmlns:p14="http://schemas.microsoft.com/office/powerpoint/2010/main" val="839367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684951-B287-416A-9339-268B894DED7F}" type="datetimeFigureOut">
              <a:rPr lang="en-IN" smtClean="0"/>
              <a:t>06-06-2022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868D6A-BBF7-457C-8580-82B9C2833BDB}" type="slidenum">
              <a:rPr lang="en-IN" smtClean="0"/>
              <a:t>‹#›</a:t>
            </a:fld>
            <a:endParaRPr lang="en-IN"/>
          </a:p>
        </p:txBody>
      </p:sp>
    </p:spTree>
    <p:extLst>
      <p:ext uri="{BB962C8B-B14F-4D97-AF65-F5344CB8AC3E}">
        <p14:creationId xmlns:p14="http://schemas.microsoft.com/office/powerpoint/2010/main" val="2600468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E684951-B287-416A-9339-268B894DED7F}" type="datetimeFigureOut">
              <a:rPr lang="en-IN" smtClean="0"/>
              <a:t>06-06-2022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868D6A-BBF7-457C-8580-82B9C2833BDB}" type="slidenum">
              <a:rPr lang="en-IN" smtClean="0"/>
              <a:t>‹#›</a:t>
            </a:fld>
            <a:endParaRPr lang="en-IN"/>
          </a:p>
        </p:txBody>
      </p:sp>
    </p:spTree>
    <p:extLst>
      <p:ext uri="{BB962C8B-B14F-4D97-AF65-F5344CB8AC3E}">
        <p14:creationId xmlns:p14="http://schemas.microsoft.com/office/powerpoint/2010/main" val="3102191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E684951-B287-416A-9339-268B894DED7F}" type="datetimeFigureOut">
              <a:rPr lang="en-IN" smtClean="0"/>
              <a:t>06-06-2022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868D6A-BBF7-457C-8580-82B9C2833BDB}" type="slidenum">
              <a:rPr lang="en-IN" smtClean="0"/>
              <a:t>‹#›</a:t>
            </a:fld>
            <a:endParaRPr lang="en-IN"/>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5013475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684951-B287-416A-9339-268B894DED7F}" type="datetimeFigureOut">
              <a:rPr lang="en-IN" smtClean="0"/>
              <a:t>06-06-2022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868D6A-BBF7-457C-8580-82B9C2833BDB}" type="slidenum">
              <a:rPr lang="en-IN" smtClean="0"/>
              <a:t>‹#›</a:t>
            </a:fld>
            <a:endParaRPr lang="en-IN"/>
          </a:p>
        </p:txBody>
      </p:sp>
    </p:spTree>
    <p:extLst>
      <p:ext uri="{BB962C8B-B14F-4D97-AF65-F5344CB8AC3E}">
        <p14:creationId xmlns:p14="http://schemas.microsoft.com/office/powerpoint/2010/main" val="1531955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E684951-B287-416A-9339-268B894DED7F}" type="datetimeFigureOut">
              <a:rPr lang="en-IN" smtClean="0"/>
              <a:t>06-06-2022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868D6A-BBF7-457C-8580-82B9C2833BDB}" type="slidenum">
              <a:rPr lang="en-IN" smtClean="0"/>
              <a:t>‹#›</a:t>
            </a:fld>
            <a:endParaRPr lang="en-IN"/>
          </a:p>
        </p:txBody>
      </p:sp>
    </p:spTree>
    <p:extLst>
      <p:ext uri="{BB962C8B-B14F-4D97-AF65-F5344CB8AC3E}">
        <p14:creationId xmlns:p14="http://schemas.microsoft.com/office/powerpoint/2010/main" val="7132519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E684951-B287-416A-9339-268B894DED7F}" type="datetimeFigureOut">
              <a:rPr lang="en-IN" smtClean="0"/>
              <a:t>06-06-2022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868D6A-BBF7-457C-8580-82B9C2833BDB}" type="slidenum">
              <a:rPr lang="en-IN" smtClean="0"/>
              <a:t>‹#›</a:t>
            </a:fld>
            <a:endParaRPr lang="en-IN"/>
          </a:p>
        </p:txBody>
      </p:sp>
    </p:spTree>
    <p:extLst>
      <p:ext uri="{BB962C8B-B14F-4D97-AF65-F5344CB8AC3E}">
        <p14:creationId xmlns:p14="http://schemas.microsoft.com/office/powerpoint/2010/main" val="37774029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684951-B287-416A-9339-268B894DED7F}" type="datetimeFigureOut">
              <a:rPr lang="en-IN" smtClean="0"/>
              <a:t>06-06-2022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868D6A-BBF7-457C-8580-82B9C2833BDB}" type="slidenum">
              <a:rPr lang="en-IN" smtClean="0"/>
              <a:t>‹#›</a:t>
            </a:fld>
            <a:endParaRPr lang="en-IN"/>
          </a:p>
        </p:txBody>
      </p:sp>
    </p:spTree>
    <p:extLst>
      <p:ext uri="{BB962C8B-B14F-4D97-AF65-F5344CB8AC3E}">
        <p14:creationId xmlns:p14="http://schemas.microsoft.com/office/powerpoint/2010/main" val="26217684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684951-B287-416A-9339-268B894DED7F}" type="datetimeFigureOut">
              <a:rPr lang="en-IN" smtClean="0"/>
              <a:t>06-06-2022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868D6A-BBF7-457C-8580-82B9C2833BDB}" type="slidenum">
              <a:rPr lang="en-IN" smtClean="0"/>
              <a:t>‹#›</a:t>
            </a:fld>
            <a:endParaRPr lang="en-IN"/>
          </a:p>
        </p:txBody>
      </p:sp>
    </p:spTree>
    <p:extLst>
      <p:ext uri="{BB962C8B-B14F-4D97-AF65-F5344CB8AC3E}">
        <p14:creationId xmlns:p14="http://schemas.microsoft.com/office/powerpoint/2010/main" val="608618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E684951-B287-416A-9339-268B894DED7F}" type="datetimeFigureOut">
              <a:rPr lang="en-IN" smtClean="0"/>
              <a:t>06-06-2022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868D6A-BBF7-457C-8580-82B9C2833BDB}" type="slidenum">
              <a:rPr lang="en-IN" smtClean="0"/>
              <a:t>‹#›</a:t>
            </a:fld>
            <a:endParaRPr lang="en-IN"/>
          </a:p>
        </p:txBody>
      </p:sp>
    </p:spTree>
    <p:extLst>
      <p:ext uri="{BB962C8B-B14F-4D97-AF65-F5344CB8AC3E}">
        <p14:creationId xmlns:p14="http://schemas.microsoft.com/office/powerpoint/2010/main" val="328545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684951-B287-416A-9339-268B894DED7F}" type="datetimeFigureOut">
              <a:rPr lang="en-IN" smtClean="0"/>
              <a:t>06-06-2022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868D6A-BBF7-457C-8580-82B9C2833BDB}" type="slidenum">
              <a:rPr lang="en-IN" smtClean="0"/>
              <a:t>‹#›</a:t>
            </a:fld>
            <a:endParaRPr lang="en-IN"/>
          </a:p>
        </p:txBody>
      </p:sp>
    </p:spTree>
    <p:extLst>
      <p:ext uri="{BB962C8B-B14F-4D97-AF65-F5344CB8AC3E}">
        <p14:creationId xmlns:p14="http://schemas.microsoft.com/office/powerpoint/2010/main" val="2217680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684951-B287-416A-9339-268B894DED7F}" type="datetimeFigureOut">
              <a:rPr lang="en-IN" smtClean="0"/>
              <a:t>06-06-2022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868D6A-BBF7-457C-8580-82B9C2833BDB}" type="slidenum">
              <a:rPr lang="en-IN" smtClean="0"/>
              <a:t>‹#›</a:t>
            </a:fld>
            <a:endParaRPr lang="en-IN"/>
          </a:p>
        </p:txBody>
      </p:sp>
    </p:spTree>
    <p:extLst>
      <p:ext uri="{BB962C8B-B14F-4D97-AF65-F5344CB8AC3E}">
        <p14:creationId xmlns:p14="http://schemas.microsoft.com/office/powerpoint/2010/main" val="1962434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684951-B287-416A-9339-268B894DED7F}" type="datetimeFigureOut">
              <a:rPr lang="en-IN" smtClean="0"/>
              <a:t>06-06-2022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868D6A-BBF7-457C-8580-82B9C2833BDB}" type="slidenum">
              <a:rPr lang="en-IN" smtClean="0"/>
              <a:t>‹#›</a:t>
            </a:fld>
            <a:endParaRPr lang="en-IN"/>
          </a:p>
        </p:txBody>
      </p:sp>
    </p:spTree>
    <p:extLst>
      <p:ext uri="{BB962C8B-B14F-4D97-AF65-F5344CB8AC3E}">
        <p14:creationId xmlns:p14="http://schemas.microsoft.com/office/powerpoint/2010/main" val="4103699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E684951-B287-416A-9339-268B894DED7F}" type="datetimeFigureOut">
              <a:rPr lang="en-IN" smtClean="0"/>
              <a:t>06-06-2022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8868D6A-BBF7-457C-8580-82B9C2833BDB}" type="slidenum">
              <a:rPr lang="en-IN" smtClean="0"/>
              <a:t>‹#›</a:t>
            </a:fld>
            <a:endParaRPr lang="en-IN"/>
          </a:p>
        </p:txBody>
      </p:sp>
    </p:spTree>
    <p:extLst>
      <p:ext uri="{BB962C8B-B14F-4D97-AF65-F5344CB8AC3E}">
        <p14:creationId xmlns:p14="http://schemas.microsoft.com/office/powerpoint/2010/main" val="2846241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E684951-B287-416A-9339-268B894DED7F}" type="datetimeFigureOut">
              <a:rPr lang="en-IN" smtClean="0"/>
              <a:t>06-06-2022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8868D6A-BBF7-457C-8580-82B9C2833BDB}" type="slidenum">
              <a:rPr lang="en-IN" smtClean="0"/>
              <a:t>‹#›</a:t>
            </a:fld>
            <a:endParaRPr lang="en-IN"/>
          </a:p>
        </p:txBody>
      </p:sp>
    </p:spTree>
    <p:extLst>
      <p:ext uri="{BB962C8B-B14F-4D97-AF65-F5344CB8AC3E}">
        <p14:creationId xmlns:p14="http://schemas.microsoft.com/office/powerpoint/2010/main" val="7521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E684951-B287-416A-9339-268B894DED7F}" type="datetimeFigureOut">
              <a:rPr lang="en-IN" smtClean="0"/>
              <a:t>06-06-2022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8868D6A-BBF7-457C-8580-82B9C2833BDB}" type="slidenum">
              <a:rPr lang="en-IN" smtClean="0"/>
              <a:t>‹#›</a:t>
            </a:fld>
            <a:endParaRPr lang="en-IN"/>
          </a:p>
        </p:txBody>
      </p:sp>
    </p:spTree>
    <p:extLst>
      <p:ext uri="{BB962C8B-B14F-4D97-AF65-F5344CB8AC3E}">
        <p14:creationId xmlns:p14="http://schemas.microsoft.com/office/powerpoint/2010/main" val="1733337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684951-B287-416A-9339-268B894DED7F}" type="datetimeFigureOut">
              <a:rPr lang="en-IN" smtClean="0"/>
              <a:t>06-06-2022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868D6A-BBF7-457C-8580-82B9C2833BDB}" type="slidenum">
              <a:rPr lang="en-IN" smtClean="0"/>
              <a:t>‹#›</a:t>
            </a:fld>
            <a:endParaRPr lang="en-IN"/>
          </a:p>
        </p:txBody>
      </p:sp>
    </p:spTree>
    <p:extLst>
      <p:ext uri="{BB962C8B-B14F-4D97-AF65-F5344CB8AC3E}">
        <p14:creationId xmlns:p14="http://schemas.microsoft.com/office/powerpoint/2010/main" val="1801447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E684951-B287-416A-9339-268B894DED7F}" type="datetimeFigureOut">
              <a:rPr lang="en-IN" smtClean="0"/>
              <a:t>06-06-2022</a:t>
            </a:fld>
            <a:endParaRPr lang="en-IN"/>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B8868D6A-BBF7-457C-8580-82B9C2833BDB}" type="slidenum">
              <a:rPr lang="en-IN" smtClean="0"/>
              <a:t>‹#›</a:t>
            </a:fld>
            <a:endParaRPr lang="en-IN"/>
          </a:p>
        </p:txBody>
      </p:sp>
    </p:spTree>
    <p:extLst>
      <p:ext uri="{BB962C8B-B14F-4D97-AF65-F5344CB8AC3E}">
        <p14:creationId xmlns:p14="http://schemas.microsoft.com/office/powerpoint/2010/main" val="1922690906"/>
      </p:ext>
    </p:extLst>
  </p:cSld>
  <p:clrMap bg1="dk1" tx1="lt1" bg2="dk2" tx2="lt2" accent1="accent1" accent2="accent2" accent3="accent3" accent4="accent4" accent5="accent5" accent6="accent6" hlink="hlink" folHlink="folHlink"/>
  <p:sldLayoutIdLst>
    <p:sldLayoutId id="2147483957" r:id="rId1"/>
    <p:sldLayoutId id="2147483958" r:id="rId2"/>
    <p:sldLayoutId id="2147483959" r:id="rId3"/>
    <p:sldLayoutId id="2147483960" r:id="rId4"/>
    <p:sldLayoutId id="2147483961" r:id="rId5"/>
    <p:sldLayoutId id="2147483962" r:id="rId6"/>
    <p:sldLayoutId id="2147483963" r:id="rId7"/>
    <p:sldLayoutId id="2147483964" r:id="rId8"/>
    <p:sldLayoutId id="2147483965" r:id="rId9"/>
    <p:sldLayoutId id="2147483966" r:id="rId10"/>
    <p:sldLayoutId id="2147483967" r:id="rId11"/>
    <p:sldLayoutId id="2147483968" r:id="rId12"/>
    <p:sldLayoutId id="2147483969" r:id="rId13"/>
    <p:sldLayoutId id="2147483970" r:id="rId14"/>
    <p:sldLayoutId id="2147483971" r:id="rId15"/>
    <p:sldLayoutId id="2147483972" r:id="rId16"/>
    <p:sldLayoutId id="2147483973"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1720-39CC-4AD2-90E0-31023632767F}"/>
              </a:ext>
            </a:extLst>
          </p:cNvPr>
          <p:cNvSpPr>
            <a:spLocks noGrp="1"/>
          </p:cNvSpPr>
          <p:nvPr>
            <p:ph type="ctrTitle"/>
          </p:nvPr>
        </p:nvSpPr>
        <p:spPr>
          <a:xfrm>
            <a:off x="1165412" y="2215202"/>
            <a:ext cx="7521388" cy="1195883"/>
          </a:xfrm>
        </p:spPr>
        <p:txBody>
          <a:bodyPr>
            <a:noAutofit/>
          </a:bodyPr>
          <a:lstStyle/>
          <a:p>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Automatic Defect Detection System for Finished Leathers using Deep Learning</a:t>
            </a:r>
            <a:endParaRPr lang="en-IN"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555D2FA-ACCF-47CA-AEA5-9B46B55A37A1}"/>
              </a:ext>
            </a:extLst>
          </p:cNvPr>
          <p:cNvSpPr>
            <a:spLocks noGrp="1"/>
          </p:cNvSpPr>
          <p:nvPr>
            <p:ph type="subTitle" idx="1"/>
          </p:nvPr>
        </p:nvSpPr>
        <p:spPr>
          <a:xfrm>
            <a:off x="1351281" y="5363590"/>
            <a:ext cx="4318000" cy="869576"/>
          </a:xfrm>
        </p:spPr>
        <p:txBody>
          <a:bodyPr>
            <a:normAutofit fontScale="85000" lnSpcReduction="10000"/>
          </a:bodyPr>
          <a:lstStyle/>
          <a:p>
            <a:pPr algn="l"/>
            <a:r>
              <a:rPr lang="en-US" b="1" dirty="0">
                <a:latin typeface="Times New Roman" panose="02020603050405020304" pitchFamily="18" charset="0"/>
                <a:cs typeface="Times New Roman" panose="02020603050405020304" pitchFamily="18" charset="0"/>
              </a:rPr>
              <a:t>Supervisor:</a:t>
            </a:r>
            <a:r>
              <a:rPr lang="en-US" dirty="0">
                <a:latin typeface="Times New Roman" panose="02020603050405020304" pitchFamily="18" charset="0"/>
                <a:cs typeface="Times New Roman" panose="02020603050405020304" pitchFamily="18" charset="0"/>
              </a:rPr>
              <a:t> Dr P Anandan</a:t>
            </a:r>
          </a:p>
          <a:p>
            <a:pPr algn="l"/>
            <a:r>
              <a:rPr lang="en-US" b="1" dirty="0">
                <a:latin typeface="Times New Roman" panose="02020603050405020304" pitchFamily="18" charset="0"/>
                <a:cs typeface="Times New Roman" panose="02020603050405020304" pitchFamily="18" charset="0"/>
              </a:rPr>
              <a:t>Designation:</a:t>
            </a:r>
            <a:r>
              <a:rPr lang="en-US" dirty="0">
                <a:latin typeface="Times New Roman" panose="02020603050405020304" pitchFamily="18" charset="0"/>
                <a:cs typeface="Times New Roman" panose="02020603050405020304" pitchFamily="18" charset="0"/>
              </a:rPr>
              <a:t> Associate Professor</a:t>
            </a:r>
          </a:p>
          <a:p>
            <a:endParaRPr lang="en-IN" dirty="0"/>
          </a:p>
        </p:txBody>
      </p:sp>
      <p:pic>
        <p:nvPicPr>
          <p:cNvPr id="5" name="Picture 4">
            <a:extLst>
              <a:ext uri="{FF2B5EF4-FFF2-40B4-BE49-F238E27FC236}">
                <a16:creationId xmlns:a16="http://schemas.microsoft.com/office/drawing/2014/main" id="{CFDD8381-FDED-4E5B-802F-000EBB7EAE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518" y="121957"/>
            <a:ext cx="6104964" cy="1850277"/>
          </a:xfrm>
          <a:prstGeom prst="rect">
            <a:avLst/>
          </a:prstGeom>
        </p:spPr>
      </p:pic>
      <p:sp>
        <p:nvSpPr>
          <p:cNvPr id="6" name="Subtitle 2">
            <a:extLst>
              <a:ext uri="{FF2B5EF4-FFF2-40B4-BE49-F238E27FC236}">
                <a16:creationId xmlns:a16="http://schemas.microsoft.com/office/drawing/2014/main" id="{10D44000-8C42-4623-B1BF-65FF9623A91A}"/>
              </a:ext>
            </a:extLst>
          </p:cNvPr>
          <p:cNvSpPr txBox="1">
            <a:spLocks/>
          </p:cNvSpPr>
          <p:nvPr/>
        </p:nvSpPr>
        <p:spPr>
          <a:xfrm>
            <a:off x="3344095" y="3781334"/>
            <a:ext cx="2133601" cy="763774"/>
          </a:xfrm>
          <a:prstGeom prst="rect">
            <a:avLst/>
          </a:prstGeom>
        </p:spPr>
        <p:txBody>
          <a:bodyPr vert="horz" lIns="91440" tIns="45720" rIns="91440" bIns="45720" rtlCol="0" anchor="t">
            <a:normAutofit lnSpcReduction="10000"/>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en-IN" b="1" dirty="0">
                <a:latin typeface="Times New Roman" panose="02020603050405020304" pitchFamily="18" charset="0"/>
                <a:cs typeface="Times New Roman" panose="02020603050405020304" pitchFamily="18" charset="0"/>
              </a:rPr>
              <a:t>VIVA VOICE</a:t>
            </a:r>
          </a:p>
          <a:p>
            <a:pPr algn="ctr"/>
            <a:r>
              <a:rPr lang="en-IN" b="1" dirty="0">
                <a:latin typeface="Times New Roman" panose="02020603050405020304" pitchFamily="18" charset="0"/>
                <a:cs typeface="Times New Roman" panose="02020603050405020304" pitchFamily="18" charset="0"/>
              </a:rPr>
              <a:t>07-06-2022  </a:t>
            </a:r>
          </a:p>
        </p:txBody>
      </p:sp>
      <p:sp>
        <p:nvSpPr>
          <p:cNvPr id="7" name="Subtitle 2">
            <a:extLst>
              <a:ext uri="{FF2B5EF4-FFF2-40B4-BE49-F238E27FC236}">
                <a16:creationId xmlns:a16="http://schemas.microsoft.com/office/drawing/2014/main" id="{C9D36034-63F8-48F8-83CC-080F61132EED}"/>
              </a:ext>
            </a:extLst>
          </p:cNvPr>
          <p:cNvSpPr txBox="1">
            <a:spLocks/>
          </p:cNvSpPr>
          <p:nvPr/>
        </p:nvSpPr>
        <p:spPr>
          <a:xfrm>
            <a:off x="6615952" y="5363590"/>
            <a:ext cx="2277035" cy="1115195"/>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sz="1200" b="1" dirty="0">
                <a:solidFill>
                  <a:schemeClr val="bg2">
                    <a:lumMod val="40000"/>
                    <a:lumOff val="60000"/>
                  </a:schemeClr>
                </a:solidFill>
                <a:latin typeface="Times New Roman" panose="02020603050405020304" pitchFamily="18" charset="0"/>
                <a:cs typeface="Times New Roman" panose="02020603050405020304" pitchFamily="18" charset="0"/>
              </a:rPr>
              <a:t>TEAM MEMBERS :</a:t>
            </a:r>
          </a:p>
          <a:p>
            <a:pPr algn="l"/>
            <a:r>
              <a:rPr lang="en-US" sz="1200" dirty="0">
                <a:solidFill>
                  <a:schemeClr val="bg2">
                    <a:lumMod val="40000"/>
                    <a:lumOff val="60000"/>
                  </a:schemeClr>
                </a:solidFill>
                <a:latin typeface="Times New Roman" panose="02020603050405020304" pitchFamily="18" charset="0"/>
                <a:cs typeface="Times New Roman" panose="02020603050405020304" pitchFamily="18" charset="0"/>
              </a:rPr>
              <a:t>K.S.MURALI -VTU11217</a:t>
            </a:r>
          </a:p>
          <a:p>
            <a:pPr algn="l"/>
            <a:r>
              <a:rPr lang="en-US" sz="1200" dirty="0">
                <a:solidFill>
                  <a:schemeClr val="bg2">
                    <a:lumMod val="40000"/>
                    <a:lumOff val="60000"/>
                  </a:schemeClr>
                </a:solidFill>
                <a:latin typeface="Times New Roman" panose="02020603050405020304" pitchFamily="18" charset="0"/>
                <a:cs typeface="Times New Roman" panose="02020603050405020304" pitchFamily="18" charset="0"/>
              </a:rPr>
              <a:t>M.NAVEEN-VTU12731</a:t>
            </a:r>
          </a:p>
          <a:p>
            <a:pPr algn="l"/>
            <a:r>
              <a:rPr lang="en-US" sz="1200" dirty="0">
                <a:solidFill>
                  <a:schemeClr val="bg2">
                    <a:lumMod val="40000"/>
                    <a:lumOff val="60000"/>
                  </a:schemeClr>
                </a:solidFill>
                <a:latin typeface="Times New Roman" panose="02020603050405020304" pitchFamily="18" charset="0"/>
                <a:cs typeface="Times New Roman" panose="02020603050405020304" pitchFamily="18" charset="0"/>
              </a:rPr>
              <a:t>V.AKSHAY-VTU14212</a:t>
            </a:r>
          </a:p>
          <a:p>
            <a:endParaRPr lang="en-US" sz="1200" dirty="0">
              <a:latin typeface="Times New Roman" panose="02020603050405020304" pitchFamily="18" charset="0"/>
              <a:cs typeface="Times New Roman" panose="02020603050405020304" pitchFamily="18" charset="0"/>
            </a:endParaRPr>
          </a:p>
          <a:p>
            <a:endParaRPr lang="en-IN" sz="1200" dirty="0"/>
          </a:p>
        </p:txBody>
      </p:sp>
      <p:sp>
        <p:nvSpPr>
          <p:cNvPr id="4" name="Rectangle 3">
            <a:extLst>
              <a:ext uri="{FF2B5EF4-FFF2-40B4-BE49-F238E27FC236}">
                <a16:creationId xmlns:a16="http://schemas.microsoft.com/office/drawing/2014/main" id="{788ED4B9-E160-4E31-ACD5-37580B4C93DB}"/>
              </a:ext>
            </a:extLst>
          </p:cNvPr>
          <p:cNvSpPr/>
          <p:nvPr/>
        </p:nvSpPr>
        <p:spPr>
          <a:xfrm>
            <a:off x="7754470" y="13907"/>
            <a:ext cx="708211" cy="1093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66141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AF438-1304-4387-74A1-CCF90EE25526}"/>
              </a:ext>
            </a:extLst>
          </p:cNvPr>
          <p:cNvSpPr>
            <a:spLocks noGrp="1"/>
          </p:cNvSpPr>
          <p:nvPr>
            <p:ph type="title"/>
          </p:nvPr>
        </p:nvSpPr>
        <p:spPr>
          <a:xfrm>
            <a:off x="477070" y="303220"/>
            <a:ext cx="7055380" cy="548100"/>
          </a:xfrm>
        </p:spPr>
        <p:txBody>
          <a:bodyPr/>
          <a:lstStyle/>
          <a:p>
            <a:r>
              <a:rPr lang="en-IN" sz="2800" b="1" dirty="0">
                <a:latin typeface="Times New Roman" panose="02020603050405020304" pitchFamily="18" charset="0"/>
                <a:cs typeface="Times New Roman" panose="02020603050405020304" pitchFamily="18" charset="0"/>
              </a:rPr>
              <a:t>BLOCK DIAGRAM</a:t>
            </a:r>
          </a:p>
        </p:txBody>
      </p:sp>
      <p:pic>
        <p:nvPicPr>
          <p:cNvPr id="5" name="Picture 4">
            <a:extLst>
              <a:ext uri="{FF2B5EF4-FFF2-40B4-BE49-F238E27FC236}">
                <a16:creationId xmlns:a16="http://schemas.microsoft.com/office/drawing/2014/main" id="{6C828965-5C07-715F-782C-88BD8CE10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313" y="1248648"/>
            <a:ext cx="1035848" cy="582806"/>
          </a:xfrm>
          <a:prstGeom prst="rect">
            <a:avLst/>
          </a:prstGeom>
        </p:spPr>
      </p:pic>
      <p:pic>
        <p:nvPicPr>
          <p:cNvPr id="6" name="Picture 5">
            <a:extLst>
              <a:ext uri="{FF2B5EF4-FFF2-40B4-BE49-F238E27FC236}">
                <a16:creationId xmlns:a16="http://schemas.microsoft.com/office/drawing/2014/main" id="{947FE653-432A-1DB1-A899-5A716CF727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003" y="1112958"/>
            <a:ext cx="1035848" cy="548100"/>
          </a:xfrm>
          <a:prstGeom prst="rect">
            <a:avLst/>
          </a:prstGeom>
        </p:spPr>
      </p:pic>
      <p:pic>
        <p:nvPicPr>
          <p:cNvPr id="11" name="Picture 10">
            <a:extLst>
              <a:ext uri="{FF2B5EF4-FFF2-40B4-BE49-F238E27FC236}">
                <a16:creationId xmlns:a16="http://schemas.microsoft.com/office/drawing/2014/main" id="{7D110F1A-B4D7-1E5B-88FC-5E45501A24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1150" y="3451267"/>
            <a:ext cx="3101788" cy="1203592"/>
          </a:xfrm>
          <a:prstGeom prst="rect">
            <a:avLst/>
          </a:prstGeom>
          <a:solidFill>
            <a:schemeClr val="bg1"/>
          </a:solidFill>
          <a:ln>
            <a:solidFill>
              <a:schemeClr val="accent1"/>
            </a:solidFill>
          </a:ln>
        </p:spPr>
      </p:pic>
      <p:pic>
        <p:nvPicPr>
          <p:cNvPr id="12" name="Picture 11">
            <a:extLst>
              <a:ext uri="{FF2B5EF4-FFF2-40B4-BE49-F238E27FC236}">
                <a16:creationId xmlns:a16="http://schemas.microsoft.com/office/drawing/2014/main" id="{C55DA794-FC86-9EC7-F7EE-71659C3CEFDF}"/>
              </a:ext>
            </a:extLst>
          </p:cNvPr>
          <p:cNvPicPr>
            <a:picLocks noChangeAspect="1"/>
          </p:cNvPicPr>
          <p:nvPr/>
        </p:nvPicPr>
        <p:blipFill rotWithShape="1">
          <a:blip r:embed="rId5">
            <a:extLst>
              <a:ext uri="{28A0092B-C50C-407E-A947-70E740481C1C}">
                <a14:useLocalDpi xmlns:a14="http://schemas.microsoft.com/office/drawing/2010/main" val="0"/>
              </a:ext>
            </a:extLst>
          </a:blip>
          <a:srcRect l="7122"/>
          <a:stretch/>
        </p:blipFill>
        <p:spPr>
          <a:xfrm rot="5400000">
            <a:off x="6607340" y="5678879"/>
            <a:ext cx="432156" cy="692810"/>
          </a:xfrm>
          <a:prstGeom prst="rect">
            <a:avLst/>
          </a:prstGeom>
        </p:spPr>
      </p:pic>
      <p:pic>
        <p:nvPicPr>
          <p:cNvPr id="14" name="Picture 13">
            <a:extLst>
              <a:ext uri="{FF2B5EF4-FFF2-40B4-BE49-F238E27FC236}">
                <a16:creationId xmlns:a16="http://schemas.microsoft.com/office/drawing/2014/main" id="{982269EA-D887-0133-1F6E-DA87CF9058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1030" y="5803491"/>
            <a:ext cx="692811" cy="432156"/>
          </a:xfrm>
          <a:prstGeom prst="rect">
            <a:avLst/>
          </a:prstGeom>
        </p:spPr>
      </p:pic>
      <p:sp>
        <p:nvSpPr>
          <p:cNvPr id="15" name="Rectangle 14">
            <a:extLst>
              <a:ext uri="{FF2B5EF4-FFF2-40B4-BE49-F238E27FC236}">
                <a16:creationId xmlns:a16="http://schemas.microsoft.com/office/drawing/2014/main" id="{B7390896-3D3D-2687-559B-ABEC84B8FED6}"/>
              </a:ext>
            </a:extLst>
          </p:cNvPr>
          <p:cNvSpPr/>
          <p:nvPr/>
        </p:nvSpPr>
        <p:spPr>
          <a:xfrm>
            <a:off x="7007965" y="4581223"/>
            <a:ext cx="1226819" cy="313766"/>
          </a:xfrm>
          <a:prstGeom prst="rect">
            <a:avLst/>
          </a:prstGeom>
          <a:solidFill>
            <a:schemeClr val="bg2"/>
          </a:solidFill>
          <a:ln>
            <a:solidFill>
              <a:schemeClr val="bg2"/>
            </a:solidFill>
          </a:ln>
          <a:scene3d>
            <a:camera prst="perspectiveFront"/>
            <a:lightRig rig="threePt" dir="t"/>
          </a:scene3d>
        </p:spPr>
        <p:style>
          <a:lnRef idx="2">
            <a:schemeClr val="accent1"/>
          </a:lnRef>
          <a:fillRef idx="1">
            <a:schemeClr val="lt1"/>
          </a:fillRef>
          <a:effectRef idx="0">
            <a:schemeClr val="accent1"/>
          </a:effectRef>
          <a:fontRef idx="minor">
            <a:schemeClr val="dk1"/>
          </a:fontRef>
        </p:style>
        <p:txBody>
          <a:bodyPr rtlCol="0" anchor="ctr"/>
          <a:lstStyle/>
          <a:p>
            <a:pPr algn="ctr"/>
            <a:r>
              <a:rPr lang="en-IN" sz="1100" b="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OUTPUT</a:t>
            </a:r>
          </a:p>
        </p:txBody>
      </p:sp>
      <p:pic>
        <p:nvPicPr>
          <p:cNvPr id="17" name="Picture 16">
            <a:extLst>
              <a:ext uri="{FF2B5EF4-FFF2-40B4-BE49-F238E27FC236}">
                <a16:creationId xmlns:a16="http://schemas.microsoft.com/office/drawing/2014/main" id="{09D4D17D-0383-2E4A-F039-9938F73C9799}"/>
              </a:ext>
            </a:extLst>
          </p:cNvPr>
          <p:cNvPicPr>
            <a:picLocks noChangeAspect="1"/>
          </p:cNvPicPr>
          <p:nvPr/>
        </p:nvPicPr>
        <p:blipFill rotWithShape="1">
          <a:blip r:embed="rId5">
            <a:extLst>
              <a:ext uri="{28A0092B-C50C-407E-A947-70E740481C1C}">
                <a14:useLocalDpi xmlns:a14="http://schemas.microsoft.com/office/drawing/2010/main" val="0"/>
              </a:ext>
            </a:extLst>
          </a:blip>
          <a:srcRect l="7122"/>
          <a:stretch/>
        </p:blipFill>
        <p:spPr>
          <a:xfrm rot="5400000">
            <a:off x="735167" y="677762"/>
            <a:ext cx="548102" cy="1035848"/>
          </a:xfrm>
          <a:prstGeom prst="rect">
            <a:avLst/>
          </a:prstGeom>
        </p:spPr>
      </p:pic>
      <p:sp>
        <p:nvSpPr>
          <p:cNvPr id="18" name="Rectangle 17">
            <a:extLst>
              <a:ext uri="{FF2B5EF4-FFF2-40B4-BE49-F238E27FC236}">
                <a16:creationId xmlns:a16="http://schemas.microsoft.com/office/drawing/2014/main" id="{B5311C8A-F886-BBB6-23B6-2B805B5DA764}"/>
              </a:ext>
            </a:extLst>
          </p:cNvPr>
          <p:cNvSpPr/>
          <p:nvPr/>
        </p:nvSpPr>
        <p:spPr>
          <a:xfrm>
            <a:off x="2939770" y="1894909"/>
            <a:ext cx="3029852" cy="837641"/>
          </a:xfrm>
          <a:prstGeom prst="rect">
            <a:avLst/>
          </a:prstGeom>
          <a:solidFill>
            <a:srgbClr val="3E6564"/>
          </a:solidFill>
          <a:ln>
            <a:solidFill>
              <a:srgbClr val="3E65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9" name="Picture 18">
            <a:extLst>
              <a:ext uri="{FF2B5EF4-FFF2-40B4-BE49-F238E27FC236}">
                <a16:creationId xmlns:a16="http://schemas.microsoft.com/office/drawing/2014/main" id="{D18926E5-3283-5CF9-529E-E6807F8C7192}"/>
              </a:ext>
            </a:extLst>
          </p:cNvPr>
          <p:cNvPicPr>
            <a:picLocks noChangeAspect="1"/>
          </p:cNvPicPr>
          <p:nvPr/>
        </p:nvPicPr>
        <p:blipFill rotWithShape="1">
          <a:blip r:embed="rId6">
            <a:extLst>
              <a:ext uri="{28A0092B-C50C-407E-A947-70E740481C1C}">
                <a14:useLocalDpi xmlns:a14="http://schemas.microsoft.com/office/drawing/2010/main" val="0"/>
              </a:ext>
            </a:extLst>
          </a:blip>
          <a:srcRect l="2323" t="34657" r="83756" b="4256"/>
          <a:stretch/>
        </p:blipFill>
        <p:spPr>
          <a:xfrm>
            <a:off x="3020891" y="1978344"/>
            <a:ext cx="994217" cy="682349"/>
          </a:xfrm>
          <a:prstGeom prst="rect">
            <a:avLst/>
          </a:prstGeom>
        </p:spPr>
      </p:pic>
      <p:pic>
        <p:nvPicPr>
          <p:cNvPr id="20" name="Picture 19">
            <a:extLst>
              <a:ext uri="{FF2B5EF4-FFF2-40B4-BE49-F238E27FC236}">
                <a16:creationId xmlns:a16="http://schemas.microsoft.com/office/drawing/2014/main" id="{DC8547F8-C49C-9A7F-5348-AD6A5B4F61FF}"/>
              </a:ext>
            </a:extLst>
          </p:cNvPr>
          <p:cNvPicPr>
            <a:picLocks noChangeAspect="1"/>
          </p:cNvPicPr>
          <p:nvPr/>
        </p:nvPicPr>
        <p:blipFill rotWithShape="1">
          <a:blip r:embed="rId6">
            <a:extLst>
              <a:ext uri="{28A0092B-C50C-407E-A947-70E740481C1C}">
                <a14:useLocalDpi xmlns:a14="http://schemas.microsoft.com/office/drawing/2010/main" val="0"/>
              </a:ext>
            </a:extLst>
          </a:blip>
          <a:srcRect l="90562" t="43260" r="812" b="18954"/>
          <a:stretch/>
        </p:blipFill>
        <p:spPr>
          <a:xfrm>
            <a:off x="4852070" y="1978344"/>
            <a:ext cx="994217" cy="682348"/>
          </a:xfrm>
          <a:prstGeom prst="rect">
            <a:avLst/>
          </a:prstGeom>
        </p:spPr>
      </p:pic>
      <p:cxnSp>
        <p:nvCxnSpPr>
          <p:cNvPr id="22" name="Straight Arrow Connector 21">
            <a:extLst>
              <a:ext uri="{FF2B5EF4-FFF2-40B4-BE49-F238E27FC236}">
                <a16:creationId xmlns:a16="http://schemas.microsoft.com/office/drawing/2014/main" id="{412F2F8D-5FA4-B863-9254-FCA93933A84A}"/>
              </a:ext>
            </a:extLst>
          </p:cNvPr>
          <p:cNvCxnSpPr>
            <a:cxnSpLocks/>
          </p:cNvCxnSpPr>
          <p:nvPr/>
        </p:nvCxnSpPr>
        <p:spPr>
          <a:xfrm>
            <a:off x="4059816" y="2289232"/>
            <a:ext cx="747546" cy="0"/>
          </a:xfrm>
          <a:prstGeom prst="straightConnector1">
            <a:avLst/>
          </a:prstGeom>
          <a:ln>
            <a:solidFill>
              <a:schemeClr val="bg2">
                <a:lumMod val="60000"/>
                <a:lumOff val="40000"/>
              </a:schemeClr>
            </a:solidFill>
            <a:tailEnd type="triangle"/>
          </a:ln>
          <a:scene3d>
            <a:camera prst="perspectiveFront"/>
            <a:lightRig rig="threePt" dir="t"/>
          </a:scene3d>
        </p:spPr>
        <p:style>
          <a:lnRef idx="3">
            <a:schemeClr val="accent1"/>
          </a:lnRef>
          <a:fillRef idx="0">
            <a:schemeClr val="accent1"/>
          </a:fillRef>
          <a:effectRef idx="2">
            <a:schemeClr val="accent1"/>
          </a:effectRef>
          <a:fontRef idx="minor">
            <a:schemeClr val="tx1"/>
          </a:fontRef>
        </p:style>
      </p:cxnSp>
      <p:sp>
        <p:nvSpPr>
          <p:cNvPr id="26" name="TextBox 25">
            <a:extLst>
              <a:ext uri="{FF2B5EF4-FFF2-40B4-BE49-F238E27FC236}">
                <a16:creationId xmlns:a16="http://schemas.microsoft.com/office/drawing/2014/main" id="{1797531C-E632-21AB-8069-1A35F3A5A051}"/>
              </a:ext>
            </a:extLst>
          </p:cNvPr>
          <p:cNvSpPr txBox="1"/>
          <p:nvPr/>
        </p:nvSpPr>
        <p:spPr>
          <a:xfrm>
            <a:off x="638337" y="1791968"/>
            <a:ext cx="1573467" cy="276999"/>
          </a:xfrm>
          <a:prstGeom prst="rect">
            <a:avLst/>
          </a:prstGeom>
          <a:noFill/>
        </p:spPr>
        <p:txBody>
          <a:bodyPr wrap="square">
            <a:spAutoFit/>
          </a:bodyPr>
          <a:lstStyle/>
          <a:p>
            <a:pPr algn="ctr"/>
            <a:r>
              <a:rPr lang="en-IN" sz="1200" b="1" dirty="0">
                <a:effectLst>
                  <a:outerShdw blurRad="38100" dist="38100" dir="2700000" algn="tl">
                    <a:srgbClr val="000000">
                      <a:alpha val="43137"/>
                    </a:srgbClr>
                  </a:outerShdw>
                </a:effectLst>
                <a:cs typeface="Arial" panose="020B0604020202020204" pitchFamily="34" charset="0"/>
              </a:rPr>
              <a:t>Image Acquisition</a:t>
            </a:r>
          </a:p>
        </p:txBody>
      </p:sp>
      <p:sp>
        <p:nvSpPr>
          <p:cNvPr id="28" name="TextBox 27">
            <a:extLst>
              <a:ext uri="{FF2B5EF4-FFF2-40B4-BE49-F238E27FC236}">
                <a16:creationId xmlns:a16="http://schemas.microsoft.com/office/drawing/2014/main" id="{F50D37FD-6E31-99F2-1B2A-6E2E90284775}"/>
              </a:ext>
            </a:extLst>
          </p:cNvPr>
          <p:cNvSpPr txBox="1"/>
          <p:nvPr/>
        </p:nvSpPr>
        <p:spPr>
          <a:xfrm>
            <a:off x="3440136" y="2711592"/>
            <a:ext cx="2029119" cy="461665"/>
          </a:xfrm>
          <a:prstGeom prst="rect">
            <a:avLst/>
          </a:prstGeom>
          <a:noFill/>
        </p:spPr>
        <p:txBody>
          <a:bodyPr wrap="square">
            <a:spAutoFit/>
          </a:bodyPr>
          <a:lstStyle/>
          <a:p>
            <a:pPr algn="ctr"/>
            <a:r>
              <a:rPr lang="en-IN" sz="1200" b="1" dirty="0">
                <a:solidFill>
                  <a:schemeClr val="tx1"/>
                </a:solidFill>
                <a:latin typeface="Arial" panose="020B0604020202020204" pitchFamily="34" charset="0"/>
                <a:cs typeface="Arial" panose="020B0604020202020204" pitchFamily="34" charset="0"/>
              </a:rPr>
              <a:t>Pre processing</a:t>
            </a:r>
          </a:p>
          <a:p>
            <a:pPr algn="ctr"/>
            <a:r>
              <a:rPr lang="en-IN" sz="1200" b="1" dirty="0">
                <a:solidFill>
                  <a:schemeClr val="tx1"/>
                </a:solidFill>
                <a:latin typeface="Arial" panose="020B0604020202020204" pitchFamily="34" charset="0"/>
                <a:cs typeface="Arial" panose="020B0604020202020204" pitchFamily="34" charset="0"/>
              </a:rPr>
              <a:t>(histogram gradient)</a:t>
            </a:r>
            <a:endParaRPr lang="en-IN" sz="1200" b="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cxnSp>
        <p:nvCxnSpPr>
          <p:cNvPr id="36" name="Straight Arrow Connector 35">
            <a:extLst>
              <a:ext uri="{FF2B5EF4-FFF2-40B4-BE49-F238E27FC236}">
                <a16:creationId xmlns:a16="http://schemas.microsoft.com/office/drawing/2014/main" id="{DED214D6-5285-F386-07D7-61DB4F86588B}"/>
              </a:ext>
            </a:extLst>
          </p:cNvPr>
          <p:cNvCxnSpPr>
            <a:cxnSpLocks/>
          </p:cNvCxnSpPr>
          <p:nvPr/>
        </p:nvCxnSpPr>
        <p:spPr>
          <a:xfrm flipH="1">
            <a:off x="4454696" y="1412011"/>
            <a:ext cx="1" cy="448813"/>
          </a:xfrm>
          <a:prstGeom prst="straightConnector1">
            <a:avLst/>
          </a:prstGeom>
          <a:ln>
            <a:solidFill>
              <a:schemeClr val="accent1"/>
            </a:solidFill>
            <a:tailEnd type="triangle"/>
          </a:ln>
          <a:scene3d>
            <a:camera prst="perspectiveFront"/>
            <a:lightRig rig="threePt" dir="t"/>
          </a:scene3d>
        </p:spPr>
        <p:style>
          <a:lnRef idx="3">
            <a:schemeClr val="accent1"/>
          </a:lnRef>
          <a:fillRef idx="0">
            <a:schemeClr val="accent1"/>
          </a:fillRef>
          <a:effectRef idx="2">
            <a:schemeClr val="accent1"/>
          </a:effectRef>
          <a:fontRef idx="minor">
            <a:schemeClr val="tx1"/>
          </a:fontRef>
        </p:style>
      </p:cxnSp>
      <p:cxnSp>
        <p:nvCxnSpPr>
          <p:cNvPr id="44" name="Straight Connector 43">
            <a:extLst>
              <a:ext uri="{FF2B5EF4-FFF2-40B4-BE49-F238E27FC236}">
                <a16:creationId xmlns:a16="http://schemas.microsoft.com/office/drawing/2014/main" id="{270B284D-44E9-5CCA-194A-E0996F8D2FD3}"/>
              </a:ext>
            </a:extLst>
          </p:cNvPr>
          <p:cNvCxnSpPr>
            <a:cxnSpLocks/>
          </p:cNvCxnSpPr>
          <p:nvPr/>
        </p:nvCxnSpPr>
        <p:spPr>
          <a:xfrm>
            <a:off x="6133022" y="3895029"/>
            <a:ext cx="1545049" cy="18958"/>
          </a:xfrm>
          <a:prstGeom prst="line">
            <a:avLst/>
          </a:prstGeom>
          <a:ln>
            <a:solidFill>
              <a:schemeClr val="accent1"/>
            </a:solidFill>
          </a:ln>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id="{E4A56CB9-DC0E-147C-8C9E-533BF2B90622}"/>
              </a:ext>
            </a:extLst>
          </p:cNvPr>
          <p:cNvCxnSpPr>
            <a:cxnSpLocks/>
          </p:cNvCxnSpPr>
          <p:nvPr/>
        </p:nvCxnSpPr>
        <p:spPr>
          <a:xfrm flipV="1">
            <a:off x="7264275" y="4927589"/>
            <a:ext cx="0" cy="474409"/>
          </a:xfrm>
          <a:prstGeom prst="line">
            <a:avLst/>
          </a:prstGeom>
          <a:ln>
            <a:solidFill>
              <a:schemeClr val="accent1"/>
            </a:solidFill>
          </a:ln>
          <a:scene3d>
            <a:camera prst="perspectiveFront"/>
            <a:lightRig rig="threePt" dir="t"/>
          </a:scene3d>
        </p:spPr>
        <p:style>
          <a:lnRef idx="3">
            <a:schemeClr val="accent1"/>
          </a:lnRef>
          <a:fillRef idx="0">
            <a:schemeClr val="accent1"/>
          </a:fillRef>
          <a:effectRef idx="2">
            <a:schemeClr val="accent1"/>
          </a:effectRef>
          <a:fontRef idx="minor">
            <a:schemeClr val="tx1"/>
          </a:fontRef>
        </p:style>
      </p:cxnSp>
      <p:cxnSp>
        <p:nvCxnSpPr>
          <p:cNvPr id="50" name="Straight Connector 49">
            <a:extLst>
              <a:ext uri="{FF2B5EF4-FFF2-40B4-BE49-F238E27FC236}">
                <a16:creationId xmlns:a16="http://schemas.microsoft.com/office/drawing/2014/main" id="{D1952FA5-1CBF-BB22-CA9E-F148EB60E44A}"/>
              </a:ext>
            </a:extLst>
          </p:cNvPr>
          <p:cNvCxnSpPr>
            <a:cxnSpLocks/>
          </p:cNvCxnSpPr>
          <p:nvPr/>
        </p:nvCxnSpPr>
        <p:spPr>
          <a:xfrm flipV="1">
            <a:off x="6910724" y="5417960"/>
            <a:ext cx="352949" cy="16638"/>
          </a:xfrm>
          <a:prstGeom prst="line">
            <a:avLst/>
          </a:prstGeom>
          <a:ln>
            <a:solidFill>
              <a:schemeClr val="accent1"/>
            </a:solidFill>
          </a:ln>
          <a:scene3d>
            <a:camera prst="perspectiveFront"/>
            <a:lightRig rig="threePt" dir="t"/>
          </a:scene3d>
        </p:spPr>
        <p:style>
          <a:lnRef idx="3">
            <a:schemeClr val="accent1"/>
          </a:lnRef>
          <a:fillRef idx="0">
            <a:schemeClr val="accent1"/>
          </a:fillRef>
          <a:effectRef idx="2">
            <a:schemeClr val="accent1"/>
          </a:effectRef>
          <a:fontRef idx="minor">
            <a:schemeClr val="tx1"/>
          </a:fontRef>
        </p:style>
      </p:cxnSp>
      <p:cxnSp>
        <p:nvCxnSpPr>
          <p:cNvPr id="52" name="Straight Connector 51">
            <a:extLst>
              <a:ext uri="{FF2B5EF4-FFF2-40B4-BE49-F238E27FC236}">
                <a16:creationId xmlns:a16="http://schemas.microsoft.com/office/drawing/2014/main" id="{4DC7F100-CE66-3262-970A-760F41726475}"/>
              </a:ext>
            </a:extLst>
          </p:cNvPr>
          <p:cNvCxnSpPr>
            <a:cxnSpLocks/>
          </p:cNvCxnSpPr>
          <p:nvPr/>
        </p:nvCxnSpPr>
        <p:spPr>
          <a:xfrm flipV="1">
            <a:off x="8101030" y="4910746"/>
            <a:ext cx="0" cy="474409"/>
          </a:xfrm>
          <a:prstGeom prst="line">
            <a:avLst/>
          </a:prstGeom>
          <a:ln>
            <a:solidFill>
              <a:schemeClr val="accent1"/>
            </a:solidFill>
          </a:ln>
          <a:scene3d>
            <a:camera prst="perspectiveFront"/>
            <a:lightRig rig="threePt" dir="t"/>
          </a:scene3d>
        </p:spPr>
        <p:style>
          <a:lnRef idx="3">
            <a:schemeClr val="accent1"/>
          </a:lnRef>
          <a:fillRef idx="0">
            <a:schemeClr val="accent1"/>
          </a:fillRef>
          <a:effectRef idx="2">
            <a:schemeClr val="accent1"/>
          </a:effectRef>
          <a:fontRef idx="minor">
            <a:schemeClr val="tx1"/>
          </a:fontRef>
        </p:style>
      </p:cxnSp>
      <p:sp>
        <p:nvSpPr>
          <p:cNvPr id="56" name="TextBox 55">
            <a:extLst>
              <a:ext uri="{FF2B5EF4-FFF2-40B4-BE49-F238E27FC236}">
                <a16:creationId xmlns:a16="http://schemas.microsoft.com/office/drawing/2014/main" id="{76841B82-3A84-CD30-BF5F-1494DE578434}"/>
              </a:ext>
            </a:extLst>
          </p:cNvPr>
          <p:cNvSpPr txBox="1"/>
          <p:nvPr/>
        </p:nvSpPr>
        <p:spPr>
          <a:xfrm>
            <a:off x="6397506" y="6223289"/>
            <a:ext cx="848760" cy="261610"/>
          </a:xfrm>
          <a:prstGeom prst="rect">
            <a:avLst/>
          </a:prstGeom>
          <a:noFill/>
        </p:spPr>
        <p:txBody>
          <a:bodyPr wrap="square">
            <a:spAutoFit/>
          </a:bodyPr>
          <a:lstStyle/>
          <a:p>
            <a:pPr algn="ctr"/>
            <a:r>
              <a:rPr lang="en-IN" sz="11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Defective</a:t>
            </a:r>
          </a:p>
        </p:txBody>
      </p:sp>
      <p:sp>
        <p:nvSpPr>
          <p:cNvPr id="58" name="TextBox 57">
            <a:extLst>
              <a:ext uri="{FF2B5EF4-FFF2-40B4-BE49-F238E27FC236}">
                <a16:creationId xmlns:a16="http://schemas.microsoft.com/office/drawing/2014/main" id="{E5E303D1-DD45-E0B4-0732-199C3F9A7577}"/>
              </a:ext>
            </a:extLst>
          </p:cNvPr>
          <p:cNvSpPr txBox="1"/>
          <p:nvPr/>
        </p:nvSpPr>
        <p:spPr>
          <a:xfrm>
            <a:off x="7830671" y="6235647"/>
            <a:ext cx="1152857" cy="261610"/>
          </a:xfrm>
          <a:prstGeom prst="rect">
            <a:avLst/>
          </a:prstGeom>
          <a:noFill/>
        </p:spPr>
        <p:txBody>
          <a:bodyPr wrap="square">
            <a:spAutoFit/>
          </a:bodyPr>
          <a:lstStyle/>
          <a:p>
            <a:pPr algn="ctr"/>
            <a:r>
              <a:rPr lang="en-IN" sz="11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Non-Defective</a:t>
            </a:r>
          </a:p>
        </p:txBody>
      </p:sp>
      <p:sp>
        <p:nvSpPr>
          <p:cNvPr id="66" name="Rectangle 65">
            <a:extLst>
              <a:ext uri="{FF2B5EF4-FFF2-40B4-BE49-F238E27FC236}">
                <a16:creationId xmlns:a16="http://schemas.microsoft.com/office/drawing/2014/main" id="{659350F3-ACE3-F894-33C7-3E44745FFC55}"/>
              </a:ext>
            </a:extLst>
          </p:cNvPr>
          <p:cNvSpPr/>
          <p:nvPr/>
        </p:nvSpPr>
        <p:spPr>
          <a:xfrm>
            <a:off x="7830671" y="482915"/>
            <a:ext cx="537882" cy="31376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Arial Black" panose="020B0A04020102020204" pitchFamily="34" charset="0"/>
              </a:rPr>
              <a:t>9</a:t>
            </a:r>
          </a:p>
        </p:txBody>
      </p:sp>
      <p:sp>
        <p:nvSpPr>
          <p:cNvPr id="68" name="TextBox 67">
            <a:extLst>
              <a:ext uri="{FF2B5EF4-FFF2-40B4-BE49-F238E27FC236}">
                <a16:creationId xmlns:a16="http://schemas.microsoft.com/office/drawing/2014/main" id="{27087043-BE03-0803-17F8-AE364B45107A}"/>
              </a:ext>
            </a:extLst>
          </p:cNvPr>
          <p:cNvSpPr txBox="1"/>
          <p:nvPr/>
        </p:nvSpPr>
        <p:spPr>
          <a:xfrm>
            <a:off x="2624986" y="4650590"/>
            <a:ext cx="4006448" cy="276999"/>
          </a:xfrm>
          <a:prstGeom prst="rect">
            <a:avLst/>
          </a:prstGeom>
          <a:noFill/>
        </p:spPr>
        <p:txBody>
          <a:bodyPr wrap="square">
            <a:spAutoFit/>
          </a:bodyPr>
          <a:lstStyle/>
          <a:p>
            <a:pPr algn="ctr"/>
            <a:r>
              <a:rPr lang="en-IN" sz="1200" b="1" dirty="0">
                <a:latin typeface="Arial" panose="020B0604020202020204" pitchFamily="34" charset="0"/>
                <a:cs typeface="Arial" panose="020B0604020202020204" pitchFamily="34" charset="0"/>
              </a:rPr>
              <a:t>Convolutional neural network(CNN)</a:t>
            </a:r>
          </a:p>
        </p:txBody>
      </p:sp>
      <p:cxnSp>
        <p:nvCxnSpPr>
          <p:cNvPr id="77" name="Straight Connector 76">
            <a:extLst>
              <a:ext uri="{FF2B5EF4-FFF2-40B4-BE49-F238E27FC236}">
                <a16:creationId xmlns:a16="http://schemas.microsoft.com/office/drawing/2014/main" id="{634A5E96-11F5-3048-C620-966BD9B1BDFE}"/>
              </a:ext>
            </a:extLst>
          </p:cNvPr>
          <p:cNvCxnSpPr>
            <a:cxnSpLocks/>
          </p:cNvCxnSpPr>
          <p:nvPr/>
        </p:nvCxnSpPr>
        <p:spPr>
          <a:xfrm flipH="1">
            <a:off x="1928160" y="1379558"/>
            <a:ext cx="2526537" cy="0"/>
          </a:xfrm>
          <a:prstGeom prst="line">
            <a:avLst/>
          </a:prstGeom>
          <a:ln>
            <a:solidFill>
              <a:schemeClr val="accent1"/>
            </a:solidFill>
          </a:ln>
          <a:scene3d>
            <a:camera prst="perspectiveFront"/>
            <a:lightRig rig="threePt" dir="t"/>
          </a:scene3d>
        </p:spPr>
        <p:style>
          <a:lnRef idx="3">
            <a:schemeClr val="accent1"/>
          </a:lnRef>
          <a:fillRef idx="0">
            <a:schemeClr val="accent1"/>
          </a:fillRef>
          <a:effectRef idx="2">
            <a:schemeClr val="accent1"/>
          </a:effectRef>
          <a:fontRef idx="minor">
            <a:schemeClr val="tx1"/>
          </a:fontRef>
        </p:style>
      </p:cxnSp>
      <p:cxnSp>
        <p:nvCxnSpPr>
          <p:cNvPr id="80" name="Straight Arrow Connector 79">
            <a:extLst>
              <a:ext uri="{FF2B5EF4-FFF2-40B4-BE49-F238E27FC236}">
                <a16:creationId xmlns:a16="http://schemas.microsoft.com/office/drawing/2014/main" id="{F9B98012-0D30-E6C2-345F-4F5B7221CEC9}"/>
              </a:ext>
            </a:extLst>
          </p:cNvPr>
          <p:cNvCxnSpPr>
            <a:cxnSpLocks/>
          </p:cNvCxnSpPr>
          <p:nvPr/>
        </p:nvCxnSpPr>
        <p:spPr>
          <a:xfrm>
            <a:off x="4423260" y="3101291"/>
            <a:ext cx="0" cy="327709"/>
          </a:xfrm>
          <a:prstGeom prst="straightConnector1">
            <a:avLst/>
          </a:prstGeom>
          <a:ln>
            <a:solidFill>
              <a:schemeClr val="accent1"/>
            </a:solidFill>
            <a:tailEnd type="triangle"/>
          </a:ln>
          <a:scene3d>
            <a:camera prst="perspectiveFront"/>
            <a:lightRig rig="threePt" dir="t"/>
          </a:scene3d>
        </p:spPr>
        <p:style>
          <a:lnRef idx="3">
            <a:schemeClr val="accent1"/>
          </a:lnRef>
          <a:fillRef idx="0">
            <a:schemeClr val="accent1"/>
          </a:fillRef>
          <a:effectRef idx="2">
            <a:schemeClr val="accent1"/>
          </a:effectRef>
          <a:fontRef idx="minor">
            <a:schemeClr val="tx1"/>
          </a:fontRef>
        </p:style>
      </p:cxnSp>
      <p:cxnSp>
        <p:nvCxnSpPr>
          <p:cNvPr id="84" name="Straight Arrow Connector 83">
            <a:extLst>
              <a:ext uri="{FF2B5EF4-FFF2-40B4-BE49-F238E27FC236}">
                <a16:creationId xmlns:a16="http://schemas.microsoft.com/office/drawing/2014/main" id="{99CEDD99-BFF1-096E-B59A-12DCE858C7E5}"/>
              </a:ext>
            </a:extLst>
          </p:cNvPr>
          <p:cNvCxnSpPr>
            <a:cxnSpLocks/>
          </p:cNvCxnSpPr>
          <p:nvPr/>
        </p:nvCxnSpPr>
        <p:spPr>
          <a:xfrm flipH="1">
            <a:off x="7678071" y="3922531"/>
            <a:ext cx="3660" cy="658692"/>
          </a:xfrm>
          <a:prstGeom prst="straightConnector1">
            <a:avLst/>
          </a:prstGeom>
          <a:ln>
            <a:solidFill>
              <a:schemeClr val="accent1"/>
            </a:solidFill>
            <a:tailEnd type="triangle"/>
          </a:ln>
          <a:scene3d>
            <a:camera prst="perspectiveFront"/>
            <a:lightRig rig="threePt" dir="t"/>
          </a:scene3d>
        </p:spPr>
        <p:style>
          <a:lnRef idx="3">
            <a:schemeClr val="accent1"/>
          </a:lnRef>
          <a:fillRef idx="0">
            <a:schemeClr val="accent1"/>
          </a:fillRef>
          <a:effectRef idx="2">
            <a:schemeClr val="accent1"/>
          </a:effectRef>
          <a:fontRef idx="minor">
            <a:schemeClr val="tx1"/>
          </a:fontRef>
        </p:style>
      </p:cxnSp>
      <p:cxnSp>
        <p:nvCxnSpPr>
          <p:cNvPr id="87" name="Straight Arrow Connector 86">
            <a:extLst>
              <a:ext uri="{FF2B5EF4-FFF2-40B4-BE49-F238E27FC236}">
                <a16:creationId xmlns:a16="http://schemas.microsoft.com/office/drawing/2014/main" id="{F09777C9-186A-EAC8-5457-F4710F91FF13}"/>
              </a:ext>
            </a:extLst>
          </p:cNvPr>
          <p:cNvCxnSpPr>
            <a:cxnSpLocks/>
          </p:cNvCxnSpPr>
          <p:nvPr/>
        </p:nvCxnSpPr>
        <p:spPr>
          <a:xfrm>
            <a:off x="6909206" y="5463617"/>
            <a:ext cx="0" cy="345589"/>
          </a:xfrm>
          <a:prstGeom prst="straightConnector1">
            <a:avLst/>
          </a:prstGeom>
          <a:ln>
            <a:solidFill>
              <a:schemeClr val="accent1"/>
            </a:solidFill>
            <a:tailEnd type="triangle"/>
          </a:ln>
          <a:scene3d>
            <a:camera prst="perspectiveFront"/>
            <a:lightRig rig="threePt" dir="t"/>
          </a:scene3d>
        </p:spPr>
        <p:style>
          <a:lnRef idx="3">
            <a:schemeClr val="accent1"/>
          </a:lnRef>
          <a:fillRef idx="0">
            <a:schemeClr val="accent1"/>
          </a:fillRef>
          <a:effectRef idx="2">
            <a:schemeClr val="accent1"/>
          </a:effectRef>
          <a:fontRef idx="minor">
            <a:schemeClr val="tx1"/>
          </a:fontRef>
        </p:style>
      </p:cxnSp>
      <p:cxnSp>
        <p:nvCxnSpPr>
          <p:cNvPr id="91" name="Straight Arrow Connector 90">
            <a:extLst>
              <a:ext uri="{FF2B5EF4-FFF2-40B4-BE49-F238E27FC236}">
                <a16:creationId xmlns:a16="http://schemas.microsoft.com/office/drawing/2014/main" id="{1F9F35A0-FE51-B18B-1A42-1512A11C5D5D}"/>
              </a:ext>
            </a:extLst>
          </p:cNvPr>
          <p:cNvCxnSpPr>
            <a:cxnSpLocks/>
          </p:cNvCxnSpPr>
          <p:nvPr/>
        </p:nvCxnSpPr>
        <p:spPr>
          <a:xfrm>
            <a:off x="8512405" y="5385155"/>
            <a:ext cx="0" cy="418336"/>
          </a:xfrm>
          <a:prstGeom prst="straightConnector1">
            <a:avLst/>
          </a:prstGeom>
          <a:ln>
            <a:solidFill>
              <a:schemeClr val="accent1"/>
            </a:solidFill>
            <a:tailEnd type="triangle"/>
          </a:ln>
          <a:scene3d>
            <a:camera prst="perspectiveFront"/>
            <a:lightRig rig="threePt" dir="t"/>
          </a:scene3d>
        </p:spPr>
        <p:style>
          <a:lnRef idx="3">
            <a:schemeClr val="accent1"/>
          </a:lnRef>
          <a:fillRef idx="0">
            <a:schemeClr val="accent1"/>
          </a:fillRef>
          <a:effectRef idx="2">
            <a:schemeClr val="accent1"/>
          </a:effectRef>
          <a:fontRef idx="minor">
            <a:schemeClr val="tx1"/>
          </a:fontRef>
        </p:style>
      </p:cxnSp>
      <p:cxnSp>
        <p:nvCxnSpPr>
          <p:cNvPr id="92" name="Straight Connector 91">
            <a:extLst>
              <a:ext uri="{FF2B5EF4-FFF2-40B4-BE49-F238E27FC236}">
                <a16:creationId xmlns:a16="http://schemas.microsoft.com/office/drawing/2014/main" id="{EDBB9D32-F0E0-E9B7-5866-B08397849E92}"/>
              </a:ext>
            </a:extLst>
          </p:cNvPr>
          <p:cNvCxnSpPr>
            <a:cxnSpLocks/>
          </p:cNvCxnSpPr>
          <p:nvPr/>
        </p:nvCxnSpPr>
        <p:spPr>
          <a:xfrm>
            <a:off x="8101030" y="5385155"/>
            <a:ext cx="392521" cy="0"/>
          </a:xfrm>
          <a:prstGeom prst="line">
            <a:avLst/>
          </a:prstGeom>
          <a:ln>
            <a:solidFill>
              <a:schemeClr val="accent1"/>
            </a:solidFill>
          </a:ln>
          <a:scene3d>
            <a:camera prst="perspectiveFront"/>
            <a:lightRig rig="threePt" dir="t"/>
          </a:scene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0259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0184F-8FC6-4790-A90D-990B4140F6A8}"/>
              </a:ext>
            </a:extLst>
          </p:cNvPr>
          <p:cNvSpPr>
            <a:spLocks noGrp="1"/>
          </p:cNvSpPr>
          <p:nvPr>
            <p:ph type="title"/>
          </p:nvPr>
        </p:nvSpPr>
        <p:spPr>
          <a:xfrm>
            <a:off x="869436" y="686863"/>
            <a:ext cx="6221646" cy="702666"/>
          </a:xfrm>
        </p:spPr>
        <p:txBody>
          <a:bodyPr>
            <a:normAutofit/>
          </a:bodyPr>
          <a:lstStyle/>
          <a:p>
            <a:r>
              <a:rPr lang="en-IN" sz="2800"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3D6E8ABF-35FB-461C-893E-46A21A16B6CE}"/>
              </a:ext>
            </a:extLst>
          </p:cNvPr>
          <p:cNvSpPr>
            <a:spLocks noGrp="1"/>
          </p:cNvSpPr>
          <p:nvPr>
            <p:ph idx="1"/>
          </p:nvPr>
        </p:nvSpPr>
        <p:spPr>
          <a:xfrm>
            <a:off x="887366" y="1470744"/>
            <a:ext cx="6929858" cy="2930927"/>
          </a:xfrm>
        </p:spPr>
        <p:txBody>
          <a:bodyPr>
            <a:normAutofit/>
          </a:bodyPr>
          <a:lstStyle/>
          <a:p>
            <a:pPr marL="0" indent="0" algn="just">
              <a:buNone/>
            </a:pPr>
            <a:r>
              <a:rPr lang="en-US" sz="1600" dirty="0">
                <a:latin typeface="Times New Roman" panose="02020603050405020304" pitchFamily="18" charset="0"/>
                <a:cs typeface="Times New Roman" panose="02020603050405020304" pitchFamily="18" charset="0"/>
              </a:rPr>
              <a:t>The proposed automated visual defect inspection system comprised of four stages: </a:t>
            </a:r>
          </a:p>
          <a:p>
            <a:pPr marL="457200" indent="-457200" algn="just">
              <a:buAutoNum type="arabicParenR"/>
            </a:pPr>
            <a:r>
              <a:rPr lang="en-US" sz="1600" dirty="0">
                <a:latin typeface="Times New Roman" panose="02020603050405020304" pitchFamily="18" charset="0"/>
                <a:cs typeface="Times New Roman" panose="02020603050405020304" pitchFamily="18" charset="0"/>
              </a:rPr>
              <a:t>Collecting the leather dataset</a:t>
            </a:r>
          </a:p>
          <a:p>
            <a:pPr marL="457200" indent="-457200" algn="just">
              <a:buAutoNum type="arabicParenR"/>
            </a:pPr>
            <a:r>
              <a:rPr lang="en-US" sz="1600" dirty="0">
                <a:latin typeface="Times New Roman" panose="02020603050405020304" pitchFamily="18" charset="0"/>
                <a:cs typeface="Times New Roman" panose="02020603050405020304" pitchFamily="18" charset="0"/>
              </a:rPr>
              <a:t>Pre processing the input images using histogram gradient technique </a:t>
            </a:r>
          </a:p>
          <a:p>
            <a:pPr marL="457200" indent="-457200" algn="just">
              <a:buAutoNum type="arabicParenR"/>
            </a:pPr>
            <a:r>
              <a:rPr lang="en-US" sz="1600" dirty="0">
                <a:latin typeface="Times New Roman" panose="02020603050405020304" pitchFamily="18" charset="0"/>
                <a:cs typeface="Times New Roman" panose="02020603050405020304" pitchFamily="18" charset="0"/>
              </a:rPr>
              <a:t>Deep learning architecture(CNN) training and testing. </a:t>
            </a:r>
          </a:p>
          <a:p>
            <a:pPr marL="457200" indent="-457200" algn="just">
              <a:buAutoNum type="arabicParenR"/>
            </a:pPr>
            <a:r>
              <a:rPr lang="en-US" sz="1600" dirty="0">
                <a:latin typeface="Times New Roman" panose="02020603050405020304" pitchFamily="18" charset="0"/>
                <a:cs typeface="Times New Roman" panose="02020603050405020304" pitchFamily="18" charset="0"/>
              </a:rPr>
              <a:t>Highlighting the defect and making the decision.</a:t>
            </a:r>
            <a:endParaRPr lang="en-IN" sz="16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6D1A5275-068E-403B-AF3B-7B1D88D87B2A}"/>
              </a:ext>
            </a:extLst>
          </p:cNvPr>
          <p:cNvSpPr/>
          <p:nvPr/>
        </p:nvSpPr>
        <p:spPr>
          <a:xfrm>
            <a:off x="7817224" y="373097"/>
            <a:ext cx="537882" cy="31376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Arial Black" panose="020B0A04020102020204" pitchFamily="34" charset="0"/>
              </a:rPr>
              <a:t>10</a:t>
            </a:r>
          </a:p>
        </p:txBody>
      </p:sp>
    </p:spTree>
    <p:extLst>
      <p:ext uri="{BB962C8B-B14F-4D97-AF65-F5344CB8AC3E}">
        <p14:creationId xmlns:p14="http://schemas.microsoft.com/office/powerpoint/2010/main" val="512261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71B5B54-FFBD-48B0-B895-8DD9C3FC8F77}"/>
              </a:ext>
            </a:extLst>
          </p:cNvPr>
          <p:cNvSpPr>
            <a:spLocks noGrp="1"/>
          </p:cNvSpPr>
          <p:nvPr>
            <p:ph type="title"/>
          </p:nvPr>
        </p:nvSpPr>
        <p:spPr>
          <a:xfrm>
            <a:off x="822884" y="333288"/>
            <a:ext cx="6711654" cy="613019"/>
          </a:xfrm>
        </p:spPr>
        <p:txBody>
          <a:bodyPr>
            <a:normAutofit/>
          </a:bodyPr>
          <a:lstStyle/>
          <a:p>
            <a:r>
              <a:rPr lang="en-IN" sz="2800" dirty="0">
                <a:latin typeface="Times New Roman" panose="02020603050405020304" pitchFamily="18" charset="0"/>
                <a:cs typeface="Times New Roman" panose="02020603050405020304" pitchFamily="18" charset="0"/>
              </a:rPr>
              <a:t>RESULT ANALYSIS</a:t>
            </a:r>
          </a:p>
        </p:txBody>
      </p:sp>
      <p:sp>
        <p:nvSpPr>
          <p:cNvPr id="5" name="Rectangle 4">
            <a:extLst>
              <a:ext uri="{FF2B5EF4-FFF2-40B4-BE49-F238E27FC236}">
                <a16:creationId xmlns:a16="http://schemas.microsoft.com/office/drawing/2014/main" id="{8422FEAC-A232-4676-9BB1-23FFB9489689}"/>
              </a:ext>
            </a:extLst>
          </p:cNvPr>
          <p:cNvSpPr/>
          <p:nvPr/>
        </p:nvSpPr>
        <p:spPr>
          <a:xfrm>
            <a:off x="7830671" y="482915"/>
            <a:ext cx="537882" cy="31376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Arial Black" panose="020B0A04020102020204" pitchFamily="34" charset="0"/>
              </a:rPr>
              <a:t>11</a:t>
            </a:r>
          </a:p>
        </p:txBody>
      </p:sp>
      <p:graphicFrame>
        <p:nvGraphicFramePr>
          <p:cNvPr id="2" name="Table 1">
            <a:extLst>
              <a:ext uri="{FF2B5EF4-FFF2-40B4-BE49-F238E27FC236}">
                <a16:creationId xmlns:a16="http://schemas.microsoft.com/office/drawing/2014/main" id="{3FAECDBD-81EA-DBC0-17EC-CC52E8E579CD}"/>
              </a:ext>
            </a:extLst>
          </p:cNvPr>
          <p:cNvGraphicFramePr>
            <a:graphicFrameLocks noGrp="1"/>
          </p:cNvGraphicFramePr>
          <p:nvPr>
            <p:extLst>
              <p:ext uri="{D42A27DB-BD31-4B8C-83A1-F6EECF244321}">
                <p14:modId xmlns:p14="http://schemas.microsoft.com/office/powerpoint/2010/main" val="3612857856"/>
              </p:ext>
            </p:extLst>
          </p:nvPr>
        </p:nvGraphicFramePr>
        <p:xfrm>
          <a:off x="2883432" y="946307"/>
          <a:ext cx="3779520" cy="1864451"/>
        </p:xfrm>
        <a:graphic>
          <a:graphicData uri="http://schemas.openxmlformats.org/drawingml/2006/table">
            <a:tbl>
              <a:tblPr firstRow="1" bandRow="1">
                <a:tableStyleId>{5C22544A-7EE6-4342-B048-85BDC9FD1C3A}</a:tableStyleId>
              </a:tblPr>
              <a:tblGrid>
                <a:gridCol w="1248652">
                  <a:extLst>
                    <a:ext uri="{9D8B030D-6E8A-4147-A177-3AD203B41FA5}">
                      <a16:colId xmlns:a16="http://schemas.microsoft.com/office/drawing/2014/main" val="2508150454"/>
                    </a:ext>
                  </a:extLst>
                </a:gridCol>
                <a:gridCol w="1401880">
                  <a:extLst>
                    <a:ext uri="{9D8B030D-6E8A-4147-A177-3AD203B41FA5}">
                      <a16:colId xmlns:a16="http://schemas.microsoft.com/office/drawing/2014/main" val="2673344383"/>
                    </a:ext>
                  </a:extLst>
                </a:gridCol>
                <a:gridCol w="1128988">
                  <a:extLst>
                    <a:ext uri="{9D8B030D-6E8A-4147-A177-3AD203B41FA5}">
                      <a16:colId xmlns:a16="http://schemas.microsoft.com/office/drawing/2014/main" val="3189852014"/>
                    </a:ext>
                  </a:extLst>
                </a:gridCol>
              </a:tblGrid>
              <a:tr h="507042">
                <a:tc>
                  <a:txBody>
                    <a:bodyPr/>
                    <a:lstStyle/>
                    <a:p>
                      <a:pPr algn="l">
                        <a:lnSpc>
                          <a:spcPct val="107000"/>
                        </a:lnSpc>
                      </a:pPr>
                      <a:r>
                        <a:rPr lang="en-IN" sz="1000" dirty="0">
                          <a:effectLst/>
                          <a:latin typeface="Calibri" panose="020F0502020204030204" pitchFamily="34" charset="0"/>
                          <a:cs typeface="Times New Roman" panose="02020603050405020304" pitchFamily="18" charset="0"/>
                        </a:rPr>
                        <a:t>Performance metrics</a:t>
                      </a:r>
                    </a:p>
                  </a:txBody>
                  <a:tcPr marL="86535" marR="86535" marT="43268" marB="43268" anchor="ctr">
                    <a:lnR w="12700" cap="flat" cmpd="sng" algn="ctr">
                      <a:solidFill>
                        <a:schemeClr val="tx1"/>
                      </a:solidFill>
                      <a:prstDash val="solid"/>
                      <a:round/>
                      <a:headEnd type="none" w="med" len="med"/>
                      <a:tailEnd type="none" w="med" len="med"/>
                    </a:lnR>
                  </a:tcPr>
                </a:tc>
                <a:tc>
                  <a:txBody>
                    <a:bodyPr/>
                    <a:lstStyle/>
                    <a:p>
                      <a:pPr algn="r">
                        <a:lnSpc>
                          <a:spcPct val="107000"/>
                        </a:lnSpc>
                        <a:spcBef>
                          <a:spcPts val="730"/>
                        </a:spcBef>
                      </a:pPr>
                      <a:r>
                        <a:rPr lang="en-US" sz="900" dirty="0">
                          <a:effectLst/>
                          <a:latin typeface="Arial" panose="020B0604020202020204" pitchFamily="34" charset="0"/>
                          <a:cs typeface="Arial" panose="020B0604020202020204" pitchFamily="34" charset="0"/>
                        </a:rPr>
                        <a:t>       </a:t>
                      </a:r>
                      <a:r>
                        <a:rPr lang="en-IN" sz="900" dirty="0">
                          <a:effectLst/>
                          <a:latin typeface="Arial" panose="020B0604020202020204" pitchFamily="34" charset="0"/>
                          <a:cs typeface="Arial" panose="020B0604020202020204" pitchFamily="34" charset="0"/>
                        </a:rPr>
                        <a:t>Obtained</a:t>
                      </a:r>
                    </a:p>
                    <a:p>
                      <a:pPr algn="ctr">
                        <a:lnSpc>
                          <a:spcPct val="107000"/>
                        </a:lnSpc>
                        <a:spcBef>
                          <a:spcPts val="730"/>
                        </a:spcBef>
                      </a:pPr>
                      <a:r>
                        <a:rPr lang="en-IN" sz="900" dirty="0">
                          <a:effectLst/>
                          <a:latin typeface="Arial" panose="020B0604020202020204" pitchFamily="34" charset="0"/>
                          <a:cs typeface="Arial" panose="020B0604020202020204" pitchFamily="34" charset="0"/>
                        </a:rPr>
                        <a:t>          Train dataset(%)</a:t>
                      </a:r>
                    </a:p>
                  </a:txBody>
                  <a:tcPr marL="86535" marR="86535" marT="43268" marB="43268">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7000"/>
                        </a:lnSpc>
                        <a:spcBef>
                          <a:spcPts val="730"/>
                        </a:spcBef>
                      </a:pPr>
                      <a:r>
                        <a:rPr lang="en-IN" sz="900" dirty="0">
                          <a:effectLst/>
                          <a:latin typeface="Arial" panose="020B0604020202020204" pitchFamily="34" charset="0"/>
                          <a:cs typeface="Arial" panose="020B0604020202020204" pitchFamily="34" charset="0"/>
                        </a:rPr>
                        <a:t>result</a:t>
                      </a:r>
                    </a:p>
                    <a:p>
                      <a:pPr algn="ctr">
                        <a:lnSpc>
                          <a:spcPct val="107000"/>
                        </a:lnSpc>
                        <a:spcBef>
                          <a:spcPts val="730"/>
                        </a:spcBef>
                      </a:pPr>
                      <a:r>
                        <a:rPr lang="en-IN" sz="900" dirty="0">
                          <a:effectLst/>
                          <a:latin typeface="Arial" panose="020B0604020202020204" pitchFamily="34" charset="0"/>
                          <a:cs typeface="Arial" panose="020B0604020202020204" pitchFamily="34" charset="0"/>
                        </a:rPr>
                        <a:t>Test dataset(%)</a:t>
                      </a:r>
                    </a:p>
                  </a:txBody>
                  <a:tcPr marL="86535" marR="86535" marT="43268" marB="43268">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30792357"/>
                  </a:ext>
                </a:extLst>
              </a:tr>
              <a:tr h="357719">
                <a:tc>
                  <a:txBody>
                    <a:bodyPr/>
                    <a:lstStyle/>
                    <a:p>
                      <a:pPr lvl="0" algn="l">
                        <a:lnSpc>
                          <a:spcPct val="107000"/>
                        </a:lnSpc>
                        <a:spcBef>
                          <a:spcPts val="730"/>
                        </a:spcBef>
                      </a:pPr>
                      <a:r>
                        <a:rPr lang="en-US" sz="900" dirty="0">
                          <a:effectLst/>
                          <a:latin typeface="Arial" panose="020B0604020202020204" pitchFamily="34" charset="0"/>
                          <a:cs typeface="Arial" panose="020B0604020202020204" pitchFamily="34" charset="0"/>
                        </a:rPr>
                        <a:t>precision</a:t>
                      </a:r>
                      <a:endParaRPr lang="en-IN" sz="900" dirty="0">
                        <a:effectLst/>
                        <a:latin typeface="Arial" panose="020B0604020202020204" pitchFamily="34" charset="0"/>
                        <a:ea typeface="Times New Roman" panose="02020603050405020304" pitchFamily="18" charset="0"/>
                        <a:cs typeface="Arial" panose="020B0604020202020204" pitchFamily="34" charset="0"/>
                      </a:endParaRPr>
                    </a:p>
                  </a:txBody>
                  <a:tcPr marL="86535" marR="86535" marT="43268" marB="43268"/>
                </a:tc>
                <a:tc>
                  <a:txBody>
                    <a:bodyPr/>
                    <a:lstStyle/>
                    <a:p>
                      <a:pPr algn="ctr">
                        <a:lnSpc>
                          <a:spcPct val="107000"/>
                        </a:lnSpc>
                        <a:spcBef>
                          <a:spcPts val="730"/>
                        </a:spcBef>
                      </a:pPr>
                      <a:r>
                        <a:rPr lang="en-IN" sz="900" dirty="0">
                          <a:effectLst/>
                          <a:latin typeface="Arial" panose="020B0604020202020204" pitchFamily="34" charset="0"/>
                          <a:ea typeface="Times New Roman" panose="02020603050405020304" pitchFamily="18" charset="0"/>
                          <a:cs typeface="Arial" panose="020B0604020202020204" pitchFamily="34" charset="0"/>
                        </a:rPr>
                        <a:t>0.57</a:t>
                      </a:r>
                    </a:p>
                  </a:txBody>
                  <a:tcPr marL="86535" marR="86535" marT="43268" marB="43268">
                    <a:lnT w="12700" cap="flat" cmpd="sng" algn="ctr">
                      <a:solidFill>
                        <a:schemeClr val="tx1"/>
                      </a:solidFill>
                      <a:prstDash val="solid"/>
                      <a:round/>
                      <a:headEnd type="none" w="med" len="med"/>
                      <a:tailEnd type="none" w="med" len="med"/>
                    </a:lnT>
                  </a:tcPr>
                </a:tc>
                <a:tc>
                  <a:txBody>
                    <a:bodyPr/>
                    <a:lstStyle/>
                    <a:p>
                      <a:pPr algn="ctr">
                        <a:lnSpc>
                          <a:spcPct val="107000"/>
                        </a:lnSpc>
                        <a:spcBef>
                          <a:spcPts val="730"/>
                        </a:spcBef>
                      </a:pPr>
                      <a:r>
                        <a:rPr lang="en-IN" sz="900" dirty="0">
                          <a:effectLst/>
                          <a:latin typeface="Arial" panose="020B0604020202020204" pitchFamily="34" charset="0"/>
                          <a:ea typeface="Times New Roman" panose="02020603050405020304" pitchFamily="18" charset="0"/>
                          <a:cs typeface="Arial" panose="020B0604020202020204" pitchFamily="34" charset="0"/>
                        </a:rPr>
                        <a:t>1.00</a:t>
                      </a:r>
                    </a:p>
                  </a:txBody>
                  <a:tcPr marL="86535" marR="86535" marT="43268" marB="43268">
                    <a:lnR w="12700" cmpd="sng">
                      <a:noFill/>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262002269"/>
                  </a:ext>
                </a:extLst>
              </a:tr>
              <a:tr h="398896">
                <a:tc>
                  <a:txBody>
                    <a:bodyPr/>
                    <a:lstStyle/>
                    <a:p>
                      <a:pPr lvl="0" algn="l">
                        <a:lnSpc>
                          <a:spcPct val="107000"/>
                        </a:lnSpc>
                        <a:spcBef>
                          <a:spcPts val="730"/>
                        </a:spcBef>
                      </a:pPr>
                      <a:r>
                        <a:rPr lang="en-US" sz="900" dirty="0">
                          <a:effectLst/>
                          <a:latin typeface="Arial" panose="020B0604020202020204" pitchFamily="34" charset="0"/>
                          <a:cs typeface="Arial" panose="020B0604020202020204" pitchFamily="34" charset="0"/>
                        </a:rPr>
                        <a:t>recall</a:t>
                      </a:r>
                      <a:endParaRPr lang="en-IN" sz="900" dirty="0">
                        <a:effectLst/>
                        <a:latin typeface="Arial" panose="020B0604020202020204" pitchFamily="34" charset="0"/>
                        <a:ea typeface="Times New Roman" panose="02020603050405020304" pitchFamily="18" charset="0"/>
                        <a:cs typeface="Arial" panose="020B0604020202020204" pitchFamily="34" charset="0"/>
                      </a:endParaRPr>
                    </a:p>
                  </a:txBody>
                  <a:tcPr marL="86535" marR="86535" marT="43268" marB="43268"/>
                </a:tc>
                <a:tc>
                  <a:txBody>
                    <a:bodyPr/>
                    <a:lstStyle/>
                    <a:p>
                      <a:pPr algn="ctr">
                        <a:lnSpc>
                          <a:spcPct val="107000"/>
                        </a:lnSpc>
                        <a:spcBef>
                          <a:spcPts val="730"/>
                        </a:spcBef>
                      </a:pPr>
                      <a:r>
                        <a:rPr lang="en-IN" sz="900" dirty="0">
                          <a:effectLst/>
                          <a:latin typeface="Arial" panose="020B0604020202020204" pitchFamily="34" charset="0"/>
                          <a:ea typeface="Times New Roman" panose="02020603050405020304" pitchFamily="18" charset="0"/>
                          <a:cs typeface="Arial" panose="020B0604020202020204" pitchFamily="34" charset="0"/>
                        </a:rPr>
                        <a:t>1.00</a:t>
                      </a:r>
                    </a:p>
                  </a:txBody>
                  <a:tcPr marL="86535" marR="86535" marT="43268" marB="43268"/>
                </a:tc>
                <a:tc>
                  <a:txBody>
                    <a:bodyPr/>
                    <a:lstStyle/>
                    <a:p>
                      <a:pPr algn="ctr">
                        <a:lnSpc>
                          <a:spcPct val="107000"/>
                        </a:lnSpc>
                        <a:spcBef>
                          <a:spcPts val="730"/>
                        </a:spcBef>
                      </a:pPr>
                      <a:r>
                        <a:rPr lang="en-IN" sz="900" dirty="0">
                          <a:effectLst/>
                          <a:latin typeface="Arial" panose="020B0604020202020204" pitchFamily="34" charset="0"/>
                          <a:ea typeface="Times New Roman" panose="02020603050405020304" pitchFamily="18" charset="0"/>
                          <a:cs typeface="Arial" panose="020B0604020202020204" pitchFamily="34" charset="0"/>
                        </a:rPr>
                        <a:t>0.62</a:t>
                      </a:r>
                    </a:p>
                  </a:txBody>
                  <a:tcPr marL="86535" marR="86535" marT="43268" marB="43268">
                    <a:lnR w="12700" cmpd="sng">
                      <a:noFill/>
                    </a:lnR>
                  </a:tcPr>
                </a:tc>
                <a:extLst>
                  <a:ext uri="{0D108BD9-81ED-4DB2-BD59-A6C34878D82A}">
                    <a16:rowId xmlns:a16="http://schemas.microsoft.com/office/drawing/2014/main" val="1722181806"/>
                  </a:ext>
                </a:extLst>
              </a:tr>
              <a:tr h="314281">
                <a:tc>
                  <a:txBody>
                    <a:bodyPr/>
                    <a:lstStyle/>
                    <a:p>
                      <a:pPr algn="l">
                        <a:lnSpc>
                          <a:spcPct val="107000"/>
                        </a:lnSpc>
                        <a:spcBef>
                          <a:spcPts val="730"/>
                        </a:spcBef>
                      </a:pPr>
                      <a:r>
                        <a:rPr lang="en-IN" sz="900" dirty="0">
                          <a:effectLst/>
                          <a:latin typeface="Arial" panose="020B0604020202020204" pitchFamily="34" charset="0"/>
                          <a:ea typeface="Times New Roman" panose="02020603050405020304" pitchFamily="18" charset="0"/>
                          <a:cs typeface="Arial" panose="020B0604020202020204" pitchFamily="34" charset="0"/>
                        </a:rPr>
                        <a:t>F1-score</a:t>
                      </a:r>
                    </a:p>
                  </a:txBody>
                  <a:tcPr marL="86535" marR="86535" marT="43268" marB="43268"/>
                </a:tc>
                <a:tc>
                  <a:txBody>
                    <a:bodyPr/>
                    <a:lstStyle/>
                    <a:p>
                      <a:pPr algn="ctr">
                        <a:lnSpc>
                          <a:spcPct val="107000"/>
                        </a:lnSpc>
                      </a:pPr>
                      <a:r>
                        <a:rPr lang="en-IN" sz="900" dirty="0">
                          <a:effectLst/>
                          <a:latin typeface="Arial" panose="020B0604020202020204" pitchFamily="34" charset="0"/>
                          <a:cs typeface="Arial" panose="020B0604020202020204" pitchFamily="34" charset="0"/>
                        </a:rPr>
                        <a:t>0.73</a:t>
                      </a:r>
                    </a:p>
                  </a:txBody>
                  <a:tcPr marL="86535" marR="86535" marT="43268" marB="43268"/>
                </a:tc>
                <a:tc>
                  <a:txBody>
                    <a:bodyPr/>
                    <a:lstStyle/>
                    <a:p>
                      <a:pPr algn="ctr">
                        <a:lnSpc>
                          <a:spcPct val="107000"/>
                        </a:lnSpc>
                      </a:pPr>
                      <a:r>
                        <a:rPr lang="en-IN" sz="900" dirty="0">
                          <a:effectLst/>
                          <a:latin typeface="Arial" panose="020B0604020202020204" pitchFamily="34" charset="0"/>
                          <a:cs typeface="Arial" panose="020B0604020202020204" pitchFamily="34" charset="0"/>
                        </a:rPr>
                        <a:t>0.77</a:t>
                      </a:r>
                    </a:p>
                  </a:txBody>
                  <a:tcPr marL="86535" marR="86535" marT="43268" marB="43268">
                    <a:lnR w="12700" cap="flat" cmpd="sng" algn="ctr">
                      <a:noFill/>
                      <a:prstDash val="solid"/>
                      <a:round/>
                      <a:headEnd type="none" w="med" len="med"/>
                      <a:tailEnd type="none" w="med" len="med"/>
                    </a:lnR>
                  </a:tcPr>
                </a:tc>
                <a:extLst>
                  <a:ext uri="{0D108BD9-81ED-4DB2-BD59-A6C34878D82A}">
                    <a16:rowId xmlns:a16="http://schemas.microsoft.com/office/drawing/2014/main" val="3352517408"/>
                  </a:ext>
                </a:extLst>
              </a:tr>
              <a:tr h="286513">
                <a:tc>
                  <a:txBody>
                    <a:bodyPr/>
                    <a:lstStyle/>
                    <a:p>
                      <a:pPr algn="just">
                        <a:lnSpc>
                          <a:spcPct val="107000"/>
                        </a:lnSpc>
                      </a:pPr>
                      <a:r>
                        <a:rPr lang="en-IN" sz="900" dirty="0">
                          <a:effectLst/>
                          <a:latin typeface="Arial" panose="020B0604020202020204" pitchFamily="34" charset="0"/>
                          <a:ea typeface="Times New Roman" panose="02020603050405020304" pitchFamily="18" charset="0"/>
                          <a:cs typeface="Arial" panose="020B0604020202020204" pitchFamily="34" charset="0"/>
                        </a:rPr>
                        <a:t>Accuracy </a:t>
                      </a:r>
                    </a:p>
                  </a:txBody>
                  <a:tcPr marL="86535" marR="86535" marT="43268" marB="43268"/>
                </a:tc>
                <a:tc>
                  <a:txBody>
                    <a:bodyPr/>
                    <a:lstStyle/>
                    <a:p>
                      <a:pPr algn="just">
                        <a:lnSpc>
                          <a:spcPct val="107000"/>
                        </a:lnSpc>
                        <a:spcAft>
                          <a:spcPts val="1200"/>
                        </a:spcAft>
                      </a:pPr>
                      <a:r>
                        <a:rPr lang="en-IN" sz="900" dirty="0">
                          <a:effectLst/>
                          <a:latin typeface="Arial" panose="020B0604020202020204" pitchFamily="34" charset="0"/>
                          <a:ea typeface="Times New Roman" panose="02020603050405020304" pitchFamily="18" charset="0"/>
                          <a:cs typeface="Arial" panose="020B0604020202020204" pitchFamily="34" charset="0"/>
                        </a:rPr>
                        <a:t>                               0.75</a:t>
                      </a:r>
                    </a:p>
                  </a:txBody>
                  <a:tcPr marL="86535" marR="86535" marT="43268" marB="43268">
                    <a:lnR w="12700" cap="flat" cmpd="sng" algn="ctr">
                      <a:noFill/>
                      <a:prstDash val="solid"/>
                      <a:round/>
                      <a:headEnd type="none" w="med" len="med"/>
                      <a:tailEnd type="none" w="med" len="med"/>
                    </a:lnR>
                  </a:tcPr>
                </a:tc>
                <a:tc>
                  <a:txBody>
                    <a:bodyPr/>
                    <a:lstStyle/>
                    <a:p>
                      <a:pPr algn="just">
                        <a:lnSpc>
                          <a:spcPct val="107000"/>
                        </a:lnSpc>
                        <a:spcAft>
                          <a:spcPts val="1200"/>
                        </a:spcAft>
                      </a:pPr>
                      <a:endParaRPr lang="en-IN" sz="900" dirty="0">
                        <a:effectLst/>
                        <a:latin typeface="Arial" panose="020B0604020202020204" pitchFamily="34" charset="0"/>
                        <a:ea typeface="Times New Roman" panose="02020603050405020304" pitchFamily="18" charset="0"/>
                        <a:cs typeface="Arial" panose="020B0604020202020204" pitchFamily="34" charset="0"/>
                      </a:endParaRPr>
                    </a:p>
                  </a:txBody>
                  <a:tcPr marL="86535" marR="86535" marT="43268" marB="43268">
                    <a:lnL w="12700" cap="flat" cmpd="sng" algn="ctr">
                      <a:noFill/>
                      <a:prstDash val="solid"/>
                      <a:round/>
                      <a:headEnd type="none" w="med" len="med"/>
                      <a:tailEnd type="none" w="med" len="med"/>
                    </a:lnL>
                    <a:lnR w="12700" cmpd="sng">
                      <a:noFill/>
                    </a:lnR>
                  </a:tcPr>
                </a:tc>
                <a:extLst>
                  <a:ext uri="{0D108BD9-81ED-4DB2-BD59-A6C34878D82A}">
                    <a16:rowId xmlns:a16="http://schemas.microsoft.com/office/drawing/2014/main" val="511566375"/>
                  </a:ext>
                </a:extLst>
              </a:tr>
            </a:tbl>
          </a:graphicData>
        </a:graphic>
      </p:graphicFrame>
      <p:pic>
        <p:nvPicPr>
          <p:cNvPr id="7" name="Picture 6">
            <a:extLst>
              <a:ext uri="{FF2B5EF4-FFF2-40B4-BE49-F238E27FC236}">
                <a16:creationId xmlns:a16="http://schemas.microsoft.com/office/drawing/2014/main" id="{630E839C-1216-5AAD-2615-EEA76D8F93B2}"/>
              </a:ext>
            </a:extLst>
          </p:cNvPr>
          <p:cNvPicPr>
            <a:picLocks noChangeAspect="1"/>
          </p:cNvPicPr>
          <p:nvPr/>
        </p:nvPicPr>
        <p:blipFill rotWithShape="1">
          <a:blip r:embed="rId2">
            <a:extLst>
              <a:ext uri="{28A0092B-C50C-407E-A947-70E740481C1C}">
                <a14:useLocalDpi xmlns:a14="http://schemas.microsoft.com/office/drawing/2010/main" val="0"/>
              </a:ext>
            </a:extLst>
          </a:blip>
          <a:srcRect l="3585" r="10444" b="5235"/>
          <a:stretch/>
        </p:blipFill>
        <p:spPr>
          <a:xfrm>
            <a:off x="5242788" y="3671740"/>
            <a:ext cx="3099638" cy="2823327"/>
          </a:xfrm>
          <a:prstGeom prst="rect">
            <a:avLst/>
          </a:prstGeom>
        </p:spPr>
      </p:pic>
      <p:pic>
        <p:nvPicPr>
          <p:cNvPr id="9" name="Picture 8">
            <a:extLst>
              <a:ext uri="{FF2B5EF4-FFF2-40B4-BE49-F238E27FC236}">
                <a16:creationId xmlns:a16="http://schemas.microsoft.com/office/drawing/2014/main" id="{26F289E5-D6D9-E60D-D756-416A2E5F598C}"/>
              </a:ext>
            </a:extLst>
          </p:cNvPr>
          <p:cNvPicPr>
            <a:picLocks noChangeAspect="1"/>
          </p:cNvPicPr>
          <p:nvPr/>
        </p:nvPicPr>
        <p:blipFill rotWithShape="1">
          <a:blip r:embed="rId3">
            <a:extLst>
              <a:ext uri="{28A0092B-C50C-407E-A947-70E740481C1C}">
                <a14:useLocalDpi xmlns:a14="http://schemas.microsoft.com/office/drawing/2010/main" val="0"/>
              </a:ext>
            </a:extLst>
          </a:blip>
          <a:srcRect l="2015" r="6363" b="4019"/>
          <a:stretch/>
        </p:blipFill>
        <p:spPr>
          <a:xfrm>
            <a:off x="827700" y="3671740"/>
            <a:ext cx="3099638" cy="2823327"/>
          </a:xfrm>
          <a:prstGeom prst="rect">
            <a:avLst/>
          </a:prstGeom>
        </p:spPr>
      </p:pic>
      <p:sp>
        <p:nvSpPr>
          <p:cNvPr id="10" name="TextBox 9">
            <a:extLst>
              <a:ext uri="{FF2B5EF4-FFF2-40B4-BE49-F238E27FC236}">
                <a16:creationId xmlns:a16="http://schemas.microsoft.com/office/drawing/2014/main" id="{AA706105-EA94-C12A-06B6-10163E709EB8}"/>
              </a:ext>
            </a:extLst>
          </p:cNvPr>
          <p:cNvSpPr txBox="1"/>
          <p:nvPr/>
        </p:nvSpPr>
        <p:spPr>
          <a:xfrm>
            <a:off x="2763520" y="2879750"/>
            <a:ext cx="3779520" cy="292388"/>
          </a:xfrm>
          <a:prstGeom prst="rect">
            <a:avLst/>
          </a:prstGeom>
          <a:noFill/>
        </p:spPr>
        <p:txBody>
          <a:bodyPr wrap="square">
            <a:spAutoFit/>
          </a:bodyPr>
          <a:lstStyle/>
          <a:p>
            <a:r>
              <a:rPr lang="en-IN" sz="1300" dirty="0">
                <a:latin typeface="Times New Roman" panose="02020603050405020304" pitchFamily="18" charset="0"/>
                <a:cs typeface="Times New Roman" panose="02020603050405020304" pitchFamily="18" charset="0"/>
              </a:rPr>
              <a:t> Performance parameters for our proposed method</a:t>
            </a:r>
            <a:endParaRPr lang="en-IN" sz="1300" dirty="0"/>
          </a:p>
        </p:txBody>
      </p:sp>
      <p:cxnSp>
        <p:nvCxnSpPr>
          <p:cNvPr id="11" name="Straight Connector 10">
            <a:extLst>
              <a:ext uri="{FF2B5EF4-FFF2-40B4-BE49-F238E27FC236}">
                <a16:creationId xmlns:a16="http://schemas.microsoft.com/office/drawing/2014/main" id="{8CA11A3C-1062-52B0-683D-5E881DC2E4C9}"/>
              </a:ext>
            </a:extLst>
          </p:cNvPr>
          <p:cNvCxnSpPr>
            <a:cxnSpLocks/>
          </p:cNvCxnSpPr>
          <p:nvPr/>
        </p:nvCxnSpPr>
        <p:spPr>
          <a:xfrm>
            <a:off x="4127911" y="1177492"/>
            <a:ext cx="2535041" cy="0"/>
          </a:xfrm>
          <a:prstGeom prst="line">
            <a:avLst/>
          </a:prstGeom>
          <a:ln>
            <a:solidFill>
              <a:schemeClr val="tx1"/>
            </a:solidFill>
          </a:ln>
        </p:spPr>
        <p:style>
          <a:lnRef idx="1">
            <a:schemeClr val="accent5"/>
          </a:lnRef>
          <a:fillRef idx="0">
            <a:schemeClr val="accent5"/>
          </a:fillRef>
          <a:effectRef idx="0">
            <a:schemeClr val="accent5"/>
          </a:effectRef>
          <a:fontRef idx="minor">
            <a:schemeClr val="tx1"/>
          </a:fontRef>
        </p:style>
      </p:cxnSp>
      <p:cxnSp>
        <p:nvCxnSpPr>
          <p:cNvPr id="13" name="Straight Connector 12">
            <a:extLst>
              <a:ext uri="{FF2B5EF4-FFF2-40B4-BE49-F238E27FC236}">
                <a16:creationId xmlns:a16="http://schemas.microsoft.com/office/drawing/2014/main" id="{92176D62-81D5-5F3A-AD7A-5D0C3B904AAA}"/>
              </a:ext>
            </a:extLst>
          </p:cNvPr>
          <p:cNvCxnSpPr>
            <a:cxnSpLocks/>
          </p:cNvCxnSpPr>
          <p:nvPr/>
        </p:nvCxnSpPr>
        <p:spPr>
          <a:xfrm>
            <a:off x="5537200" y="1177492"/>
            <a:ext cx="0" cy="1341120"/>
          </a:xfrm>
          <a:prstGeom prst="line">
            <a:avLst/>
          </a:prstGeom>
          <a:ln>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447763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9C059-B258-FF8D-C349-ED1A31A3B1EB}"/>
              </a:ext>
            </a:extLst>
          </p:cNvPr>
          <p:cNvSpPr>
            <a:spLocks noGrp="1"/>
          </p:cNvSpPr>
          <p:nvPr>
            <p:ph type="title"/>
          </p:nvPr>
        </p:nvSpPr>
        <p:spPr>
          <a:xfrm>
            <a:off x="484710" y="452718"/>
            <a:ext cx="4087290" cy="640791"/>
          </a:xfrm>
        </p:spPr>
        <p:txBody>
          <a:bodyPr/>
          <a:lstStyle/>
          <a:p>
            <a:r>
              <a:rPr lang="en-IN" sz="2800" dirty="0">
                <a:latin typeface="Times New Roman" panose="02020603050405020304" pitchFamily="18" charset="0"/>
                <a:cs typeface="Times New Roman" panose="02020603050405020304" pitchFamily="18" charset="0"/>
              </a:rPr>
              <a:t>RESULT &amp; ANALYSIS</a:t>
            </a:r>
            <a:endParaRPr lang="en-IN" sz="2800" dirty="0"/>
          </a:p>
        </p:txBody>
      </p:sp>
      <p:pic>
        <p:nvPicPr>
          <p:cNvPr id="5" name="Picture 4">
            <a:extLst>
              <a:ext uri="{FF2B5EF4-FFF2-40B4-BE49-F238E27FC236}">
                <a16:creationId xmlns:a16="http://schemas.microsoft.com/office/drawing/2014/main" id="{71C3159B-06CB-A362-7BE6-B42D0E182F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945" y="1847574"/>
            <a:ext cx="3512820" cy="3214619"/>
          </a:xfrm>
          <a:prstGeom prst="rect">
            <a:avLst/>
          </a:prstGeom>
        </p:spPr>
      </p:pic>
      <p:pic>
        <p:nvPicPr>
          <p:cNvPr id="7" name="Picture 6">
            <a:extLst>
              <a:ext uri="{FF2B5EF4-FFF2-40B4-BE49-F238E27FC236}">
                <a16:creationId xmlns:a16="http://schemas.microsoft.com/office/drawing/2014/main" id="{F0D505C3-C28F-636F-8BC1-D47FC41F17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9237" y="1847575"/>
            <a:ext cx="3482340" cy="3214618"/>
          </a:xfrm>
          <a:prstGeom prst="rect">
            <a:avLst/>
          </a:prstGeom>
        </p:spPr>
      </p:pic>
      <p:sp>
        <p:nvSpPr>
          <p:cNvPr id="8" name="TextBox 7">
            <a:extLst>
              <a:ext uri="{FF2B5EF4-FFF2-40B4-BE49-F238E27FC236}">
                <a16:creationId xmlns:a16="http://schemas.microsoft.com/office/drawing/2014/main" id="{304EF64B-3883-CB8B-AC88-54FD2F820341}"/>
              </a:ext>
            </a:extLst>
          </p:cNvPr>
          <p:cNvSpPr txBox="1"/>
          <p:nvPr/>
        </p:nvSpPr>
        <p:spPr>
          <a:xfrm>
            <a:off x="1917995" y="5023409"/>
            <a:ext cx="1953705" cy="276999"/>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False positive rate</a:t>
            </a:r>
            <a:endParaRPr lang="en-IN" sz="1200" dirty="0"/>
          </a:p>
        </p:txBody>
      </p:sp>
      <p:sp>
        <p:nvSpPr>
          <p:cNvPr id="9" name="TextBox 8">
            <a:extLst>
              <a:ext uri="{FF2B5EF4-FFF2-40B4-BE49-F238E27FC236}">
                <a16:creationId xmlns:a16="http://schemas.microsoft.com/office/drawing/2014/main" id="{597428F1-A2CD-CF76-B512-3A229A1086E6}"/>
              </a:ext>
            </a:extLst>
          </p:cNvPr>
          <p:cNvSpPr txBox="1"/>
          <p:nvPr/>
        </p:nvSpPr>
        <p:spPr>
          <a:xfrm>
            <a:off x="5962828" y="4989143"/>
            <a:ext cx="1953705" cy="276999"/>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False positive rate</a:t>
            </a:r>
            <a:endParaRPr lang="en-IN" sz="1200" dirty="0"/>
          </a:p>
        </p:txBody>
      </p:sp>
      <p:sp>
        <p:nvSpPr>
          <p:cNvPr id="10" name="TextBox 9">
            <a:extLst>
              <a:ext uri="{FF2B5EF4-FFF2-40B4-BE49-F238E27FC236}">
                <a16:creationId xmlns:a16="http://schemas.microsoft.com/office/drawing/2014/main" id="{465C1679-DE4D-F59F-CC5A-3B5D4E495F66}"/>
              </a:ext>
            </a:extLst>
          </p:cNvPr>
          <p:cNvSpPr txBox="1"/>
          <p:nvPr/>
        </p:nvSpPr>
        <p:spPr>
          <a:xfrm rot="16200000">
            <a:off x="-343407" y="2978445"/>
            <a:ext cx="1953705" cy="276999"/>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True positive rate</a:t>
            </a:r>
            <a:endParaRPr lang="en-IN" sz="1200" dirty="0"/>
          </a:p>
        </p:txBody>
      </p:sp>
      <p:sp>
        <p:nvSpPr>
          <p:cNvPr id="11" name="TextBox 10">
            <a:extLst>
              <a:ext uri="{FF2B5EF4-FFF2-40B4-BE49-F238E27FC236}">
                <a16:creationId xmlns:a16="http://schemas.microsoft.com/office/drawing/2014/main" id="{657AA420-CBBD-0AD8-77CA-94FEAECBA763}"/>
              </a:ext>
            </a:extLst>
          </p:cNvPr>
          <p:cNvSpPr txBox="1"/>
          <p:nvPr/>
        </p:nvSpPr>
        <p:spPr>
          <a:xfrm rot="16200000">
            <a:off x="3743885" y="2978444"/>
            <a:ext cx="1953705" cy="276999"/>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True positive rate</a:t>
            </a:r>
            <a:endParaRPr lang="en-IN" sz="1200" dirty="0"/>
          </a:p>
        </p:txBody>
      </p:sp>
      <p:sp>
        <p:nvSpPr>
          <p:cNvPr id="13" name="Rectangle 12">
            <a:extLst>
              <a:ext uri="{FF2B5EF4-FFF2-40B4-BE49-F238E27FC236}">
                <a16:creationId xmlns:a16="http://schemas.microsoft.com/office/drawing/2014/main" id="{A487155E-9C15-4AF0-1ADC-226B5317C28A}"/>
              </a:ext>
            </a:extLst>
          </p:cNvPr>
          <p:cNvSpPr/>
          <p:nvPr/>
        </p:nvSpPr>
        <p:spPr>
          <a:xfrm>
            <a:off x="7830671" y="462484"/>
            <a:ext cx="537882" cy="31376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Arial Black" panose="020B0A04020102020204" pitchFamily="34" charset="0"/>
              </a:rPr>
              <a:t>12</a:t>
            </a:r>
          </a:p>
        </p:txBody>
      </p:sp>
    </p:spTree>
    <p:extLst>
      <p:ext uri="{BB962C8B-B14F-4D97-AF65-F5344CB8AC3E}">
        <p14:creationId xmlns:p14="http://schemas.microsoft.com/office/powerpoint/2010/main" val="189047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79ABB0-5F6F-C1A8-C8EA-87C3E03048EB}"/>
              </a:ext>
            </a:extLst>
          </p:cNvPr>
          <p:cNvSpPr>
            <a:spLocks noGrp="1"/>
          </p:cNvSpPr>
          <p:nvPr>
            <p:ph idx="1"/>
          </p:nvPr>
        </p:nvSpPr>
        <p:spPr>
          <a:xfrm>
            <a:off x="484710" y="1225487"/>
            <a:ext cx="7744890" cy="4195481"/>
          </a:xfrm>
        </p:spPr>
        <p:txBody>
          <a:bodyPr>
            <a:normAutofit/>
          </a:bodyPr>
          <a:lstStyle/>
          <a:p>
            <a:pPr algn="just">
              <a:buClr>
                <a:schemeClr val="accent1"/>
              </a:buClr>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This work provided a binary classification method to determine whether a leather picture contains a defect or not. Extensive tests and analysis were performed to validate the resilience of the suggested technique. </a:t>
            </a:r>
          </a:p>
          <a:p>
            <a:pPr algn="just">
              <a:buClr>
                <a:schemeClr val="accent1"/>
              </a:buClr>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Overall, when preprocessing approach and neural network classifier used, good results are obtained. As a consequence, when CNN is used as classifier, the best classification accuracy attained is 95 percent. </a:t>
            </a:r>
          </a:p>
          <a:p>
            <a:pPr algn="just">
              <a:buClr>
                <a:schemeClr val="accent1"/>
              </a:buClr>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Because this experiment was confined to the defect type, further study in this area might involve the construction of a classification or segmentation system to detect the defect kinds such as scratches, closed scratches, wrinkles, hovels, and itch. </a:t>
            </a:r>
          </a:p>
          <a:p>
            <a:pPr algn="just">
              <a:buClr>
                <a:schemeClr val="accent1"/>
              </a:buClr>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In addition to evaluating the fault type, the experiment may be expanded to test different leather types such as lamb, crocodile, and snake hides. </a:t>
            </a:r>
          </a:p>
          <a:p>
            <a:pPr algn="just">
              <a:buClr>
                <a:schemeClr val="accent1"/>
              </a:buClr>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In the future, a completely automated hardware setup consisting of the tasks of acquiring leather image patches, recognizing problematic spots, and laser cutting of the leather can be built. </a:t>
            </a:r>
            <a:endParaRPr lang="en-IN" sz="14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6C5BCDA4-8E41-AE2C-9200-29B2935564BE}"/>
              </a:ext>
            </a:extLst>
          </p:cNvPr>
          <p:cNvSpPr>
            <a:spLocks noGrp="1"/>
          </p:cNvSpPr>
          <p:nvPr>
            <p:ph type="title"/>
          </p:nvPr>
        </p:nvSpPr>
        <p:spPr>
          <a:xfrm>
            <a:off x="484710" y="452718"/>
            <a:ext cx="4087290" cy="640791"/>
          </a:xfrm>
        </p:spPr>
        <p:txBody>
          <a:bodyPr/>
          <a:lstStyle/>
          <a:p>
            <a:r>
              <a:rPr lang="en-IN" sz="2800" dirty="0">
                <a:latin typeface="Times New Roman" panose="02020603050405020304" pitchFamily="18" charset="0"/>
                <a:cs typeface="Times New Roman" panose="02020603050405020304" pitchFamily="18" charset="0"/>
              </a:rPr>
              <a:t>RESULT &amp; ANALYSIS</a:t>
            </a:r>
            <a:endParaRPr lang="en-IN" sz="2800" dirty="0"/>
          </a:p>
        </p:txBody>
      </p:sp>
    </p:spTree>
    <p:extLst>
      <p:ext uri="{BB962C8B-B14F-4D97-AF65-F5344CB8AC3E}">
        <p14:creationId xmlns:p14="http://schemas.microsoft.com/office/powerpoint/2010/main" val="3029561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CFE86-82F0-4FCC-813A-4B03FBEB931E}"/>
              </a:ext>
            </a:extLst>
          </p:cNvPr>
          <p:cNvSpPr>
            <a:spLocks noGrp="1"/>
          </p:cNvSpPr>
          <p:nvPr>
            <p:ph type="title"/>
          </p:nvPr>
        </p:nvSpPr>
        <p:spPr>
          <a:xfrm>
            <a:off x="775447" y="776250"/>
            <a:ext cx="6589199" cy="613019"/>
          </a:xfrm>
        </p:spPr>
        <p:txBody>
          <a:bodyPr>
            <a:normAutofit/>
          </a:bodyPr>
          <a:lstStyle/>
          <a:p>
            <a:r>
              <a:rPr lang="en-IN" sz="2800" dirty="0">
                <a:latin typeface="Times New Roman" panose="02020603050405020304" pitchFamily="18" charset="0"/>
                <a:cs typeface="Times New Roman" panose="02020603050405020304" pitchFamily="18" charset="0"/>
              </a:rPr>
              <a:t>SOFTWARE USED</a:t>
            </a:r>
          </a:p>
        </p:txBody>
      </p:sp>
      <p:sp>
        <p:nvSpPr>
          <p:cNvPr id="10" name="Content Placeholder 2">
            <a:extLst>
              <a:ext uri="{FF2B5EF4-FFF2-40B4-BE49-F238E27FC236}">
                <a16:creationId xmlns:a16="http://schemas.microsoft.com/office/drawing/2014/main" id="{8EFF0481-B26B-400C-B7D5-E28C77A5B8A1}"/>
              </a:ext>
            </a:extLst>
          </p:cNvPr>
          <p:cNvSpPr>
            <a:spLocks noGrp="1"/>
          </p:cNvSpPr>
          <p:nvPr>
            <p:ph idx="1"/>
          </p:nvPr>
        </p:nvSpPr>
        <p:spPr>
          <a:xfrm>
            <a:off x="775447" y="1592883"/>
            <a:ext cx="7055224" cy="4432046"/>
          </a:xfrm>
        </p:spPr>
        <p:txBody>
          <a:bodyPr>
            <a:normAutofit/>
          </a:bodyPr>
          <a:lstStyle/>
          <a:p>
            <a:pPr algn="just">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Google Colab and  Jupyter notebooks can illustrate the analysis process step by step by arranging the stuff like code, images, text, output etc. in a step by step manner.</a:t>
            </a:r>
            <a:endParaRPr lang="en-IN" sz="1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8A297F37-B0F5-491E-BB48-8EC4C448ED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3195686"/>
            <a:ext cx="2225040" cy="1385741"/>
          </a:xfrm>
          <a:prstGeom prst="rect">
            <a:avLst/>
          </a:prstGeom>
        </p:spPr>
      </p:pic>
      <p:sp>
        <p:nvSpPr>
          <p:cNvPr id="5" name="Rectangle 4">
            <a:extLst>
              <a:ext uri="{FF2B5EF4-FFF2-40B4-BE49-F238E27FC236}">
                <a16:creationId xmlns:a16="http://schemas.microsoft.com/office/drawing/2014/main" id="{05392092-E937-4001-88E6-963461B22F68}"/>
              </a:ext>
            </a:extLst>
          </p:cNvPr>
          <p:cNvSpPr/>
          <p:nvPr/>
        </p:nvSpPr>
        <p:spPr>
          <a:xfrm>
            <a:off x="7830671" y="462484"/>
            <a:ext cx="537882" cy="31376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Arial Black" panose="020B0A04020102020204" pitchFamily="34" charset="0"/>
              </a:rPr>
              <a:t>13</a:t>
            </a:r>
          </a:p>
        </p:txBody>
      </p:sp>
      <p:pic>
        <p:nvPicPr>
          <p:cNvPr id="4" name="Picture 3">
            <a:extLst>
              <a:ext uri="{FF2B5EF4-FFF2-40B4-BE49-F238E27FC236}">
                <a16:creationId xmlns:a16="http://schemas.microsoft.com/office/drawing/2014/main" id="{8CC1E329-7B85-52EA-EBD7-D69BB07748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7714" y="3195687"/>
            <a:ext cx="2137551" cy="1385740"/>
          </a:xfrm>
          <a:prstGeom prst="rect">
            <a:avLst/>
          </a:prstGeom>
        </p:spPr>
      </p:pic>
    </p:spTree>
    <p:extLst>
      <p:ext uri="{BB962C8B-B14F-4D97-AF65-F5344CB8AC3E}">
        <p14:creationId xmlns:p14="http://schemas.microsoft.com/office/powerpoint/2010/main" val="3984645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89207-D1A7-4F0A-970C-06660DBF29A4}"/>
              </a:ext>
            </a:extLst>
          </p:cNvPr>
          <p:cNvSpPr>
            <a:spLocks noGrp="1"/>
          </p:cNvSpPr>
          <p:nvPr>
            <p:ph type="title"/>
          </p:nvPr>
        </p:nvSpPr>
        <p:spPr>
          <a:xfrm>
            <a:off x="766972" y="713757"/>
            <a:ext cx="6589199" cy="586125"/>
          </a:xfrm>
        </p:spPr>
        <p:txBody>
          <a:bodyPr>
            <a:normAutofit/>
          </a:bodyPr>
          <a:lstStyle/>
          <a:p>
            <a:r>
              <a:rPr lang="en-IN" sz="2800" dirty="0">
                <a:latin typeface="Times New Roman" panose="02020603050405020304" pitchFamily="18" charset="0"/>
                <a:cs typeface="Times New Roman" panose="02020603050405020304" pitchFamily="18" charset="0"/>
              </a:rPr>
              <a:t>PROJECT PLAN</a:t>
            </a:r>
          </a:p>
        </p:txBody>
      </p:sp>
      <p:graphicFrame>
        <p:nvGraphicFramePr>
          <p:cNvPr id="4" name="Table 4">
            <a:extLst>
              <a:ext uri="{FF2B5EF4-FFF2-40B4-BE49-F238E27FC236}">
                <a16:creationId xmlns:a16="http://schemas.microsoft.com/office/drawing/2014/main" id="{BA77FA7E-3DB1-4072-951B-90D2E387B9BC}"/>
              </a:ext>
            </a:extLst>
          </p:cNvPr>
          <p:cNvGraphicFramePr>
            <a:graphicFrameLocks noGrp="1"/>
          </p:cNvGraphicFramePr>
          <p:nvPr>
            <p:ph idx="1"/>
            <p:extLst>
              <p:ext uri="{D42A27DB-BD31-4B8C-83A1-F6EECF244321}">
                <p14:modId xmlns:p14="http://schemas.microsoft.com/office/powerpoint/2010/main" val="850601031"/>
              </p:ext>
            </p:extLst>
          </p:nvPr>
        </p:nvGraphicFramePr>
        <p:xfrm>
          <a:off x="766972" y="1426433"/>
          <a:ext cx="7744385" cy="4854512"/>
        </p:xfrm>
        <a:graphic>
          <a:graphicData uri="http://schemas.openxmlformats.org/drawingml/2006/table">
            <a:tbl>
              <a:tblPr firstRow="1" bandRow="1">
                <a:tableStyleId>{5940675A-B579-460E-94D1-54222C63F5DA}</a:tableStyleId>
              </a:tblPr>
              <a:tblGrid>
                <a:gridCol w="926698">
                  <a:extLst>
                    <a:ext uri="{9D8B030D-6E8A-4147-A177-3AD203B41FA5}">
                      <a16:colId xmlns:a16="http://schemas.microsoft.com/office/drawing/2014/main" val="2796700739"/>
                    </a:ext>
                  </a:extLst>
                </a:gridCol>
                <a:gridCol w="2945495">
                  <a:extLst>
                    <a:ext uri="{9D8B030D-6E8A-4147-A177-3AD203B41FA5}">
                      <a16:colId xmlns:a16="http://schemas.microsoft.com/office/drawing/2014/main" val="3558612331"/>
                    </a:ext>
                  </a:extLst>
                </a:gridCol>
                <a:gridCol w="1936096">
                  <a:extLst>
                    <a:ext uri="{9D8B030D-6E8A-4147-A177-3AD203B41FA5}">
                      <a16:colId xmlns:a16="http://schemas.microsoft.com/office/drawing/2014/main" val="3286031297"/>
                    </a:ext>
                  </a:extLst>
                </a:gridCol>
                <a:gridCol w="1936096">
                  <a:extLst>
                    <a:ext uri="{9D8B030D-6E8A-4147-A177-3AD203B41FA5}">
                      <a16:colId xmlns:a16="http://schemas.microsoft.com/office/drawing/2014/main" val="481210617"/>
                    </a:ext>
                  </a:extLst>
                </a:gridCol>
              </a:tblGrid>
              <a:tr h="500979">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S.NO</a:t>
                      </a:r>
                    </a:p>
                    <a:p>
                      <a:pPr algn="ctr"/>
                      <a:endParaRPr lang="en-IN" sz="1600" dirty="0"/>
                    </a:p>
                  </a:txBody>
                  <a:tcPr anchor="b"/>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Project</a:t>
                      </a:r>
                      <a:r>
                        <a:rPr lang="en-US" sz="1600" baseline="0" dirty="0">
                          <a:latin typeface="Times New Roman" panose="02020603050405020304" pitchFamily="18" charset="0"/>
                          <a:cs typeface="Times New Roman" panose="02020603050405020304" pitchFamily="18" charset="0"/>
                        </a:rPr>
                        <a:t> Activity</a:t>
                      </a:r>
                      <a:endParaRPr lang="en-US" sz="1600" dirty="0">
                        <a:latin typeface="Times New Roman" panose="02020603050405020304" pitchFamily="18" charset="0"/>
                        <a:cs typeface="Times New Roman" panose="02020603050405020304" pitchFamily="18" charset="0"/>
                      </a:endParaRPr>
                    </a:p>
                    <a:p>
                      <a:pPr algn="ctr"/>
                      <a:endParaRPr lang="en-IN" sz="1600" dirty="0"/>
                    </a:p>
                  </a:txBody>
                  <a:tcPr anchor="b"/>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Description</a:t>
                      </a:r>
                    </a:p>
                    <a:p>
                      <a:pPr algn="ctr"/>
                      <a:endParaRPr lang="en-IN" sz="1600" dirty="0"/>
                    </a:p>
                  </a:txBody>
                  <a:tcPr anchor="b"/>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Status of the work</a:t>
                      </a:r>
                    </a:p>
                    <a:p>
                      <a:pPr algn="ctr"/>
                      <a:endParaRPr lang="en-IN" sz="1600" dirty="0"/>
                    </a:p>
                  </a:txBody>
                  <a:tcPr anchor="b"/>
                </a:tc>
                <a:extLst>
                  <a:ext uri="{0D108BD9-81ED-4DB2-BD59-A6C34878D82A}">
                    <a16:rowId xmlns:a16="http://schemas.microsoft.com/office/drawing/2014/main" val="2974866823"/>
                  </a:ext>
                </a:extLst>
              </a:tr>
              <a:tr h="500979">
                <a:tc>
                  <a:txBody>
                    <a:bodyPr/>
                    <a:lstStyle/>
                    <a:p>
                      <a:pPr algn="ctr"/>
                      <a:r>
                        <a:rPr lang="en-IN" sz="1200" dirty="0">
                          <a:latin typeface="Times New Roman" panose="02020603050405020304" pitchFamily="18" charset="0"/>
                          <a:cs typeface="Times New Roman" panose="02020603050405020304" pitchFamily="18" charset="0"/>
                        </a:rPr>
                        <a:t>1</a:t>
                      </a:r>
                    </a:p>
                  </a:txBody>
                  <a:tcPr anchor="ctr"/>
                </a:tc>
                <a:tc>
                  <a:txBody>
                    <a:bodyPr/>
                    <a:lstStyle/>
                    <a:p>
                      <a:pPr algn="ctr"/>
                      <a:r>
                        <a:rPr lang="en-IN" sz="1200" dirty="0">
                          <a:latin typeface="Times New Roman" panose="02020603050405020304" pitchFamily="18" charset="0"/>
                          <a:cs typeface="Times New Roman" panose="02020603050405020304" pitchFamily="18" charset="0"/>
                        </a:rPr>
                        <a:t>Study of the project area and problem statement</a:t>
                      </a:r>
                    </a:p>
                  </a:txBody>
                  <a:tcPr anchor="b"/>
                </a:tc>
                <a:tc>
                  <a:txBody>
                    <a:bodyPr/>
                    <a:lstStyle/>
                    <a:p>
                      <a:pPr algn="ctr"/>
                      <a:r>
                        <a:rPr lang="en-IN" sz="1200" dirty="0">
                          <a:latin typeface="Times New Roman" panose="02020603050405020304" pitchFamily="18" charset="0"/>
                          <a:cs typeface="Times New Roman" panose="02020603050405020304" pitchFamily="18" charset="0"/>
                        </a:rPr>
                        <a:t>Detailed study of the project area and understanding the problem statement</a:t>
                      </a:r>
                    </a:p>
                  </a:txBody>
                  <a:tcPr anchor="b"/>
                </a:tc>
                <a:tc>
                  <a:txBody>
                    <a:bodyPr/>
                    <a:lstStyle/>
                    <a:p>
                      <a:pPr algn="ctr"/>
                      <a:r>
                        <a:rPr lang="en-IN" sz="1200" dirty="0">
                          <a:latin typeface="Times New Roman" panose="02020603050405020304" pitchFamily="18" charset="0"/>
                          <a:cs typeface="Times New Roman" panose="02020603050405020304" pitchFamily="18" charset="0"/>
                        </a:rPr>
                        <a:t>Completed</a:t>
                      </a:r>
                    </a:p>
                  </a:txBody>
                  <a:tcPr anchor="ctr"/>
                </a:tc>
                <a:extLst>
                  <a:ext uri="{0D108BD9-81ED-4DB2-BD59-A6C34878D82A}">
                    <a16:rowId xmlns:a16="http://schemas.microsoft.com/office/drawing/2014/main" val="3333915919"/>
                  </a:ext>
                </a:extLst>
              </a:tr>
              <a:tr h="974705">
                <a:tc>
                  <a:txBody>
                    <a:bodyPr/>
                    <a:lstStyle/>
                    <a:p>
                      <a:pPr algn="ctr"/>
                      <a:r>
                        <a:rPr lang="en-US" sz="1200" dirty="0">
                          <a:latin typeface="Times New Roman" panose="02020603050405020304" pitchFamily="18" charset="0"/>
                          <a:cs typeface="Times New Roman" panose="02020603050405020304" pitchFamily="18" charset="0"/>
                        </a:rPr>
                        <a:t>2</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Literature survey</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Literature survey on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Automatic Defect Detection System for Finished Leathers using Deep Learning</a:t>
                      </a:r>
                      <a:endParaRPr lang="en-US"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sz="1200" dirty="0">
                          <a:latin typeface="Times New Roman" panose="02020603050405020304" pitchFamily="18" charset="0"/>
                          <a:cs typeface="Times New Roman" panose="02020603050405020304" pitchFamily="18" charset="0"/>
                        </a:rPr>
                        <a:t>Completed</a:t>
                      </a:r>
                    </a:p>
                  </a:txBody>
                  <a:tcPr anchor="ctr"/>
                </a:tc>
                <a:extLst>
                  <a:ext uri="{0D108BD9-81ED-4DB2-BD59-A6C34878D82A}">
                    <a16:rowId xmlns:a16="http://schemas.microsoft.com/office/drawing/2014/main" val="1018816102"/>
                  </a:ext>
                </a:extLst>
              </a:tr>
              <a:tr h="657368">
                <a:tc>
                  <a:txBody>
                    <a:bodyPr/>
                    <a:lstStyle/>
                    <a:p>
                      <a:pPr algn="ctr"/>
                      <a:r>
                        <a:rPr lang="en-US" sz="1200" dirty="0">
                          <a:latin typeface="Times New Roman" panose="02020603050405020304" pitchFamily="18" charset="0"/>
                          <a:cs typeface="Times New Roman" panose="02020603050405020304" pitchFamily="18" charset="0"/>
                        </a:rPr>
                        <a:t>3</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Methodology and Simulation</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Case study and simulation Using Deep Learning</a:t>
                      </a:r>
                    </a:p>
                  </a:txBody>
                  <a:tcPr anchor="ctr"/>
                </a:tc>
                <a:tc>
                  <a:txBody>
                    <a:bodyPr/>
                    <a:lstStyle/>
                    <a:p>
                      <a:pPr marL="0" marR="0" lvl="0" indent="0" algn="ctr" defTabSz="457207"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Completed</a:t>
                      </a:r>
                    </a:p>
                    <a:p>
                      <a:pPr algn="ctr"/>
                      <a:endParaRPr lang="en-US" sz="1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908677003"/>
                  </a:ext>
                </a:extLst>
              </a:tr>
              <a:tr h="657368">
                <a:tc>
                  <a:txBody>
                    <a:bodyPr/>
                    <a:lstStyle/>
                    <a:p>
                      <a:pPr algn="ctr"/>
                      <a:r>
                        <a:rPr lang="en-US" sz="1200" dirty="0">
                          <a:latin typeface="Times New Roman" panose="02020603050405020304" pitchFamily="18" charset="0"/>
                          <a:cs typeface="Times New Roman" panose="02020603050405020304" pitchFamily="18" charset="0"/>
                        </a:rPr>
                        <a:t>4</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Implementation</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Implementation of Code</a:t>
                      </a:r>
                    </a:p>
                  </a:txBody>
                  <a:tcPr anchor="ctr"/>
                </a:tc>
                <a:tc>
                  <a:txBody>
                    <a:bodyPr/>
                    <a:lstStyle/>
                    <a:p>
                      <a:pPr marL="0" marR="0" lvl="0" indent="0" algn="ctr" defTabSz="457207"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Completed</a:t>
                      </a:r>
                    </a:p>
                    <a:p>
                      <a:pPr algn="ctr"/>
                      <a:endParaRPr lang="en-US" sz="1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539998461"/>
                  </a:ext>
                </a:extLst>
              </a:tr>
              <a:tr h="657368">
                <a:tc>
                  <a:txBody>
                    <a:bodyPr/>
                    <a:lstStyle/>
                    <a:p>
                      <a:pPr algn="ctr"/>
                      <a:r>
                        <a:rPr lang="en-US" sz="1200" dirty="0">
                          <a:latin typeface="Times New Roman" panose="02020603050405020304" pitchFamily="18" charset="0"/>
                          <a:cs typeface="Times New Roman" panose="02020603050405020304" pitchFamily="18" charset="0"/>
                        </a:rPr>
                        <a:t>5</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validation</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Taking pictures of finished leathers using camera</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On Progress</a:t>
                      </a:r>
                    </a:p>
                  </a:txBody>
                  <a:tcPr anchor="ctr"/>
                </a:tc>
                <a:extLst>
                  <a:ext uri="{0D108BD9-81ED-4DB2-BD59-A6C34878D82A}">
                    <a16:rowId xmlns:a16="http://schemas.microsoft.com/office/drawing/2014/main" val="2829746871"/>
                  </a:ext>
                </a:extLst>
              </a:tr>
              <a:tr h="657368">
                <a:tc>
                  <a:txBody>
                    <a:bodyPr/>
                    <a:lstStyle/>
                    <a:p>
                      <a:pPr algn="ctr"/>
                      <a:r>
                        <a:rPr lang="en-US" sz="1200" dirty="0">
                          <a:latin typeface="Times New Roman" panose="02020603050405020304" pitchFamily="18" charset="0"/>
                          <a:cs typeface="Times New Roman" panose="02020603050405020304" pitchFamily="18" charset="0"/>
                        </a:rPr>
                        <a:t>6</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Documentation and Publication Work</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Completion of the project and documentation work</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Work is completed and about to publish the Paper  in journal</a:t>
                      </a:r>
                    </a:p>
                  </a:txBody>
                  <a:tcPr anchor="ctr"/>
                </a:tc>
                <a:extLst>
                  <a:ext uri="{0D108BD9-81ED-4DB2-BD59-A6C34878D82A}">
                    <a16:rowId xmlns:a16="http://schemas.microsoft.com/office/drawing/2014/main" val="2742171996"/>
                  </a:ext>
                </a:extLst>
              </a:tr>
            </a:tbl>
          </a:graphicData>
        </a:graphic>
      </p:graphicFrame>
      <p:sp>
        <p:nvSpPr>
          <p:cNvPr id="5" name="Rectangle 4">
            <a:extLst>
              <a:ext uri="{FF2B5EF4-FFF2-40B4-BE49-F238E27FC236}">
                <a16:creationId xmlns:a16="http://schemas.microsoft.com/office/drawing/2014/main" id="{27175AD7-016F-4F5E-86C4-655BD884119A}"/>
              </a:ext>
            </a:extLst>
          </p:cNvPr>
          <p:cNvSpPr/>
          <p:nvPr/>
        </p:nvSpPr>
        <p:spPr>
          <a:xfrm>
            <a:off x="7781365" y="399991"/>
            <a:ext cx="537882" cy="31376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Arial Black" panose="020B0A04020102020204" pitchFamily="34" charset="0"/>
              </a:rPr>
              <a:t>14</a:t>
            </a:r>
          </a:p>
        </p:txBody>
      </p:sp>
    </p:spTree>
    <p:extLst>
      <p:ext uri="{BB962C8B-B14F-4D97-AF65-F5344CB8AC3E}">
        <p14:creationId xmlns:p14="http://schemas.microsoft.com/office/powerpoint/2010/main" val="3460703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792C2-D4CC-40CC-A258-E04B563C9DDA}"/>
              </a:ext>
            </a:extLst>
          </p:cNvPr>
          <p:cNvSpPr>
            <a:spLocks noGrp="1"/>
          </p:cNvSpPr>
          <p:nvPr>
            <p:ph type="title"/>
          </p:nvPr>
        </p:nvSpPr>
        <p:spPr>
          <a:xfrm>
            <a:off x="1439333" y="708213"/>
            <a:ext cx="7704667" cy="1147481"/>
          </a:xfrm>
        </p:spPr>
        <p:txBody>
          <a:bodyPr>
            <a:normAutofit/>
          </a:bodyPr>
          <a:lstStyle/>
          <a:p>
            <a:r>
              <a:rPr lang="en-IN" sz="2800"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0C403AFC-D279-4C23-B97A-3D722CAD3EFE}"/>
              </a:ext>
            </a:extLst>
          </p:cNvPr>
          <p:cNvSpPr>
            <a:spLocks noGrp="1"/>
          </p:cNvSpPr>
          <p:nvPr>
            <p:ph idx="1"/>
          </p:nvPr>
        </p:nvSpPr>
        <p:spPr>
          <a:xfrm>
            <a:off x="1005168" y="1550895"/>
            <a:ext cx="7886700" cy="4751575"/>
          </a:xfrm>
        </p:spPr>
        <p:txBody>
          <a:bodyPr>
            <a:noAutofit/>
          </a:bodyPr>
          <a:lstStyle/>
          <a:p>
            <a:pPr algn="just">
              <a:buFont typeface="+mj-lt"/>
              <a:buAutoNum type="arabicPeriod"/>
            </a:pPr>
            <a:r>
              <a:rPr lang="en-IN" sz="1600" dirty="0">
                <a:latin typeface="Times New Roman" panose="02020603050405020304" pitchFamily="18" charset="0"/>
                <a:cs typeface="Times New Roman" panose="02020603050405020304" pitchFamily="18" charset="0"/>
              </a:rPr>
              <a:t>Y.S.Gan,Wei-Chuen Yau,Sze-Teng Liong,and Chih-Cheng Chen “</a:t>
            </a:r>
            <a:r>
              <a:rPr lang="en-US" sz="1600" dirty="0">
                <a:latin typeface="Times New Roman" panose="02020603050405020304" pitchFamily="18" charset="0"/>
                <a:cs typeface="Times New Roman" panose="02020603050405020304" pitchFamily="18" charset="0"/>
              </a:rPr>
              <a:t>Automated Classification System for Tick-Bite Defect on Leather”, Mathematical Problems in Engineering, Volume 22, Article ID 5549879 (2022).</a:t>
            </a:r>
          </a:p>
          <a:p>
            <a:pPr algn="just">
              <a:buFont typeface="+mj-lt"/>
              <a:buAutoNum type="arabicPeriod"/>
            </a:pPr>
            <a:r>
              <a:rPr lang="en-US" sz="1600" dirty="0">
                <a:latin typeface="Times New Roman" panose="02020603050405020304" pitchFamily="18" charset="0"/>
                <a:cs typeface="Times New Roman" panose="02020603050405020304" pitchFamily="18" charset="0"/>
              </a:rPr>
              <a:t>M. Aslam, T. M. Khan, S. S. Naqvi, G. Holmes, and R. Naffa, “On the application of automated machine vision for leather defect inspection and grading: a survey,” IEEE Access, vol. 7, Article ID 176065, (2019)</a:t>
            </a:r>
          </a:p>
          <a:p>
            <a:pPr algn="just">
              <a:buFont typeface="+mj-lt"/>
              <a:buAutoNum type="arabicPeriod"/>
            </a:pPr>
            <a:r>
              <a:rPr lang="en-IN" sz="1600" dirty="0">
                <a:latin typeface="Times New Roman" panose="02020603050405020304" pitchFamily="18" charset="0"/>
                <a:cs typeface="Times New Roman" panose="02020603050405020304" pitchFamily="18" charset="0"/>
              </a:rPr>
              <a:t>M. Jawahar, N. K. Babu, K. L. J. A. Vani, L. J. Anbarasi, and S. Geetha, “Vision Based Inspection System for Leather Surface Defect Detection Using Fast Convergence Particle Swarm Optimization Ensemble Classifier Approach,” Multimedia Tools and Applications, vol. 80, no. 3, pp. 4203–4235, (2020).</a:t>
            </a:r>
            <a:endParaRPr lang="en-US" sz="1600" dirty="0">
              <a:latin typeface="Times New Roman" panose="02020603050405020304" pitchFamily="18" charset="0"/>
              <a:cs typeface="Times New Roman" panose="02020603050405020304" pitchFamily="18" charset="0"/>
            </a:endParaRPr>
          </a:p>
          <a:p>
            <a:pPr algn="just">
              <a:buFont typeface="+mj-lt"/>
              <a:buAutoNum type="arabicPeriod"/>
            </a:pPr>
            <a:r>
              <a:rPr lang="en-US" sz="1600" dirty="0">
                <a:latin typeface="Times New Roman" panose="02020603050405020304" pitchFamily="18" charset="0"/>
                <a:cs typeface="Times New Roman" panose="02020603050405020304" pitchFamily="18" charset="0"/>
              </a:rPr>
              <a:t>S. T. Liong, Y. S. Gan, Y. C. Huang, C. A. Yuan, and H. C. Chang, “Automatic Defect Segmentation on Leather with Deep Learning,” March 2019, https://arxiv.org/abs/1903. 12139,(2019)</a:t>
            </a:r>
          </a:p>
          <a:p>
            <a:pPr algn="just">
              <a:buFont typeface="+mj-lt"/>
              <a:buAutoNum type="arabicPeriod"/>
            </a:pPr>
            <a:r>
              <a:rPr lang="en-US" sz="1600" dirty="0">
                <a:latin typeface="Times New Roman" panose="02020603050405020304" pitchFamily="18" charset="0"/>
                <a:cs typeface="Times New Roman" panose="02020603050405020304" pitchFamily="18" charset="0"/>
              </a:rPr>
              <a:t>Y. Gan, S.-S. Chee, Y.-C. Huang, S.-T. Liong, and W.-C. Yau, “Automated leather defect inspection using statistical approach on image intensity,” Journal of Ambient Intelligence and Humanized Computing, vol. 12, pp. 1–17, (2020).</a:t>
            </a:r>
          </a:p>
        </p:txBody>
      </p:sp>
      <p:sp>
        <p:nvSpPr>
          <p:cNvPr id="4" name="Rectangle 3">
            <a:extLst>
              <a:ext uri="{FF2B5EF4-FFF2-40B4-BE49-F238E27FC236}">
                <a16:creationId xmlns:a16="http://schemas.microsoft.com/office/drawing/2014/main" id="{A14830CB-13DE-4011-9191-9E4F7279B58D}"/>
              </a:ext>
            </a:extLst>
          </p:cNvPr>
          <p:cNvSpPr/>
          <p:nvPr/>
        </p:nvSpPr>
        <p:spPr>
          <a:xfrm>
            <a:off x="7848103" y="394447"/>
            <a:ext cx="537882" cy="31376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Arial Black" panose="020B0A04020102020204" pitchFamily="34" charset="0"/>
              </a:rPr>
              <a:t>15</a:t>
            </a:r>
          </a:p>
        </p:txBody>
      </p:sp>
    </p:spTree>
    <p:extLst>
      <p:ext uri="{BB962C8B-B14F-4D97-AF65-F5344CB8AC3E}">
        <p14:creationId xmlns:p14="http://schemas.microsoft.com/office/powerpoint/2010/main" val="2707965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53EE8-E372-4CA8-9D9C-A99F77BF8CAA}"/>
              </a:ext>
            </a:extLst>
          </p:cNvPr>
          <p:cNvSpPr>
            <a:spLocks noGrp="1"/>
          </p:cNvSpPr>
          <p:nvPr>
            <p:ph type="title"/>
          </p:nvPr>
        </p:nvSpPr>
        <p:spPr>
          <a:xfrm>
            <a:off x="1407319" y="740746"/>
            <a:ext cx="6589199" cy="657843"/>
          </a:xfrm>
        </p:spPr>
        <p:txBody>
          <a:bodyPr>
            <a:normAutofit/>
          </a:bodyPr>
          <a:lstStyle/>
          <a:p>
            <a:r>
              <a:rPr lang="en-IN" sz="2800" dirty="0">
                <a:latin typeface="Times New Roman" panose="02020603050405020304" pitchFamily="18" charset="0"/>
                <a:cs typeface="Times New Roman" panose="02020603050405020304" pitchFamily="18" charset="0"/>
              </a:rPr>
              <a:t>REFERENCES</a:t>
            </a:r>
            <a:endParaRPr lang="en-IN" sz="2800" dirty="0"/>
          </a:p>
        </p:txBody>
      </p:sp>
      <p:sp>
        <p:nvSpPr>
          <p:cNvPr id="5" name="Content Placeholder 2">
            <a:extLst>
              <a:ext uri="{FF2B5EF4-FFF2-40B4-BE49-F238E27FC236}">
                <a16:creationId xmlns:a16="http://schemas.microsoft.com/office/drawing/2014/main" id="{66334240-CB6D-4918-8721-273EE43A072E}"/>
              </a:ext>
            </a:extLst>
          </p:cNvPr>
          <p:cNvSpPr>
            <a:spLocks noGrp="1"/>
          </p:cNvSpPr>
          <p:nvPr>
            <p:ph idx="1"/>
          </p:nvPr>
        </p:nvSpPr>
        <p:spPr>
          <a:xfrm>
            <a:off x="996951" y="1550896"/>
            <a:ext cx="7886699" cy="4903880"/>
          </a:xfrm>
        </p:spPr>
        <p:txBody>
          <a:bodyPr>
            <a:noAutofit/>
          </a:bodyPr>
          <a:lstStyle/>
          <a:p>
            <a:pPr algn="just">
              <a:buFont typeface="+mj-lt"/>
              <a:buAutoNum type="arabicPeriod" startAt="6"/>
            </a:pPr>
            <a:r>
              <a:rPr lang="en-IN" sz="1600" dirty="0">
                <a:latin typeface="Times New Roman" panose="02020603050405020304" pitchFamily="18" charset="0"/>
                <a:cs typeface="Times New Roman" panose="02020603050405020304" pitchFamily="18" charset="0"/>
              </a:rPr>
              <a:t>JIEHANG DENG,JIAXIN LIU,CHANGZHENG WU1,TAO ZHONG1 , GUOSHENG GU 1 , AND BINGO WING-KUEN LING 3 , (Senior Member, IEEE),”</a:t>
            </a:r>
            <a:r>
              <a:rPr lang="en-US" sz="1600" dirty="0">
                <a:latin typeface="Times New Roman" panose="02020603050405020304" pitchFamily="18" charset="0"/>
                <a:cs typeface="Times New Roman" panose="02020603050405020304" pitchFamily="18" charset="0"/>
              </a:rPr>
              <a:t> A Novel Framework for Classifying Leather Surface Defects Based on a Parameter Optimized Residual Network”, volume 8. IEEE access (2020)</a:t>
            </a:r>
          </a:p>
          <a:p>
            <a:pPr algn="just">
              <a:buFont typeface="+mj-lt"/>
              <a:buAutoNum type="arabicPeriod" startAt="6"/>
            </a:pPr>
            <a:r>
              <a:rPr lang="en-IN" sz="1600" dirty="0">
                <a:latin typeface="Times New Roman" panose="02020603050405020304" pitchFamily="18" charset="0"/>
                <a:cs typeface="Times New Roman" panose="02020603050405020304" pitchFamily="18" charset="0"/>
              </a:rPr>
              <a:t>MASOOD ASLAM, TARIQ M. KHAN, (Member, IEEE), SYED SAUD NAQVI , GEOFF HOLMES, AND RAFEA NAFFA,</a:t>
            </a:r>
            <a:r>
              <a:rPr lang="en-US" sz="1600" dirty="0">
                <a:latin typeface="Times New Roman" panose="02020603050405020304" pitchFamily="18" charset="0"/>
                <a:cs typeface="Times New Roman" panose="02020603050405020304" pitchFamily="18" charset="0"/>
              </a:rPr>
              <a:t>“Ensemble Convolutional Neural Networks With Knowledge Transfer for Leather Defect Classification in Industrial </a:t>
            </a:r>
            <a:r>
              <a:rPr lang="en-US" sz="1600" dirty="0" err="1">
                <a:latin typeface="Times New Roman" panose="02020603050405020304" pitchFamily="18" charset="0"/>
                <a:cs typeface="Times New Roman" panose="02020603050405020304" pitchFamily="18" charset="0"/>
              </a:rPr>
              <a:t>Settings”,volume</a:t>
            </a:r>
            <a:r>
              <a:rPr lang="en-US" sz="1600" dirty="0">
                <a:latin typeface="Times New Roman" panose="02020603050405020304" pitchFamily="18" charset="0"/>
                <a:cs typeface="Times New Roman" panose="02020603050405020304" pitchFamily="18" charset="0"/>
              </a:rPr>
              <a:t> 8 IEEE Access,(2020).</a:t>
            </a:r>
          </a:p>
          <a:p>
            <a:pPr algn="just">
              <a:buFont typeface="+mj-lt"/>
              <a:buAutoNum type="arabicPeriod" startAt="6"/>
            </a:pPr>
            <a:r>
              <a:rPr lang="en-IN" sz="1600" dirty="0">
                <a:latin typeface="Times New Roman" panose="02020603050405020304" pitchFamily="18" charset="0"/>
                <a:cs typeface="Times New Roman" panose="02020603050405020304" pitchFamily="18" charset="0"/>
              </a:rPr>
              <a:t>Prahar M. Bhatt, Rishi K. Malhan,Pradeep Rajendran, Shantanu Thakar</a:t>
            </a:r>
            <a:r>
              <a:rPr lang="en-US" sz="1600" dirty="0">
                <a:latin typeface="Times New Roman" panose="02020603050405020304" pitchFamily="18" charset="0"/>
                <a:cs typeface="Times New Roman" panose="02020603050405020304" pitchFamily="18" charset="0"/>
              </a:rPr>
              <a:t>“Image-Based Surface Defect Detection Using Deep Learning”, Journal of Computing and Information Science in Engineering</a:t>
            </a:r>
            <a:r>
              <a:rPr lang="en-IN"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volume 21,(2021)</a:t>
            </a:r>
          </a:p>
          <a:p>
            <a:pPr algn="just">
              <a:buFont typeface="+mj-lt"/>
              <a:buAutoNum type="arabicPeriod" startAt="6"/>
            </a:pPr>
            <a:r>
              <a:rPr lang="pt-BR" sz="1600" dirty="0">
                <a:latin typeface="Times New Roman" panose="02020603050405020304" pitchFamily="18" charset="0"/>
                <a:cs typeface="Times New Roman" panose="02020603050405020304" pitchFamily="18" charset="0"/>
              </a:rPr>
              <a:t>Edmilson Q. Santos Filho,Pedro Henrique Feijó de Sousa,Pedro P. Rebouças Filho2 · Guilherme A. Barreto,Victor Hugo C. de Albuquerque.</a:t>
            </a:r>
            <a:r>
              <a:rPr lang="en-US" sz="1600" dirty="0">
                <a:latin typeface="Times New Roman" panose="02020603050405020304" pitchFamily="18" charset="0"/>
                <a:cs typeface="Times New Roman" panose="02020603050405020304" pitchFamily="18" charset="0"/>
              </a:rPr>
              <a:t> “Evaluation of Goat Leather Quality Based on Computational Vision Techniques”,Springer (2019).</a:t>
            </a:r>
          </a:p>
          <a:p>
            <a:pPr algn="just">
              <a:buFont typeface="+mj-lt"/>
              <a:buAutoNum type="arabicPeriod" startAt="6"/>
            </a:pPr>
            <a:r>
              <a:rPr lang="en-IN" sz="1600" dirty="0">
                <a:latin typeface="Times New Roman" panose="02020603050405020304" pitchFamily="18" charset="0"/>
                <a:cs typeface="Times New Roman" panose="02020603050405020304" pitchFamily="18" charset="0"/>
              </a:rPr>
              <a:t>Sze-Teng LIONG, Y.S. GAN , Kun-Hong LIU, Tran Quang BINH, Cong Tue LE, Chien An WU, Cheng-Yan YANG , Yen-Chang HUANG.</a:t>
            </a:r>
            <a:r>
              <a:rPr lang="en-US" sz="1600" dirty="0">
                <a:latin typeface="Times New Roman" panose="02020603050405020304" pitchFamily="18" charset="0"/>
                <a:cs typeface="Times New Roman" panose="02020603050405020304" pitchFamily="18" charset="0"/>
              </a:rPr>
              <a:t> “Efficient Neural Network Approaches for Leather Defect Classification”,ARXIV (2019).</a:t>
            </a:r>
            <a:endParaRPr lang="en-IN" sz="1600" dirty="0">
              <a:latin typeface="Times New Roman" panose="02020603050405020304" pitchFamily="18" charset="0"/>
              <a:cs typeface="Times New Roman" panose="02020603050405020304" pitchFamily="18" charset="0"/>
            </a:endParaRPr>
          </a:p>
          <a:p>
            <a:pPr algn="just">
              <a:buFont typeface="+mj-lt"/>
              <a:buAutoNum type="arabicPeriod" startAt="6"/>
            </a:pPr>
            <a:endParaRPr lang="en-US" sz="1600" dirty="0">
              <a:latin typeface="Times New Roman" panose="02020603050405020304" pitchFamily="18" charset="0"/>
              <a:cs typeface="Times New Roman" panose="02020603050405020304" pitchFamily="18" charset="0"/>
            </a:endParaRPr>
          </a:p>
          <a:p>
            <a:pPr algn="just">
              <a:buFont typeface="+mj-lt"/>
              <a:buAutoNum type="arabicPeriod" startAt="6"/>
            </a:pPr>
            <a:endParaRPr lang="en-IN" sz="1600" dirty="0">
              <a:latin typeface="Times New Roman" panose="02020603050405020304" pitchFamily="18" charset="0"/>
              <a:cs typeface="Times New Roman" panose="02020603050405020304" pitchFamily="18" charset="0"/>
            </a:endParaRPr>
          </a:p>
          <a:p>
            <a:pPr algn="just">
              <a:buFont typeface="+mj-lt"/>
              <a:buAutoNum type="arabicPeriod" startAt="6"/>
            </a:pPr>
            <a:endParaRPr lang="en-IN" sz="1600" dirty="0">
              <a:latin typeface="Times New Roman" panose="02020603050405020304" pitchFamily="18" charset="0"/>
              <a:cs typeface="Times New Roman" panose="02020603050405020304" pitchFamily="18" charset="0"/>
            </a:endParaRPr>
          </a:p>
          <a:p>
            <a:pPr algn="just">
              <a:buFont typeface="+mj-lt"/>
              <a:buAutoNum type="arabicPeriod" startAt="6"/>
            </a:pPr>
            <a:endParaRPr lang="en-IN" sz="1600" dirty="0">
              <a:latin typeface="Times New Roman" panose="02020603050405020304" pitchFamily="18" charset="0"/>
              <a:cs typeface="Times New Roman" panose="02020603050405020304" pitchFamily="18" charset="0"/>
            </a:endParaRPr>
          </a:p>
          <a:p>
            <a:pPr algn="just">
              <a:buFont typeface="+mj-lt"/>
              <a:buAutoNum type="arabicPeriod" startAt="6"/>
            </a:pPr>
            <a:endParaRPr lang="en-IN" sz="1600" dirty="0">
              <a:latin typeface="Times New Roman" panose="02020603050405020304" pitchFamily="18" charset="0"/>
              <a:cs typeface="Times New Roman" panose="02020603050405020304" pitchFamily="18" charset="0"/>
            </a:endParaRPr>
          </a:p>
          <a:p>
            <a:pPr algn="just">
              <a:buFont typeface="+mj-lt"/>
              <a:buAutoNum type="arabicPeriod" startAt="6"/>
            </a:pPr>
            <a:endParaRPr lang="en-IN" sz="1600" dirty="0">
              <a:latin typeface="Times New Roman" panose="02020603050405020304" pitchFamily="18" charset="0"/>
              <a:cs typeface="Times New Roman" panose="02020603050405020304" pitchFamily="18" charset="0"/>
            </a:endParaRPr>
          </a:p>
          <a:p>
            <a:pPr algn="just">
              <a:buFont typeface="+mj-lt"/>
              <a:buAutoNum type="arabicPeriod" startAt="6"/>
            </a:pPr>
            <a:endParaRPr lang="en-US" sz="1600"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573F1269-F2D2-4886-9CAE-DDCDFA0CC602}"/>
              </a:ext>
            </a:extLst>
          </p:cNvPr>
          <p:cNvSpPr txBox="1">
            <a:spLocks/>
          </p:cNvSpPr>
          <p:nvPr/>
        </p:nvSpPr>
        <p:spPr>
          <a:xfrm>
            <a:off x="1005168" y="1550895"/>
            <a:ext cx="7886700" cy="475157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buFont typeface="+mj-lt"/>
              <a:buAutoNum type="arabicPeriod"/>
            </a:pPr>
            <a:endParaRPr lang="en-US" sz="16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E064206-69A1-45F6-A041-5173FCBB0AB5}"/>
              </a:ext>
            </a:extLst>
          </p:cNvPr>
          <p:cNvSpPr/>
          <p:nvPr/>
        </p:nvSpPr>
        <p:spPr>
          <a:xfrm>
            <a:off x="7810388" y="418015"/>
            <a:ext cx="537882" cy="31376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Arial Black" panose="020B0A04020102020204" pitchFamily="34" charset="0"/>
              </a:rPr>
              <a:t>16</a:t>
            </a:r>
          </a:p>
        </p:txBody>
      </p:sp>
    </p:spTree>
    <p:extLst>
      <p:ext uri="{BB962C8B-B14F-4D97-AF65-F5344CB8AC3E}">
        <p14:creationId xmlns:p14="http://schemas.microsoft.com/office/powerpoint/2010/main" val="1877611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AFFE4C-7F4C-749F-06A3-8BB646DCC0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500" y="335280"/>
            <a:ext cx="4167511" cy="4396976"/>
          </a:xfrm>
          <a:prstGeom prst="rect">
            <a:avLst/>
          </a:prstGeom>
        </p:spPr>
      </p:pic>
      <p:pic>
        <p:nvPicPr>
          <p:cNvPr id="7" name="Picture 6">
            <a:extLst>
              <a:ext uri="{FF2B5EF4-FFF2-40B4-BE49-F238E27FC236}">
                <a16:creationId xmlns:a16="http://schemas.microsoft.com/office/drawing/2014/main" id="{076A8BC4-A9D2-386F-7FE8-C60C551818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7991" y="335280"/>
            <a:ext cx="4167511" cy="4396976"/>
          </a:xfrm>
          <a:prstGeom prst="rect">
            <a:avLst/>
          </a:prstGeom>
        </p:spPr>
      </p:pic>
      <p:pic>
        <p:nvPicPr>
          <p:cNvPr id="9" name="Picture 8">
            <a:extLst>
              <a:ext uri="{FF2B5EF4-FFF2-40B4-BE49-F238E27FC236}">
                <a16:creationId xmlns:a16="http://schemas.microsoft.com/office/drawing/2014/main" id="{2CB07582-6E63-32CE-0B8C-45025DCC2C8C}"/>
              </a:ext>
            </a:extLst>
          </p:cNvPr>
          <p:cNvPicPr>
            <a:picLocks noChangeAspect="1"/>
          </p:cNvPicPr>
          <p:nvPr/>
        </p:nvPicPr>
        <p:blipFill rotWithShape="1">
          <a:blip r:embed="rId4">
            <a:extLst>
              <a:ext uri="{28A0092B-C50C-407E-A947-70E740481C1C}">
                <a14:useLocalDpi xmlns:a14="http://schemas.microsoft.com/office/drawing/2010/main" val="0"/>
              </a:ext>
            </a:extLst>
          </a:blip>
          <a:srcRect t="3168" b="-1"/>
          <a:stretch/>
        </p:blipFill>
        <p:spPr>
          <a:xfrm>
            <a:off x="338499" y="4732256"/>
            <a:ext cx="4167511" cy="1979629"/>
          </a:xfrm>
          <a:prstGeom prst="rect">
            <a:avLst/>
          </a:prstGeom>
        </p:spPr>
      </p:pic>
    </p:spTree>
    <p:extLst>
      <p:ext uri="{BB962C8B-B14F-4D97-AF65-F5344CB8AC3E}">
        <p14:creationId xmlns:p14="http://schemas.microsoft.com/office/powerpoint/2010/main" val="2014340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5BB0A3-A01C-41A7-8E90-E80B78189C01}"/>
              </a:ext>
            </a:extLst>
          </p:cNvPr>
          <p:cNvSpPr>
            <a:spLocks noGrp="1"/>
          </p:cNvSpPr>
          <p:nvPr>
            <p:ph idx="1"/>
          </p:nvPr>
        </p:nvSpPr>
        <p:spPr>
          <a:xfrm>
            <a:off x="827700" y="1331259"/>
            <a:ext cx="6711654" cy="4211702"/>
          </a:xfrm>
        </p:spPr>
        <p:txBody>
          <a:bodyPr>
            <a:normAutofit lnSpcReduction="10000"/>
          </a:bodyPr>
          <a:lstStyle/>
          <a:p>
            <a:pPr>
              <a:buClr>
                <a:schemeClr val="accent1"/>
              </a:buClr>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ABSTRACT</a:t>
            </a:r>
          </a:p>
          <a:p>
            <a:pPr>
              <a:buClr>
                <a:schemeClr val="accent1"/>
              </a:buClr>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OBJECTIVE</a:t>
            </a:r>
          </a:p>
          <a:p>
            <a:pPr>
              <a:buClr>
                <a:schemeClr val="accent1"/>
              </a:buClr>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INTRODUCTION</a:t>
            </a:r>
          </a:p>
          <a:p>
            <a:pPr>
              <a:buClr>
                <a:schemeClr val="accent1"/>
              </a:buClr>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LITERATURE SURVEY</a:t>
            </a:r>
          </a:p>
          <a:p>
            <a:pPr>
              <a:buClr>
                <a:schemeClr val="accent1"/>
              </a:buClr>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PROPOSED METHOD</a:t>
            </a:r>
          </a:p>
          <a:p>
            <a:pPr>
              <a:buClr>
                <a:schemeClr val="accent1"/>
              </a:buClr>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BLOCK DIAGRAM</a:t>
            </a:r>
          </a:p>
          <a:p>
            <a:pPr>
              <a:buClr>
                <a:schemeClr val="accent1"/>
              </a:buClr>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METHODOLOGY</a:t>
            </a:r>
          </a:p>
          <a:p>
            <a:pPr>
              <a:buClr>
                <a:schemeClr val="accent1"/>
              </a:buClr>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RESULT AND ANALYSIS</a:t>
            </a:r>
          </a:p>
          <a:p>
            <a:pPr>
              <a:buClr>
                <a:schemeClr val="accent1"/>
              </a:buClr>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SOFTWARE USED</a:t>
            </a:r>
          </a:p>
          <a:p>
            <a:pPr>
              <a:buClr>
                <a:schemeClr val="accent1"/>
              </a:buClr>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PROJECT PLAN</a:t>
            </a:r>
          </a:p>
          <a:p>
            <a:pPr>
              <a:buClr>
                <a:schemeClr val="accent1"/>
              </a:buClr>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REFERENCES</a:t>
            </a:r>
          </a:p>
          <a:p>
            <a:pPr>
              <a:buClr>
                <a:schemeClr val="accent1"/>
              </a:buClr>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PAPER SUBMISSION PROOF</a:t>
            </a:r>
            <a:endParaRPr lang="en-IN" sz="1600" dirty="0"/>
          </a:p>
        </p:txBody>
      </p:sp>
      <p:sp>
        <p:nvSpPr>
          <p:cNvPr id="4" name="Title 1">
            <a:extLst>
              <a:ext uri="{FF2B5EF4-FFF2-40B4-BE49-F238E27FC236}">
                <a16:creationId xmlns:a16="http://schemas.microsoft.com/office/drawing/2014/main" id="{1306AE9C-1313-428C-A91E-99852E0C87A6}"/>
              </a:ext>
            </a:extLst>
          </p:cNvPr>
          <p:cNvSpPr txBox="1">
            <a:spLocks/>
          </p:cNvSpPr>
          <p:nvPr/>
        </p:nvSpPr>
        <p:spPr>
          <a:xfrm>
            <a:off x="827700" y="609594"/>
            <a:ext cx="6674447" cy="672353"/>
          </a:xfrm>
          <a:prstGeom prst="rect">
            <a:avLst/>
          </a:prstGeom>
        </p:spPr>
        <p:txBody>
          <a:bodyPr vert="horz" lIns="91440" tIns="45720" rIns="91440" bIns="45720" rtlCol="0" anchor="t">
            <a:normAutofit/>
          </a:bodyPr>
          <a:lst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dirty="0">
                <a:latin typeface="Times New Roman" panose="02020603050405020304" pitchFamily="18" charset="0"/>
                <a:cs typeface="Times New Roman" panose="02020603050405020304" pitchFamily="18" charset="0"/>
              </a:rPr>
              <a:t>CONTENTS</a:t>
            </a:r>
          </a:p>
        </p:txBody>
      </p:sp>
      <p:sp>
        <p:nvSpPr>
          <p:cNvPr id="7" name="Rectangle 6">
            <a:extLst>
              <a:ext uri="{FF2B5EF4-FFF2-40B4-BE49-F238E27FC236}">
                <a16:creationId xmlns:a16="http://schemas.microsoft.com/office/drawing/2014/main" id="{941018F6-43E6-4E29-BF22-9321A3C9E7AC}"/>
              </a:ext>
            </a:extLst>
          </p:cNvPr>
          <p:cNvSpPr/>
          <p:nvPr/>
        </p:nvSpPr>
        <p:spPr>
          <a:xfrm>
            <a:off x="7799294" y="528917"/>
            <a:ext cx="537882" cy="31376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Arial Black" panose="020B0A04020102020204" pitchFamily="34" charset="0"/>
              </a:rPr>
              <a:t>1</a:t>
            </a:r>
          </a:p>
        </p:txBody>
      </p:sp>
    </p:spTree>
    <p:extLst>
      <p:ext uri="{BB962C8B-B14F-4D97-AF65-F5344CB8AC3E}">
        <p14:creationId xmlns:p14="http://schemas.microsoft.com/office/powerpoint/2010/main" val="1833353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8514C0-6BA5-240B-3BE4-755A8D81E4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29233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637C8-5278-4C20-BD54-8A623B36BCBC}"/>
              </a:ext>
            </a:extLst>
          </p:cNvPr>
          <p:cNvSpPr>
            <a:spLocks noGrp="1"/>
          </p:cNvSpPr>
          <p:nvPr>
            <p:ph type="title"/>
          </p:nvPr>
        </p:nvSpPr>
        <p:spPr>
          <a:xfrm>
            <a:off x="1008306" y="528917"/>
            <a:ext cx="6674447" cy="672353"/>
          </a:xfrm>
        </p:spPr>
        <p:txBody>
          <a:bodyPr>
            <a:normAutofit/>
          </a:bodyPr>
          <a:lstStyle/>
          <a:p>
            <a:r>
              <a:rPr lang="en-IN" sz="2800"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4CAF91F5-D7D2-4A22-8318-B847F4E38CED}"/>
              </a:ext>
            </a:extLst>
          </p:cNvPr>
          <p:cNvSpPr>
            <a:spLocks noGrp="1"/>
          </p:cNvSpPr>
          <p:nvPr>
            <p:ph idx="1"/>
          </p:nvPr>
        </p:nvSpPr>
        <p:spPr>
          <a:xfrm>
            <a:off x="1008306" y="842683"/>
            <a:ext cx="7524003" cy="5593976"/>
          </a:xfrm>
        </p:spPr>
        <p:txBody>
          <a:bodyPr>
            <a:noAutofit/>
          </a:bodyPr>
          <a:lstStyle/>
          <a:p>
            <a:pPr algn="just">
              <a:buFont typeface="Wingdings" panose="05000000000000000000" pitchFamily="2" charset="2"/>
              <a:buChar char="§"/>
            </a:pP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Leather is a very important raw material in many manufacturing industries. </a:t>
            </a:r>
            <a:r>
              <a:rPr lang="en-US" sz="1600" b="0" i="0" dirty="0">
                <a:effectLst/>
                <a:latin typeface="Times New Roman" panose="02020603050405020304" pitchFamily="18" charset="0"/>
                <a:cs typeface="Times New Roman" panose="02020603050405020304" pitchFamily="18" charset="0"/>
              </a:rPr>
              <a:t>India is the second largest exporter of leather garments, 4</a:t>
            </a:r>
            <a:r>
              <a:rPr lang="en-US" sz="1600" b="0" i="0" baseline="30000" dirty="0">
                <a:effectLst/>
                <a:latin typeface="Times New Roman" panose="02020603050405020304" pitchFamily="18" charset="0"/>
                <a:cs typeface="Times New Roman" panose="02020603050405020304" pitchFamily="18" charset="0"/>
              </a:rPr>
              <a:t>th</a:t>
            </a:r>
            <a:r>
              <a:rPr lang="en-US" sz="1600" b="0" i="0" dirty="0">
                <a:effectLst/>
                <a:latin typeface="Times New Roman" panose="02020603050405020304" pitchFamily="18" charset="0"/>
                <a:cs typeface="Times New Roman" panose="02020603050405020304" pitchFamily="18" charset="0"/>
              </a:rPr>
              <a:t> largest exporter of Leather Goods in the world.</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Leather is a natural and durable material created through a process of tanning of hides and skins of animals. The price of the leather is subjective as it is highly sensitive to its quality and surface defects condition.</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Prior to the mass production of certain product there are very few works investigating on the defects detection for leather. The manual defect inspection process is essential in an leather production industry as the quality control step. </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However, it is tedious, as it is labour intensive, time consuming, causes eye fatigue and often prone to human error.</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This Project, a fully automatic defect detection  system using Convolutional Neural Network for finished leathers is proposed  to provide the defect free leathers.</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Then, a series of processes are conducted to predict the defect instances, including elicitation of the leather images with a camera, train and test the images using a deep learning architecture and determination of the boundary of the defects using mathematical derivation of the geometry.</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Key words : leather,defect,architecture,training and testing</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0A201922-B31D-432C-B910-0AA29728EA9B}"/>
              </a:ext>
            </a:extLst>
          </p:cNvPr>
          <p:cNvSpPr/>
          <p:nvPr/>
        </p:nvSpPr>
        <p:spPr>
          <a:xfrm>
            <a:off x="7799294" y="528917"/>
            <a:ext cx="537882" cy="31376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Arial Black" panose="020B0A04020102020204" pitchFamily="34" charset="0"/>
              </a:rPr>
              <a:t>2</a:t>
            </a:r>
          </a:p>
        </p:txBody>
      </p:sp>
    </p:spTree>
    <p:extLst>
      <p:ext uri="{BB962C8B-B14F-4D97-AF65-F5344CB8AC3E}">
        <p14:creationId xmlns:p14="http://schemas.microsoft.com/office/powerpoint/2010/main" val="2392910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82954-C476-4A42-A3A0-A947E0DC4F32}"/>
              </a:ext>
            </a:extLst>
          </p:cNvPr>
          <p:cNvSpPr>
            <a:spLocks noGrp="1"/>
          </p:cNvSpPr>
          <p:nvPr>
            <p:ph type="title"/>
          </p:nvPr>
        </p:nvSpPr>
        <p:spPr>
          <a:xfrm>
            <a:off x="905295" y="605117"/>
            <a:ext cx="6230611" cy="630948"/>
          </a:xfrm>
        </p:spPr>
        <p:txBody>
          <a:bodyPr>
            <a:normAutofit/>
          </a:bodyPr>
          <a:lstStyle/>
          <a:p>
            <a:r>
              <a:rPr lang="en-IN" sz="2800"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49776E89-2CFD-4E4A-AA6D-EDD250DD8DE0}"/>
              </a:ext>
            </a:extLst>
          </p:cNvPr>
          <p:cNvSpPr>
            <a:spLocks noGrp="1"/>
          </p:cNvSpPr>
          <p:nvPr>
            <p:ph idx="1"/>
          </p:nvPr>
        </p:nvSpPr>
        <p:spPr>
          <a:xfrm>
            <a:off x="905295" y="1443318"/>
            <a:ext cx="6876070" cy="3245504"/>
          </a:xfrm>
        </p:spPr>
        <p:txBody>
          <a:bodyPr>
            <a:normAutofit/>
          </a:bodyPr>
          <a:lstStyle/>
          <a:p>
            <a:pPr algn="just">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The project aims to detect the defects in finished leathers with more  detection accuracy. </a:t>
            </a:r>
          </a:p>
          <a:p>
            <a:pPr algn="just">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To reduce the inspection time compared to human inspection and can give more significant results </a:t>
            </a:r>
            <a:r>
              <a:rPr lang="en-US" sz="1600" dirty="0">
                <a:latin typeface="Times New Roman" panose="02020603050405020304" pitchFamily="18" charset="0"/>
                <a:cs typeface="Times New Roman" panose="02020603050405020304" pitchFamily="18" charset="0"/>
              </a:rPr>
              <a:t>on defect detection in leather industry.</a:t>
            </a:r>
            <a:endParaRPr lang="en-IN" sz="16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47759CBD-3E47-4661-906B-D77F82E617EF}"/>
              </a:ext>
            </a:extLst>
          </p:cNvPr>
          <p:cNvSpPr/>
          <p:nvPr/>
        </p:nvSpPr>
        <p:spPr>
          <a:xfrm>
            <a:off x="7808261" y="448234"/>
            <a:ext cx="537882" cy="31376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Arial Black" panose="020B0A04020102020204" pitchFamily="34" charset="0"/>
              </a:rPr>
              <a:t>3</a:t>
            </a:r>
          </a:p>
        </p:txBody>
      </p:sp>
    </p:spTree>
    <p:extLst>
      <p:ext uri="{BB962C8B-B14F-4D97-AF65-F5344CB8AC3E}">
        <p14:creationId xmlns:p14="http://schemas.microsoft.com/office/powerpoint/2010/main" val="1511172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59B19-4A05-4BEB-B647-29094A183750}"/>
              </a:ext>
            </a:extLst>
          </p:cNvPr>
          <p:cNvSpPr>
            <a:spLocks noGrp="1"/>
          </p:cNvSpPr>
          <p:nvPr>
            <p:ph type="title"/>
          </p:nvPr>
        </p:nvSpPr>
        <p:spPr>
          <a:xfrm>
            <a:off x="768835" y="695828"/>
            <a:ext cx="6589199" cy="716112"/>
          </a:xfrm>
        </p:spPr>
        <p:txBody>
          <a:bodyPr>
            <a:normAutofit/>
          </a:bodyPr>
          <a:lstStyle/>
          <a:p>
            <a:r>
              <a:rPr lang="en-IN" sz="28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227CB4F0-09B4-415D-8031-DD739B05C7EC}"/>
              </a:ext>
            </a:extLst>
          </p:cNvPr>
          <p:cNvSpPr>
            <a:spLocks noGrp="1"/>
          </p:cNvSpPr>
          <p:nvPr>
            <p:ph idx="1"/>
          </p:nvPr>
        </p:nvSpPr>
        <p:spPr>
          <a:xfrm>
            <a:off x="768835" y="1411940"/>
            <a:ext cx="7704667" cy="4684060"/>
          </a:xfrm>
        </p:spPr>
        <p:txBody>
          <a:bodyPr>
            <a:normAutofit/>
          </a:bodyPr>
          <a:lstStyle/>
          <a:p>
            <a:pPr algn="just">
              <a:buFont typeface="Wingdings" panose="05000000000000000000" pitchFamily="2" charset="2"/>
              <a:buChar char="Ø"/>
            </a:pPr>
            <a:r>
              <a:rPr lang="en-US" sz="1600" b="0" i="0" dirty="0">
                <a:solidFill>
                  <a:schemeClr val="tx1"/>
                </a:solidFill>
                <a:effectLst/>
                <a:latin typeface="Times New Roman" panose="02020603050405020304" pitchFamily="18" charset="0"/>
                <a:cs typeface="Times New Roman" panose="02020603050405020304" pitchFamily="18" charset="0"/>
              </a:rPr>
              <a:t>The Indian Leather</a:t>
            </a:r>
            <a:r>
              <a:rPr lang="en-US" sz="1600" dirty="0">
                <a:solidFill>
                  <a:schemeClr val="tx1"/>
                </a:solidFill>
                <a:latin typeface="Times New Roman" panose="02020603050405020304" pitchFamily="18" charset="0"/>
                <a:cs typeface="Times New Roman" panose="02020603050405020304" pitchFamily="18" charset="0"/>
              </a:rPr>
              <a:t> and </a:t>
            </a:r>
            <a:r>
              <a:rPr lang="en-US" sz="1600" b="0" i="0" dirty="0">
                <a:solidFill>
                  <a:schemeClr val="tx1"/>
                </a:solidFill>
                <a:effectLst/>
                <a:latin typeface="Times New Roman" panose="02020603050405020304" pitchFamily="18" charset="0"/>
                <a:cs typeface="Times New Roman" panose="02020603050405020304" pitchFamily="18" charset="0"/>
              </a:rPr>
              <a:t>Leather Products holds a prominent place in the Indian economy. The Leather industry in India accounts for around 13% of the world's leather production of hides/skins and handles a robust annual production of </a:t>
            </a:r>
            <a:r>
              <a:rPr lang="en-US" sz="1600" i="0" dirty="0">
                <a:solidFill>
                  <a:schemeClr val="tx1"/>
                </a:solidFill>
                <a:effectLst/>
                <a:latin typeface="Times New Roman" panose="02020603050405020304" pitchFamily="18" charset="0"/>
                <a:cs typeface="Times New Roman" panose="02020603050405020304" pitchFamily="18" charset="0"/>
              </a:rPr>
              <a:t>about 3 bn sq. ft. of leather</a:t>
            </a:r>
            <a:r>
              <a:rPr lang="en-US" sz="1600" b="0" i="0" dirty="0">
                <a:solidFill>
                  <a:schemeClr val="tx1"/>
                </a:solidFill>
                <a:effectLst/>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Because of the importance of leather in the manufacturing industry, it is vital to ensure the good quality of the leather to improve customer satisfaction.</a:t>
            </a:r>
          </a:p>
          <a:p>
            <a:pPr algn="just">
              <a:buFont typeface="Wingdings" panose="05000000000000000000" pitchFamily="2" charset="2"/>
              <a:buChar char="Ø"/>
            </a:pPr>
            <a:r>
              <a:rPr lang="en-US" sz="1600" b="0" i="0" dirty="0">
                <a:solidFill>
                  <a:schemeClr val="tx1"/>
                </a:solidFill>
                <a:effectLst/>
                <a:latin typeface="Times New Roman" panose="02020603050405020304" pitchFamily="18" charset="0"/>
                <a:cs typeface="Times New Roman" panose="02020603050405020304" pitchFamily="18" charset="0"/>
              </a:rPr>
              <a:t>Normally, the Quality of raw material is affected either by ante-mortem defects (scratches, rub marks, horn rake, yoke mark, scabies, pox, brand marks </a:t>
            </a:r>
            <a:r>
              <a:rPr lang="en-US" sz="1600" b="0" i="0" dirty="0" err="1">
                <a:solidFill>
                  <a:schemeClr val="tx1"/>
                </a:solidFill>
                <a:effectLst/>
                <a:latin typeface="Times New Roman" panose="02020603050405020304" pitchFamily="18" charset="0"/>
                <a:cs typeface="Times New Roman" panose="02020603050405020304" pitchFamily="18" charset="0"/>
              </a:rPr>
              <a:t>etc</a:t>
            </a:r>
            <a:r>
              <a:rPr lang="en-US" sz="1600" b="0" i="0" dirty="0">
                <a:solidFill>
                  <a:schemeClr val="tx1"/>
                </a:solidFill>
                <a:effectLst/>
                <a:latin typeface="Times New Roman" panose="02020603050405020304" pitchFamily="18" charset="0"/>
                <a:cs typeface="Times New Roman" panose="02020603050405020304" pitchFamily="18" charset="0"/>
              </a:rPr>
              <a:t>) or post-mortem defects (flay cuts, fleshing cuts, grain crack). </a:t>
            </a:r>
          </a:p>
          <a:p>
            <a:pPr algn="just">
              <a:buFont typeface="Wingdings" panose="05000000000000000000" pitchFamily="2" charset="2"/>
              <a:buChar char="Ø"/>
            </a:pPr>
            <a:r>
              <a:rPr lang="en-US" sz="1600" b="0" i="0" dirty="0">
                <a:solidFill>
                  <a:schemeClr val="tx1"/>
                </a:solidFill>
                <a:effectLst/>
                <a:latin typeface="Times New Roman" panose="02020603050405020304" pitchFamily="18" charset="0"/>
                <a:cs typeface="Times New Roman" panose="02020603050405020304" pitchFamily="18" charset="0"/>
              </a:rPr>
              <a:t>In fact that the quality of the raw hide and skin plays a decisive role in the quality of the produced leather and it constitutes about 50 – 70% of the cost of production, the raw material is the most valuable and important of the production elements.</a:t>
            </a:r>
            <a:r>
              <a:rPr lang="en-US" sz="1600" dirty="0">
                <a:solidFill>
                  <a:schemeClr val="tx1"/>
                </a:solidFill>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grading process is one of the most critical and exhausting procedures because it involves a manual assessment to visually inspect the defective parts of the leather. particularly, the type of defect, the defective size, and the severity level are the major aspects of quality control.</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DD9253FA-391D-4FCC-9F96-D750585B4AE1}"/>
              </a:ext>
            </a:extLst>
          </p:cNvPr>
          <p:cNvSpPr/>
          <p:nvPr/>
        </p:nvSpPr>
        <p:spPr>
          <a:xfrm>
            <a:off x="7837283" y="466164"/>
            <a:ext cx="537882" cy="31376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Arial Black" panose="020B0A04020102020204" pitchFamily="34" charset="0"/>
              </a:rPr>
              <a:t>4</a:t>
            </a:r>
          </a:p>
        </p:txBody>
      </p:sp>
    </p:spTree>
    <p:extLst>
      <p:ext uri="{BB962C8B-B14F-4D97-AF65-F5344CB8AC3E}">
        <p14:creationId xmlns:p14="http://schemas.microsoft.com/office/powerpoint/2010/main" val="1029970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C1C0069-E0A1-45A9-8323-A2C22897DE30}"/>
              </a:ext>
            </a:extLst>
          </p:cNvPr>
          <p:cNvSpPr>
            <a:spLocks noGrp="1"/>
          </p:cNvSpPr>
          <p:nvPr>
            <p:ph type="title"/>
          </p:nvPr>
        </p:nvSpPr>
        <p:spPr>
          <a:xfrm>
            <a:off x="775447" y="639798"/>
            <a:ext cx="6589199" cy="716112"/>
          </a:xfrm>
        </p:spPr>
        <p:txBody>
          <a:bodyPr>
            <a:normAutofit/>
          </a:bodyPr>
          <a:lstStyle/>
          <a:p>
            <a:r>
              <a:rPr lang="en-IN" sz="2800" dirty="0">
                <a:latin typeface="Times New Roman" panose="02020603050405020304" pitchFamily="18" charset="0"/>
                <a:cs typeface="Times New Roman" panose="02020603050405020304" pitchFamily="18" charset="0"/>
              </a:rPr>
              <a:t>INTRODUCTION (continued…)</a:t>
            </a:r>
          </a:p>
        </p:txBody>
      </p:sp>
      <p:sp>
        <p:nvSpPr>
          <p:cNvPr id="3" name="Content Placeholder 2">
            <a:extLst>
              <a:ext uri="{FF2B5EF4-FFF2-40B4-BE49-F238E27FC236}">
                <a16:creationId xmlns:a16="http://schemas.microsoft.com/office/drawing/2014/main" id="{D017F0C1-3D21-4E1B-8308-BD4765CBD6D3}"/>
              </a:ext>
            </a:extLst>
          </p:cNvPr>
          <p:cNvSpPr>
            <a:spLocks noGrp="1"/>
          </p:cNvSpPr>
          <p:nvPr>
            <p:ph idx="1"/>
          </p:nvPr>
        </p:nvSpPr>
        <p:spPr>
          <a:xfrm>
            <a:off x="775447" y="1524000"/>
            <a:ext cx="7055224" cy="4432046"/>
          </a:xfrm>
        </p:spPr>
        <p:txBody>
          <a:bodyPr>
            <a:normAutofit/>
          </a:bodyPr>
          <a:lstStyle/>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inspectors require to conduct a thorough manual evaluation on the same piece of leather multiple times, viewing from multiple angles, distances, and lighting conditions to ensure the correctness and completeness. </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However, it should be noted that each judgment is subjective as it highly relies on the individual. thus, human inspection is costly, time-consuming, inefficient, and inconsistent. </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can prone to human mistakes or errors due to this boring and repetitive task, or when the labor is feeling stressed and rushing to complete the task. </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Therefore, there is vital to design an automatic leather defect inspection system in order to improve the grading and inspection processes, in the meantime cutting off unnecessary costs.</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final goal of this project is to classify the finished leather sample into either defective and non defective. </a:t>
            </a:r>
            <a:endParaRPr lang="en-IN" sz="16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4775AA31-B06E-4E5B-99FA-EC4A353ECEAB}"/>
              </a:ext>
            </a:extLst>
          </p:cNvPr>
          <p:cNvSpPr/>
          <p:nvPr/>
        </p:nvSpPr>
        <p:spPr>
          <a:xfrm>
            <a:off x="7830671" y="482915"/>
            <a:ext cx="537882" cy="31376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Arial Black" panose="020B0A04020102020204" pitchFamily="34" charset="0"/>
              </a:rPr>
              <a:t>5</a:t>
            </a:r>
          </a:p>
        </p:txBody>
      </p:sp>
    </p:spTree>
    <p:extLst>
      <p:ext uri="{BB962C8B-B14F-4D97-AF65-F5344CB8AC3E}">
        <p14:creationId xmlns:p14="http://schemas.microsoft.com/office/powerpoint/2010/main" val="3273186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16FA8-C3C2-41EA-A724-3C6BED0A5510}"/>
              </a:ext>
            </a:extLst>
          </p:cNvPr>
          <p:cNvSpPr>
            <a:spLocks noGrp="1"/>
          </p:cNvSpPr>
          <p:nvPr>
            <p:ph type="title"/>
          </p:nvPr>
        </p:nvSpPr>
        <p:spPr>
          <a:xfrm>
            <a:off x="223935" y="532604"/>
            <a:ext cx="6257505" cy="621985"/>
          </a:xfrm>
        </p:spPr>
        <p:txBody>
          <a:bodyPr>
            <a:normAutofit/>
          </a:bodyPr>
          <a:lstStyle/>
          <a:p>
            <a:r>
              <a:rPr lang="en-IN" sz="2800" dirty="0">
                <a:latin typeface="Times New Roman" panose="02020603050405020304" pitchFamily="18" charset="0"/>
                <a:cs typeface="Times New Roman" panose="02020603050405020304" pitchFamily="18" charset="0"/>
              </a:rPr>
              <a:t>LITERATURE SURVEY</a:t>
            </a:r>
          </a:p>
        </p:txBody>
      </p:sp>
      <p:graphicFrame>
        <p:nvGraphicFramePr>
          <p:cNvPr id="11" name="Table 10">
            <a:extLst>
              <a:ext uri="{FF2B5EF4-FFF2-40B4-BE49-F238E27FC236}">
                <a16:creationId xmlns:a16="http://schemas.microsoft.com/office/drawing/2014/main" id="{CEABD2CF-EEBC-4AC0-9EA5-1281BC71636F}"/>
              </a:ext>
            </a:extLst>
          </p:cNvPr>
          <p:cNvGraphicFramePr>
            <a:graphicFrameLocks noGrp="1"/>
          </p:cNvGraphicFramePr>
          <p:nvPr>
            <p:extLst>
              <p:ext uri="{D42A27DB-BD31-4B8C-83A1-F6EECF244321}">
                <p14:modId xmlns:p14="http://schemas.microsoft.com/office/powerpoint/2010/main" val="2202871175"/>
              </p:ext>
            </p:extLst>
          </p:nvPr>
        </p:nvGraphicFramePr>
        <p:xfrm>
          <a:off x="345233" y="1250207"/>
          <a:ext cx="8453534" cy="4613445"/>
        </p:xfrm>
        <a:graphic>
          <a:graphicData uri="http://schemas.openxmlformats.org/drawingml/2006/table">
            <a:tbl>
              <a:tblPr firstRow="1" bandRow="1">
                <a:tableStyleId>{5940675A-B579-460E-94D1-54222C63F5DA}</a:tableStyleId>
              </a:tblPr>
              <a:tblGrid>
                <a:gridCol w="318400">
                  <a:extLst>
                    <a:ext uri="{9D8B030D-6E8A-4147-A177-3AD203B41FA5}">
                      <a16:colId xmlns:a16="http://schemas.microsoft.com/office/drawing/2014/main" val="3898232570"/>
                    </a:ext>
                  </a:extLst>
                </a:gridCol>
                <a:gridCol w="2033342">
                  <a:extLst>
                    <a:ext uri="{9D8B030D-6E8A-4147-A177-3AD203B41FA5}">
                      <a16:colId xmlns:a16="http://schemas.microsoft.com/office/drawing/2014/main" val="1799205762"/>
                    </a:ext>
                  </a:extLst>
                </a:gridCol>
                <a:gridCol w="1501801">
                  <a:extLst>
                    <a:ext uri="{9D8B030D-6E8A-4147-A177-3AD203B41FA5}">
                      <a16:colId xmlns:a16="http://schemas.microsoft.com/office/drawing/2014/main" val="2922744864"/>
                    </a:ext>
                  </a:extLst>
                </a:gridCol>
                <a:gridCol w="709126">
                  <a:extLst>
                    <a:ext uri="{9D8B030D-6E8A-4147-A177-3AD203B41FA5}">
                      <a16:colId xmlns:a16="http://schemas.microsoft.com/office/drawing/2014/main" val="2776949024"/>
                    </a:ext>
                  </a:extLst>
                </a:gridCol>
                <a:gridCol w="782037">
                  <a:extLst>
                    <a:ext uri="{9D8B030D-6E8A-4147-A177-3AD203B41FA5}">
                      <a16:colId xmlns:a16="http://schemas.microsoft.com/office/drawing/2014/main" val="4266203136"/>
                    </a:ext>
                  </a:extLst>
                </a:gridCol>
                <a:gridCol w="3108828">
                  <a:extLst>
                    <a:ext uri="{9D8B030D-6E8A-4147-A177-3AD203B41FA5}">
                      <a16:colId xmlns:a16="http://schemas.microsoft.com/office/drawing/2014/main" val="3130379834"/>
                    </a:ext>
                  </a:extLst>
                </a:gridCol>
              </a:tblGrid>
              <a:tr h="888981">
                <a:tc>
                  <a:txBody>
                    <a:bodyPr/>
                    <a:lstStyle/>
                    <a:p>
                      <a:pPr algn="ctr"/>
                      <a:r>
                        <a:rPr lang="en-US" sz="1100" b="1" dirty="0">
                          <a:latin typeface="Times New Roman" panose="02020603050405020304" pitchFamily="18" charset="0"/>
                          <a:cs typeface="Times New Roman" panose="02020603050405020304" pitchFamily="18" charset="0"/>
                        </a:rPr>
                        <a:t>S.</a:t>
                      </a:r>
                    </a:p>
                    <a:p>
                      <a:pPr algn="ctr"/>
                      <a:r>
                        <a:rPr lang="en-US" sz="1100" b="1" dirty="0">
                          <a:latin typeface="Times New Roman" panose="02020603050405020304" pitchFamily="18" charset="0"/>
                          <a:cs typeface="Times New Roman" panose="02020603050405020304" pitchFamily="18" charset="0"/>
                        </a:rPr>
                        <a:t>NO</a:t>
                      </a:r>
                      <a:endParaRPr lang="en-IN" sz="11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100" b="1" dirty="0">
                          <a:latin typeface="Times New Roman" panose="02020603050405020304" pitchFamily="18" charset="0"/>
                          <a:cs typeface="Times New Roman" panose="02020603050405020304" pitchFamily="18" charset="0"/>
                        </a:rPr>
                        <a:t>TITLE OF THE PAPER</a:t>
                      </a:r>
                      <a:endParaRPr lang="en-IN" sz="1100" b="1" dirty="0">
                        <a:latin typeface="Times New Roman" panose="02020603050405020304" pitchFamily="18" charset="0"/>
                        <a:cs typeface="Times New Roman" panose="02020603050405020304" pitchFamily="18" charset="0"/>
                      </a:endParaRPr>
                    </a:p>
                  </a:txBody>
                  <a:tcPr anchor="ctr"/>
                </a:tc>
                <a:tc>
                  <a:txBody>
                    <a:bodyPr/>
                    <a:lstStyle/>
                    <a:p>
                      <a:pPr lvl="1"/>
                      <a:r>
                        <a:rPr lang="en-US" sz="1100" b="1" dirty="0">
                          <a:latin typeface="Times New Roman" panose="02020603050405020304" pitchFamily="18" charset="0"/>
                          <a:cs typeface="Times New Roman" panose="02020603050405020304" pitchFamily="18" charset="0"/>
                        </a:rPr>
                        <a:t>AUTHORS</a:t>
                      </a:r>
                      <a:endParaRPr lang="en-IN" sz="11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100" b="1" dirty="0">
                          <a:latin typeface="Times New Roman" panose="02020603050405020304" pitchFamily="18" charset="0"/>
                          <a:cs typeface="Times New Roman" panose="02020603050405020304" pitchFamily="18" charset="0"/>
                        </a:rPr>
                        <a:t>YEAR &amp;  VOLUME</a:t>
                      </a:r>
                      <a:endParaRPr lang="en-IN" sz="11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100" b="1" dirty="0">
                          <a:latin typeface="Times New Roman" panose="02020603050405020304" pitchFamily="18" charset="0"/>
                          <a:cs typeface="Times New Roman" panose="02020603050405020304" pitchFamily="18" charset="0"/>
                        </a:rPr>
                        <a:t>JOURNAL NAME</a:t>
                      </a:r>
                      <a:endParaRPr lang="en-IN" sz="11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100" b="1" dirty="0">
                          <a:latin typeface="Times New Roman" panose="02020603050405020304" pitchFamily="18" charset="0"/>
                          <a:cs typeface="Times New Roman" panose="02020603050405020304" pitchFamily="18" charset="0"/>
                        </a:rPr>
                        <a:t>OBSERVATION WITH PERFORMANCE METRICS</a:t>
                      </a:r>
                      <a:endParaRPr lang="en-IN" sz="11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421327884"/>
                  </a:ext>
                </a:extLst>
              </a:tr>
              <a:tr h="1110627">
                <a:tc>
                  <a:txBody>
                    <a:bodyPr/>
                    <a:lstStyle/>
                    <a:p>
                      <a:pPr algn="ctr"/>
                      <a:r>
                        <a:rPr lang="en-US" sz="1100" dirty="0">
                          <a:latin typeface="Times New Roman" panose="02020603050405020304" pitchFamily="18" charset="0"/>
                          <a:cs typeface="Times New Roman" panose="02020603050405020304" pitchFamily="18" charset="0"/>
                        </a:rPr>
                        <a:t>1</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Automated Classification System for Tick-Bite Defect on Leather </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dirty="0">
                          <a:latin typeface="Times New Roman" panose="02020603050405020304" pitchFamily="18" charset="0"/>
                          <a:cs typeface="Times New Roman" panose="02020603050405020304" pitchFamily="18" charset="0"/>
                        </a:rPr>
                        <a:t>Y. S. Gan,Wei-Chuen Yau,Sze-Teng Liong , and Chih-Cheng Chen</a:t>
                      </a:r>
                    </a:p>
                  </a:txBody>
                  <a:tcPr/>
                </a:tc>
                <a:tc>
                  <a:txBody>
                    <a:bodyPr/>
                    <a:lstStyle/>
                    <a:p>
                      <a:pPr algn="ctr"/>
                      <a:r>
                        <a:rPr lang="en-US" sz="1100">
                          <a:latin typeface="Times New Roman" panose="02020603050405020304" pitchFamily="18" charset="0"/>
                          <a:cs typeface="Times New Roman" panose="02020603050405020304" pitchFamily="18" charset="0"/>
                        </a:rPr>
                        <a:t>2022 </a:t>
                      </a:r>
                      <a:r>
                        <a:rPr lang="en-US" sz="1100" dirty="0">
                          <a:latin typeface="Times New Roman" panose="02020603050405020304" pitchFamily="18" charset="0"/>
                          <a:cs typeface="Times New Roman" panose="02020603050405020304" pitchFamily="18" charset="0"/>
                        </a:rPr>
                        <a:t>&amp; </a:t>
                      </a:r>
                      <a:r>
                        <a:rPr lang="en-US" sz="1100">
                          <a:latin typeface="Times New Roman" panose="02020603050405020304" pitchFamily="18" charset="0"/>
                          <a:cs typeface="Times New Roman" panose="02020603050405020304" pitchFamily="18" charset="0"/>
                        </a:rPr>
                        <a:t>volume 22</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IN" sz="1100" dirty="0">
                          <a:latin typeface="Times New Roman" panose="02020603050405020304" pitchFamily="18" charset="0"/>
                          <a:cs typeface="Times New Roman" panose="02020603050405020304" pitchFamily="18" charset="0"/>
                        </a:rPr>
                        <a:t>Mathematical Problems in Engineering</a:t>
                      </a:r>
                    </a:p>
                  </a:txBody>
                  <a:tcPr/>
                </a:tc>
                <a:tc>
                  <a:txBody>
                    <a:bodyPr/>
                    <a:lstStyle/>
                    <a:p>
                      <a:pPr algn="just"/>
                      <a:r>
                        <a:rPr lang="en-US" sz="1100" dirty="0">
                          <a:latin typeface="Times New Roman" panose="02020603050405020304" pitchFamily="18" charset="0"/>
                          <a:cs typeface="Times New Roman" panose="02020603050405020304" pitchFamily="18" charset="0"/>
                        </a:rPr>
                        <a:t>Classification accuracy obtained is 94% by using ANN classifiers,</a:t>
                      </a:r>
                    </a:p>
                    <a:p>
                      <a:pPr algn="just"/>
                      <a:r>
                        <a:rPr lang="en-US" sz="1100" dirty="0">
                          <a:latin typeface="Times New Roman" panose="02020603050405020304" pitchFamily="18" charset="0"/>
                          <a:cs typeface="Times New Roman" panose="02020603050405020304" pitchFamily="18" charset="0"/>
                        </a:rPr>
                        <a:t>this experiment strictly limited to the defect type of tick-bite defect,</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14004708"/>
                  </a:ext>
                </a:extLst>
              </a:tr>
              <a:tr h="1332345">
                <a:tc>
                  <a:txBody>
                    <a:bodyPr/>
                    <a:lstStyle/>
                    <a:p>
                      <a:pPr algn="ctr"/>
                      <a:r>
                        <a:rPr lang="en-US" sz="1100" dirty="0">
                          <a:latin typeface="Times New Roman" panose="02020603050405020304" pitchFamily="18" charset="0"/>
                          <a:cs typeface="Times New Roman" panose="02020603050405020304" pitchFamily="18" charset="0"/>
                        </a:rPr>
                        <a:t>2</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Leather defect classification and segmentation using deep learning architecture</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dirty="0">
                          <a:latin typeface="Times New Roman" panose="02020603050405020304" pitchFamily="18" charset="0"/>
                          <a:cs typeface="Times New Roman" panose="02020603050405020304" pitchFamily="18" charset="0"/>
                        </a:rPr>
                        <a:t>Sze-Teng Liong , Danna Zheng , Yen-Chang Huang &amp; Y. S. Gan</a:t>
                      </a:r>
                    </a:p>
                  </a:txBody>
                  <a:tcPr/>
                </a:tc>
                <a:tc>
                  <a:txBody>
                    <a:bodyPr/>
                    <a:lstStyle/>
                    <a:p>
                      <a:pPr algn="ctr"/>
                      <a:r>
                        <a:rPr lang="en-US" sz="1100" dirty="0">
                          <a:latin typeface="Times New Roman" panose="02020603050405020304" pitchFamily="18" charset="0"/>
                          <a:cs typeface="Times New Roman" panose="02020603050405020304" pitchFamily="18" charset="0"/>
                        </a:rPr>
                        <a:t>2020 &amp; volume 33</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International Journal of Computer Integrated Manufacturing</a:t>
                      </a:r>
                      <a:endParaRPr lang="en-IN" sz="1100" dirty="0">
                        <a:latin typeface="Times New Roman" panose="02020603050405020304" pitchFamily="18" charset="0"/>
                        <a:cs typeface="Times New Roman" panose="02020603050405020304" pitchFamily="18" charset="0"/>
                      </a:endParaRPr>
                    </a:p>
                  </a:txBody>
                  <a:tcPr/>
                </a:tc>
                <a:tc>
                  <a:txBody>
                    <a:bodyPr/>
                    <a:lstStyle/>
                    <a:p>
                      <a:pPr algn="just"/>
                      <a:r>
                        <a:rPr lang="en-US" sz="1100" dirty="0">
                          <a:latin typeface="Times New Roman" panose="02020603050405020304" pitchFamily="18" charset="0"/>
                          <a:cs typeface="Times New Roman" panose="02020603050405020304" pitchFamily="18" charset="0"/>
                        </a:rPr>
                        <a:t>There are three types of experimental configurations for the train/ test data distribution in classifying the defective images. By employing AlexNet, the accuracy and F1- score results obtained</a:t>
                      </a:r>
                    </a:p>
                    <a:p>
                      <a:pPr algn="just"/>
                      <a:r>
                        <a:rPr lang="en-US" sz="1100" dirty="0">
                          <a:latin typeface="Times New Roman" panose="02020603050405020304" pitchFamily="18" charset="0"/>
                          <a:cs typeface="Times New Roman" panose="02020603050405020304" pitchFamily="18" charset="0"/>
                        </a:rPr>
                        <a:t>it is also noticed that all the cases are capable to produce the results of more than 90%.</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54147885"/>
                  </a:ext>
                </a:extLst>
              </a:tr>
              <a:tr h="1281492">
                <a:tc>
                  <a:txBody>
                    <a:bodyPr/>
                    <a:lstStyle/>
                    <a:p>
                      <a:pPr algn="ctr"/>
                      <a:r>
                        <a:rPr lang="en-US" sz="1100" dirty="0">
                          <a:latin typeface="Times New Roman" panose="02020603050405020304" pitchFamily="18" charset="0"/>
                          <a:cs typeface="Times New Roman" panose="02020603050405020304" pitchFamily="18" charset="0"/>
                        </a:rPr>
                        <a:t>3</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On the Application of Automated Machine Vision for Leather Defect Inspection and Grading: A Survey </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dirty="0">
                          <a:latin typeface="Times New Roman" panose="02020603050405020304" pitchFamily="18" charset="0"/>
                          <a:cs typeface="Times New Roman" panose="02020603050405020304" pitchFamily="18" charset="0"/>
                        </a:rPr>
                        <a:t>MASOOD ASLAM, TARIQ M. KHAN, (Member, IEEE), SYED SAUD NAQVI , GEOFF HOLMES, AND RAFEA NAFFA</a:t>
                      </a:r>
                    </a:p>
                  </a:txBody>
                  <a:tcPr/>
                </a:tc>
                <a:tc>
                  <a:txBody>
                    <a:bodyPr/>
                    <a:lstStyle/>
                    <a:p>
                      <a:pPr algn="ctr"/>
                      <a:r>
                        <a:rPr lang="en-US" sz="1100" dirty="0">
                          <a:latin typeface="Times New Roman" panose="02020603050405020304" pitchFamily="18" charset="0"/>
                          <a:cs typeface="Times New Roman" panose="02020603050405020304" pitchFamily="18" charset="0"/>
                        </a:rPr>
                        <a:t>2019 &amp; volume 7</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IEEE access</a:t>
                      </a:r>
                      <a:endParaRPr lang="en-IN" sz="1100" dirty="0">
                        <a:latin typeface="Times New Roman" panose="02020603050405020304" pitchFamily="18" charset="0"/>
                        <a:cs typeface="Times New Roman" panose="02020603050405020304" pitchFamily="18" charset="0"/>
                      </a:endParaRPr>
                    </a:p>
                  </a:txBody>
                  <a:tcPr/>
                </a:tc>
                <a:tc>
                  <a:txBody>
                    <a:bodyPr/>
                    <a:lstStyle/>
                    <a:p>
                      <a:pPr algn="just"/>
                      <a:r>
                        <a:rPr lang="en-US" sz="1100" dirty="0">
                          <a:latin typeface="Times New Roman" panose="02020603050405020304" pitchFamily="18" charset="0"/>
                          <a:cs typeface="Times New Roman" panose="02020603050405020304" pitchFamily="18" charset="0"/>
                        </a:rPr>
                        <a:t>A detailed review of the role of deep learning methods in general visual inspection applications was presented, where recent CNN architectures are classified and compared.</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00570220"/>
                  </a:ext>
                </a:extLst>
              </a:tr>
            </a:tbl>
          </a:graphicData>
        </a:graphic>
      </p:graphicFrame>
      <p:sp>
        <p:nvSpPr>
          <p:cNvPr id="12" name="Rectangle 11">
            <a:extLst>
              <a:ext uri="{FF2B5EF4-FFF2-40B4-BE49-F238E27FC236}">
                <a16:creationId xmlns:a16="http://schemas.microsoft.com/office/drawing/2014/main" id="{1E21CB99-932C-4237-ACB8-D0D20385CF5E}"/>
              </a:ext>
            </a:extLst>
          </p:cNvPr>
          <p:cNvSpPr/>
          <p:nvPr/>
        </p:nvSpPr>
        <p:spPr>
          <a:xfrm>
            <a:off x="7830671" y="482915"/>
            <a:ext cx="537882" cy="31376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Arial Black" panose="020B0A04020102020204" pitchFamily="34" charset="0"/>
              </a:rPr>
              <a:t>6</a:t>
            </a:r>
          </a:p>
        </p:txBody>
      </p:sp>
    </p:spTree>
    <p:extLst>
      <p:ext uri="{BB962C8B-B14F-4D97-AF65-F5344CB8AC3E}">
        <p14:creationId xmlns:p14="http://schemas.microsoft.com/office/powerpoint/2010/main" val="4166226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A7BC0AC-C2C6-46A5-A147-3FEC010C98CA}"/>
              </a:ext>
            </a:extLst>
          </p:cNvPr>
          <p:cNvSpPr>
            <a:spLocks noGrp="1"/>
          </p:cNvSpPr>
          <p:nvPr>
            <p:ph type="title"/>
          </p:nvPr>
        </p:nvSpPr>
        <p:spPr>
          <a:xfrm>
            <a:off x="223935" y="532604"/>
            <a:ext cx="6257505" cy="621985"/>
          </a:xfrm>
        </p:spPr>
        <p:txBody>
          <a:bodyPr>
            <a:normAutofit/>
          </a:bodyPr>
          <a:lstStyle/>
          <a:p>
            <a:r>
              <a:rPr lang="en-IN" sz="2800" dirty="0">
                <a:latin typeface="Times New Roman" panose="02020603050405020304" pitchFamily="18" charset="0"/>
                <a:cs typeface="Times New Roman" panose="02020603050405020304" pitchFamily="18" charset="0"/>
              </a:rPr>
              <a:t>LITERATURE SURVEY</a:t>
            </a:r>
          </a:p>
        </p:txBody>
      </p:sp>
      <p:graphicFrame>
        <p:nvGraphicFramePr>
          <p:cNvPr id="5" name="Table 4">
            <a:extLst>
              <a:ext uri="{FF2B5EF4-FFF2-40B4-BE49-F238E27FC236}">
                <a16:creationId xmlns:a16="http://schemas.microsoft.com/office/drawing/2014/main" id="{2223A418-77BD-4337-89EC-FDB9D684457C}"/>
              </a:ext>
            </a:extLst>
          </p:cNvPr>
          <p:cNvGraphicFramePr>
            <a:graphicFrameLocks noGrp="1"/>
          </p:cNvGraphicFramePr>
          <p:nvPr>
            <p:extLst>
              <p:ext uri="{D42A27DB-BD31-4B8C-83A1-F6EECF244321}">
                <p14:modId xmlns:p14="http://schemas.microsoft.com/office/powerpoint/2010/main" val="1490192971"/>
              </p:ext>
            </p:extLst>
          </p:nvPr>
        </p:nvGraphicFramePr>
        <p:xfrm>
          <a:off x="292246" y="1154589"/>
          <a:ext cx="8559508" cy="2569975"/>
        </p:xfrm>
        <a:graphic>
          <a:graphicData uri="http://schemas.openxmlformats.org/drawingml/2006/table">
            <a:tbl>
              <a:tblPr firstRow="1" bandRow="1">
                <a:tableStyleId>{5940675A-B579-460E-94D1-54222C63F5DA}</a:tableStyleId>
              </a:tblPr>
              <a:tblGrid>
                <a:gridCol w="322392">
                  <a:extLst>
                    <a:ext uri="{9D8B030D-6E8A-4147-A177-3AD203B41FA5}">
                      <a16:colId xmlns:a16="http://schemas.microsoft.com/office/drawing/2014/main" val="2910949286"/>
                    </a:ext>
                  </a:extLst>
                </a:gridCol>
                <a:gridCol w="2058832">
                  <a:extLst>
                    <a:ext uri="{9D8B030D-6E8A-4147-A177-3AD203B41FA5}">
                      <a16:colId xmlns:a16="http://schemas.microsoft.com/office/drawing/2014/main" val="1578867442"/>
                    </a:ext>
                  </a:extLst>
                </a:gridCol>
                <a:gridCol w="1497314">
                  <a:extLst>
                    <a:ext uri="{9D8B030D-6E8A-4147-A177-3AD203B41FA5}">
                      <a16:colId xmlns:a16="http://schemas.microsoft.com/office/drawing/2014/main" val="3510299239"/>
                    </a:ext>
                  </a:extLst>
                </a:gridCol>
                <a:gridCol w="755779">
                  <a:extLst>
                    <a:ext uri="{9D8B030D-6E8A-4147-A177-3AD203B41FA5}">
                      <a16:colId xmlns:a16="http://schemas.microsoft.com/office/drawing/2014/main" val="2364128169"/>
                    </a:ext>
                  </a:extLst>
                </a:gridCol>
                <a:gridCol w="777392">
                  <a:extLst>
                    <a:ext uri="{9D8B030D-6E8A-4147-A177-3AD203B41FA5}">
                      <a16:colId xmlns:a16="http://schemas.microsoft.com/office/drawing/2014/main" val="1043316737"/>
                    </a:ext>
                  </a:extLst>
                </a:gridCol>
                <a:gridCol w="3147799">
                  <a:extLst>
                    <a:ext uri="{9D8B030D-6E8A-4147-A177-3AD203B41FA5}">
                      <a16:colId xmlns:a16="http://schemas.microsoft.com/office/drawing/2014/main" val="89040040"/>
                    </a:ext>
                  </a:extLst>
                </a:gridCol>
              </a:tblGrid>
              <a:tr h="969775">
                <a:tc>
                  <a:txBody>
                    <a:bodyPr/>
                    <a:lstStyle/>
                    <a:p>
                      <a:pPr algn="ctr"/>
                      <a:r>
                        <a:rPr lang="en-US" sz="1100" b="1" dirty="0">
                          <a:latin typeface="Times New Roman" panose="02020603050405020304" pitchFamily="18" charset="0"/>
                          <a:cs typeface="Times New Roman" panose="02020603050405020304" pitchFamily="18" charset="0"/>
                        </a:rPr>
                        <a:t>S.</a:t>
                      </a:r>
                    </a:p>
                    <a:p>
                      <a:pPr algn="ctr"/>
                      <a:r>
                        <a:rPr lang="en-US" sz="1100" b="1" dirty="0">
                          <a:latin typeface="Times New Roman" panose="02020603050405020304" pitchFamily="18" charset="0"/>
                          <a:cs typeface="Times New Roman" panose="02020603050405020304" pitchFamily="18" charset="0"/>
                        </a:rPr>
                        <a:t>NO</a:t>
                      </a:r>
                      <a:endParaRPr lang="en-IN" sz="11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100" b="1" dirty="0">
                          <a:latin typeface="Times New Roman" panose="02020603050405020304" pitchFamily="18" charset="0"/>
                          <a:cs typeface="Times New Roman" panose="02020603050405020304" pitchFamily="18" charset="0"/>
                        </a:rPr>
                        <a:t>TITLE OF THE PAPER</a:t>
                      </a:r>
                      <a:endParaRPr lang="en-IN" sz="1100" b="1" dirty="0">
                        <a:latin typeface="Times New Roman" panose="02020603050405020304" pitchFamily="18" charset="0"/>
                        <a:cs typeface="Times New Roman" panose="02020603050405020304" pitchFamily="18" charset="0"/>
                      </a:endParaRPr>
                    </a:p>
                  </a:txBody>
                  <a:tcPr anchor="ctr"/>
                </a:tc>
                <a:tc>
                  <a:txBody>
                    <a:bodyPr/>
                    <a:lstStyle/>
                    <a:p>
                      <a:pPr lvl="1"/>
                      <a:r>
                        <a:rPr lang="en-US" sz="1100" b="1" dirty="0">
                          <a:latin typeface="Times New Roman" panose="02020603050405020304" pitchFamily="18" charset="0"/>
                          <a:cs typeface="Times New Roman" panose="02020603050405020304" pitchFamily="18" charset="0"/>
                        </a:rPr>
                        <a:t>AUTHORS</a:t>
                      </a:r>
                      <a:endParaRPr lang="en-IN" sz="11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100" b="1" dirty="0">
                          <a:latin typeface="Times New Roman" panose="02020603050405020304" pitchFamily="18" charset="0"/>
                          <a:cs typeface="Times New Roman" panose="02020603050405020304" pitchFamily="18" charset="0"/>
                        </a:rPr>
                        <a:t>YEAR &amp;  VOLUME</a:t>
                      </a:r>
                      <a:endParaRPr lang="en-IN" sz="11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100" b="1" dirty="0">
                          <a:latin typeface="Times New Roman" panose="02020603050405020304" pitchFamily="18" charset="0"/>
                          <a:cs typeface="Times New Roman" panose="02020603050405020304" pitchFamily="18" charset="0"/>
                        </a:rPr>
                        <a:t>JOURNAL NAME</a:t>
                      </a:r>
                      <a:endParaRPr lang="en-IN" sz="11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100" b="1" dirty="0">
                          <a:latin typeface="Times New Roman" panose="02020603050405020304" pitchFamily="18" charset="0"/>
                          <a:cs typeface="Times New Roman" panose="02020603050405020304" pitchFamily="18" charset="0"/>
                        </a:rPr>
                        <a:t>OBSERVATION WITH PERFORMANCE METRICS</a:t>
                      </a:r>
                      <a:endParaRPr lang="en-IN" sz="11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552600243"/>
                  </a:ext>
                </a:extLst>
              </a:tr>
              <a:tr h="1551807">
                <a:tc>
                  <a:txBody>
                    <a:bodyPr/>
                    <a:lstStyle/>
                    <a:p>
                      <a:pPr algn="ctr"/>
                      <a:r>
                        <a:rPr lang="en-US" sz="1100" dirty="0">
                          <a:latin typeface="Times New Roman" panose="02020603050405020304" pitchFamily="18" charset="0"/>
                          <a:cs typeface="Times New Roman" panose="02020603050405020304" pitchFamily="18" charset="0"/>
                        </a:rPr>
                        <a:t>4</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A Novel Framework for Classifying Leather Surface Defects Based on a Parameter Optimized Residual Network</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dirty="0">
                          <a:latin typeface="Times New Roman" panose="02020603050405020304" pitchFamily="18" charset="0"/>
                          <a:cs typeface="Times New Roman" panose="02020603050405020304" pitchFamily="18" charset="0"/>
                        </a:rPr>
                        <a:t>JIEHANG DENG 1,2, JIAXIN LIU 1 , CHANGZHENG WU 1 , TAO ZHONG 1 , GUOSHENG GU 1 , AND BINGO WING-KUEN LING 3 , (Senior Member, IEEE)</a:t>
                      </a:r>
                    </a:p>
                  </a:txBody>
                  <a:tcPr/>
                </a:tc>
                <a:tc>
                  <a:txBody>
                    <a:bodyPr/>
                    <a:lstStyle/>
                    <a:p>
                      <a:pPr algn="ctr"/>
                      <a:r>
                        <a:rPr lang="en-US" sz="1100" dirty="0">
                          <a:latin typeface="Times New Roman" panose="02020603050405020304" pitchFamily="18" charset="0"/>
                          <a:cs typeface="Times New Roman" panose="02020603050405020304" pitchFamily="18" charset="0"/>
                        </a:rPr>
                        <a:t>2020 &amp; volume 8 </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IEEE access</a:t>
                      </a:r>
                      <a:endParaRPr lang="en-IN" sz="1100" dirty="0">
                        <a:latin typeface="Times New Roman" panose="02020603050405020304" pitchFamily="18" charset="0"/>
                        <a:cs typeface="Times New Roman" panose="02020603050405020304" pitchFamily="18" charset="0"/>
                      </a:endParaRPr>
                    </a:p>
                  </a:txBody>
                  <a:tcPr/>
                </a:tc>
                <a:tc>
                  <a:txBody>
                    <a:bodyPr/>
                    <a:lstStyle/>
                    <a:p>
                      <a:pPr algn="just"/>
                      <a:r>
                        <a:rPr lang="en-US" sz="1100" dirty="0">
                          <a:latin typeface="Times New Roman" panose="02020603050405020304" pitchFamily="18" charset="0"/>
                          <a:cs typeface="Times New Roman" panose="02020603050405020304" pitchFamily="18" charset="0"/>
                        </a:rPr>
                        <a:t>The proposed framework first obtains the UHD leather images through the UHD leather imaging system. Second, the volume of the data set is expanded to an appropriate scale by applying a sliding patch window on the original UHD images to avoid the overfitting of the insufficient samples. The classification accuracy of the applied reaches 94.6%.</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19067643"/>
                  </a:ext>
                </a:extLst>
              </a:tr>
            </a:tbl>
          </a:graphicData>
        </a:graphic>
      </p:graphicFrame>
      <p:graphicFrame>
        <p:nvGraphicFramePr>
          <p:cNvPr id="6" name="Table 5">
            <a:extLst>
              <a:ext uri="{FF2B5EF4-FFF2-40B4-BE49-F238E27FC236}">
                <a16:creationId xmlns:a16="http://schemas.microsoft.com/office/drawing/2014/main" id="{48CE66CF-17B6-494E-A264-BF70B3614AD2}"/>
              </a:ext>
            </a:extLst>
          </p:cNvPr>
          <p:cNvGraphicFramePr>
            <a:graphicFrameLocks noGrp="1"/>
          </p:cNvGraphicFramePr>
          <p:nvPr>
            <p:extLst>
              <p:ext uri="{D42A27DB-BD31-4B8C-83A1-F6EECF244321}">
                <p14:modId xmlns:p14="http://schemas.microsoft.com/office/powerpoint/2010/main" val="1477790656"/>
              </p:ext>
            </p:extLst>
          </p:nvPr>
        </p:nvGraphicFramePr>
        <p:xfrm>
          <a:off x="292245" y="5015637"/>
          <a:ext cx="8554574" cy="1463040"/>
        </p:xfrm>
        <a:graphic>
          <a:graphicData uri="http://schemas.openxmlformats.org/drawingml/2006/table">
            <a:tbl>
              <a:tblPr firstRow="1" bandRow="1">
                <a:tableStyleId>{5940675A-B579-460E-94D1-54222C63F5DA}</a:tableStyleId>
              </a:tblPr>
              <a:tblGrid>
                <a:gridCol w="320040">
                  <a:extLst>
                    <a:ext uri="{9D8B030D-6E8A-4147-A177-3AD203B41FA5}">
                      <a16:colId xmlns:a16="http://schemas.microsoft.com/office/drawing/2014/main" val="847785583"/>
                    </a:ext>
                  </a:extLst>
                </a:gridCol>
                <a:gridCol w="2057400">
                  <a:extLst>
                    <a:ext uri="{9D8B030D-6E8A-4147-A177-3AD203B41FA5}">
                      <a16:colId xmlns:a16="http://schemas.microsoft.com/office/drawing/2014/main" val="3549441353"/>
                    </a:ext>
                  </a:extLst>
                </a:gridCol>
                <a:gridCol w="1493520">
                  <a:extLst>
                    <a:ext uri="{9D8B030D-6E8A-4147-A177-3AD203B41FA5}">
                      <a16:colId xmlns:a16="http://schemas.microsoft.com/office/drawing/2014/main" val="656018884"/>
                    </a:ext>
                  </a:extLst>
                </a:gridCol>
                <a:gridCol w="754380">
                  <a:extLst>
                    <a:ext uri="{9D8B030D-6E8A-4147-A177-3AD203B41FA5}">
                      <a16:colId xmlns:a16="http://schemas.microsoft.com/office/drawing/2014/main" val="3221802496"/>
                    </a:ext>
                  </a:extLst>
                </a:gridCol>
                <a:gridCol w="777240">
                  <a:extLst>
                    <a:ext uri="{9D8B030D-6E8A-4147-A177-3AD203B41FA5}">
                      <a16:colId xmlns:a16="http://schemas.microsoft.com/office/drawing/2014/main" val="1556189992"/>
                    </a:ext>
                  </a:extLst>
                </a:gridCol>
                <a:gridCol w="3151994">
                  <a:extLst>
                    <a:ext uri="{9D8B030D-6E8A-4147-A177-3AD203B41FA5}">
                      <a16:colId xmlns:a16="http://schemas.microsoft.com/office/drawing/2014/main" val="2958898167"/>
                    </a:ext>
                  </a:extLst>
                </a:gridCol>
              </a:tblGrid>
              <a:tr h="1428785">
                <a:tc>
                  <a:txBody>
                    <a:bodyPr/>
                    <a:lstStyle/>
                    <a:p>
                      <a:pPr algn="ctr"/>
                      <a:r>
                        <a:rPr lang="en-US" sz="1100" dirty="0">
                          <a:latin typeface="Times New Roman" panose="02020603050405020304" pitchFamily="18" charset="0"/>
                          <a:cs typeface="Times New Roman" panose="02020603050405020304" pitchFamily="18" charset="0"/>
                        </a:rPr>
                        <a:t>6</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Vision based inspection system for leather surface defect detection using fast convergence particle swarm optimization ensemble classifier approach</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dirty="0">
                          <a:latin typeface="Times New Roman" panose="02020603050405020304" pitchFamily="18" charset="0"/>
                          <a:cs typeface="Times New Roman" panose="02020603050405020304" pitchFamily="18" charset="0"/>
                        </a:rPr>
                        <a:t>Malathy Jawahar, N. K. Chandra Babu, K. Vani  L. Jani Anbarasi, S. Geeth.</a:t>
                      </a:r>
                    </a:p>
                  </a:txBody>
                  <a:tcPr/>
                </a:tc>
                <a:tc>
                  <a:txBody>
                    <a:bodyPr/>
                    <a:lstStyle/>
                    <a:p>
                      <a:pPr algn="ctr"/>
                      <a:r>
                        <a:rPr lang="en-US" sz="1100" dirty="0">
                          <a:latin typeface="Times New Roman" panose="02020603050405020304" pitchFamily="18" charset="0"/>
                          <a:cs typeface="Times New Roman" panose="02020603050405020304" pitchFamily="18" charset="0"/>
                        </a:rPr>
                        <a:t>2020 &amp; volume 80</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000" dirty="0">
                          <a:latin typeface="Times New Roman" panose="02020603050405020304" pitchFamily="18" charset="0"/>
                          <a:cs typeface="Times New Roman" panose="02020603050405020304" pitchFamily="18" charset="0"/>
                        </a:rPr>
                        <a:t>SPRINGER </a:t>
                      </a:r>
                      <a:r>
                        <a:rPr lang="en-US" sz="1000" dirty="0"/>
                        <a:t>r </a:t>
                      </a:r>
                      <a:r>
                        <a:rPr lang="en-US" sz="1000" dirty="0" err="1">
                          <a:latin typeface="Times New Roman" panose="02020603050405020304" pitchFamily="18" charset="0"/>
                          <a:cs typeface="Times New Roman" panose="02020603050405020304" pitchFamily="18" charset="0"/>
                        </a:rPr>
                        <a:t>Science+Business</a:t>
                      </a:r>
                      <a:r>
                        <a:rPr lang="en-US" sz="1000" dirty="0">
                          <a:latin typeface="Times New Roman" panose="02020603050405020304" pitchFamily="18" charset="0"/>
                          <a:cs typeface="Times New Roman" panose="02020603050405020304" pitchFamily="18" charset="0"/>
                        </a:rPr>
                        <a:t> Media, LLC, part of Springer Nature 2020 </a:t>
                      </a:r>
                      <a:endParaRPr lang="en-IN" sz="1000" dirty="0">
                        <a:latin typeface="Times New Roman" panose="02020603050405020304" pitchFamily="18" charset="0"/>
                        <a:cs typeface="Times New Roman" panose="02020603050405020304" pitchFamily="18" charset="0"/>
                      </a:endParaRPr>
                    </a:p>
                  </a:txBody>
                  <a:tcPr/>
                </a:tc>
                <a:tc>
                  <a:txBody>
                    <a:bodyPr/>
                    <a:lstStyle/>
                    <a:p>
                      <a:pPr algn="just"/>
                      <a:r>
                        <a:rPr lang="en-US" sz="1100" dirty="0">
                          <a:latin typeface="Times New Roman" panose="02020603050405020304" pitchFamily="18" charset="0"/>
                          <a:cs typeface="Times New Roman" panose="02020603050405020304" pitchFamily="18" charset="0"/>
                        </a:rPr>
                        <a:t>Most prominent features for automatic leather defects were selected using correlation coefficient and test. Extracted features were given as input to different supervised classifiers namely Neural Network (NN), Decision Tree (DT), SVM, Naïve Bayes, KNN and Random Forest (RF) were employed to classify defective and normal regions of the leather image</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27021515"/>
                  </a:ext>
                </a:extLst>
              </a:tr>
            </a:tbl>
          </a:graphicData>
        </a:graphic>
      </p:graphicFrame>
      <p:sp>
        <p:nvSpPr>
          <p:cNvPr id="7" name="Rectangle 6">
            <a:extLst>
              <a:ext uri="{FF2B5EF4-FFF2-40B4-BE49-F238E27FC236}">
                <a16:creationId xmlns:a16="http://schemas.microsoft.com/office/drawing/2014/main" id="{F52E4174-483F-44D2-9DF2-334A10336D89}"/>
              </a:ext>
            </a:extLst>
          </p:cNvPr>
          <p:cNvSpPr/>
          <p:nvPr/>
        </p:nvSpPr>
        <p:spPr>
          <a:xfrm>
            <a:off x="7830671" y="482915"/>
            <a:ext cx="537882" cy="31376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Arial Black" panose="020B0A04020102020204" pitchFamily="34" charset="0"/>
              </a:rPr>
              <a:t>7</a:t>
            </a:r>
          </a:p>
        </p:txBody>
      </p:sp>
      <p:graphicFrame>
        <p:nvGraphicFramePr>
          <p:cNvPr id="3" name="Table 2">
            <a:extLst>
              <a:ext uri="{FF2B5EF4-FFF2-40B4-BE49-F238E27FC236}">
                <a16:creationId xmlns:a16="http://schemas.microsoft.com/office/drawing/2014/main" id="{14B060E3-4CD5-4B84-A504-61CFF69B1308}"/>
              </a:ext>
            </a:extLst>
          </p:cNvPr>
          <p:cNvGraphicFramePr>
            <a:graphicFrameLocks noGrp="1"/>
          </p:cNvGraphicFramePr>
          <p:nvPr>
            <p:extLst>
              <p:ext uri="{D42A27DB-BD31-4B8C-83A1-F6EECF244321}">
                <p14:modId xmlns:p14="http://schemas.microsoft.com/office/powerpoint/2010/main" val="201499760"/>
              </p:ext>
            </p:extLst>
          </p:nvPr>
        </p:nvGraphicFramePr>
        <p:xfrm>
          <a:off x="292245" y="3724564"/>
          <a:ext cx="8554572" cy="1310640"/>
        </p:xfrm>
        <a:graphic>
          <a:graphicData uri="http://schemas.openxmlformats.org/drawingml/2006/table">
            <a:tbl>
              <a:tblPr firstRow="1" bandRow="1">
                <a:tableStyleId>{5940675A-B579-460E-94D1-54222C63F5DA}</a:tableStyleId>
              </a:tblPr>
              <a:tblGrid>
                <a:gridCol w="317355">
                  <a:extLst>
                    <a:ext uri="{9D8B030D-6E8A-4147-A177-3AD203B41FA5}">
                      <a16:colId xmlns:a16="http://schemas.microsoft.com/office/drawing/2014/main" val="3699711543"/>
                    </a:ext>
                  </a:extLst>
                </a:gridCol>
                <a:gridCol w="2059709">
                  <a:extLst>
                    <a:ext uri="{9D8B030D-6E8A-4147-A177-3AD203B41FA5}">
                      <a16:colId xmlns:a16="http://schemas.microsoft.com/office/drawing/2014/main" val="2316519693"/>
                    </a:ext>
                  </a:extLst>
                </a:gridCol>
                <a:gridCol w="1488163">
                  <a:extLst>
                    <a:ext uri="{9D8B030D-6E8A-4147-A177-3AD203B41FA5}">
                      <a16:colId xmlns:a16="http://schemas.microsoft.com/office/drawing/2014/main" val="1393947822"/>
                    </a:ext>
                  </a:extLst>
                </a:gridCol>
                <a:gridCol w="772668">
                  <a:extLst>
                    <a:ext uri="{9D8B030D-6E8A-4147-A177-3AD203B41FA5}">
                      <a16:colId xmlns:a16="http://schemas.microsoft.com/office/drawing/2014/main" val="1675598472"/>
                    </a:ext>
                  </a:extLst>
                </a:gridCol>
                <a:gridCol w="777240">
                  <a:extLst>
                    <a:ext uri="{9D8B030D-6E8A-4147-A177-3AD203B41FA5}">
                      <a16:colId xmlns:a16="http://schemas.microsoft.com/office/drawing/2014/main" val="2262904309"/>
                    </a:ext>
                  </a:extLst>
                </a:gridCol>
                <a:gridCol w="3139437">
                  <a:extLst>
                    <a:ext uri="{9D8B030D-6E8A-4147-A177-3AD203B41FA5}">
                      <a16:colId xmlns:a16="http://schemas.microsoft.com/office/drawing/2014/main" val="1262038396"/>
                    </a:ext>
                  </a:extLst>
                </a:gridCol>
              </a:tblGrid>
              <a:tr h="1146080">
                <a:tc>
                  <a:txBody>
                    <a:bodyPr/>
                    <a:lstStyle/>
                    <a:p>
                      <a:pPr algn="ctr"/>
                      <a:r>
                        <a:rPr lang="en-US" sz="1000" dirty="0">
                          <a:latin typeface="Times New Roman" panose="02020603050405020304" pitchFamily="18" charset="0"/>
                          <a:cs typeface="Times New Roman" panose="02020603050405020304" pitchFamily="18" charset="0"/>
                        </a:rPr>
                        <a:t>5</a:t>
                      </a:r>
                      <a:endParaRPr lang="en-IN" sz="1000" dirty="0">
                        <a:latin typeface="Times New Roman" panose="02020603050405020304" pitchFamily="18" charset="0"/>
                        <a:cs typeface="Times New Roman" panose="02020603050405020304" pitchFamily="18" charset="0"/>
                      </a:endParaRPr>
                    </a:p>
                  </a:txBody>
                  <a:tcPr/>
                </a:tc>
                <a:tc>
                  <a:txBody>
                    <a:bodyPr/>
                    <a:lstStyle/>
                    <a:p>
                      <a:r>
                        <a:rPr lang="en-US" sz="1000" dirty="0">
                          <a:latin typeface="Times New Roman" panose="02020603050405020304" pitchFamily="18" charset="0"/>
                          <a:cs typeface="Times New Roman" panose="02020603050405020304" pitchFamily="18" charset="0"/>
                        </a:rPr>
                        <a:t>Automated leather defect inspection using statistical approach on image intensity</a:t>
                      </a:r>
                      <a:endParaRPr lang="en-IN" sz="1000" dirty="0">
                        <a:latin typeface="Times New Roman" panose="02020603050405020304" pitchFamily="18" charset="0"/>
                        <a:cs typeface="Times New Roman" panose="02020603050405020304" pitchFamily="18" charset="0"/>
                      </a:endParaRPr>
                    </a:p>
                  </a:txBody>
                  <a:tcPr/>
                </a:tc>
                <a:tc>
                  <a:txBody>
                    <a:bodyPr/>
                    <a:lstStyle/>
                    <a:p>
                      <a:r>
                        <a:rPr lang="en-IN" sz="1000" dirty="0">
                          <a:latin typeface="Times New Roman" panose="02020603050405020304" pitchFamily="18" charset="0"/>
                          <a:cs typeface="Times New Roman" panose="02020603050405020304" pitchFamily="18" charset="0"/>
                        </a:rPr>
                        <a:t>Y. S. Gan,Sue‑Sien Chee,Yen‑Chang Huang,Sze‑Teng Liong,Wei‑Chuen Yau2</a:t>
                      </a:r>
                    </a:p>
                  </a:txBody>
                  <a:tcPr/>
                </a:tc>
                <a:tc>
                  <a:txBody>
                    <a:bodyPr/>
                    <a:lstStyle/>
                    <a:p>
                      <a:pPr algn="ctr"/>
                      <a:r>
                        <a:rPr lang="en-US" sz="1000" dirty="0">
                          <a:latin typeface="Times New Roman" panose="02020603050405020304" pitchFamily="18" charset="0"/>
                          <a:cs typeface="Times New Roman" panose="02020603050405020304" pitchFamily="18" charset="0"/>
                        </a:rPr>
                        <a:t>2020 &amp; volume 24</a:t>
                      </a:r>
                      <a:endParaRPr lang="en-IN" sz="1000" dirty="0">
                        <a:latin typeface="Times New Roman" panose="02020603050405020304" pitchFamily="18" charset="0"/>
                        <a:cs typeface="Times New Roman" panose="02020603050405020304" pitchFamily="18" charset="0"/>
                      </a:endParaRPr>
                    </a:p>
                  </a:txBody>
                  <a:tcPr/>
                </a:tc>
                <a:tc>
                  <a:txBody>
                    <a:bodyPr/>
                    <a:lstStyle/>
                    <a:p>
                      <a:pPr algn="ctr"/>
                      <a:r>
                        <a:rPr lang="en-US" sz="1000" dirty="0">
                          <a:latin typeface="Times New Roman" panose="02020603050405020304" pitchFamily="18" charset="0"/>
                          <a:cs typeface="Times New Roman" panose="02020603050405020304" pitchFamily="18" charset="0"/>
                        </a:rPr>
                        <a:t>SPRINGER Verlag GmbH Germany, part of Springer Nature 2020</a:t>
                      </a:r>
                      <a:endParaRPr lang="en-IN" sz="1000" dirty="0">
                        <a:latin typeface="Times New Roman" panose="02020603050405020304" pitchFamily="18" charset="0"/>
                        <a:cs typeface="Times New Roman" panose="02020603050405020304" pitchFamily="18" charset="0"/>
                      </a:endParaRPr>
                    </a:p>
                  </a:txBody>
                  <a:tcPr/>
                </a:tc>
                <a:tc>
                  <a:txBody>
                    <a:bodyPr/>
                    <a:lstStyle/>
                    <a:p>
                      <a:pPr algn="just"/>
                      <a:r>
                        <a:rPr lang="en-US" sz="1000" dirty="0">
                          <a:latin typeface="Times New Roman" panose="02020603050405020304" pitchFamily="18" charset="0"/>
                          <a:cs typeface="Times New Roman" panose="02020603050405020304" pitchFamily="18" charset="0"/>
                        </a:rPr>
                        <a:t>Several widely known classifiers are selected, which are: SVM, kNN, decision tree, ensemble classifier, logistic regression, and Naive Bayes. The evaluation metrics of the model is then determined using a 70/30 for the train/test split</a:t>
                      </a:r>
                      <a:endParaRPr 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32959391"/>
                  </a:ext>
                </a:extLst>
              </a:tr>
            </a:tbl>
          </a:graphicData>
        </a:graphic>
      </p:graphicFrame>
    </p:spTree>
    <p:extLst>
      <p:ext uri="{BB962C8B-B14F-4D97-AF65-F5344CB8AC3E}">
        <p14:creationId xmlns:p14="http://schemas.microsoft.com/office/powerpoint/2010/main" val="3239192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D612675-29EB-437D-843A-44F58122E593}"/>
              </a:ext>
            </a:extLst>
          </p:cNvPr>
          <p:cNvSpPr>
            <a:spLocks noGrp="1"/>
          </p:cNvSpPr>
          <p:nvPr>
            <p:ph type="title"/>
          </p:nvPr>
        </p:nvSpPr>
        <p:spPr>
          <a:xfrm>
            <a:off x="863600" y="637849"/>
            <a:ext cx="6257505" cy="621985"/>
          </a:xfrm>
        </p:spPr>
        <p:txBody>
          <a:bodyPr>
            <a:normAutofit/>
          </a:bodyPr>
          <a:lstStyle/>
          <a:p>
            <a:r>
              <a:rPr lang="en-IN" sz="2800" dirty="0">
                <a:latin typeface="Times New Roman" panose="02020603050405020304" pitchFamily="18" charset="0"/>
                <a:cs typeface="Times New Roman" panose="02020603050405020304" pitchFamily="18" charset="0"/>
              </a:rPr>
              <a:t>PROPOSED METHOD</a:t>
            </a:r>
          </a:p>
        </p:txBody>
      </p:sp>
      <p:sp>
        <p:nvSpPr>
          <p:cNvPr id="3" name="Content Placeholder 2">
            <a:extLst>
              <a:ext uri="{FF2B5EF4-FFF2-40B4-BE49-F238E27FC236}">
                <a16:creationId xmlns:a16="http://schemas.microsoft.com/office/drawing/2014/main" id="{085BE6C2-9666-4BFB-8EBE-E201A8B6C0DA}"/>
              </a:ext>
            </a:extLst>
          </p:cNvPr>
          <p:cNvSpPr>
            <a:spLocks noGrp="1"/>
          </p:cNvSpPr>
          <p:nvPr>
            <p:ph idx="1"/>
          </p:nvPr>
        </p:nvSpPr>
        <p:spPr>
          <a:xfrm>
            <a:off x="863600" y="1151673"/>
            <a:ext cx="7802880" cy="5195339"/>
          </a:xfrm>
        </p:spPr>
        <p:txBody>
          <a:bodyPr>
            <a:normAutofit/>
          </a:bodyPr>
          <a:lstStyle/>
          <a:p>
            <a:pPr marL="0" indent="0" algn="just">
              <a:buNone/>
            </a:pPr>
            <a:r>
              <a:rPr lang="en-US" sz="1400" dirty="0">
                <a:latin typeface="Times New Roman" panose="02020603050405020304" pitchFamily="18" charset="0"/>
                <a:cs typeface="Times New Roman" panose="02020603050405020304" pitchFamily="18" charset="0"/>
              </a:rPr>
              <a:t>There are two major steps proposed in the algorithm, namely, the preprocessing and classification. The process is portrayed in block diagram. </a:t>
            </a:r>
          </a:p>
          <a:p>
            <a:pPr marL="0" indent="0" algn="just">
              <a:buNone/>
            </a:pPr>
            <a:r>
              <a:rPr lang="en-US" sz="1400" dirty="0">
                <a:latin typeface="Times New Roman" panose="02020603050405020304" pitchFamily="18" charset="0"/>
                <a:cs typeface="Times New Roman" panose="02020603050405020304" pitchFamily="18" charset="0"/>
              </a:rPr>
              <a:t>Concisely, the images are first passed to preprocessing steps, such as histogram of the gradient .On the other hand, the classification task employs state-of the-art supervised classifier such as Convolutional Neural Networks(CNN).</a:t>
            </a:r>
          </a:p>
          <a:p>
            <a:pPr marL="0" indent="0" algn="just">
              <a:buNone/>
            </a:pPr>
            <a:r>
              <a:rPr lang="en-US" sz="1400" dirty="0">
                <a:latin typeface="Times New Roman" panose="02020603050405020304" pitchFamily="18" charset="0"/>
                <a:cs typeface="Times New Roman" panose="02020603050405020304" pitchFamily="18" charset="0"/>
              </a:rPr>
              <a:t>PREPROCESSING PROCEDURE:</a:t>
            </a:r>
          </a:p>
          <a:p>
            <a:pPr marL="0" indent="0" algn="just">
              <a:buNone/>
            </a:pPr>
            <a:r>
              <a:rPr lang="en-US" sz="1400" dirty="0">
                <a:latin typeface="Times New Roman" panose="02020603050405020304" pitchFamily="18" charset="0"/>
                <a:cs typeface="Times New Roman" panose="02020603050405020304" pitchFamily="18" charset="0"/>
              </a:rPr>
              <a:t>The preprocessing technique employed in the experiment are shown in Figure 1.In addition, sample images are shown to illustrate the effect in preprocessing step.</a:t>
            </a:r>
          </a:p>
          <a:p>
            <a:pPr marL="0" indent="0" algn="just">
              <a:buNone/>
            </a:pPr>
            <a:endParaRPr lang="en-US" sz="1400" dirty="0">
              <a:latin typeface="Times New Roman" panose="02020603050405020304" pitchFamily="18" charset="0"/>
              <a:cs typeface="Times New Roman" panose="02020603050405020304" pitchFamily="18" charset="0"/>
            </a:endParaRPr>
          </a:p>
          <a:p>
            <a:pPr marL="0" indent="0" algn="just">
              <a:buNone/>
            </a:pPr>
            <a:endParaRPr lang="en-US" sz="1400" dirty="0">
              <a:latin typeface="Times New Roman" panose="02020603050405020304" pitchFamily="18" charset="0"/>
              <a:cs typeface="Times New Roman" panose="02020603050405020304" pitchFamily="18" charset="0"/>
            </a:endParaRPr>
          </a:p>
          <a:p>
            <a:pPr marL="0" indent="0" algn="just">
              <a:buNone/>
            </a:pPr>
            <a:endParaRPr lang="en-US" sz="1400" dirty="0">
              <a:latin typeface="Times New Roman" panose="02020603050405020304" pitchFamily="18" charset="0"/>
              <a:cs typeface="Times New Roman" panose="02020603050405020304" pitchFamily="18" charset="0"/>
            </a:endParaRPr>
          </a:p>
          <a:p>
            <a:pPr marL="0" indent="0" algn="just">
              <a:buNone/>
            </a:pPr>
            <a:r>
              <a:rPr lang="en-US" sz="1400" dirty="0">
                <a:latin typeface="Times New Roman" panose="02020603050405020304" pitchFamily="18" charset="0"/>
                <a:cs typeface="Times New Roman" panose="02020603050405020304" pitchFamily="18" charset="0"/>
              </a:rPr>
              <a:t>CLASSIFICATION PROCEDURE:</a:t>
            </a:r>
          </a:p>
          <a:p>
            <a:pPr marL="0" indent="0" algn="just">
              <a:buNone/>
            </a:pPr>
            <a:r>
              <a:rPr lang="en-US" sz="1400" dirty="0">
                <a:latin typeface="Times New Roman" panose="02020603050405020304" pitchFamily="18" charset="0"/>
                <a:cs typeface="Times New Roman" panose="02020603050405020304" pitchFamily="18" charset="0"/>
              </a:rPr>
              <a:t>CNN’s structure consists of a layer of input, a layer of output and several hidden layers sandwiched between layers of input and output. The hidden layers consist of convolutional layers, max-pooling layers, and layers that are fully connected. The general architecture is shown in Figure 2.</a:t>
            </a:r>
            <a:endParaRPr lang="en-IN" sz="1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5E6FD58-EA85-4CDD-890D-C8847A20A0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5553" y="3350412"/>
            <a:ext cx="2241177" cy="842684"/>
          </a:xfrm>
          <a:prstGeom prst="rect">
            <a:avLst/>
          </a:prstGeom>
        </p:spPr>
      </p:pic>
      <p:pic>
        <p:nvPicPr>
          <p:cNvPr id="8" name="Picture 7">
            <a:extLst>
              <a:ext uri="{FF2B5EF4-FFF2-40B4-BE49-F238E27FC236}">
                <a16:creationId xmlns:a16="http://schemas.microsoft.com/office/drawing/2014/main" id="{0B117B98-E30F-47BE-BA3C-AB5F63119E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2263" y="5491489"/>
            <a:ext cx="3705553" cy="842684"/>
          </a:xfrm>
          <a:prstGeom prst="rect">
            <a:avLst/>
          </a:prstGeom>
        </p:spPr>
      </p:pic>
      <p:sp>
        <p:nvSpPr>
          <p:cNvPr id="10" name="Rectangle 9">
            <a:extLst>
              <a:ext uri="{FF2B5EF4-FFF2-40B4-BE49-F238E27FC236}">
                <a16:creationId xmlns:a16="http://schemas.microsoft.com/office/drawing/2014/main" id="{940F4424-267B-4A17-A968-E46827F5EFFE}"/>
              </a:ext>
            </a:extLst>
          </p:cNvPr>
          <p:cNvSpPr/>
          <p:nvPr/>
        </p:nvSpPr>
        <p:spPr>
          <a:xfrm>
            <a:off x="4243820" y="4231804"/>
            <a:ext cx="494325" cy="138661"/>
          </a:xfrm>
          <a:prstGeom prst="rect">
            <a:avLst/>
          </a:prstGeom>
          <a:solidFill>
            <a:schemeClr val="accent5">
              <a:lumMod val="75000"/>
            </a:schemeClr>
          </a:solidFill>
          <a:ln>
            <a:solidFill>
              <a:schemeClr val="accent5">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1000" b="1" dirty="0">
                <a:solidFill>
                  <a:schemeClr val="tx1"/>
                </a:solidFill>
                <a:latin typeface="Times New Roman" panose="02020603050405020304" pitchFamily="18" charset="0"/>
                <a:cs typeface="Times New Roman" panose="02020603050405020304" pitchFamily="18" charset="0"/>
              </a:rPr>
              <a:t>Fig 1</a:t>
            </a:r>
          </a:p>
        </p:txBody>
      </p:sp>
      <p:sp>
        <p:nvSpPr>
          <p:cNvPr id="11" name="Rectangle 10">
            <a:extLst>
              <a:ext uri="{FF2B5EF4-FFF2-40B4-BE49-F238E27FC236}">
                <a16:creationId xmlns:a16="http://schemas.microsoft.com/office/drawing/2014/main" id="{7449812D-1BBE-4433-8118-3575CF0EE123}"/>
              </a:ext>
            </a:extLst>
          </p:cNvPr>
          <p:cNvSpPr/>
          <p:nvPr/>
        </p:nvSpPr>
        <p:spPr>
          <a:xfrm>
            <a:off x="4324837" y="6445624"/>
            <a:ext cx="494325" cy="138661"/>
          </a:xfrm>
          <a:prstGeom prst="rect">
            <a:avLst/>
          </a:prstGeom>
          <a:solidFill>
            <a:schemeClr val="accent4">
              <a:lumMod val="50000"/>
            </a:schemeClr>
          </a:solidFill>
          <a:ln>
            <a:solidFill>
              <a:schemeClr val="accent4">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1000" b="1" dirty="0">
                <a:solidFill>
                  <a:schemeClr val="tx1"/>
                </a:solidFill>
                <a:latin typeface="Times New Roman" panose="02020603050405020304" pitchFamily="18" charset="0"/>
                <a:cs typeface="Times New Roman" panose="02020603050405020304" pitchFamily="18" charset="0"/>
              </a:rPr>
              <a:t>Fig 2</a:t>
            </a:r>
          </a:p>
        </p:txBody>
      </p:sp>
      <p:sp>
        <p:nvSpPr>
          <p:cNvPr id="12" name="Rectangle 11">
            <a:extLst>
              <a:ext uri="{FF2B5EF4-FFF2-40B4-BE49-F238E27FC236}">
                <a16:creationId xmlns:a16="http://schemas.microsoft.com/office/drawing/2014/main" id="{6D29EADE-21E7-4574-B5A7-5E59278AF2B0}"/>
              </a:ext>
            </a:extLst>
          </p:cNvPr>
          <p:cNvSpPr/>
          <p:nvPr/>
        </p:nvSpPr>
        <p:spPr>
          <a:xfrm>
            <a:off x="7830671" y="482915"/>
            <a:ext cx="537882" cy="31376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Arial Black" panose="020B0A04020102020204" pitchFamily="34" charset="0"/>
              </a:rPr>
              <a:t>8</a:t>
            </a:r>
          </a:p>
        </p:txBody>
      </p:sp>
    </p:spTree>
    <p:extLst>
      <p:ext uri="{BB962C8B-B14F-4D97-AF65-F5344CB8AC3E}">
        <p14:creationId xmlns:p14="http://schemas.microsoft.com/office/powerpoint/2010/main" val="11309355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1079</TotalTime>
  <Words>2391</Words>
  <Application>Microsoft Office PowerPoint</Application>
  <PresentationFormat>On-screen Show (4:3)</PresentationFormat>
  <Paragraphs>219</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 Black</vt:lpstr>
      <vt:lpstr>Calibri</vt:lpstr>
      <vt:lpstr>Century Gothic</vt:lpstr>
      <vt:lpstr>Times New Roman</vt:lpstr>
      <vt:lpstr>Wingdings</vt:lpstr>
      <vt:lpstr>Wingdings 3</vt:lpstr>
      <vt:lpstr>Ion</vt:lpstr>
      <vt:lpstr>Automatic Defect Detection System for Finished Leathers using Deep Learning</vt:lpstr>
      <vt:lpstr>PowerPoint Presentation</vt:lpstr>
      <vt:lpstr>ABSTRACT</vt:lpstr>
      <vt:lpstr>OBJECTIVE</vt:lpstr>
      <vt:lpstr>INTRODUCTION</vt:lpstr>
      <vt:lpstr>INTRODUCTION (continued…)</vt:lpstr>
      <vt:lpstr>LITERATURE SURVEY</vt:lpstr>
      <vt:lpstr>LITERATURE SURVEY</vt:lpstr>
      <vt:lpstr>PROPOSED METHOD</vt:lpstr>
      <vt:lpstr>BLOCK DIAGRAM</vt:lpstr>
      <vt:lpstr>METHODOLOGY</vt:lpstr>
      <vt:lpstr>RESULT ANALYSIS</vt:lpstr>
      <vt:lpstr>RESULT &amp; ANALYSIS</vt:lpstr>
      <vt:lpstr>RESULT &amp; ANALYSIS</vt:lpstr>
      <vt:lpstr>SOFTWARE USED</vt:lpstr>
      <vt:lpstr>PROJECT PLAN</vt:lpstr>
      <vt:lpstr>REFERENCES</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Defect Detection System for Finished Leathers using Deep Learning</dc:title>
  <dc:creator>Murali Shankar</dc:creator>
  <cp:lastModifiedBy>Murali Shankar</cp:lastModifiedBy>
  <cp:revision>45</cp:revision>
  <dcterms:created xsi:type="dcterms:W3CDTF">2022-03-02T12:43:31Z</dcterms:created>
  <dcterms:modified xsi:type="dcterms:W3CDTF">2022-06-06T18:03:53Z</dcterms:modified>
</cp:coreProperties>
</file>