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60" r:id="rId4"/>
    <p:sldId id="261" r:id="rId5"/>
    <p:sldId id="262" r:id="rId6"/>
    <p:sldId id="263" r:id="rId7"/>
    <p:sldId id="265" r:id="rId8"/>
    <p:sldId id="264" r:id="rId9"/>
    <p:sldId id="266" r:id="rId10"/>
    <p:sldId id="267" r:id="rId11"/>
    <p:sldId id="268" r:id="rId12"/>
    <p:sldId id="273" r:id="rId13"/>
    <p:sldId id="274" r:id="rId14"/>
    <p:sldId id="269" r:id="rId15"/>
    <p:sldId id="270" r:id="rId16"/>
    <p:sldId id="271" r:id="rId17"/>
    <p:sldId id="272" r:id="rId18"/>
    <p:sldId id="275" r:id="rId19"/>
    <p:sldId id="276" r:id="rId20"/>
    <p:sldId id="277" r:id="rId21"/>
    <p:sldId id="278" r:id="rId22"/>
    <p:sldId id="279" r:id="rId23"/>
    <p:sldId id="280" r:id="rId24"/>
    <p:sldId id="25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Lato Black" panose="020B0604020202020204" charset="0"/>
      <p:bold r:id="rId31"/>
      <p:boldItalic r:id="rId32"/>
    </p:embeddedFont>
    <p:embeddedFont>
      <p:font typeface="Libre Baskerville" panose="020B0604020202020204" charset="0"/>
      <p:regular r:id="rId33"/>
      <p:bold r:id="rId34"/>
      <p:italic r:id="rId35"/>
    </p:embeddedFont>
    <p:embeddedFont>
      <p:font typeface="Tahoma" panose="020B060403050404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79440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6892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5410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8166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173264" y="3906247"/>
            <a:ext cx="7845469" cy="430847"/>
          </a:xfrm>
          <a:prstGeom prst="rect">
            <a:avLst/>
          </a:prstGeom>
          <a:noFill/>
          <a:ln>
            <a:noFill/>
          </a:ln>
        </p:spPr>
        <p:txBody>
          <a:bodyPr spcFirstLastPara="1" wrap="square" lIns="91425" tIns="45700" rIns="91425" bIns="45700" anchor="t" anchorCtr="0">
            <a:spAutoFit/>
          </a:bodyPr>
          <a:lstStyle/>
          <a:p>
            <a:pPr algn="ctr"/>
            <a:r>
              <a:rPr lang="en-IN" sz="2200" b="1" dirty="0">
                <a:latin typeface="Times New Roman" panose="02020603050405020304" pitchFamily="18" charset="0"/>
                <a:cs typeface="Times New Roman" panose="02020603050405020304" pitchFamily="18" charset="0"/>
              </a:rPr>
              <a:t>Analysing the gross of 500 greatest movies in the </a:t>
            </a:r>
            <a:r>
              <a:rPr lang="en-IN" sz="2200" b="1" dirty="0" err="1">
                <a:latin typeface="Times New Roman" panose="02020603050405020304" pitchFamily="18" charset="0"/>
                <a:cs typeface="Times New Roman" panose="02020603050405020304" pitchFamily="18" charset="0"/>
              </a:rPr>
              <a:t>IMDb</a:t>
            </a:r>
            <a:r>
              <a:rPr lang="en-IN" sz="2200" b="1" dirty="0">
                <a:latin typeface="Times New Roman" panose="02020603050405020304" pitchFamily="18" charset="0"/>
                <a:cs typeface="Times New Roman" panose="02020603050405020304" pitchFamily="18" charset="0"/>
              </a:rPr>
              <a:t> website</a:t>
            </a:r>
          </a:p>
        </p:txBody>
      </p:sp>
      <p:sp>
        <p:nvSpPr>
          <p:cNvPr id="2" name="TextBox 1"/>
          <p:cNvSpPr txBox="1"/>
          <p:nvPr/>
        </p:nvSpPr>
        <p:spPr>
          <a:xfrm>
            <a:off x="681318" y="5208494"/>
            <a:ext cx="2326278" cy="892552"/>
          </a:xfrm>
          <a:prstGeom prst="rect">
            <a:avLst/>
          </a:prstGeom>
          <a:noFill/>
        </p:spPr>
        <p:txBody>
          <a:bodyPr wrap="none" rtlCol="0">
            <a:spAutoFit/>
          </a:bodyPr>
          <a:lstStyle/>
          <a:p>
            <a:r>
              <a:rPr lang="en-US" sz="1600" b="1" dirty="0">
                <a:solidFill>
                  <a:srgbClr val="FF0000"/>
                </a:solidFill>
                <a:latin typeface="Times New Roman" panose="02020603050405020304" pitchFamily="18" charset="0"/>
                <a:cs typeface="Times New Roman" panose="02020603050405020304" pitchFamily="18" charset="0"/>
              </a:rPr>
              <a:t>BY</a:t>
            </a:r>
          </a:p>
          <a:p>
            <a:r>
              <a:rPr lang="en-US" sz="1800" b="1" dirty="0" err="1">
                <a:latin typeface="Times New Roman" panose="02020603050405020304" pitchFamily="18" charset="0"/>
                <a:cs typeface="Times New Roman" panose="02020603050405020304" pitchFamily="18" charset="0"/>
              </a:rPr>
              <a:t>P.R.R.Vamsi</a:t>
            </a:r>
            <a:r>
              <a:rPr lang="en-US" sz="1800" b="1" dirty="0">
                <a:latin typeface="Times New Roman" panose="02020603050405020304" pitchFamily="18" charset="0"/>
                <a:cs typeface="Times New Roman" panose="02020603050405020304" pitchFamily="18" charset="0"/>
              </a:rPr>
              <a:t> Krishna</a:t>
            </a:r>
          </a:p>
          <a:p>
            <a:r>
              <a:rPr lang="en-US" sz="1800" b="1" dirty="0" err="1">
                <a:latin typeface="Times New Roman" panose="02020603050405020304" pitchFamily="18" charset="0"/>
                <a:cs typeface="Times New Roman" panose="02020603050405020304" pitchFamily="18" charset="0"/>
              </a:rPr>
              <a:t>M.V.Murali</a:t>
            </a:r>
            <a:r>
              <a:rPr lang="en-US" sz="1800" b="1" dirty="0">
                <a:latin typeface="Times New Roman" panose="02020603050405020304" pitchFamily="18" charset="0"/>
                <a:cs typeface="Times New Roman" panose="02020603050405020304" pitchFamily="18" charset="0"/>
              </a:rPr>
              <a:t> Mohan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0928" y="1212067"/>
            <a:ext cx="7691718" cy="3139321"/>
          </a:xfrm>
          <a:prstGeom prst="rect">
            <a:avLst/>
          </a:prstGeom>
        </p:spPr>
        <p:txBody>
          <a:bodyPr wrap="square">
            <a:spAutoFit/>
          </a:bodyPr>
          <a:lstStyle/>
          <a:p>
            <a:pPr marL="342900" lvl="0" indent="-342900">
              <a:lnSpc>
                <a:spcPct val="150000"/>
              </a:lnSpc>
              <a:buClr>
                <a:schemeClr val="dk1"/>
              </a:buClr>
              <a:buSzPts val="1800"/>
              <a:buFont typeface="Wingdings" panose="05000000000000000000" pitchFamily="2" charset="2"/>
              <a:buChar char="ü"/>
            </a:pPr>
            <a:r>
              <a:rPr lang="en-IN" sz="2200" b="1" dirty="0">
                <a:solidFill>
                  <a:schemeClr val="dk1"/>
                </a:solidFill>
                <a:latin typeface="Times New Roman" panose="02020603050405020304" pitchFamily="18" charset="0"/>
                <a:cs typeface="Times New Roman" panose="02020603050405020304" pitchFamily="18" charset="0"/>
                <a:sym typeface="Calibri"/>
              </a:rPr>
              <a:t>Removing special characters and converting </a:t>
            </a:r>
            <a:r>
              <a:rPr lang="en-IN" sz="2200" b="1" dirty="0" err="1">
                <a:solidFill>
                  <a:schemeClr val="dk1"/>
                </a:solidFill>
                <a:latin typeface="Times New Roman" panose="02020603050405020304" pitchFamily="18" charset="0"/>
                <a:cs typeface="Times New Roman" panose="02020603050405020304" pitchFamily="18" charset="0"/>
                <a:sym typeface="Calibri"/>
              </a:rPr>
              <a:t>dtypes</a:t>
            </a:r>
            <a:r>
              <a:rPr lang="en-IN" sz="2200" b="1" dirty="0">
                <a:solidFill>
                  <a:schemeClr val="dk1"/>
                </a:solidFill>
                <a:latin typeface="Times New Roman" panose="02020603050405020304" pitchFamily="18" charset="0"/>
                <a:cs typeface="Times New Roman" panose="02020603050405020304" pitchFamily="18" charset="0"/>
                <a:sym typeface="Calibri"/>
              </a:rPr>
              <a:t>. </a:t>
            </a:r>
          </a:p>
          <a:p>
            <a:pPr marL="342900" lvl="0" indent="-342900">
              <a:lnSpc>
                <a:spcPct val="150000"/>
              </a:lnSpc>
              <a:buClr>
                <a:schemeClr val="dk1"/>
              </a:buClr>
              <a:buSzPts val="1800"/>
              <a:buFont typeface="Wingdings" panose="05000000000000000000" pitchFamily="2" charset="2"/>
              <a:buChar char="ü"/>
            </a:pPr>
            <a:r>
              <a:rPr lang="en-IN" sz="2200" b="1" dirty="0">
                <a:solidFill>
                  <a:schemeClr val="dk1"/>
                </a:solidFill>
                <a:latin typeface="Times New Roman" panose="02020603050405020304" pitchFamily="18" charset="0"/>
                <a:cs typeface="Times New Roman" panose="02020603050405020304" pitchFamily="18" charset="0"/>
                <a:sym typeface="Calibri"/>
              </a:rPr>
              <a:t>Searching  for missing  and nan values and filling                  them with the techniques.  </a:t>
            </a:r>
          </a:p>
          <a:p>
            <a:pPr marL="342900" indent="-342900">
              <a:lnSpc>
                <a:spcPct val="150000"/>
              </a:lnSpc>
              <a:buClr>
                <a:schemeClr val="dk1"/>
              </a:buClr>
              <a:buSzPts val="1800"/>
              <a:buFont typeface="Wingdings" panose="05000000000000000000" pitchFamily="2" charset="2"/>
              <a:buChar char="ü"/>
            </a:pPr>
            <a:r>
              <a:rPr lang="en-IN" sz="2200" b="1" dirty="0">
                <a:solidFill>
                  <a:schemeClr val="dk1"/>
                </a:solidFill>
                <a:latin typeface="Times New Roman" panose="02020603050405020304" pitchFamily="18" charset="0"/>
                <a:cs typeface="Times New Roman" panose="02020603050405020304" pitchFamily="18" charset="0"/>
                <a:sym typeface="Calibri"/>
              </a:rPr>
              <a:t>Searching for Duplicate Values.</a:t>
            </a:r>
          </a:p>
          <a:p>
            <a:pPr marL="342900" indent="-342900">
              <a:lnSpc>
                <a:spcPct val="150000"/>
              </a:lnSpc>
              <a:buClr>
                <a:schemeClr val="dk1"/>
              </a:buClr>
              <a:buSzPts val="1800"/>
              <a:buFont typeface="Wingdings" panose="05000000000000000000" pitchFamily="2" charset="2"/>
              <a:buChar char="ü"/>
            </a:pPr>
            <a:r>
              <a:rPr lang="en-IN" sz="2200" b="1" dirty="0">
                <a:solidFill>
                  <a:schemeClr val="dk1"/>
                </a:solidFill>
                <a:latin typeface="Times New Roman" panose="02020603050405020304" pitchFamily="18" charset="0"/>
                <a:cs typeface="Times New Roman" panose="02020603050405020304" pitchFamily="18" charset="0"/>
                <a:sym typeface="Calibri"/>
              </a:rPr>
              <a:t>Finding Outliers and removing </a:t>
            </a:r>
          </a:p>
          <a:p>
            <a:pPr marL="342900" indent="-342900">
              <a:lnSpc>
                <a:spcPct val="150000"/>
              </a:lnSpc>
              <a:buClr>
                <a:schemeClr val="dk1"/>
              </a:buClr>
              <a:buSzPts val="1800"/>
              <a:buFont typeface="Wingdings" panose="05000000000000000000" pitchFamily="2" charset="2"/>
              <a:buChar char="ü"/>
            </a:pPr>
            <a:r>
              <a:rPr lang="en-US" sz="2200" b="1" dirty="0">
                <a:solidFill>
                  <a:schemeClr val="dk1"/>
                </a:solidFill>
                <a:latin typeface="Times New Roman" panose="02020603050405020304" pitchFamily="18" charset="0"/>
                <a:cs typeface="Times New Roman" panose="02020603050405020304" pitchFamily="18" charset="0"/>
                <a:sym typeface="Calibri"/>
              </a:rPr>
              <a:t>The Final Data Structure is with 500 rows and 8 columns</a:t>
            </a:r>
          </a:p>
        </p:txBody>
      </p:sp>
      <p:sp>
        <p:nvSpPr>
          <p:cNvPr id="3" name="TextBox 2"/>
          <p:cNvSpPr txBox="1"/>
          <p:nvPr/>
        </p:nvSpPr>
        <p:spPr>
          <a:xfrm>
            <a:off x="3657600" y="349624"/>
            <a:ext cx="3813865" cy="461665"/>
          </a:xfrm>
          <a:prstGeom prst="rect">
            <a:avLst/>
          </a:prstGeom>
          <a:noFill/>
        </p:spPr>
        <p:txBody>
          <a:bodyPr wrap="non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 STEPS</a:t>
            </a:r>
          </a:p>
        </p:txBody>
      </p:sp>
    </p:spTree>
    <p:extLst>
      <p:ext uri="{BB962C8B-B14F-4D97-AF65-F5344CB8AC3E}">
        <p14:creationId xmlns:p14="http://schemas.microsoft.com/office/powerpoint/2010/main" val="209487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8285" y="155394"/>
            <a:ext cx="3916457" cy="461665"/>
          </a:xfrm>
          <a:prstGeom prst="rect">
            <a:avLst/>
          </a:prstGeom>
        </p:spPr>
        <p:txBody>
          <a:bodyPr wrap="none">
            <a:spAutoFit/>
          </a:bodyPr>
          <a:lstStyle/>
          <a:p>
            <a:pPr algn="ctr"/>
            <a:r>
              <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AFTER CLEANING</a:t>
            </a:r>
            <a:endParaRPr lang="en-US" sz="2400"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68" y="896470"/>
            <a:ext cx="11281646" cy="4285129"/>
          </a:xfrm>
          <a:prstGeom prst="rect">
            <a:avLst/>
          </a:prstGeom>
        </p:spPr>
      </p:pic>
    </p:spTree>
    <p:extLst>
      <p:ext uri="{BB962C8B-B14F-4D97-AF65-F5344CB8AC3E}">
        <p14:creationId xmlns:p14="http://schemas.microsoft.com/office/powerpoint/2010/main" val="79119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0453" y="196257"/>
            <a:ext cx="3661617" cy="461665"/>
          </a:xfrm>
          <a:prstGeom prst="rect">
            <a:avLst/>
          </a:prstGeom>
        </p:spPr>
        <p:txBody>
          <a:bodyPr wrap="square">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Lato Black" charset="0"/>
                <a:cs typeface="Times New Roman" panose="02020603050405020304" pitchFamily="18" charset="0"/>
              </a:rPr>
              <a:t>DATA VISUALIZATION</a:t>
            </a:r>
            <a:endPar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7493000" y="1916317"/>
            <a:ext cx="4292599" cy="1785104"/>
          </a:xfrm>
          <a:prstGeom prst="rect">
            <a:avLst/>
          </a:prstGeom>
        </p:spPr>
        <p:txBody>
          <a:bodyPr wrap="square">
            <a:spAutoFit/>
          </a:bodyPr>
          <a:lstStyle/>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It is a graphical representation for analyzing complex data, identifying  patterns and extracting valuable insights</a:t>
            </a:r>
          </a:p>
        </p:txBody>
      </p:sp>
      <p:pic>
        <p:nvPicPr>
          <p:cNvPr id="4" name="Picture 2" descr="Complete Data Visualization in Pandas | Data Visualization Python | Crash  Course | KGP Talkie - YouTube">
            <a:extLst>
              <a:ext uri="{FF2B5EF4-FFF2-40B4-BE49-F238E27FC236}">
                <a16:creationId xmlns:a16="http://schemas.microsoft.com/office/drawing/2014/main" id="{0145FDB9-446F-FF6B-2466-D0080BC30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03" y="1536693"/>
            <a:ext cx="6850083" cy="413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81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4910" y="306704"/>
            <a:ext cx="8305801" cy="461665"/>
          </a:xfrm>
          <a:prstGeom prst="rect">
            <a:avLst/>
          </a:prstGeom>
        </p:spPr>
        <p:txBody>
          <a:bodyPr wrap="square">
            <a:spAutoFit/>
          </a:bodyPr>
          <a:lstStyle/>
          <a:p>
            <a:pPr algn="ct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Lato Black" charset="0"/>
                <a:cs typeface="Times New Roman" panose="02020603050405020304" pitchFamily="18" charset="0"/>
              </a:rPr>
              <a:t>MATPLOTLIB and SEABORN</a:t>
            </a:r>
            <a:endPar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019175" y="1447800"/>
            <a:ext cx="9699625" cy="3170099"/>
          </a:xfrm>
          <a:prstGeom prst="rect">
            <a:avLst/>
          </a:prstGeom>
          <a:solidFill>
            <a:schemeClr val="bg1"/>
          </a:solidFill>
        </p:spPr>
        <p:txBody>
          <a:bodyPr wrap="square">
            <a:spAutoFit/>
          </a:bodyPr>
          <a:lstStyle/>
          <a:p>
            <a:pPr marL="342900"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Matplotlib</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err="1">
                <a:solidFill>
                  <a:schemeClr val="tx1"/>
                </a:solidFill>
                <a:latin typeface="Times New Roman" panose="02020603050405020304" pitchFamily="18" charset="0"/>
                <a:cs typeface="Times New Roman" panose="02020603050405020304" pitchFamily="18" charset="0"/>
              </a:rPr>
              <a:t>Seaborn</a:t>
            </a:r>
            <a:r>
              <a:rPr lang="en-US" sz="2000" dirty="0">
                <a:solidFill>
                  <a:schemeClr val="tx1"/>
                </a:solidFill>
                <a:latin typeface="Times New Roman" panose="02020603050405020304" pitchFamily="18" charset="0"/>
                <a:cs typeface="Times New Roman" panose="02020603050405020304" pitchFamily="18" charset="0"/>
              </a:rPr>
              <a:t> are python libraries that are used for data visualization.  They have inbuilt modules for plotting different graphs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perform the data visualization in 3 ways:</a:t>
            </a:r>
          </a:p>
          <a:p>
            <a:endParaRPr lang="en-US" sz="2000" dirty="0">
              <a:latin typeface="Times New Roman" panose="02020603050405020304" pitchFamily="18" charset="0"/>
              <a:cs typeface="Times New Roman" panose="02020603050405020304" pitchFamily="18" charset="0"/>
            </a:endParaRPr>
          </a:p>
          <a:p>
            <a:pPr>
              <a:buFont typeface="Wingdings" pitchFamily="2" charset="2"/>
              <a:buChar char="v"/>
            </a:pPr>
            <a:r>
              <a:rPr lang="en-US" sz="2000" dirty="0">
                <a:solidFill>
                  <a:srgbClr val="FF5050"/>
                </a:solidFill>
                <a:latin typeface="Times New Roman" panose="02020603050405020304" pitchFamily="18" charset="0"/>
                <a:cs typeface="Times New Roman" panose="02020603050405020304" pitchFamily="18" charset="0"/>
              </a:rPr>
              <a:t>  </a:t>
            </a:r>
            <a:r>
              <a:rPr lang="en-US" sz="2000" b="1" dirty="0">
                <a:solidFill>
                  <a:srgbClr val="FF5050"/>
                </a:solidFill>
                <a:latin typeface="Times New Roman" panose="02020603050405020304" pitchFamily="18" charset="0"/>
                <a:cs typeface="Times New Roman" panose="02020603050405020304" pitchFamily="18" charset="0"/>
              </a:rPr>
              <a:t>UNI-VARIATE ANALYSIS</a:t>
            </a:r>
          </a:p>
          <a:p>
            <a:endParaRPr lang="en-US" sz="2000" dirty="0">
              <a:solidFill>
                <a:srgbClr val="FF5050"/>
              </a:solidFill>
              <a:latin typeface="Times New Roman" panose="02020603050405020304" pitchFamily="18" charset="0"/>
              <a:cs typeface="Times New Roman" panose="02020603050405020304" pitchFamily="18" charset="0"/>
            </a:endParaRPr>
          </a:p>
          <a:p>
            <a:pPr>
              <a:buFont typeface="Wingdings" pitchFamily="2" charset="2"/>
              <a:buChar char="v"/>
            </a:pPr>
            <a:r>
              <a:rPr lang="en-US" sz="2000" dirty="0">
                <a:solidFill>
                  <a:srgbClr val="FF5050"/>
                </a:solidFill>
                <a:latin typeface="Times New Roman" panose="02020603050405020304" pitchFamily="18" charset="0"/>
                <a:cs typeface="Times New Roman" panose="02020603050405020304" pitchFamily="18" charset="0"/>
              </a:rPr>
              <a:t>   </a:t>
            </a:r>
            <a:r>
              <a:rPr lang="en-US" sz="2000" b="1" dirty="0">
                <a:solidFill>
                  <a:srgbClr val="FF5050"/>
                </a:solidFill>
                <a:latin typeface="Times New Roman" panose="02020603050405020304" pitchFamily="18" charset="0"/>
                <a:cs typeface="Times New Roman" panose="02020603050405020304" pitchFamily="18" charset="0"/>
              </a:rPr>
              <a:t>BI-VARIATE ANALYSIS</a:t>
            </a:r>
          </a:p>
          <a:p>
            <a:endParaRPr lang="en-US" sz="2000" dirty="0">
              <a:solidFill>
                <a:srgbClr val="FF5050"/>
              </a:solidFill>
              <a:latin typeface="Times New Roman" panose="02020603050405020304" pitchFamily="18" charset="0"/>
              <a:cs typeface="Times New Roman" panose="02020603050405020304" pitchFamily="18" charset="0"/>
            </a:endParaRPr>
          </a:p>
          <a:p>
            <a:pPr>
              <a:buFont typeface="Wingdings" pitchFamily="2" charset="2"/>
              <a:buChar char="v"/>
            </a:pPr>
            <a:r>
              <a:rPr lang="en-US" sz="2000" dirty="0">
                <a:solidFill>
                  <a:srgbClr val="FF5050"/>
                </a:solidFill>
                <a:latin typeface="Times New Roman" panose="02020603050405020304" pitchFamily="18" charset="0"/>
                <a:cs typeface="Times New Roman" panose="02020603050405020304" pitchFamily="18" charset="0"/>
              </a:rPr>
              <a:t>   </a:t>
            </a:r>
            <a:r>
              <a:rPr lang="en-US" sz="2000" b="1" dirty="0">
                <a:solidFill>
                  <a:srgbClr val="FF5050"/>
                </a:solidFill>
                <a:latin typeface="Times New Roman" panose="02020603050405020304" pitchFamily="18" charset="0"/>
                <a:cs typeface="Times New Roman" panose="02020603050405020304" pitchFamily="18" charset="0"/>
              </a:rPr>
              <a:t>MULTI-VARIATE ANALYSIS</a:t>
            </a:r>
          </a:p>
        </p:txBody>
      </p:sp>
    </p:spTree>
    <p:extLst>
      <p:ext uri="{BB962C8B-B14F-4D97-AF65-F5344CB8AC3E}">
        <p14:creationId xmlns:p14="http://schemas.microsoft.com/office/powerpoint/2010/main" val="42071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768359"/>
            <a:ext cx="6158862" cy="4660526"/>
          </a:xfrm>
          <a:prstGeom prst="rect">
            <a:avLst/>
          </a:prstGeom>
        </p:spPr>
      </p:pic>
      <p:sp>
        <p:nvSpPr>
          <p:cNvPr id="8" name="TextBox 7"/>
          <p:cNvSpPr txBox="1"/>
          <p:nvPr/>
        </p:nvSpPr>
        <p:spPr>
          <a:xfrm>
            <a:off x="8570259" y="860612"/>
            <a:ext cx="1276311" cy="400110"/>
          </a:xfrm>
          <a:prstGeom prst="rect">
            <a:avLst/>
          </a:prstGeom>
          <a:noFill/>
        </p:spPr>
        <p:txBody>
          <a:bodyPr wrap="none" rtlCol="0">
            <a:spAutoFit/>
          </a:bodyPr>
          <a:lstStyle/>
          <a:p>
            <a:r>
              <a:rPr 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RATING </a:t>
            </a:r>
          </a:p>
        </p:txBody>
      </p:sp>
      <p:sp>
        <p:nvSpPr>
          <p:cNvPr id="9" name="TextBox 8"/>
          <p:cNvSpPr txBox="1"/>
          <p:nvPr/>
        </p:nvSpPr>
        <p:spPr>
          <a:xfrm>
            <a:off x="6714564" y="2034987"/>
            <a:ext cx="4948517" cy="286232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plot we can analyze the ratings of movies which has more number of count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there are more movies with </a:t>
            </a:r>
            <a:r>
              <a:rPr lang="en-US" sz="2000" dirty="0">
                <a:solidFill>
                  <a:srgbClr val="C00000"/>
                </a:solidFill>
                <a:latin typeface="Times New Roman" panose="02020603050405020304" pitchFamily="18" charset="0"/>
                <a:cs typeface="Times New Roman" panose="02020603050405020304" pitchFamily="18" charset="0"/>
              </a:rPr>
              <a:t>7.8</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IMDb</a:t>
            </a:r>
            <a:r>
              <a:rPr lang="en-US" sz="2000" dirty="0">
                <a:latin typeface="Times New Roman" panose="02020603050405020304" pitchFamily="18" charset="0"/>
                <a:cs typeface="Times New Roman" panose="02020603050405020304" pitchFamily="18" charset="0"/>
              </a:rPr>
              <a:t> rating</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high rated movies with </a:t>
            </a:r>
            <a:r>
              <a:rPr lang="en-US" sz="2000" dirty="0">
                <a:solidFill>
                  <a:srgbClr val="C00000"/>
                </a:solidFill>
                <a:latin typeface="Times New Roman" panose="02020603050405020304" pitchFamily="18" charset="0"/>
                <a:cs typeface="Times New Roman" panose="02020603050405020304" pitchFamily="18" charset="0"/>
              </a:rPr>
              <a:t>8.4 IMDb </a:t>
            </a:r>
            <a:r>
              <a:rPr lang="en-US" sz="2000" dirty="0">
                <a:latin typeface="Times New Roman" panose="02020603050405020304" pitchFamily="18" charset="0"/>
                <a:cs typeface="Times New Roman" panose="02020603050405020304" pitchFamily="18" charset="0"/>
              </a:rPr>
              <a:t>are lesser than the average rated movies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this we can conclude that the top rated movies are very few compared to other movies</a:t>
            </a:r>
          </a:p>
        </p:txBody>
      </p:sp>
      <p:sp>
        <p:nvSpPr>
          <p:cNvPr id="11" name="AutoShape 3" descr="data:image/png;base64,iVBORw0KGgoAAAANSUhEUgAAAi8AAAGdCAYAAADaPpOnAAAAOXRFWHRTb2Z0d2FyZQBNYXRwbG90bGliIHZlcnNpb24zLjcuMSwgaHR0cHM6Ly9tYXRwbG90bGliLm9yZy/bCgiHAAAACXBIWXMAAA9hAAAPYQGoP6dpAAAxm0lEQVR4nO3deXxN977/8Xci05axgoQKUtRULWqKuuaKoW61bsfUoXM1WrNyD6GlpR4dlGqVh2M4rbbXuTWU0iFNtCWIVFSJVFVKS6KnSERJSL6/P/rLutkSJIbGl9fz8diPh73Wd631XZ+9rP3ea39XtocxxggAAMASnhXdAQAAgPIgvAAAAKsQXgAAgFUILwAAwCqEFwAAYBXCCwAAsArhBQAAWIXwAgAArOJV0R24EIWFhTpw4IACAwPl4eFR0d0BAABlYIzRsWPHVLNmTXl6Xvj1EyvDy4EDBxQREVHR3QAAABdg//79qlWr1gUvb2V4CQwMlPTnzgcFBVVwbwAAQFnk5OQoIiLCeR+/UFaGl6KvioKCgggvAABY5mKHfDBgFwAAWIXwAgAArEJ4AQAAViG8AAAAqxBeAACAVQgvAADAKoQXAABgFcILAACwCuEFAABYhfACAACsQngBAABWIbwAAACrEF4AAIBVCC8AAMAqXhXdgStR3bGrK7oL1siY1qeiuwAAuMZw5QUAAFiF8AIAAKxCeAEAAFYhvAAAAKsQXgAAgFUILwAAwCqEFwAAYBXCCwAAsArhBQAAWIXwAgAArEJ4AQAAViG8AAAAqxBeAACAVQgvAADAKoQXAABgFcILAACwCuEFAABYhfACAACsQngBAABWIbwAAACrEF4AAIBVCC8AAMAqhBcAAGAVwgsAALAK4QUAAFiF8AIAAKxCeAEAAFYhvAAAAKsQXgAAgFUILwAAwCqEFwAAYBXCCwAAsArhBQAAWIXwAgAArEJ4AQAAViG8AAAAqxBeAACAVQgvAADAKoQXAABgFcILAACwCuEFAABYhfACAACsQngBAABWIbwAAACrEF4AAIBVCC8AAMAq5QovBQUFmjBhgiIjI+VyuVSvXj1NnjxZxhinjTFGcXFxqlGjhlwul7p3767du3e7refw4cOKiYlRUFCQQkJC9Oijjyo3N/fS7BEAALiqlSu8vPzyy3r77bf15ptvKi0tTS+//LKmT5+uWbNmOW2mT5+umTNnas6cOdq0aZP8/f0VHR2tkydPOm1iYmK0Y8cOff7551q1apW++uorPfHEE5durwAAwFXLwxS/bHIed9xxh8LCwjR//nxnWv/+/eVyufTuu+/KGKOaNWtq5MiRGjVqlCQpOztbYWFhWrhwoe6//36lpaWpSZMmSk5OVqtWrSRJa9euVe/evfXLL7+oZs2a5+1HTk6OgoODlZ2draCgoPLu83nVHbv6kq/zapUxrU9FdwEAYIlL9f5drisv7du3V3x8vH744QdJ0rZt2/TNN9+oV69ekqS9e/cqMzNT3bt3d5YJDg5W27ZtlZSUJElKSkpSSEiIE1wkqXv37vL09NSmTZsueEcAAMC1was8jceOHaucnBw1atRIlSpVUkFBgV588UXFxMRIkjIzMyVJYWFhbsuFhYU58zIzM1W9enX3Tnh5qUqVKk6bM+Xl5SkvL895npOTU55uAwCAq0i5rrz8z//8j9577z0tWbJE3377rRYtWqRXXnlFixYtulz9kyRNnTpVwcHBziMiIuKybg8AAFy5yhVeRo8erbFjx+r+++9Xs2bNNGDAAA0fPlxTp06VJIWHh0uSsrKy3JbLyspy5oWHh+vQoUNu80+fPq3Dhw87bc40btw4ZWdnO4/9+/eXp9sAAOAqUq7w8scff8jT032RSpUqqbCwUJIUGRmp8PBwxcfHO/NzcnK0adMmRUVFSZKioqJ09OhRpaSkOG2+/PJLFRYWqm3btqVu19fXV0FBQW4PAABwbSrXmJe+ffvqxRdfVO3atdW0aVNt3bpVr732mh555BFJkoeHh4YNG6YpU6aoQYMGioyM1IQJE1SzZk3169dPktS4cWP17NlTjz/+uObMmaNTp05pyJAhuv/++8t0pxEAALi2lSu8zJo1SxMmTNDTTz+tQ4cOqWbNmnryyScVFxfntBkzZoyOHz+uJ554QkePHlWHDh20du1a+fn5OW3ee+89DRkyRN26dZOnp6f69++vmTNnXrq9AgAAV61y/Z2XKwV/5+XKwd95AQCUVYX8nRcAAICKRngBAABWIbwAAACrEF4AAIBVCC8AAMAqhBcAAGAVwgsAALAK4QUAAFilXH9hF7ic+OOAZccfBwRwLePKCwAAsArhBQAAWIXwAgAArEJ4AQAAViG8AAAAqxBeAACAVQgvAADAKoQXAABgFcILAACwCuEFAABYhfACAACsQngBAABWIbwAAACrEF4AAIBVCC8AAMAqhBcAAGAVwgsAALAK4QUAAFiF8AIAAKxCeAEAAFYhvAAAAKsQXgAAgFUILwAAwCqEFwAAYBXCCwAAsArhBQAAWIXwAgAArEJ4AQAAViG8AAAAqxBeAACAVQgvAADAKoQXAABgFcILAACwCuEFAABYhfACAACsQngBAABWIbwAAACrEF4AAIBVCC8AAMAqhBcAAGAVwgsAALAK4QUAAFiF8AIAAKxCeAEAAFYhvAAAAKsQXgAAgFUILwAAwCqEFwAAYBXCCwAAsArhBQAAWIXwAgAArEJ4AQAAViG8AAAAqxBeAACAVQgvAADAKoQXAABglXKHl19//VUPPfSQQkND5XK51KxZM23ZssWZb4xRXFycatSoIZfLpe7du2v37t1u6zh8+LBiYmIUFBSkkJAQPfroo8rNzb34vQEAAFe9coWXI0eO6LbbbpO3t7fWrFmjnTt36tVXX9V1113ntJk+fbpmzpypOXPmaNOmTfL391d0dLROnjzptImJidGOHTv0+eefa9WqVfrqq6/0xBNPXLq9AgAAVy2v8jR++eWXFRERoQULFjjTIiMjnX8bYzRjxgyNHz9ed955pyRp8eLFCgsL0/Lly3X//fcrLS1Na9euVXJyslq1aiVJmjVrlnr37q1XXnlFNWvWvBT7BQAArlLluvKycuVKtWrVSvfcc4+qV6+uFi1aaN68ec78vXv3KjMzU927d3emBQcHq23btkpKSpIkJSUlKSQkxAkuktS9e3d5enpq06ZNpW43Ly9POTk5bg8AAHBtKld4+emnn/T222+rQYMG+vTTTzV48GA9++yzWrRokSQpMzNTkhQWFua2XFhYmDMvMzNT1atXd5vv5eWlKlWqOG3ONHXqVAUHBzuPiIiI8nQbAABcRcoVXgoLC9WyZUu99NJLatGihZ544gk9/vjjmjNnzuXqnyRp3Lhxys7Odh779++/rNsDAABXrnKFlxo1aqhJkyZu0xo3bqx9+/ZJksLDwyVJWVlZbm2ysrKceeHh4Tp06JDb/NOnT+vw4cNOmzP5+voqKCjI7QEAAK5N5Qovt912m9LT092m/fDDD6pTp46kPwfvhoeHKz4+3pmfk5OjTZs2KSoqSpIUFRWlo0ePKiUlxWnz5ZdfqrCwUG3btr3gHQEAANeGct1tNHz4cLVv314vvfSS7r33Xm3evFlz587V3LlzJUkeHh4aNmyYpkyZogYNGigyMlITJkxQzZo11a9fP0l/Xqnp2bOn83XTqVOnNGTIEN1///3caQQAAM6rXOGldevWWrZsmcaNG6cXXnhBkZGRmjFjhmJiYpw2Y8aM0fHjx/XEE0/o6NGj6tChg9auXSs/Pz+nzXvvvachQ4aoW7du8vT0VP/+/TVz5sxLt1cAAOCq5WGMMRXdifLKyclRcHCwsrOzL8v4l7pjV1/ydV6tMqb1uWTrou5ldynrDgB/lUv1/s1vGwEAAKsQXgAAgFUILwAAwCqEFwAAYBXCCwAAsArhBQAAWIXwAgAArEJ4AQAAViG8AAAAqxBeAACAVQgvAADAKoQXAABgFcILAACwCuEFAABYhfACAACsQngBAABWIbwAAACreFV0BwBUrLpjV1d0F6yRMa1PRXcBgLjyAgAALEN4AQAAViG8AAAAqxBeAACAVQgvAADAKoQXAABgFcILAACwCuEFAABYhfACAACsQngBAABWIbwAAACrEF4AAIBVCC8AAMAqhBcAAGAVwgsAALAK4QUAAFiF8AIAAKxCeAEAAFYhvAAAAKsQXgAAgFUILwAAwCqEFwAAYBXCCwAAsArhBQAAWIXwAgAArEJ4AQAAViG8AAAAqxBeAACAVQgvAADAKoQXAABgFcILAACwCuEFAABYxauiOwAA15q6Y1dXdBeskjGtT0V3AVcYrrwAAACrEF4AAIBVCC8AAMAqhBcAAGAVBuwCAK4JDJQunyt5oDRXXgAAgFUILwAAwCqEFwAAYBXCCwAAsArhBQAAWIXwAgAArEJ4AQAAViG8AAAAq1xUeJk2bZo8PDw0bNgwZ9rJkycVGxur0NBQBQQEqH///srKynJbbt++ferTp48qV66s6tWra/To0Tp9+vTFdAUAAFwjLji8JCcn65133tHNN9/sNn348OH6+OOPtXTpUq1bt04HDhzQ3Xff7cwvKChQnz59lJ+frw0bNmjRokVauHCh4uLiLnwvAADANeOCwktubq5iYmI0b948XXfddc707OxszZ8/X6+99pq6du2qW2+9VQsWLNCGDRu0ceNGSdJnn32mnTt36t1331Xz5s3Vq1cvTZ48WbNnz1Z+fv6l2SsAAHDVuqDwEhsbqz59+qh79+5u01NSUnTq1Cm36Y0aNVLt2rWVlJQkSUpKSlKzZs0UFhbmtImOjlZOTo527NhR6vby8vKUk5Pj9gAAANemcv8w4wcffKBvv/1WycnJJeZlZmbKx8dHISEhbtPDwsKUmZnptCkeXIrmF80rzdSpU/X888+Xt6sAAOAqVK4rL/v379fQoUP13nvvyc/P73L1qYRx48YpOzvbeezfv/8v2zYAALiylCu8pKSk6NChQ2rZsqW8vLzk5eWldevWaebMmfLy8lJYWJjy8/N19OhRt+WysrIUHh4uSQoPDy9x91HR86I2Z/L19VVQUJDbAwAAXJvKFV66deum7du3KzU11Xm0atVKMTExzr+9vb0VHx/vLJOenq59+/YpKipKkhQVFaXt27fr0KFDTpvPP/9cQUFBatKkySXaLQAAcLUq15iXwMBA3XTTTW7T/P39FRoa6kx/9NFHNWLECFWpUkVBQUF65plnFBUVpXbt2kmSevTooSZNmmjAgAGaPn26MjMzNX78eMXGxsrX1/cS7RYAALhalXvA7vm8/vrr8vT0VP/+/ZWXl6fo6Gi99dZbzvxKlSpp1apVGjx4sKKiouTv76+BAwfqhRdeuNRdAQAAV6GLDi+JiYluz/38/DR79mzNnj37rMvUqVNHn3zyycVuGgAAXIP4bSMAAGAVwgsAALAK4QUAAFiF8AIAAKxCeAEAAFYhvAAAAKsQXgAAgFUILwAAwCqEFwAAYBXCCwAAsArhBQAAWIXwAgAArEJ4AQAAViG8AAAAqxBeAACAVQgvAADAKoQXAABgFcILAACwCuEFAABYhfACAACsQngBAABWIbwAAACrEF4AAIBVCC8AAMAqhBcAAGAVwgsAALAK4QUAAFiF8AIAAKxCeAEAAFYhvAAAAKsQXgAAgFUILwAAwCqEFwAAYBXCCwAAsArhBQAAWIXwAgAArEJ4AQAAViG8AAAAqxBeAACAVQgvAADAKoQXAABgFcILAACwCuEFAABYhfACAACsQngBAABWIbwAAACrEF4AAIBVCC8AAMAqhBcAAGAVwgsAALAK4QUAAFiF8AIAAKxCeAEAAFYhvAAAAKsQXgAAgFUILwAAwCqEFwAAYBXCCwAAsArhBQAAWIXwAgAArEJ4AQAAViG8AAAAqxBeAACAVQgvAADAKuUKL1OnTlXr1q0VGBio6tWrq1+/fkpPT3drc/LkScXGxio0NFQBAQHq37+/srKy3Nrs27dPffr0UeXKlVW9enWNHj1ap0+fvvi9AQAAV71yhZd169YpNjZWGzdu1Oeff65Tp06pR48eOn78uNNm+PDh+vjjj7V06VKtW7dOBw4c0N133+3MLygoUJ8+fZSfn68NGzZo0aJFWrhwoeLi4i7dXgEAgKuWV3kar1271u35woULVb16daWkpKhjx47Kzs7W/PnztWTJEnXt2lWStGDBAjVu3FgbN25Uu3bt9Nlnn2nnzp364osvFBYWpubNm2vy5Ml67rnnNGnSJPn4+Fy6vQMAAFedixrzkp2dLUmqUqWKJCklJUWnTp1S9+7dnTaNGjVS7dq1lZSUJElKSkpSs2bNFBYW5rSJjo5WTk6OduzYUep28vLylJOT4/YAAADXpgsOL4WFhRo2bJhuu+023XTTTZKkzMxM+fj4KCQkxK1tWFiYMjMznTbFg0vR/KJ5pZk6daqCg4OdR0RExIV2GwAAWO6Cw0tsbKy+//57ffDBB5eyP6UaN26csrOzncf+/fsv+zYBAMCVqVxjXooMGTJEq1at0ldffaVatWo508PDw5Wfn6+jR4+6XX3JyspSeHi402bz5s1u6yu6G6mozZl8fX3l6+t7IV0FAABXmXJdeTHGaMiQIVq2bJm+/PJLRUZGus2/9dZb5e3trfj4eGdaenq69u3bp6ioKElSVFSUtm/frkOHDjltPv/8cwUFBalJkyYXsy8AAOAaUK4rL7GxsVqyZIlWrFihwMBAZ4xKcHCwXC6XgoOD9eijj2rEiBGqUqWKgoKC9MwzzygqKkrt2rWTJPXo0UNNmjTRgAEDNH36dGVmZmr8+PGKjY3l6goAADivcoWXt99+W5LUuXNnt+kLFizQoEGDJEmvv/66PD091b9/f+Xl5Sk6OlpvvfWW07ZSpUpatWqVBg8erKioKPn7+2vgwIF64YUXLm5PAADANaFc4cUYc942fn5+mj17tmbPnn3WNnXq1NEnn3xSnk0DAABI4reNAACAZQgvAADAKoQXAABgFcILAACwCuEFAABYhfACAACsQngBAABWIbwAAACrEF4AAIBVCC8AAMAqhBcAAGAVwgsAALAK4QUAAFiF8AIAAKxCeAEAAFYhvAAAAKsQXgAAgFUILwAAwCqEFwAAYBXCCwAAsArhBQAAWIXwAgAArEJ4AQAAViG8AAAAqxBeAACAVQgvAADAKoQXAABgFcILAACwCuEFAABYhfACAACsQngBAABWIbwAAACrEF4AAIBVCC8AAMAqhBcAAGAVwgsAALAK4QUAAFiF8AIAAKxCeAEAAFYhvAAAAKsQXgAAgFUILwAAwCqEFwAAYBXCCwAAsArhBQAAWIXwAgAArEJ4AQAAViG8AAAAqxBeAACAVQgvAADAKoQXAABgFcILAACwCuEFAABYhfACAACsQngBAABWIbwAAACrEF4AAIBVCC8AAMAqhBcAAGAVwgsAALAK4QUAAFiF8AIAAKxCeAEAAFYhvAAAAKtUaHiZPXu26tatKz8/P7Vt21abN2+uyO4AAAALVFh4+fDDDzVixAhNnDhR3377rW655RZFR0fr0KFDFdUlAABggQoLL6+99poef/xxPfzww2rSpInmzJmjypUr6x//+EdFdQkAAFjAqyI2mp+fr5SUFI0bN86Z5unpqe7duyspKalE+7y8POXl5TnPs7OzJUk5OTmXpX+FeX9clvVejS7la0Ddy466V4xLVXdqXj7UvWJcjvfYonUaYy5qPRUSXv7973+roKBAYWFhbtPDwsK0a9euEu2nTp2q559/vsT0iIiIy9ZHlE3wjIruwbWJulcM6l4xqHvFuJx1P3bsmIKDgy94+QoJL+U1btw4jRgxwnleWFiow4cPKzQ0VB4eHhXYs79GTk6OIiIitH//fgUFBVV0d64Z1L1iUPeKQd0rxrVWd2OMjh07ppo1a17UeiokvFStWlWVKlVSVlaW2/SsrCyFh4eXaO/r6ytfX1+3aSEhIZezi1ekoKCga+LgvtJQ94pB3SsGda8Y11LdL+aKS5EKGbDr4+OjW2+9VfHx8c60wsJCxcfHKyoqqiK6BAAALFFhXxuNGDFCAwcOVKtWrdSmTRvNmDFDx48f18MPP1xRXQIAABaosPBy33336bffflNcXJwyMzPVvHlzrV27tsQgXvz5tdnEiRNLfHWGy4u6VwzqXjGoe8Wg7hfGw1zs/UoAAAB/IX7bCAAAWIXwAgAArEJ4AQAAViG8AFepxMREeXh46OjRoxXdlXKbNGmSmjdvftm3c2aNLqRmf1Vfr5Tt/lU1upjj15Zj38PDQ8uXL6/obliJ8FJGv/32mwYPHqzatWvL19dX4eHhio6O1vr16502l/NAnDNnjgIDA3X69GlnWm5urry9vdW5c2e3tkX/cffs2XNZ+nIhBg0aJA8PjxKPH3/8saK75iYjI0MeHh5KTU0tU/v//d//VdeuXXXdddfJ5XKpYcOGeuSRR7R169bL2s/Saln8MWnSpMu27UmTJjnb8fLyUtWqVdWxY0fNmDHD7TfI/mp169bVjBkznOcXUqP27dvr4MGDF/1HtM6skbe3t66//vorrkbGGI0aNUpBQUFKTEws0zouRY0u5vjt3Lmz087Pz0833nijpk6d6vZbOefq46BBg9SvX78S06/EwFOW950rXXnPqWVFeCmj/v37a+vWrVq0aJF++OEHrVy5Up07d9bvv/9+ybeVn59fYlqXLl2Um5urLVu2ONO+/vprhYeHa9OmTTp58qQzPSEhQbVr11a9evXKvW1jjFtAupR69uypgwcPuj0iIyMvaF2l1ehy9r00zz33nO677z41b95cK1euVHp6upYsWaIbbrjB7UdHL4fiNZwxY4aCgoLcpo0aNeqybr9p06Y6ePCg9u3bp4SEBN1zzz2aOnWq2rdvr2PHjl3wei/Va1hQUKD77rtPoaGhWrt2bZlr5OPjo/Dw8EvysyPFa3TLLbeoQYMGV1yNHn30US1evFgJCQklPgSdzaWoUWnHb1RUlB577LEyHb+PP/64Dh48qPT0dI0bN05xcXGaM2fOJe3jleCvfN+xjsF5HTlyxEgyiYmJZ21Tp04dI8l51KlTxxhjzI8//mj+8z//01SvXt34+/ubVq1amc8//7zEsi+88IIZMGCACQwMNAMHDix1GzVq1DBTp051no8ZM8bExsaaxo0bm4SEBGd6x44dnXUsXrzY3HrrrSYgIMCEhYWZBx54wGRlZTltExISjCTzySefmJYtWxpvb2+TkJBgUlNTTefOnU1AQIAJDAw0LVu2NMnJyeUrXDEDBw40d95551nnJyYmmtatWxsfHx8THh5unnvuOXPq1ClnfqdOnUxsbKwZOnSoCQ0NNZ07dz5r3wsKCsxLL71k6tata/z8/MzNN99sli5d6qzr8OHD5sEHHzRVq1Y1fn5+pn79+uYf//iHMca4vYaSTKdOnUrtb1JSkpFk3njjjVLnFxYWnnPfhw4d6rbuTp06mSFDhpihQ4eakJAQU716dTN37lyTm5trBg0aZAICAky9evXMJ5984ixTtP/Dhg0znp6extfX17Rt29Zs377dbf4XX3xhbr31VuNyuUxUVJTZtWuXW1+WL19uWrRoYXx9fU1kZKSZNGmSW+3PNHHiRHPLLbeUmJ6WlmZ8fHzM3//+d2fahR5/Z27jxx9/NJGRkSY2NtattsXVqVPHvP766+bkyZPmrrvuMhEREc6+LliwwAQHBxtJZt68eaZfv37G5XKZmjVrutXI19fXSDKbN2921jt37lwTGhpqPDw8jKenp6lSpYrx9fV1alTU18WLF5s6deqYoKAg07RpU9OsWTNjzJ+v/5nHVWxs7BVXoyJn1qh+/fpmxYoVJfpz5MgRtxrVqlXLuFwu069fP/Pqq6+a4OBgZ35pNbrvvvtMTk6OWbBggfH29i5Ro/fff7/U47d169Zm6NChzrqXL19uXC6X8fT0dI7fL774wq2PGRkZ5o477jAhISGmUqVKJjAw0KxevdpZx/bt203r1q2NJFO1alXz0EMPmYSEBOcc6HK5jJ+fn/Hx8TFVqlQxkZGRzutb5PXXX3fO+8YYs3nzZtO9e3cTGhpqgoKCTMeOHU1KSkqJWi9btqzU16os7zt79+41kszWrVtLLFf0nnCu813R8u+//76Jiooyvr6+pmnTpiW2uX37dtOzZ0/j7+9vqlevbh566CHz22+/OfMLCgrMyy+/bOrVq2d8fHxMRESEmTJlirOPpZ1TExISTOvWrU3lypVNcHCwad++vcnIyDjrvp6JKy9lEBAQoICAAC1fvvysl3yTk5MlSQsWLNDBgwed57m5uerdu7fi4+O1detW9ezZU3379tW+ffvcln/llVd0yy23aOvWrZowYUKp2+jSpYsSEhKc50Wfljp16uRMP3HihDZt2qQuXbpIkk6dOqXJkydr27ZtWr58uTIyMjRo0KAS6x47dqymTZumtLQ03XzzzYqJiVGtWrWUnJyslJQUjR07Vt7e3uUrXBn9+uuv6t27t1q3bq1t27bp7bff1vz58zVlyhS3dosWLZKPj4/Wr1/v9inrzL5PnTpVixcv1pw5c7Rjxw4NHz5cDz30kNatWydJmjBhgnbu3Kk1a9YoLS1Nb7/9tqpWrSpJ2rx5syTpiy++0MGDB/XRRx+V2uf3339fAQEBevrpp0udfyGf+BYtWqSqVatq8+bNeuaZZzR48GDdc889at++vb799lv16NFDAwYM0B9//OG23IcffiiXy6Xk5GRVq1ZNffv21alTp5z5f//73/Xqq69qy5Yt8vLy0iOPPOLM+/rrr/W3v/1NQ4cO1c6dO/XOO+9o4cKFevHFF8vd/0aNGqlXr15uNbvQ46+47777Th06dNCDDz6oN99885y1zc3NVZ8+fbRz506tX79eDRs2LNHm+eef17333qvvvvtO7dq1k/TnVbRXX33VOa6GDBkiSVq/fr2efPJJHT9+XFOnTtXEiRN16tQp5efnu9Voz549Wr58uVatWqVVq1YpIyPD+e22N954Q1FRUc7VgujoaH355ZfW1Kh3796KiYnR4cOHS13f+vXr9dRTT2no0KFKTU3V7bffXurxc2aN1q1bp2nTpkmSXC6XW40OHjyoatWqSSp5/Kanpzvr/OqrrxQTE6OCggL16tXLOX7fffddt23HxsYqLy9PX331le688041adJEAQEBkqSjR4+qa9euatCggaQ/vwrOysrSHXfcoVq1amn16tXKz8/Xvffeq2XLlikxMVGNGzc+a32LHDt2TAMHDtQ333yjjRs3qkGDBurdu3eZr7qV5X2nLM51visyevRojRw5Ulu3blVUVJT69u3rXN0pqk+LFi20ZcsWrV27VllZWbr33nud5ceNG6dp06Y521qyZInzB2dLO6eePn1a/fr1U6dOnfTdd98pKSlJTzzxRPnOm2WOOde4f/3rX+a6664zfn5+pn379mbcuHFm27Ztbm10jhRdXNOmTc2sWbOc53Xq1DH9+vU773Lz5s0z/v7+5tSpUyYnJ8d4eXmZQ4cOmSVLlpiOHTsaY4yJj483kszPP/9c6jqSk5ONJHPs2DFjzP99ilq+fLlbu8DAQLNw4cLz9qmsBg4caCpVqmT8/f2dx3/9138ZY4z57//+b9OwYUO3T4uzZ882AQEBpqCgwBjz55WJFi1auK2ztL6fPHnSVK5c2WzYsMGt7aOPPmoeeOABY4wxffv2NQ8//HCp/Sztk0xpevbsaW6++Wa3aa+++qrb/h09etTZ97JceenQoYPz/PTp08bf398MGDDAmXbw4EEjySQlJbnt/1NPPeV8yv3999+Ny+UyH374oduVlyKrV682ksyJEyeMMcZ069bNvPTSS259++c//2lq1Khx1n0/25UXY4x57rnnjMvlOuuyZT3+iraxfv16c91115lXXnnlrOssUqdOHePj42NCQ0PNoUOH3OYVv/Iyfvx4Z/onn3xiJDk1KOpPUY3uu+8+Exoa6lajmJgY43K5nBpNnDjRVK5c2eTk5Dht2rdvbypXruw879Spk3O14EqtUZEza5Sbm2skmTVr1rj1p+iqxn333Wf69Onjto6YmJgSV17OrNHo0aNN27ZtndemeI2Kb6e049fLy8v4+/sbDw8PI8n4+fmZ9evXG2P+PH5DQ0Pd+tisWTMzadIkY0zJ/4+TJ082PXr0cNuv/fv3G0lm2rRpJiUlxUhyuypQ2v+BM6+8nKmgoMAEBgaajz/+2K3W53rPON/7TlmuvJTlfDdt2jRn2qlTp0ytWrXMyy+/7Faf4orqk56ebnJycoyvr6+ZN2/eObdRvI+///77ea8qnQ9XXsqof//+OnDggFauXKmePXsqMTFRLVu21MKFC8+5XG5urkaNGqXGjRsrJCREAQEBSktLK3HlpVWrVuftQ+fOnXX8+HElJyfr66+/1o033qhq1aqpU6dOzriXxMRE3XDDDapdu7YkKSUlRX379lXt2rUVGBioTp06SdJ5tz9ixAg99thj6t69u6ZNm3ZJBv926dJFqampzmPmzJmSpLS0NEVFRbml7ttuu025ubn65ZdfnGm33nprqest3vcff/xRf/zxh26//Xbnk0tAQIAWL17s7MPgwYP1wQcfqHnz5hozZow2bNhw0fsmSY888ohSU1P1zjvv6Pjx424DCMui+KfpSpUqKTQ0VM2aNXOmFX2SOXTokNty9evXd/5dpUoVNWzYUGlpaaWut0aNGm7r2LZtm1544QW3WhV9+j3zCk9ZGGPcXscLPf6K2tx+++2Ki4vTyJEjy7T9Hj166Pjx43rppZfO2qZ4PVwulyQpMDCwRLtDhw4pPT1dJ06ccKvR0qVLdeLECbca1a1b120dAQEBZx2XYluN/P39FRQUVOK4K5Kenq42bdq4TTvzuVSyRjVq1DjrOs/Wl6Ljt1+/fkpNTVVwcLA8PT1VWFioHj16OMfvmWNCnn32WU2ZMkW33XabUlNTlZOT48zbtm2bEhIS1KtXL0nS9ddfr0aNGkn686rP6NGjVa9ePTVt2lT33HOP5s2bpxMnTpy331lZWXr88cfVoEEDBQcHKygoSLm5uSVe13O50Ped4spyviv+g8heXl5q1aqVcw4pqk/xc0RRffbs2aO0tDTl5eWpW7duZe5TlSpVNGjQIEVHR6tv37564403dPDgwTIvLzFgt1z8/Px0++23a8KECdqwYYMGDRqkiRMnnnOZUaNGadmyZXrppZf09ddfKzU1Vc2aNSsx4NTf3/+8269fv75q1aqlhIQEJSQkOCe5mjVrKiIiQhs2bFBCQoK6du0qSTp+/Liio6MVFBSk9957T8nJyVq2bJmkkgNez9z+pEmTtGPHDvXp00dffvmlmjRp4ix7ofz9/VW/fn3nUXQiKs/y55uem5srSVq9erVbUNq5c6f+9a9/SZJ69eqln3/+WcOHD9eBAwfUrVu3cg9wbdCggX766Se3r2dCQkJUv359XX/99W5tPT09SwSZ4ssVOfNrOQ8PD7dpRW94hYWF5errudaRm5ur559/3q1W27dv1+7du+Xn51eu7Uh/BtGiQdgXc/xJUrVq1dSmTRu9//77bm8259KtWzetWLFCc+bM0dChQ0ttU9rXn56eJU+FRTXKz893q9GYMWMUEBDgVqPSXruzhVcba+Th4VHu4+5SrbO04zcwMFD169fXyZMnNWnSJAUGBmr27NnO8Xvm10aPPfaYfvrpJw0YMEDHjh1TYmKiZs2aJenP/wN9+/bVa6+9pkqVKmnLli1KTU3V7t27tWXLFt1xxx264YYblJ+fL09PT82aNUtvvvlmia9yzvw/PXDgQKWmpuqNN97Qhg0blJqaqtDQ0FJvNjiXc73vFB23xY+1M/txsee7ovoUP0cU1adjx47OB4DyWrBggZKSktS+fXt9+OGHuvHGG7Vx48YyL094uQhNmjTR8ePHnefe3t4qKChwa7N+/XoNGjRId911l5o1a6bw8HBlZGRc8Da7dOmixMREJSYmut0d0LFjR61Zs0abN292xrvs2rVLv//+u6ZNm6b/+I//UKNGjcr0SafIjTfeqOHDh+uzzz7T3XffrQULFlxwv8+lcePGSkpKcvsPuH79egUGBqpWrVrlWleTJk3k6+urffv2uQWl+vXrKyIiwmlXrVo1DRw4UO+++65mzJihuXPnSvrzLgVJJV7HMz3wwAPKzc3VW2+9dd4+VatWrcSnikt522Dxq2JHjhzRDz/8UKbv5CWpZcuWSk9PL1Gr+vXrl/qGfi67du3S2rVr1b9/f+f5xRx/LpdLq1atkp+fn6Kjo8s8VqBHjx76+OOPNW/ePD377LPl2oczNWzYUIGBgW41ysjIUKVKlcpVIx8fHxUUFFy1NSoa41fkzOdlUVSj8mjZsqUyMjI0cuRIvf7666pXr16pHyAkKSIiQk899ZRGjBghl8uld955x1nHjh079OuvvyoyMlKNGzd2XuvmzZs758D+/fvrxIkT2rp1q7y9vfXLL7+4nbPO/D+9fv16Pfvss+rdu7eaNm0qX19f/fvf/y53Xc5U/H2naFxQ8fNLaeeWs53vihQPDadPn1ZKSopzDimqT926dUucI/z9/dWgQQO5XC7Fx8eX2t9znVNbtGihcePGacOGDbrpppu0ZMmSMteB8FIGv//+u7p27ap3331X3333nfbu3aulS5dq+vTpuvPOO512devWVXx8vDIzM3XkyBFJf35C/+ijj5Samqpt27bpwQcfvKhPMF26dNE333yj1NRU58qLJHXq1EnvvPOO8vPznfBSu3Zt+fj4aNasWfrpp5+0cuVKTZ48+bzbOHHihIYMGaLExET9/PPPWr9+vZKTk8v8hlheTz/9tPbv369nnnlGu3bt0ooVKzRx4kSNGDGi3G+ggYGBGjVqlIYPH65FixZpz549+vbbbzVr1iwtWrRIkhQXF6cVK1boxx9/1I4dO7Rq1Spn36pXry6Xy+UMSsvOzi51O1FRURo5cqRGjhypESNG6JtvvtHPP/+sjRs3av78+fLw8HD63rVrV23ZskWLFy/W7t27NXHiRH3//fcXUTF3K1as0OnTp/X9999r0KBBqlq1aql/x6I0cXFxWrx4sZ5//nnt2LFDaWlp+uCDDzR+/PhzLnf69GllZmbqwIED2r59u2bNmqVOnTqpefPmGj16tKQLP/6K8/f31+rVq+Xl5aVevXo5V9bOp3v37lq1apXmz5/vDL69EM8884yOHj2qhQsX6tlnn9XEiRP18ccf69SpU+etkSSnRkFBQVq5cqU6dOigm266yfmK52qp0SeffKLXXntNu3fv1jvvvKM1a9aUe9B63bp1tWnTJmVkZOjf//53mc6TRcdvdna2du3apTfeeEMffPCB5s+f79Zu2LBh+vTTT7V3717ddNNNys/PV05OjlJSUtS7d2/9+uuvevnll9W/f3/t2bNHK1euVOPGjRUfH6/ly5frySef1DfffKPrr79eH330kf744w8dP35c06dP1549ezR79mytWbPGbZsNGjTQP//5T6WlpWnTpk2KiYkp11WKsrzvuFwutWvXzhnIvW7duhLH5bnOd0Vmz56tZcuWadeuXYqNjdWRI0ecgf2xsbE6fPiwHnjgASUnJ2vPnj369NNP9fDDD6ugoEB+fn567rnnNGbMGOfr+aLzoFT6OXXv3r0aN26ckpKS9PPPP+uzzz7T7t27y/cec8GjZa4hJ0+eNGPHjjUtW7Y0wcHBpnLlyqZhw4Zm/Pjx5o8//nDarVy50tSvX994eXk5A7f27t1runTpYlwul4mIiDBvvvlmiYFpRbcvlkXR4KdGjRq5Tc/IyDCSTMOGDd2mL1myxNStW9f4+vqaqKgos3LlSrfBU6Xd9piXl2fuv/9+ExERYXx8fEzNmjXNkCFDnEGeF+JS3CpdvGZn67sxf96mPGPGDNOwYUPj7e1tqlWrZqKjo826deuMMX8OQGvcuLFxuVymSpUq5s477zQ//fSTs/y8efNMRESE8fT0POut0kU+/PBD07lzZxMcHGy8vb1NrVq1zIMPPmg2btzo1i4uLs6EhYWZ4OBgM3z4cDNkyJASA3bP3L/SjgsVG+BXtP9Dhw41np6exsfHx7Rp08YZ0FdafbZu3Wokmb179zrT1q5da9q3b29cLpcJCgoybdq0MXPnzj3rPk+cONEZ1FqpUiVTpUoV06FDB+cW3OIu5Pgr2kbxAZHHjh0z7du3Nx07djS5ubml9qu0eiUkJBh/f3/TtWtXZ8Bu8QGSRdufPXu22/PiNSq6VdrT09NUqlTJ+Pr6Gm9vb6dGpQ3ejI6OdqtRSEiICQwMdG4JLl7/K6VGTz/9tCksLCx1EGlwcLBZsGDBWfszd+5cc/311zu3Sk+ZMsWEh4efta/G/N8A16IBu+np6aZdu3bG5XK53Spd2vFbfABq0fHr5eVlPD09TZs2bczIkSPdlh0yZIipV6+e8fX1NdWqVTN33nmn6dOnj6lZs6bx9/c3jRo1Mi1atDDBwcHG5XKZhg0bmhtvvNFEREQYb29v4+vr69wqfeONN5pZs2aZt99+20RERBh/f3/zt7/9zbz44otuA3a//fZb06pVK+Pn52caNGhgli5dWqL+pdW6SFnfd3bu3GmioqKMy+UyzZs3N5999pnbgN1zne+K3k+WLFli2rRpY3x8fEyTJk3Ml19+6daXH374wdx1110mJCTEuFwu06hRIzNs2DDnJouCggIzZcoUU6dOHePt7W1q167tNsj9zHNqZmam6devn6lRo4bx8fExderUMXFxcc4NGmXh8f8LCMAyiYmJ6tKli44cOaKQkJCK7s414/HHH9euXbv09ddfV3RXrljUyA4ZGRmKjIzU1q1bK+SnJi6GV0V3AACuZK+88opuv/12+fv7a82aNVq0aFGZxjpdS6gR/mqEFwA4h82bN2v69Ok6duyYbrjhBs2cOVOPPfZYRXfrikKN8FfjayMAAGAV7jYCAABWIbwAAACrEF4AAIBVCC8AAMAqhBcAAGAVwgsAALAK4QUAAFiF8AIAAKxCeAEAAFb5fxlkgw0YUmM/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9947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8" y="969534"/>
            <a:ext cx="6330294" cy="4337572"/>
          </a:xfrm>
          <a:prstGeom prst="rect">
            <a:avLst/>
          </a:prstGeom>
        </p:spPr>
      </p:pic>
      <p:sp>
        <p:nvSpPr>
          <p:cNvPr id="3" name="TextBox 2"/>
          <p:cNvSpPr txBox="1"/>
          <p:nvPr/>
        </p:nvSpPr>
        <p:spPr>
          <a:xfrm>
            <a:off x="8704729" y="1237129"/>
            <a:ext cx="1140056" cy="430887"/>
          </a:xfrm>
          <a:prstGeom prst="rect">
            <a:avLst/>
          </a:prstGeom>
          <a:noFill/>
        </p:spPr>
        <p:txBody>
          <a:bodyPr wrap="none" rtlCol="0">
            <a:spAutoFit/>
          </a:bodyPr>
          <a:lstStyle/>
          <a:p>
            <a:r>
              <a:rPr lang="en-US" sz="2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YEARS</a:t>
            </a:r>
          </a:p>
        </p:txBody>
      </p:sp>
      <p:sp>
        <p:nvSpPr>
          <p:cNvPr id="4" name="TextBox 3"/>
          <p:cNvSpPr txBox="1"/>
          <p:nvPr/>
        </p:nvSpPr>
        <p:spPr>
          <a:xfrm>
            <a:off x="6446520" y="2429434"/>
            <a:ext cx="5029200"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graph we can understand that there are more releases of movies around the years from </a:t>
            </a:r>
            <a:r>
              <a:rPr lang="en-US" sz="2000" dirty="0">
                <a:solidFill>
                  <a:srgbClr val="C00000"/>
                </a:solidFill>
                <a:latin typeface="Times New Roman" panose="02020603050405020304" pitchFamily="18" charset="0"/>
                <a:cs typeface="Times New Roman" panose="02020603050405020304" pitchFamily="18" charset="0"/>
              </a:rPr>
              <a:t>1995-2000</a:t>
            </a:r>
            <a:r>
              <a:rPr lang="en-US"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is a gradual increase in movie releases from </a:t>
            </a:r>
            <a:r>
              <a:rPr lang="en-US" sz="2000" dirty="0">
                <a:solidFill>
                  <a:srgbClr val="C00000"/>
                </a:solidFill>
                <a:latin typeface="Times New Roman" panose="02020603050405020304" pitchFamily="18" charset="0"/>
                <a:cs typeface="Times New Roman" panose="02020603050405020304" pitchFamily="18" charset="0"/>
              </a:rPr>
              <a:t>1990-2005</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Hence we can assume movie production is increased in </a:t>
            </a:r>
            <a:r>
              <a:rPr lang="en-US" sz="2000" dirty="0">
                <a:solidFill>
                  <a:srgbClr val="C00000"/>
                </a:solidFill>
                <a:latin typeface="Times New Roman" panose="02020603050405020304" pitchFamily="18" charset="0"/>
                <a:cs typeface="Times New Roman" panose="02020603050405020304" pitchFamily="18" charset="0"/>
              </a:rPr>
              <a:t>1990-2005</a:t>
            </a:r>
          </a:p>
        </p:txBody>
      </p:sp>
    </p:spTree>
    <p:extLst>
      <p:ext uri="{BB962C8B-B14F-4D97-AF65-F5344CB8AC3E}">
        <p14:creationId xmlns:p14="http://schemas.microsoft.com/office/powerpoint/2010/main" val="166702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77" y="1011335"/>
            <a:ext cx="4784051" cy="4127593"/>
          </a:xfrm>
          <a:prstGeom prst="rect">
            <a:avLst/>
          </a:prstGeom>
        </p:spPr>
      </p:pic>
      <p:sp>
        <p:nvSpPr>
          <p:cNvPr id="3" name="TextBox 2"/>
          <p:cNvSpPr txBox="1"/>
          <p:nvPr/>
        </p:nvSpPr>
        <p:spPr>
          <a:xfrm>
            <a:off x="7479792" y="1115568"/>
            <a:ext cx="2282997" cy="400110"/>
          </a:xfrm>
          <a:prstGeom prst="rect">
            <a:avLst/>
          </a:prstGeom>
          <a:noFill/>
        </p:spPr>
        <p:txBody>
          <a:bodyPr wrap="none" rtlCol="0">
            <a:spAutoFit/>
          </a:bodyPr>
          <a:lstStyle/>
          <a:p>
            <a:r>
              <a:rPr 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CERTIFICATION</a:t>
            </a:r>
          </a:p>
        </p:txBody>
      </p:sp>
      <p:sp>
        <p:nvSpPr>
          <p:cNvPr id="4" name="TextBox 3"/>
          <p:cNvSpPr txBox="1"/>
          <p:nvPr/>
        </p:nvSpPr>
        <p:spPr>
          <a:xfrm>
            <a:off x="5733288" y="2105635"/>
            <a:ext cx="6181344"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from the pie chart we can get to know the percentage of movies with certified </a:t>
            </a:r>
          </a:p>
          <a:p>
            <a:pPr marL="285750" indent="-28575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from pie chart there are </a:t>
            </a:r>
            <a:r>
              <a:rPr lang="en-US" sz="2000" dirty="0">
                <a:solidFill>
                  <a:srgbClr val="C00000"/>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certified movies with </a:t>
            </a:r>
            <a:r>
              <a:rPr lang="en-US" sz="2000" dirty="0">
                <a:solidFill>
                  <a:srgbClr val="C00000"/>
                </a:solidFill>
                <a:latin typeface="Times New Roman" panose="02020603050405020304" pitchFamily="18" charset="0"/>
                <a:cs typeface="Times New Roman" panose="02020603050405020304" pitchFamily="18" charset="0"/>
              </a:rPr>
              <a:t>39% </a:t>
            </a:r>
            <a:r>
              <a:rPr lang="en-US" sz="2000" dirty="0">
                <a:solidFill>
                  <a:schemeClr val="tx1"/>
                </a:solidFill>
                <a:latin typeface="Times New Roman" panose="02020603050405020304" pitchFamily="18" charset="0"/>
                <a:cs typeface="Times New Roman" panose="02020603050405020304" pitchFamily="18" charset="0"/>
              </a:rPr>
              <a:t>occupying major part of the pie </a:t>
            </a:r>
          </a:p>
          <a:p>
            <a:pPr marL="285750" indent="-28575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Only </a:t>
            </a:r>
            <a:r>
              <a:rPr lang="en-US" sz="2000" dirty="0">
                <a:solidFill>
                  <a:srgbClr val="C00000"/>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a:solidFill>
                  <a:srgbClr val="C00000"/>
                </a:solidFill>
                <a:latin typeface="Times New Roman" panose="02020603050405020304" pitchFamily="18" charset="0"/>
                <a:cs typeface="Times New Roman" panose="02020603050405020304" pitchFamily="18" charset="0"/>
              </a:rPr>
              <a:t>‘PG’ </a:t>
            </a:r>
            <a:r>
              <a:rPr lang="en-US" sz="2000" dirty="0">
                <a:solidFill>
                  <a:schemeClr val="tx1"/>
                </a:solidFill>
                <a:latin typeface="Times New Roman" panose="02020603050405020304" pitchFamily="18" charset="0"/>
                <a:cs typeface="Times New Roman" panose="02020603050405020304" pitchFamily="18" charset="0"/>
              </a:rPr>
              <a:t>rated movies has been produced</a:t>
            </a:r>
          </a:p>
        </p:txBody>
      </p:sp>
    </p:spTree>
    <p:extLst>
      <p:ext uri="{BB962C8B-B14F-4D97-AF65-F5344CB8AC3E}">
        <p14:creationId xmlns:p14="http://schemas.microsoft.com/office/powerpoint/2010/main" val="54165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46" y="493830"/>
            <a:ext cx="3827930" cy="2939895"/>
          </a:xfrm>
          <a:prstGeom prst="rect">
            <a:avLst/>
          </a:prstGeom>
        </p:spPr>
      </p:pic>
      <p:sp>
        <p:nvSpPr>
          <p:cNvPr id="3" name="TextBox 2"/>
          <p:cNvSpPr txBox="1"/>
          <p:nvPr/>
        </p:nvSpPr>
        <p:spPr>
          <a:xfrm>
            <a:off x="6176683" y="611143"/>
            <a:ext cx="4681090" cy="400110"/>
          </a:xfrm>
          <a:prstGeom prst="rect">
            <a:avLst/>
          </a:prstGeom>
          <a:noFill/>
        </p:spPr>
        <p:txBody>
          <a:bodyPr wrap="none" rtlCol="0">
            <a:spAutoFit/>
          </a:bodyPr>
          <a:lstStyle/>
          <a:p>
            <a:r>
              <a:rPr lang="en-US" sz="2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5 GROSSING and RATED MOVIES </a:t>
            </a:r>
          </a:p>
        </p:txBody>
      </p:sp>
      <p:sp>
        <p:nvSpPr>
          <p:cNvPr id="4" name="TextBox 3"/>
          <p:cNvSpPr txBox="1"/>
          <p:nvPr/>
        </p:nvSpPr>
        <p:spPr>
          <a:xfrm>
            <a:off x="5710518" y="1667435"/>
            <a:ext cx="5386832" cy="286232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data set the top most grossing movies are taken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from the plot the top five grossing movies are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Star wars , Forrest Gump, The Dark Knight, The Dark Knight Rises, Usual Suspects are the top 5 grossing movies in IMDb</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well the top rated movies are also occupied by these movies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032" y="3433724"/>
            <a:ext cx="4088579" cy="2926737"/>
          </a:xfrm>
          <a:prstGeom prst="rect">
            <a:avLst/>
          </a:prstGeom>
        </p:spPr>
      </p:pic>
    </p:spTree>
    <p:extLst>
      <p:ext uri="{BB962C8B-B14F-4D97-AF65-F5344CB8AC3E}">
        <p14:creationId xmlns:p14="http://schemas.microsoft.com/office/powerpoint/2010/main" val="159072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68"/>
            <a:ext cx="6004560" cy="4358640"/>
          </a:xfrm>
          <a:prstGeom prst="rect">
            <a:avLst/>
          </a:prstGeom>
        </p:spPr>
      </p:pic>
      <p:sp>
        <p:nvSpPr>
          <p:cNvPr id="4" name="TextBox 3"/>
          <p:cNvSpPr txBox="1"/>
          <p:nvPr/>
        </p:nvSpPr>
        <p:spPr>
          <a:xfrm>
            <a:off x="8301318" y="645459"/>
            <a:ext cx="1840568" cy="400110"/>
          </a:xfrm>
          <a:prstGeom prst="rect">
            <a:avLst/>
          </a:prstGeom>
          <a:noFill/>
        </p:spPr>
        <p:txBody>
          <a:bodyPr wrap="none" rtlCol="0">
            <a:spAutoFit/>
          </a:bodyPr>
          <a:lstStyle/>
          <a:p>
            <a:r>
              <a:rPr 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METASCORE</a:t>
            </a:r>
          </a:p>
        </p:txBody>
      </p:sp>
      <p:sp>
        <p:nvSpPr>
          <p:cNvPr id="5" name="TextBox 4"/>
          <p:cNvSpPr txBox="1"/>
          <p:nvPr/>
        </p:nvSpPr>
        <p:spPr>
          <a:xfrm>
            <a:off x="6526306" y="1550894"/>
            <a:ext cx="4867835"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metascore helps us to calculate the rating among the number of reviews given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overall movies released there are major amount of movies with metascore of </a:t>
            </a:r>
            <a:r>
              <a:rPr lang="en-US" sz="2000" dirty="0">
                <a:solidFill>
                  <a:srgbClr val="C00000"/>
                </a:solidFill>
                <a:latin typeface="Times New Roman" panose="02020603050405020304" pitchFamily="18" charset="0"/>
                <a:cs typeface="Times New Roman" panose="02020603050405020304" pitchFamily="18" charset="0"/>
              </a:rPr>
              <a:t>84</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Highest rate of metascore is </a:t>
            </a:r>
            <a:r>
              <a:rPr lang="en-US" sz="2000" dirty="0">
                <a:solidFill>
                  <a:srgbClr val="C00000"/>
                </a:solidFill>
                <a:latin typeface="Times New Roman" panose="02020603050405020304" pitchFamily="18" charset="0"/>
                <a:cs typeface="Times New Roman" panose="02020603050405020304" pitchFamily="18" charset="0"/>
              </a:rPr>
              <a:t>90</a:t>
            </a:r>
            <a:r>
              <a:rPr lang="en-US" sz="2000" dirty="0">
                <a:latin typeface="Times New Roman" panose="02020603050405020304" pitchFamily="18" charset="0"/>
                <a:cs typeface="Times New Roman" panose="02020603050405020304" pitchFamily="18" charset="0"/>
              </a:rPr>
              <a:t> which has only around </a:t>
            </a:r>
            <a:r>
              <a:rPr lang="en-US" sz="2000" dirty="0">
                <a:solidFill>
                  <a:srgbClr val="C00000"/>
                </a:solidFill>
                <a:latin typeface="Times New Roman" panose="02020603050405020304" pitchFamily="18" charset="0"/>
                <a:cs typeface="Times New Roman" panose="02020603050405020304" pitchFamily="18" charset="0"/>
              </a:rPr>
              <a:t>10-11</a:t>
            </a:r>
            <a:r>
              <a:rPr lang="en-US" sz="2000" dirty="0">
                <a:latin typeface="Times New Roman" panose="02020603050405020304" pitchFamily="18" charset="0"/>
                <a:cs typeface="Times New Roman" panose="02020603050405020304" pitchFamily="18" charset="0"/>
              </a:rPr>
              <a:t> range from the graph</a:t>
            </a:r>
          </a:p>
        </p:txBody>
      </p:sp>
    </p:spTree>
    <p:extLst>
      <p:ext uri="{BB962C8B-B14F-4D97-AF65-F5344CB8AC3E}">
        <p14:creationId xmlns:p14="http://schemas.microsoft.com/office/powerpoint/2010/main" val="692641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6701" y="1472733"/>
            <a:ext cx="7199517" cy="3637150"/>
          </a:xfrm>
          <a:prstGeom prst="rect">
            <a:avLst/>
          </a:prstGeom>
        </p:spPr>
      </p:pic>
      <p:sp>
        <p:nvSpPr>
          <p:cNvPr id="3" name="TextBox 2"/>
          <p:cNvSpPr txBox="1"/>
          <p:nvPr/>
        </p:nvSpPr>
        <p:spPr>
          <a:xfrm>
            <a:off x="7835153" y="394447"/>
            <a:ext cx="3703258" cy="400110"/>
          </a:xfrm>
          <a:prstGeom prst="rect">
            <a:avLst/>
          </a:prstGeom>
          <a:noFill/>
        </p:spPr>
        <p:txBody>
          <a:bodyPr wrap="none" rtlCol="0">
            <a:spAutoFit/>
          </a:bodyPr>
          <a:lstStyle/>
          <a:p>
            <a:r>
              <a:rPr 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GENRES BASED ON RATING</a:t>
            </a:r>
          </a:p>
        </p:txBody>
      </p:sp>
      <p:sp>
        <p:nvSpPr>
          <p:cNvPr id="4" name="TextBox 3"/>
          <p:cNvSpPr txBox="1"/>
          <p:nvPr/>
        </p:nvSpPr>
        <p:spPr>
          <a:xfrm>
            <a:off x="8055864" y="1676400"/>
            <a:ext cx="3209544" cy="1815882"/>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From the observations mostly thriller movies are having major amount of ratings</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Combination of action thriller adventure has around</a:t>
            </a:r>
            <a:r>
              <a:rPr lang="en-US" sz="1600" dirty="0">
                <a:solidFill>
                  <a:srgbClr val="C00000"/>
                </a:solidFill>
                <a:latin typeface="Times New Roman" panose="02020603050405020304" pitchFamily="18" charset="0"/>
                <a:cs typeface="Times New Roman" panose="02020603050405020304" pitchFamily="18" charset="0"/>
              </a:rPr>
              <a:t> 8.5-9.5 </a:t>
            </a:r>
            <a:r>
              <a:rPr lang="en-US" sz="1600" dirty="0">
                <a:latin typeface="Times New Roman" panose="02020603050405020304" pitchFamily="18" charset="0"/>
                <a:cs typeface="Times New Roman" panose="02020603050405020304" pitchFamily="18" charset="0"/>
              </a:rPr>
              <a:t>stars in </a:t>
            </a:r>
            <a:r>
              <a:rPr lang="en-US" sz="1600" dirty="0">
                <a:solidFill>
                  <a:srgbClr val="C00000"/>
                </a:solidFill>
                <a:latin typeface="Times New Roman" panose="02020603050405020304" pitchFamily="18" charset="0"/>
                <a:cs typeface="Times New Roman" panose="02020603050405020304" pitchFamily="18" charset="0"/>
              </a:rPr>
              <a:t>IMDb</a:t>
            </a:r>
            <a:r>
              <a:rPr lang="en-US" sz="1600" dirty="0">
                <a:latin typeface="Times New Roman" panose="02020603050405020304" pitchFamily="18" charset="0"/>
                <a:cs typeface="Times New Roman" panose="02020603050405020304" pitchFamily="18" charset="0"/>
              </a:rPr>
              <a:t> rating</a:t>
            </a:r>
          </a:p>
          <a:p>
            <a:pPr marL="342900" indent="-34290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29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1"/>
            <a:ext cx="8962000" cy="132339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Name : </a:t>
            </a: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M.V.MURALI MOHAN (B.TECH,MECHANICAL ENGINEERING)</a:t>
            </a:r>
            <a:endParaRPr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US"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US"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I opted to do Data science  for it helps me </a:t>
            </a: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to </a:t>
            </a:r>
            <a:r>
              <a:rPr lang="en-US" sz="2000" b="1">
                <a:solidFill>
                  <a:schemeClr val="dk1"/>
                </a:solidFill>
                <a:latin typeface="Times New Roman" panose="02020603050405020304" pitchFamily="18" charset="0"/>
                <a:ea typeface="Calibri"/>
                <a:cs typeface="Times New Roman" panose="02020603050405020304" pitchFamily="18" charset="0"/>
                <a:sym typeface="Calibri"/>
              </a:rPr>
              <a:t>get good job.</a:t>
            </a:r>
            <a:endParaRPr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400" b="1" i="0" u="none" strike="noStrike" cap="none" dirty="0">
                <a:solidFill>
                  <a:srgbClr val="FF0000"/>
                </a:solidFill>
                <a:effectLst>
                  <a:outerShdw blurRad="38100" dist="38100" dir="2700000" algn="tl">
                    <a:srgbClr val="000000">
                      <a:alpha val="43137"/>
                    </a:srgbClr>
                  </a:outerShdw>
                </a:effectLst>
                <a:latin typeface="Times New Roman" panose="02020603050405020304" pitchFamily="18" charset="0"/>
                <a:ea typeface="Lato Black"/>
                <a:cs typeface="Times New Roman" panose="02020603050405020304" pitchFamily="18" charset="0"/>
                <a:sym typeface="Lato Black"/>
              </a:rPr>
              <a:t>About me:</a:t>
            </a:r>
            <a:endParaRPr sz="2400" b="1" i="0" u="none" strike="noStrike" cap="none" dirty="0">
              <a:solidFill>
                <a:srgbClr val="FF0000"/>
              </a:solidFill>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312" y="527797"/>
            <a:ext cx="6073140" cy="4762500"/>
          </a:xfrm>
          <a:prstGeom prst="rect">
            <a:avLst/>
          </a:prstGeom>
        </p:spPr>
      </p:pic>
      <p:sp>
        <p:nvSpPr>
          <p:cNvPr id="3" name="TextBox 2"/>
          <p:cNvSpPr txBox="1"/>
          <p:nvPr/>
        </p:nvSpPr>
        <p:spPr>
          <a:xfrm>
            <a:off x="7909560" y="373908"/>
            <a:ext cx="2423160"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CERTIFICATES</a:t>
            </a:r>
          </a:p>
        </p:txBody>
      </p:sp>
      <p:sp>
        <p:nvSpPr>
          <p:cNvPr id="4" name="TextBox 3"/>
          <p:cNvSpPr txBox="1"/>
          <p:nvPr/>
        </p:nvSpPr>
        <p:spPr>
          <a:xfrm>
            <a:off x="7013449" y="1298448"/>
            <a:ext cx="4718304"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Choosing </a:t>
            </a:r>
            <a:r>
              <a:rPr lang="en-US" sz="1600" dirty="0">
                <a:solidFill>
                  <a:srgbClr val="C00000"/>
                </a:solidFill>
                <a:latin typeface="Times New Roman" panose="02020603050405020304" pitchFamily="18" charset="0"/>
                <a:cs typeface="Times New Roman" panose="02020603050405020304" pitchFamily="18" charset="0"/>
              </a:rPr>
              <a:t>top 10 </a:t>
            </a:r>
            <a:r>
              <a:rPr lang="en-US" sz="1600" dirty="0">
                <a:latin typeface="Times New Roman" panose="02020603050405020304" pitchFamily="18" charset="0"/>
                <a:cs typeface="Times New Roman" panose="02020603050405020304" pitchFamily="18" charset="0"/>
              </a:rPr>
              <a:t>grossing movies with certification given by film board </a:t>
            </a:r>
          </a:p>
          <a:p>
            <a:pPr marL="285750" indent="-285750">
              <a:buFont typeface="Wingdings" panose="05000000000000000000" pitchFamily="2" charset="2"/>
              <a:buChar char="Ø"/>
            </a:pPr>
            <a:r>
              <a:rPr lang="en-US" sz="1600" dirty="0">
                <a:solidFill>
                  <a:srgbClr val="C00000"/>
                </a:solidFill>
                <a:latin typeface="Times New Roman" panose="02020603050405020304" pitchFamily="18" charset="0"/>
                <a:cs typeface="Times New Roman" panose="02020603050405020304" pitchFamily="18" charset="0"/>
              </a:rPr>
              <a:t>the lord of the rings </a:t>
            </a:r>
            <a:r>
              <a:rPr lang="en-US" sz="1600" dirty="0">
                <a:latin typeface="Times New Roman" panose="02020603050405020304" pitchFamily="18" charset="0"/>
                <a:cs typeface="Times New Roman" panose="02020603050405020304" pitchFamily="18" charset="0"/>
              </a:rPr>
              <a:t>movie which has highest gross collection got</a:t>
            </a:r>
            <a:r>
              <a:rPr lang="en-US" sz="1600" dirty="0">
                <a:solidFill>
                  <a:srgbClr val="C00000"/>
                </a:solidFill>
                <a:latin typeface="Times New Roman" panose="02020603050405020304" pitchFamily="18" charset="0"/>
                <a:cs typeface="Times New Roman" panose="02020603050405020304" pitchFamily="18" charset="0"/>
              </a:rPr>
              <a:t> R </a:t>
            </a:r>
            <a:r>
              <a:rPr lang="en-US" sz="1600" dirty="0">
                <a:latin typeface="Times New Roman" panose="02020603050405020304" pitchFamily="18" charset="0"/>
                <a:cs typeface="Times New Roman" panose="02020603050405020304" pitchFamily="18" charset="0"/>
              </a:rPr>
              <a:t>certification from the film board</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least gross collected movie</a:t>
            </a:r>
            <a:r>
              <a:rPr lang="en-US" sz="1600" dirty="0">
                <a:solidFill>
                  <a:srgbClr val="C00000"/>
                </a:solidFill>
                <a:latin typeface="Times New Roman" panose="02020603050405020304" pitchFamily="18" charset="0"/>
                <a:cs typeface="Times New Roman" panose="02020603050405020304" pitchFamily="18" charset="0"/>
              </a:rPr>
              <a:t> Casablanca </a:t>
            </a:r>
            <a:r>
              <a:rPr lang="en-US" sz="1600" dirty="0">
                <a:latin typeface="Times New Roman" panose="02020603050405020304" pitchFamily="18" charset="0"/>
                <a:cs typeface="Times New Roman" panose="02020603050405020304" pitchFamily="18" charset="0"/>
              </a:rPr>
              <a:t>got</a:t>
            </a:r>
            <a:r>
              <a:rPr lang="en-US" sz="1600" dirty="0">
                <a:solidFill>
                  <a:srgbClr val="C00000"/>
                </a:solidFill>
                <a:latin typeface="Times New Roman" panose="02020603050405020304" pitchFamily="18" charset="0"/>
                <a:cs typeface="Times New Roman" panose="02020603050405020304" pitchFamily="18" charset="0"/>
              </a:rPr>
              <a:t> U </a:t>
            </a:r>
            <a:r>
              <a:rPr lang="en-US" sz="1600" dirty="0">
                <a:latin typeface="Times New Roman" panose="02020603050405020304" pitchFamily="18" charset="0"/>
                <a:cs typeface="Times New Roman" panose="02020603050405020304" pitchFamily="18" charset="0"/>
              </a:rPr>
              <a:t>certification from the film board</a:t>
            </a:r>
          </a:p>
        </p:txBody>
      </p:sp>
    </p:spTree>
    <p:extLst>
      <p:ext uri="{BB962C8B-B14F-4D97-AF65-F5344CB8AC3E}">
        <p14:creationId xmlns:p14="http://schemas.microsoft.com/office/powerpoint/2010/main" val="118228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58" y="506058"/>
            <a:ext cx="6827520" cy="4770120"/>
          </a:xfrm>
          <a:prstGeom prst="rect">
            <a:avLst/>
          </a:prstGeom>
        </p:spPr>
      </p:pic>
      <p:sp>
        <p:nvSpPr>
          <p:cNvPr id="3" name="TextBox 2"/>
          <p:cNvSpPr txBox="1"/>
          <p:nvPr/>
        </p:nvSpPr>
        <p:spPr>
          <a:xfrm>
            <a:off x="8257032" y="506058"/>
            <a:ext cx="1636776" cy="400110"/>
          </a:xfrm>
          <a:prstGeom prst="rect">
            <a:avLst/>
          </a:prstGeom>
          <a:noFill/>
        </p:spPr>
        <p:txBody>
          <a:bodyPr wrap="square" rtlCol="0">
            <a:spAutoFit/>
          </a:bodyPr>
          <a:lstStyle/>
          <a:p>
            <a:r>
              <a:rPr lang="en-US" sz="2000" dirty="0">
                <a:solidFill>
                  <a:srgbClr val="C00000"/>
                </a:solidFill>
                <a:latin typeface="Times New Roman" panose="02020603050405020304" pitchFamily="18" charset="0"/>
                <a:cs typeface="Times New Roman" panose="02020603050405020304" pitchFamily="18" charset="0"/>
              </a:rPr>
              <a:t>HEATMAP</a:t>
            </a:r>
          </a:p>
        </p:txBody>
      </p:sp>
      <p:sp>
        <p:nvSpPr>
          <p:cNvPr id="4" name="TextBox 3"/>
          <p:cNvSpPr txBox="1"/>
          <p:nvPr/>
        </p:nvSpPr>
        <p:spPr>
          <a:xfrm>
            <a:off x="7295478" y="1389889"/>
            <a:ext cx="4107090" cy="280076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heat map is used to find the relation strength between the numerical data from the data frame</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Relation between data points are classified by the color intensity</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the color is lite the relation is weaker and high color has the strong bond between the data points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From heat map gross and year has positive correlation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Runtime and year has negative relation </a:t>
            </a:r>
          </a:p>
        </p:txBody>
      </p:sp>
    </p:spTree>
    <p:extLst>
      <p:ext uri="{BB962C8B-B14F-4D97-AF65-F5344CB8AC3E}">
        <p14:creationId xmlns:p14="http://schemas.microsoft.com/office/powerpoint/2010/main" val="393444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 y="722376"/>
            <a:ext cx="3520440"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 FACED</a:t>
            </a:r>
          </a:p>
        </p:txBody>
      </p:sp>
      <p:sp>
        <p:nvSpPr>
          <p:cNvPr id="3" name="TextBox 2"/>
          <p:cNvSpPr txBox="1"/>
          <p:nvPr/>
        </p:nvSpPr>
        <p:spPr>
          <a:xfrm>
            <a:off x="777240" y="1497389"/>
            <a:ext cx="8055864" cy="2554545"/>
          </a:xfrm>
          <a:prstGeom prst="rect">
            <a:avLst/>
          </a:prstGeom>
          <a:noFill/>
        </p:spPr>
        <p:txBody>
          <a:bodyPr wrap="square" rtlCol="0">
            <a:spAutoFit/>
          </a:bodyPr>
          <a:lstStyle/>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Finding the website for data collection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faced more Challenge while Collecting the data from Website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Cleaning of data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44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452" y="496054"/>
            <a:ext cx="2312548" cy="400110"/>
          </a:xfrm>
          <a:prstGeom prst="rect">
            <a:avLst/>
          </a:prstGeom>
        </p:spPr>
        <p:txBody>
          <a:bodyPr wrap="square">
            <a:spAutoFit/>
          </a:bodyPr>
          <a:lstStyle/>
          <a:p>
            <a:r>
              <a:rPr 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CONCLUSIONS</a:t>
            </a:r>
          </a:p>
        </p:txBody>
      </p:sp>
      <p:sp>
        <p:nvSpPr>
          <p:cNvPr id="3" name="TextBox 2"/>
          <p:cNvSpPr txBox="1"/>
          <p:nvPr/>
        </p:nvSpPr>
        <p:spPr>
          <a:xfrm>
            <a:off x="1147482" y="1299882"/>
            <a:ext cx="10004612" cy="2308324"/>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From ratings we can conclude that the top rated movies are very few compared to other movies.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Movie production is increased in </a:t>
            </a:r>
            <a:r>
              <a:rPr lang="en-US" sz="1800" dirty="0">
                <a:solidFill>
                  <a:srgbClr val="C00000"/>
                </a:solidFill>
                <a:latin typeface="Times New Roman" panose="02020603050405020304" pitchFamily="18" charset="0"/>
                <a:cs typeface="Times New Roman" panose="02020603050405020304" pitchFamily="18" charset="0"/>
              </a:rPr>
              <a:t>1990-2005 .</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Star wars is the top grossing movies in IMDb.</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dark knight is the top rated movie in IMDb.</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From the overall movies released there are major amount of movies with metascore of </a:t>
            </a:r>
            <a:r>
              <a:rPr lang="en-US" sz="1800" dirty="0">
                <a:solidFill>
                  <a:srgbClr val="C00000"/>
                </a:solidFill>
                <a:latin typeface="Times New Roman" panose="02020603050405020304" pitchFamily="18" charset="0"/>
                <a:cs typeface="Times New Roman" panose="02020603050405020304" pitchFamily="18" charset="0"/>
              </a:rPr>
              <a:t>84.</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Combination of action thriller adventure has around</a:t>
            </a:r>
            <a:r>
              <a:rPr lang="en-US" sz="1800" dirty="0">
                <a:solidFill>
                  <a:srgbClr val="C00000"/>
                </a:solidFill>
                <a:latin typeface="Times New Roman" panose="02020603050405020304" pitchFamily="18" charset="0"/>
                <a:cs typeface="Times New Roman" panose="02020603050405020304" pitchFamily="18" charset="0"/>
              </a:rPr>
              <a:t> 8.5-9.5 </a:t>
            </a:r>
            <a:r>
              <a:rPr lang="en-US" sz="1800" dirty="0">
                <a:latin typeface="Times New Roman" panose="02020603050405020304" pitchFamily="18" charset="0"/>
                <a:cs typeface="Times New Roman" panose="02020603050405020304" pitchFamily="18" charset="0"/>
              </a:rPr>
              <a:t>stars in </a:t>
            </a:r>
            <a:r>
              <a:rPr lang="en-US" sz="1800" dirty="0">
                <a:solidFill>
                  <a:srgbClr val="C00000"/>
                </a:solidFill>
                <a:latin typeface="Times New Roman" panose="02020603050405020304" pitchFamily="18" charset="0"/>
                <a:cs typeface="Times New Roman" panose="02020603050405020304" pitchFamily="18" charset="0"/>
              </a:rPr>
              <a:t>IMDb</a:t>
            </a:r>
            <a:r>
              <a:rPr lang="en-US" sz="1800" dirty="0">
                <a:latin typeface="Times New Roman" panose="02020603050405020304" pitchFamily="18" charset="0"/>
                <a:cs typeface="Times New Roman" panose="02020603050405020304" pitchFamily="18" charset="0"/>
              </a:rPr>
              <a:t> rating.</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From the above data analysis we can suggest genre, top grossing movies, high rated movies to users for watching</a:t>
            </a:r>
            <a:r>
              <a:rPr lang="en-US"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496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5B133-121F-5F19-A303-D4CCB1D82B45}"/>
              </a:ext>
            </a:extLst>
          </p:cNvPr>
          <p:cNvSpPr txBox="1"/>
          <p:nvPr/>
        </p:nvSpPr>
        <p:spPr>
          <a:xfrm>
            <a:off x="121298" y="279918"/>
            <a:ext cx="4096139" cy="461665"/>
          </a:xfrm>
          <a:prstGeom prst="rect">
            <a:avLst/>
          </a:prstGeom>
          <a:noFill/>
        </p:spPr>
        <p:txBody>
          <a:bodyPr wrap="square" rtlCol="0">
            <a:spAutoFit/>
          </a:bodyPr>
          <a:lstStyle/>
          <a:p>
            <a:r>
              <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PREFACE</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0AF97B12-F5D6-8508-B748-2722C95D36D9}"/>
              </a:ext>
            </a:extLst>
          </p:cNvPr>
          <p:cNvSpPr txBox="1"/>
          <p:nvPr/>
        </p:nvSpPr>
        <p:spPr>
          <a:xfrm>
            <a:off x="1346045" y="741583"/>
            <a:ext cx="5610566" cy="563231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PROBLEM STATEMENT</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TOOLS (LIBRARIES)USED</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RAW DATA</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CLEANED DATA</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DATA VISUALIZATION</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OBSERVATIONS</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49507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4166" y="107577"/>
            <a:ext cx="3980328" cy="461665"/>
          </a:xfrm>
          <a:prstGeom prst="rect">
            <a:avLst/>
          </a:prstGeom>
        </p:spPr>
        <p:txBody>
          <a:bodyPr wrap="square">
            <a:spAutoFit/>
          </a:bodyPr>
          <a:lstStyle/>
          <a:p>
            <a:pPr algn="ctr"/>
            <a:r>
              <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pic>
        <p:nvPicPr>
          <p:cNvPr id="3" name="Picture 2">
            <a:extLst>
              <a:ext uri="{FF2B5EF4-FFF2-40B4-BE49-F238E27FC236}">
                <a16:creationId xmlns:a16="http://schemas.microsoft.com/office/drawing/2014/main" id="{D1446D72-ACA4-76AE-2298-A476768F8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085" y="715744"/>
            <a:ext cx="3926535" cy="1980339"/>
          </a:xfrm>
          <a:prstGeom prst="rect">
            <a:avLst/>
          </a:prstGeom>
          <a:effectLst>
            <a:outerShdw blurRad="50800" dist="38100" dir="16200000" rotWithShape="0">
              <a:prstClr val="black">
                <a:alpha val="40000"/>
              </a:prstClr>
            </a:outerShdw>
          </a:effectLst>
        </p:spPr>
      </p:pic>
      <p:sp>
        <p:nvSpPr>
          <p:cNvPr id="4" name="Rectangle 3"/>
          <p:cNvSpPr/>
          <p:nvPr/>
        </p:nvSpPr>
        <p:spPr>
          <a:xfrm>
            <a:off x="546847" y="2977388"/>
            <a:ext cx="11250706" cy="300274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Internet Movie Database (IMDb) is an online database of information related to films, television series, podcasts, home videos, video games, and streaming content online – including cast, production crew and personal biographies, plot summaries, trivia, ratings, and fan and critical reviews. </a:t>
            </a:r>
          </a:p>
          <a:p>
            <a:pPr marL="285750" indent="-285750" algn="just">
              <a:lnSpc>
                <a:spcPct val="150000"/>
              </a:lnSpc>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IMDb began as a fan-operated movie database on the Usenet group "rec.arts.movies" in 1990, and moved to the Web in 1993. Since 1998, it has been owned and operated by IMDb.com, Inc., a subsidiary of Amazon.</a:t>
            </a:r>
          </a:p>
          <a:p>
            <a:pPr marL="285750" indent="-285750" algn="just">
              <a:lnSpc>
                <a:spcPct val="150000"/>
              </a:lnSpc>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As of March 2022, the database contained some 10.1 million titles (including television episodes) and 11.5 million person records. Additionally, the site had 83 million registered users. The site's message boards were disabled in February 2017.</a:t>
            </a:r>
          </a:p>
          <a:p>
            <a:pPr marL="285750" indent="-285750" algn="just">
              <a:lnSpc>
                <a:spcPct val="150000"/>
              </a:lnSpc>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As of 2019, IMDb is the 52nd most visited website in the world, according to website ranker Alexa.</a:t>
            </a:r>
          </a:p>
        </p:txBody>
      </p:sp>
    </p:spTree>
    <p:extLst>
      <p:ext uri="{BB962C8B-B14F-4D97-AF65-F5344CB8AC3E}">
        <p14:creationId xmlns:p14="http://schemas.microsoft.com/office/powerpoint/2010/main" val="186842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104" y="155394"/>
            <a:ext cx="3749745" cy="461665"/>
          </a:xfrm>
          <a:prstGeom prst="rect">
            <a:avLst/>
          </a:prstGeom>
        </p:spPr>
        <p:txBody>
          <a:bodyPr wrap="none">
            <a:spAutoFit/>
          </a:bodyPr>
          <a:lstStyle/>
          <a:p>
            <a:pPr algn="ctr"/>
            <a:r>
              <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681318" y="1230138"/>
            <a:ext cx="11107271" cy="2246769"/>
          </a:xfrm>
          <a:prstGeom prst="rect">
            <a:avLst/>
          </a:prstGeom>
        </p:spPr>
        <p:txBody>
          <a:bodyPr wrap="square">
            <a:spAutoFit/>
          </a:bodyPr>
          <a:lstStyle/>
          <a:p>
            <a:pPr marL="457200" indent="-4572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Perform analysis and suggest basic recommendations based on Gross and which users prefer</a:t>
            </a:r>
          </a:p>
          <a:p>
            <a:pPr algn="just"/>
            <a:endParaRPr lang="en-IN" sz="20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Comparison of gross for different Genres</a:t>
            </a:r>
          </a:p>
          <a:p>
            <a:pPr algn="just"/>
            <a:endParaRPr lang="en-IN" sz="20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Recommendations that are based on Rating</a:t>
            </a:r>
          </a:p>
          <a:p>
            <a:pPr algn="just"/>
            <a:endParaRPr lang="en-IN" sz="20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This project helps us to understand the correlation between these factors </a:t>
            </a:r>
          </a:p>
        </p:txBody>
      </p:sp>
    </p:spTree>
    <p:extLst>
      <p:ext uri="{BB962C8B-B14F-4D97-AF65-F5344CB8AC3E}">
        <p14:creationId xmlns:p14="http://schemas.microsoft.com/office/powerpoint/2010/main" val="173318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6438" y="2265453"/>
            <a:ext cx="2716306" cy="3416320"/>
          </a:xfrm>
          <a:prstGeom prst="rect">
            <a:avLst/>
          </a:prstGeom>
        </p:spPr>
        <p:txBody>
          <a:bodyPr wrap="square">
            <a:spAutoFit/>
          </a:bodyPr>
          <a:lstStyle/>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Requests</a:t>
            </a: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Beautiful Soup</a:t>
            </a: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err="1">
                <a:latin typeface="Times New Roman" panose="02020603050405020304" pitchFamily="18" charset="0"/>
                <a:cs typeface="Times New Roman" panose="02020603050405020304" pitchFamily="18" charset="0"/>
              </a:rPr>
              <a:t>NumPy</a:t>
            </a: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err="1">
                <a:latin typeface="Times New Roman" panose="02020603050405020304" pitchFamily="18" charset="0"/>
                <a:cs typeface="Times New Roman" panose="02020603050405020304" pitchFamily="18" charset="0"/>
              </a:rPr>
              <a:t>Matplotlib</a:t>
            </a: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err="1">
                <a:latin typeface="Times New Roman" panose="02020603050405020304" pitchFamily="18" charset="0"/>
                <a:cs typeface="Times New Roman" panose="02020603050405020304" pitchFamily="18" charset="0"/>
              </a:rPr>
              <a:t>Seaborn</a:t>
            </a: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035180" y="137465"/>
            <a:ext cx="4121641" cy="461665"/>
          </a:xfrm>
          <a:prstGeom prst="rect">
            <a:avLst/>
          </a:prstGeom>
        </p:spPr>
        <p:txBody>
          <a:bodyPr wrap="none">
            <a:spAutoFit/>
          </a:bodyPr>
          <a:lstStyle/>
          <a:p>
            <a:pPr algn="ctr"/>
            <a:r>
              <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 (LIBRARIES) USED</a:t>
            </a:r>
          </a:p>
        </p:txBody>
      </p:sp>
      <p:pic>
        <p:nvPicPr>
          <p:cNvPr id="4" name="Picture 2" descr="Python Logo, symbol, meaning, history, PNG, brand">
            <a:extLst>
              <a:ext uri="{FF2B5EF4-FFF2-40B4-BE49-F238E27FC236}">
                <a16:creationId xmlns:a16="http://schemas.microsoft.com/office/drawing/2014/main" id="{25A488DD-E340-2264-757E-DC82AF7FB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748" y="817853"/>
            <a:ext cx="2394814" cy="179871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pic>
        <p:nvPicPr>
          <p:cNvPr id="5" name="Picture 4" descr="Beautiful Soup | Great Learning">
            <a:extLst>
              <a:ext uri="{FF2B5EF4-FFF2-40B4-BE49-F238E27FC236}">
                <a16:creationId xmlns:a16="http://schemas.microsoft.com/office/drawing/2014/main" id="{1811E284-DB6B-9388-5669-6C9EF31B5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202" y="781826"/>
            <a:ext cx="3329008" cy="1269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ow to create NumPy arrays from scratch? | by Tanu N Prabhu | Towards Data  Science">
            <a:extLst>
              <a:ext uri="{FF2B5EF4-FFF2-40B4-BE49-F238E27FC236}">
                <a16:creationId xmlns:a16="http://schemas.microsoft.com/office/drawing/2014/main" id="{C27E28AC-07CA-C67D-DC68-D0C6F340F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346" y="2909108"/>
            <a:ext cx="3190116" cy="12698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Matplotlib logo — Matplotlib 3.6.3 documentation">
            <a:extLst>
              <a:ext uri="{FF2B5EF4-FFF2-40B4-BE49-F238E27FC236}">
                <a16:creationId xmlns:a16="http://schemas.microsoft.com/office/drawing/2014/main" id="{39772E6D-E0A2-B9CD-4EEF-E593CAA103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9688" y="4905809"/>
            <a:ext cx="3058618" cy="6087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8" descr="Discussion of seaborn logo · Issue #2243 · mwaskom/seaborn · GitHub">
            <a:extLst>
              <a:ext uri="{FF2B5EF4-FFF2-40B4-BE49-F238E27FC236}">
                <a16:creationId xmlns:a16="http://schemas.microsoft.com/office/drawing/2014/main" id="{616F1949-B8B3-8766-000A-E4737174EA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935" y="2265453"/>
            <a:ext cx="2338536" cy="2327094"/>
          </a:xfrm>
          <a:prstGeom prst="rect">
            <a:avLst/>
          </a:prstGeom>
          <a:solidFill>
            <a:schemeClr val="accent1">
              <a:lumMod val="50000"/>
            </a:schemeClr>
          </a:solidFill>
        </p:spPr>
      </p:pic>
      <p:pic>
        <p:nvPicPr>
          <p:cNvPr id="9" name="Picture 2" descr="pandas-tutorial · GitHub Topics · GitHub">
            <a:extLst>
              <a:ext uri="{FF2B5EF4-FFF2-40B4-BE49-F238E27FC236}">
                <a16:creationId xmlns:a16="http://schemas.microsoft.com/office/drawing/2014/main" id="{14A76D78-84FE-4E7B-3B1E-DAA74763C1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5346" y="4405370"/>
            <a:ext cx="2981740" cy="160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5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64030"/>
            <a:ext cx="10820400"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Web Scrapping Is an automatic way to retrieve unstructured data from   a website and store them in a structured format.</a:t>
            </a:r>
          </a:p>
        </p:txBody>
      </p:sp>
      <p:sp>
        <p:nvSpPr>
          <p:cNvPr id="3" name="Rectangle 2"/>
          <p:cNvSpPr/>
          <p:nvPr/>
        </p:nvSpPr>
        <p:spPr>
          <a:xfrm>
            <a:off x="905434" y="2724851"/>
            <a:ext cx="10192872" cy="3785652"/>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Taking the website  that you want to work.</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Access the URL of website using code and download all  </a:t>
            </a:r>
          </a:p>
          <a:p>
            <a:r>
              <a:rPr lang="en-US" sz="2000" dirty="0">
                <a:latin typeface="Times New Roman" panose="02020603050405020304" pitchFamily="18" charset="0"/>
                <a:cs typeface="Times New Roman" panose="02020603050405020304" pitchFamily="18" charset="0"/>
              </a:rPr>
              <a:t>       the HTML contents on the page.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Find out the request-response that gives you the data </a:t>
            </a:r>
          </a:p>
          <a:p>
            <a:r>
              <a:rPr lang="en-US" sz="2000" dirty="0">
                <a:latin typeface="Times New Roman" panose="02020603050405020304" pitchFamily="18" charset="0"/>
                <a:cs typeface="Times New Roman" panose="02020603050405020304" pitchFamily="18" charset="0"/>
              </a:rPr>
              <a:t>       that you want.</a:t>
            </a:r>
          </a:p>
          <a:p>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Depending on the type of request(post or get)simulate </a:t>
            </a:r>
          </a:p>
          <a:p>
            <a:r>
              <a:rPr lang="en-US" sz="2000" dirty="0">
                <a:latin typeface="Times New Roman" panose="02020603050405020304" pitchFamily="18" charset="0"/>
                <a:cs typeface="Times New Roman" panose="02020603050405020304" pitchFamily="18" charset="0"/>
              </a:rPr>
              <a:t>       the request in your code and retrieve the data from API</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Extract out useful info that you need.</a:t>
            </a:r>
          </a:p>
        </p:txBody>
      </p:sp>
      <p:sp>
        <p:nvSpPr>
          <p:cNvPr id="5" name="TextBox 4"/>
          <p:cNvSpPr txBox="1"/>
          <p:nvPr/>
        </p:nvSpPr>
        <p:spPr>
          <a:xfrm>
            <a:off x="3953435" y="242047"/>
            <a:ext cx="2776722" cy="461665"/>
          </a:xfrm>
          <a:prstGeom prst="rect">
            <a:avLst/>
          </a:prstGeom>
          <a:noFill/>
        </p:spPr>
        <p:txBody>
          <a:bodyPr wrap="none" rtlCol="0">
            <a:spAutoFit/>
          </a:bodyPr>
          <a:lstStyle/>
          <a:p>
            <a:r>
              <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a:t>
            </a:r>
            <a:r>
              <a:rPr lang="en-I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SCRAPPING</a:t>
            </a:r>
            <a:endParaRPr 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4598894" y="1917551"/>
            <a:ext cx="1703294"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a:t>
            </a:r>
          </a:p>
        </p:txBody>
      </p:sp>
    </p:spTree>
    <p:extLst>
      <p:ext uri="{BB962C8B-B14F-4D97-AF65-F5344CB8AC3E}">
        <p14:creationId xmlns:p14="http://schemas.microsoft.com/office/powerpoint/2010/main" val="81937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2685" y="98612"/>
            <a:ext cx="3222357" cy="461665"/>
          </a:xfrm>
          <a:prstGeom prst="rect">
            <a:avLst/>
          </a:prstGeom>
          <a:noFill/>
        </p:spPr>
        <p:txBody>
          <a:bodyPr wrap="square" rtlCol="0">
            <a:spAutoFit/>
          </a:bodyPr>
          <a:lstStyle/>
          <a:p>
            <a:pPr algn="ct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COLLECTION</a:t>
            </a:r>
          </a:p>
        </p:txBody>
      </p:sp>
      <p:sp>
        <p:nvSpPr>
          <p:cNvPr id="3" name="TextBox 2"/>
          <p:cNvSpPr txBox="1"/>
          <p:nvPr/>
        </p:nvSpPr>
        <p:spPr>
          <a:xfrm>
            <a:off x="1066800" y="636494"/>
            <a:ext cx="9628094" cy="400110"/>
          </a:xfrm>
          <a:prstGeom prst="rect">
            <a:avLst/>
          </a:prstGeom>
          <a:noFill/>
        </p:spPr>
        <p:txBody>
          <a:bodyPr wrap="square" rtlCol="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https://www.imdb.com/list/ls050782187/?sort=list_order,asc&amp;st_dt=&amp;mode=detail&amp;page=1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1166563"/>
            <a:ext cx="10273553" cy="5007265"/>
          </a:xfrm>
          <a:prstGeom prst="rect">
            <a:avLst/>
          </a:prstGeom>
        </p:spPr>
      </p:pic>
    </p:spTree>
    <p:extLst>
      <p:ext uri="{BB962C8B-B14F-4D97-AF65-F5344CB8AC3E}">
        <p14:creationId xmlns:p14="http://schemas.microsoft.com/office/powerpoint/2010/main" val="79240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5059" y="152399"/>
            <a:ext cx="1888659" cy="461665"/>
          </a:xfrm>
          <a:prstGeom prst="rect">
            <a:avLst/>
          </a:prstGeom>
          <a:noFill/>
        </p:spPr>
        <p:txBody>
          <a:bodyPr wrap="non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RAW</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96" y="826097"/>
            <a:ext cx="10954583" cy="4221032"/>
          </a:xfrm>
          <a:prstGeom prst="rect">
            <a:avLst/>
          </a:prstGeom>
        </p:spPr>
      </p:pic>
    </p:spTree>
    <p:extLst>
      <p:ext uri="{BB962C8B-B14F-4D97-AF65-F5344CB8AC3E}">
        <p14:creationId xmlns:p14="http://schemas.microsoft.com/office/powerpoint/2010/main" val="36671989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2982</TotalTime>
  <Words>859</Words>
  <Application>Microsoft Office PowerPoint</Application>
  <PresentationFormat>Widescreen</PresentationFormat>
  <Paragraphs>139</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Wingdings</vt:lpstr>
      <vt:lpstr>Tahoma</vt:lpstr>
      <vt:lpstr>Times New Roman</vt:lpstr>
      <vt:lpstr>Calibri</vt:lpstr>
      <vt:lpstr>Lato Black</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Murali Makkena</cp:lastModifiedBy>
  <cp:revision>35</cp:revision>
  <dcterms:created xsi:type="dcterms:W3CDTF">2021-02-16T05:19:01Z</dcterms:created>
  <dcterms:modified xsi:type="dcterms:W3CDTF">2023-06-20T09:36:34Z</dcterms:modified>
</cp:coreProperties>
</file>