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68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6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9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6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AD3C-7F97-42D7-87C0-A0BE602180E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5652-ACC5-4DE3-A668-9419204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Observer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t="12500" r="32176" b="6250"/>
          <a:stretch/>
        </p:blipFill>
        <p:spPr bwMode="auto">
          <a:xfrm>
            <a:off x="304800" y="1447800"/>
            <a:ext cx="5852886" cy="504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Fixed Coordinates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4" t="36706" r="35076" b="15080"/>
          <a:stretch/>
        </p:blipFill>
        <p:spPr bwMode="auto">
          <a:xfrm>
            <a:off x="544286" y="1299547"/>
            <a:ext cx="8066314" cy="49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29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Inputs 1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1" t="13095" r="36192" b="21032"/>
          <a:stretch/>
        </p:blipFill>
        <p:spPr bwMode="auto">
          <a:xfrm>
            <a:off x="1295400" y="1447800"/>
            <a:ext cx="6429829" cy="481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37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Inputs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21825" r="32734" b="12699"/>
          <a:stretch/>
        </p:blipFill>
        <p:spPr bwMode="auto">
          <a:xfrm>
            <a:off x="914399" y="1219200"/>
            <a:ext cx="741125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1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Inputs 3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26191" r="42415" b="30754"/>
          <a:stretch/>
        </p:blipFill>
        <p:spPr bwMode="auto">
          <a:xfrm>
            <a:off x="152400" y="2743200"/>
            <a:ext cx="551860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31724" r="41554" b="22065"/>
          <a:stretch/>
        </p:blipFill>
        <p:spPr bwMode="auto">
          <a:xfrm>
            <a:off x="3352800" y="1239982"/>
            <a:ext cx="5671004" cy="338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 smtClean="0"/>
              <a:t>Newman, M.C., </a:t>
            </a:r>
            <a:r>
              <a:rPr lang="en-US" sz="2300" i="1" dirty="0" smtClean="0"/>
              <a:t>A Multisensory Observer Model for Human Spatial Orientation Perception</a:t>
            </a:r>
            <a:r>
              <a:rPr lang="en-US" sz="2300" i="0" dirty="0" smtClean="0"/>
              <a:t>, in </a:t>
            </a:r>
            <a:r>
              <a:rPr lang="en-US" sz="2300" i="1" dirty="0" smtClean="0"/>
              <a:t>Aeronautics and Astronautics</a:t>
            </a:r>
            <a:r>
              <a:rPr lang="en-US" sz="2300" i="0" dirty="0" smtClean="0"/>
              <a:t>. 2009, Massachusetts Institute of Technology: Cambridge, MA.</a:t>
            </a:r>
          </a:p>
          <a:p>
            <a:r>
              <a:rPr lang="en-US" sz="2300" dirty="0" err="1" smtClean="0"/>
              <a:t>Merfeld</a:t>
            </a:r>
            <a:r>
              <a:rPr lang="en-US" sz="2300" dirty="0" smtClean="0"/>
              <a:t>, D.M., et al., </a:t>
            </a:r>
            <a:r>
              <a:rPr lang="en-US" sz="2300" i="1" dirty="0" smtClean="0"/>
              <a:t>A Multidimensional Model of the Effect of Gravity on the Spatial Orientation of the Monkey.</a:t>
            </a:r>
            <a:r>
              <a:rPr lang="en-US" sz="2300" i="0" dirty="0" smtClean="0"/>
              <a:t> Journal of Vestibular Research, 1993. </a:t>
            </a:r>
            <a:r>
              <a:rPr lang="en-US" sz="2300" b="1" i="0" dirty="0" smtClean="0"/>
              <a:t>3</a:t>
            </a:r>
            <a:r>
              <a:rPr lang="en-US" sz="2300" b="0" i="0" dirty="0" smtClean="0"/>
              <a:t>(2): p. 141-161.</a:t>
            </a:r>
          </a:p>
          <a:p>
            <a:r>
              <a:rPr lang="en-US" sz="2300" dirty="0" err="1" smtClean="0"/>
              <a:t>Merfeld</a:t>
            </a:r>
            <a:r>
              <a:rPr lang="en-US" sz="2300" dirty="0" smtClean="0"/>
              <a:t>, D.M. and L.H. </a:t>
            </a:r>
            <a:r>
              <a:rPr lang="en-US" sz="2300" dirty="0" err="1" smtClean="0"/>
              <a:t>Zupan</a:t>
            </a:r>
            <a:r>
              <a:rPr lang="en-US" sz="2300" dirty="0" smtClean="0"/>
              <a:t>, </a:t>
            </a:r>
            <a:r>
              <a:rPr lang="en-US" sz="2300" i="1" dirty="0" smtClean="0"/>
              <a:t>Neural processing of </a:t>
            </a:r>
            <a:r>
              <a:rPr lang="en-US" sz="2300" i="1" dirty="0" err="1" smtClean="0"/>
              <a:t>gravitoinertial</a:t>
            </a:r>
            <a:r>
              <a:rPr lang="en-US" sz="2300" i="1" dirty="0" smtClean="0"/>
              <a:t> cues in humans. III. Modeling tilt and translation responses.</a:t>
            </a:r>
            <a:r>
              <a:rPr lang="en-US" sz="2300" i="0" dirty="0" smtClean="0"/>
              <a:t> Journal of Neurophysiology, 2002. </a:t>
            </a:r>
            <a:r>
              <a:rPr lang="en-US" sz="2300" b="1" i="0" dirty="0" smtClean="0"/>
              <a:t>87</a:t>
            </a:r>
            <a:r>
              <a:rPr lang="en-US" sz="2300" b="0" i="0" dirty="0" smtClean="0"/>
              <a:t>(2): p. 819-833</a:t>
            </a:r>
            <a:r>
              <a:rPr lang="en-US" sz="2300" b="0" i="0" dirty="0" smtClean="0"/>
              <a:t>.</a:t>
            </a:r>
          </a:p>
          <a:p>
            <a:r>
              <a:rPr lang="en-US" sz="2300" dirty="0"/>
              <a:t>Clark, T. K., M. C. Newman, C. M. Oman, D. M. </a:t>
            </a:r>
            <a:r>
              <a:rPr lang="en-US" sz="2300" dirty="0" err="1"/>
              <a:t>Merfeld</a:t>
            </a:r>
            <a:r>
              <a:rPr lang="en-US" sz="2300" dirty="0"/>
              <a:t> and L. R. Young (2015). "Human Perceptual Overestimation of Whole-Body Roll Tilt in Hyper-Gravity." Journal of Neurophysiology 113(7): 2062-2077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Clark, T. K., M. C. Newman, C. M. Oman, D. M. </a:t>
            </a:r>
            <a:r>
              <a:rPr lang="en-US" sz="2300" dirty="0" err="1"/>
              <a:t>Merfeld</a:t>
            </a:r>
            <a:r>
              <a:rPr lang="en-US" sz="2300" dirty="0"/>
              <a:t> and L. R. Young (2015). "Modeling Human Perception of Orientation in Altered Gravity." Frontiers in Systems Neuroscience 9.</a:t>
            </a:r>
            <a:endParaRPr lang="en-US" sz="2300" b="0" i="0" dirty="0" smtClean="0"/>
          </a:p>
          <a:p>
            <a:endParaRPr lang="en-US" sz="2000" dirty="0"/>
          </a:p>
          <a:p>
            <a:r>
              <a:rPr lang="en-US" sz="2000" dirty="0" smtClean="0"/>
              <a:t>Oman, C.M., </a:t>
            </a:r>
            <a:r>
              <a:rPr lang="en-US" sz="2000" i="1" dirty="0" smtClean="0"/>
              <a:t>Sensory conflict in motion sickness: an observer theory approach</a:t>
            </a:r>
            <a:r>
              <a:rPr lang="en-US" sz="2000" i="0" dirty="0" smtClean="0"/>
              <a:t>, in </a:t>
            </a:r>
            <a:r>
              <a:rPr lang="en-US" sz="2000" i="1" dirty="0" smtClean="0"/>
              <a:t>Pictorial Communication in Virtual and Real Environments</a:t>
            </a:r>
            <a:r>
              <a:rPr lang="en-US" sz="2000" i="0" dirty="0" smtClean="0"/>
              <a:t>, S.R. Ellis, M.K. Kaiser, and A. </a:t>
            </a:r>
            <a:r>
              <a:rPr lang="en-US" sz="2000" i="0" dirty="0" err="1" smtClean="0"/>
              <a:t>Grunwald</a:t>
            </a:r>
            <a:r>
              <a:rPr lang="en-US" sz="2000" i="0" dirty="0" smtClean="0"/>
              <a:t>, Editors. 1991, Taylor &amp; Francis: London. p. 362-367.</a:t>
            </a:r>
          </a:p>
          <a:p>
            <a:r>
              <a:rPr lang="en-US" sz="2000" dirty="0" smtClean="0"/>
              <a:t>Rader, A.A., C.M. Oman, and D.M. </a:t>
            </a:r>
            <a:r>
              <a:rPr lang="en-US" sz="2000" dirty="0" err="1" smtClean="0"/>
              <a:t>Merfeld</a:t>
            </a:r>
            <a:r>
              <a:rPr lang="en-US" sz="2000" dirty="0" smtClean="0"/>
              <a:t>, </a:t>
            </a:r>
            <a:r>
              <a:rPr lang="en-US" sz="2000" i="1" dirty="0" smtClean="0"/>
              <a:t>Motion Perception During Variable-Radius Swing Motion in Darkness.</a:t>
            </a:r>
            <a:r>
              <a:rPr lang="en-US" sz="2000" i="0" dirty="0" smtClean="0"/>
              <a:t> Journal of Neurophysiology, 2009. </a:t>
            </a:r>
            <a:r>
              <a:rPr lang="en-US" sz="2000" b="1" i="0" dirty="0" smtClean="0"/>
              <a:t>102</a:t>
            </a:r>
            <a:r>
              <a:rPr lang="en-US" sz="2000" b="0" i="0" dirty="0" smtClean="0"/>
              <a:t>(4): p. 2232-2244.</a:t>
            </a:r>
          </a:p>
          <a:p>
            <a:r>
              <a:rPr lang="en-US" sz="2000" dirty="0" err="1" smtClean="0"/>
              <a:t>Vingerhoets</a:t>
            </a:r>
            <a:r>
              <a:rPr lang="en-US" sz="2000" dirty="0" smtClean="0"/>
              <a:t>, R.A.A., et al., </a:t>
            </a:r>
            <a:r>
              <a:rPr lang="en-US" sz="2000" i="1" dirty="0" smtClean="0"/>
              <a:t>Fusion of Visual and Vestibular Tilt Cues in the Perception of Visual Vertical.</a:t>
            </a:r>
            <a:r>
              <a:rPr lang="en-US" sz="2000" i="0" dirty="0" smtClean="0"/>
              <a:t> Journal of Neurophysiology, 2009. </a:t>
            </a:r>
            <a:r>
              <a:rPr lang="en-US" sz="2000" b="1" i="0" dirty="0" smtClean="0"/>
              <a:t>101</a:t>
            </a:r>
            <a:r>
              <a:rPr lang="en-US" sz="2000" b="0" i="0" dirty="0" smtClean="0"/>
              <a:t>(3): p. 1321-1333.</a:t>
            </a:r>
          </a:p>
          <a:p>
            <a:r>
              <a:rPr lang="en-US" sz="1800" dirty="0" err="1" smtClean="0"/>
              <a:t>Vingerhoets</a:t>
            </a:r>
            <a:r>
              <a:rPr lang="en-US" sz="1800" dirty="0" smtClean="0"/>
              <a:t>, R.A.A., J.A.M. Van </a:t>
            </a:r>
            <a:r>
              <a:rPr lang="en-US" sz="1800" dirty="0" err="1" smtClean="0"/>
              <a:t>Gisbergen</a:t>
            </a:r>
            <a:r>
              <a:rPr lang="en-US" sz="1800" dirty="0" smtClean="0"/>
              <a:t>, and W.P. </a:t>
            </a:r>
            <a:r>
              <a:rPr lang="en-US" sz="1800" dirty="0" err="1" smtClean="0"/>
              <a:t>Medendorp</a:t>
            </a:r>
            <a:r>
              <a:rPr lang="en-US" sz="1800" dirty="0" smtClean="0"/>
              <a:t>, </a:t>
            </a:r>
            <a:r>
              <a:rPr lang="en-US" sz="1800" i="1" dirty="0" smtClean="0"/>
              <a:t>Verticality Perception During Off-Vertical Axis Rotation.</a:t>
            </a:r>
            <a:r>
              <a:rPr lang="en-US" sz="1800" i="0" dirty="0" smtClean="0"/>
              <a:t> Journal of Neurophysiology, 2007. </a:t>
            </a:r>
            <a:r>
              <a:rPr lang="en-US" sz="1800" b="1" i="0" dirty="0" smtClean="0"/>
              <a:t>97</a:t>
            </a:r>
            <a:r>
              <a:rPr lang="en-US" sz="1800" b="0" i="0" dirty="0" smtClean="0"/>
              <a:t>(5): p. 3256-3268.</a:t>
            </a:r>
          </a:p>
          <a:p>
            <a:r>
              <a:rPr lang="en-US" sz="1800" dirty="0" err="1" smtClean="0"/>
              <a:t>Zupan</a:t>
            </a:r>
            <a:r>
              <a:rPr lang="en-US" sz="1800" dirty="0" smtClean="0"/>
              <a:t>, L.H., D.M. </a:t>
            </a:r>
            <a:r>
              <a:rPr lang="en-US" sz="1800" dirty="0" err="1" smtClean="0"/>
              <a:t>Merfeld</a:t>
            </a:r>
            <a:r>
              <a:rPr lang="en-US" sz="1800" dirty="0" smtClean="0"/>
              <a:t>, and C. </a:t>
            </a:r>
            <a:r>
              <a:rPr lang="en-US" sz="1800" dirty="0" err="1" smtClean="0"/>
              <a:t>Darlot</a:t>
            </a:r>
            <a:r>
              <a:rPr lang="en-US" sz="1800" dirty="0" smtClean="0"/>
              <a:t>, </a:t>
            </a:r>
            <a:r>
              <a:rPr lang="en-US" sz="1800" i="1" dirty="0" smtClean="0"/>
              <a:t>Using Sensory Weighting to Model the Influence of Canal, Otolith and Visual Cues on Spatial Orientation and Eye Movements.</a:t>
            </a:r>
            <a:r>
              <a:rPr lang="en-US" sz="1800" i="0" dirty="0" smtClean="0"/>
              <a:t> Biological Cybernetics, 2002. </a:t>
            </a:r>
            <a:r>
              <a:rPr lang="en-US" sz="1800" b="1" i="0" dirty="0" smtClean="0"/>
              <a:t>86</a:t>
            </a:r>
            <a:r>
              <a:rPr lang="en-US" sz="1800" b="0" i="0" dirty="0" smtClean="0"/>
              <a:t>(3): p. 209-230.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and run “</a:t>
            </a:r>
            <a:r>
              <a:rPr lang="en-US" dirty="0" err="1" smtClean="0"/>
              <a:t>observer.m</a:t>
            </a:r>
            <a:r>
              <a:rPr lang="en-US" dirty="0" smtClean="0"/>
              <a:t>” in MATLAB</a:t>
            </a:r>
          </a:p>
          <a:p>
            <a:pPr lvl="1"/>
            <a:r>
              <a:rPr lang="en-US" dirty="0" smtClean="0"/>
              <a:t>Do not confuse with “</a:t>
            </a:r>
            <a:r>
              <a:rPr lang="en-US" dirty="0" err="1" smtClean="0"/>
              <a:t>observer.fig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Observer Model Interface will pop up</a:t>
            </a:r>
          </a:p>
          <a:p>
            <a:pPr lvl="1"/>
            <a:r>
              <a:rPr lang="en-US" dirty="0" smtClean="0"/>
              <a:t>On the left, select the .</a:t>
            </a:r>
            <a:r>
              <a:rPr lang="en-US" dirty="0" err="1" smtClean="0"/>
              <a:t>xls</a:t>
            </a:r>
            <a:r>
              <a:rPr lang="en-US" dirty="0" smtClean="0"/>
              <a:t> file you would like to simulate (e.g., Yaw_rotation.xls)</a:t>
            </a:r>
          </a:p>
          <a:p>
            <a:pPr lvl="2"/>
            <a:r>
              <a:rPr lang="en-US" dirty="0" smtClean="0"/>
              <a:t>You may need to double click on it</a:t>
            </a:r>
          </a:p>
          <a:p>
            <a:pPr lvl="1"/>
            <a:r>
              <a:rPr lang="en-US" dirty="0" smtClean="0"/>
              <a:t>Click the red “Start Simulation” button</a:t>
            </a:r>
          </a:p>
          <a:p>
            <a:pPr lvl="1"/>
            <a:r>
              <a:rPr lang="en-US" dirty="0" smtClean="0"/>
              <a:t>Once the “Please wait…” pop up goes away, click “Plot 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1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5" t="11310" r="37618" b="18651"/>
          <a:stretch/>
        </p:blipFill>
        <p:spPr bwMode="auto">
          <a:xfrm>
            <a:off x="1776089" y="1143000"/>
            <a:ext cx="5462911" cy="571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81745" y="1219200"/>
            <a:ext cx="3990110" cy="5624945"/>
            <a:chOff x="2881745" y="1219200"/>
            <a:chExt cx="3990110" cy="5624945"/>
          </a:xfrm>
        </p:grpSpPr>
        <p:sp>
          <p:nvSpPr>
            <p:cNvPr id="5" name="Freeform 4"/>
            <p:cNvSpPr/>
            <p:nvPr/>
          </p:nvSpPr>
          <p:spPr>
            <a:xfrm>
              <a:off x="2881745" y="1219200"/>
              <a:ext cx="3990110" cy="5624945"/>
            </a:xfrm>
            <a:custGeom>
              <a:avLst/>
              <a:gdLst>
                <a:gd name="connsiteX0" fmla="*/ 0 w 3990110"/>
                <a:gd name="connsiteY0" fmla="*/ 13855 h 5624945"/>
                <a:gd name="connsiteX1" fmla="*/ 13855 w 3990110"/>
                <a:gd name="connsiteY1" fmla="*/ 1911927 h 5624945"/>
                <a:gd name="connsiteX2" fmla="*/ 138546 w 3990110"/>
                <a:gd name="connsiteY2" fmla="*/ 1981200 h 5624945"/>
                <a:gd name="connsiteX3" fmla="*/ 124691 w 3990110"/>
                <a:gd name="connsiteY3" fmla="*/ 2382982 h 5624945"/>
                <a:gd name="connsiteX4" fmla="*/ 27710 w 3990110"/>
                <a:gd name="connsiteY4" fmla="*/ 2563091 h 5624945"/>
                <a:gd name="connsiteX5" fmla="*/ 13855 w 3990110"/>
                <a:gd name="connsiteY5" fmla="*/ 5611091 h 5624945"/>
                <a:gd name="connsiteX6" fmla="*/ 3726873 w 3990110"/>
                <a:gd name="connsiteY6" fmla="*/ 5624945 h 5624945"/>
                <a:gd name="connsiteX7" fmla="*/ 3726873 w 3990110"/>
                <a:gd name="connsiteY7" fmla="*/ 2355273 h 5624945"/>
                <a:gd name="connsiteX8" fmla="*/ 3990110 w 3990110"/>
                <a:gd name="connsiteY8" fmla="*/ 2355273 h 5624945"/>
                <a:gd name="connsiteX9" fmla="*/ 3990110 w 3990110"/>
                <a:gd name="connsiteY9" fmla="*/ 1814945 h 5624945"/>
                <a:gd name="connsiteX10" fmla="*/ 3629891 w 3990110"/>
                <a:gd name="connsiteY10" fmla="*/ 1801091 h 5624945"/>
                <a:gd name="connsiteX11" fmla="*/ 3643746 w 3990110"/>
                <a:gd name="connsiteY11" fmla="*/ 2189018 h 5624945"/>
                <a:gd name="connsiteX12" fmla="*/ 3394364 w 3990110"/>
                <a:gd name="connsiteY12" fmla="*/ 2175164 h 5624945"/>
                <a:gd name="connsiteX13" fmla="*/ 3366655 w 3990110"/>
                <a:gd name="connsiteY13" fmla="*/ 1773382 h 5624945"/>
                <a:gd name="connsiteX14" fmla="*/ 2341419 w 3990110"/>
                <a:gd name="connsiteY14" fmla="*/ 1814945 h 5624945"/>
                <a:gd name="connsiteX15" fmla="*/ 2355273 w 3990110"/>
                <a:gd name="connsiteY15" fmla="*/ 2687782 h 5624945"/>
                <a:gd name="connsiteX16" fmla="*/ 2036619 w 3990110"/>
                <a:gd name="connsiteY16" fmla="*/ 2687782 h 5624945"/>
                <a:gd name="connsiteX17" fmla="*/ 2008910 w 3990110"/>
                <a:gd name="connsiteY17" fmla="*/ 1759527 h 5624945"/>
                <a:gd name="connsiteX18" fmla="*/ 2161310 w 3990110"/>
                <a:gd name="connsiteY18" fmla="*/ 0 h 5624945"/>
                <a:gd name="connsiteX19" fmla="*/ 0 w 3990110"/>
                <a:gd name="connsiteY19" fmla="*/ 13855 h 56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90110" h="5624945">
                  <a:moveTo>
                    <a:pt x="0" y="13855"/>
                  </a:moveTo>
                  <a:lnTo>
                    <a:pt x="13855" y="1911927"/>
                  </a:lnTo>
                  <a:lnTo>
                    <a:pt x="138546" y="1981200"/>
                  </a:lnTo>
                  <a:lnTo>
                    <a:pt x="124691" y="2382982"/>
                  </a:lnTo>
                  <a:lnTo>
                    <a:pt x="27710" y="2563091"/>
                  </a:lnTo>
                  <a:cubicBezTo>
                    <a:pt x="23092" y="3579091"/>
                    <a:pt x="18473" y="4595091"/>
                    <a:pt x="13855" y="5611091"/>
                  </a:cubicBezTo>
                  <a:lnTo>
                    <a:pt x="3726873" y="5624945"/>
                  </a:lnTo>
                  <a:lnTo>
                    <a:pt x="3726873" y="2355273"/>
                  </a:lnTo>
                  <a:lnTo>
                    <a:pt x="3990110" y="2355273"/>
                  </a:lnTo>
                  <a:lnTo>
                    <a:pt x="3990110" y="1814945"/>
                  </a:lnTo>
                  <a:lnTo>
                    <a:pt x="3629891" y="1801091"/>
                  </a:lnTo>
                  <a:lnTo>
                    <a:pt x="3643746" y="2189018"/>
                  </a:lnTo>
                  <a:lnTo>
                    <a:pt x="3394364" y="2175164"/>
                  </a:lnTo>
                  <a:lnTo>
                    <a:pt x="3366655" y="1773382"/>
                  </a:lnTo>
                  <a:lnTo>
                    <a:pt x="2341419" y="1814945"/>
                  </a:lnTo>
                  <a:lnTo>
                    <a:pt x="2355273" y="2687782"/>
                  </a:lnTo>
                  <a:lnTo>
                    <a:pt x="2036619" y="2687782"/>
                  </a:lnTo>
                  <a:lnTo>
                    <a:pt x="2008910" y="1759527"/>
                  </a:lnTo>
                  <a:lnTo>
                    <a:pt x="2161310" y="0"/>
                  </a:lnTo>
                  <a:lnTo>
                    <a:pt x="0" y="1385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https://encrypted-tbn3.gstatic.com/images?q=tbn:ANd9GcStoJu6gfAM-S2T1weOLz8mMYIpG-yAlf9QMNFCb0joPDvaM-kc3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426720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23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Loop Example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3" t="31944" r="42885" b="44048"/>
          <a:stretch/>
        </p:blipFill>
        <p:spPr bwMode="auto">
          <a:xfrm>
            <a:off x="685800" y="1905000"/>
            <a:ext cx="751357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9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Model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t="12104" r="24814" b="9523"/>
          <a:stretch/>
        </p:blipFill>
        <p:spPr bwMode="auto">
          <a:xfrm>
            <a:off x="762000" y="1447800"/>
            <a:ext cx="7848600" cy="513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" t="16071" r="27156" b="9921"/>
          <a:stretch/>
        </p:blipFill>
        <p:spPr bwMode="auto">
          <a:xfrm>
            <a:off x="268514" y="1295400"/>
            <a:ext cx="8781143" cy="541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Gravity Environment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13492" r="28829" b="25198"/>
          <a:stretch/>
        </p:blipFill>
        <p:spPr bwMode="auto">
          <a:xfrm>
            <a:off x="308428" y="1676400"/>
            <a:ext cx="8606972" cy="448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Visual/Vestibular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7" t="14087" r="35077" b="7937"/>
          <a:stretch/>
        </p:blipFill>
        <p:spPr bwMode="auto">
          <a:xfrm>
            <a:off x="609600" y="1295400"/>
            <a:ext cx="5421354" cy="52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7727" y="3352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Generally avoid modifying these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Simulation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8" t="25198" r="31953" b="30159"/>
          <a:stretch/>
        </p:blipFill>
        <p:spPr bwMode="auto">
          <a:xfrm>
            <a:off x="914400" y="1447800"/>
            <a:ext cx="7010400" cy="326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953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“Export Data” to send simulation outputs to an excel file</a:t>
            </a:r>
          </a:p>
          <a:p>
            <a:r>
              <a:rPr lang="en-US" dirty="0" smtClean="0"/>
              <a:t>Press “Plot Data” to plot predicted responses</a:t>
            </a:r>
          </a:p>
          <a:p>
            <a:r>
              <a:rPr lang="en-US" dirty="0" smtClean="0"/>
              <a:t>Press “3D Visualization” or “VR Simulation” for visual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549</Words>
  <Application>Microsoft Office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Observer Model</vt:lpstr>
      <vt:lpstr>First Steps</vt:lpstr>
      <vt:lpstr>Complete Model</vt:lpstr>
      <vt:lpstr>Feedback Loop Example</vt:lpstr>
      <vt:lpstr>Observer Model Interface</vt:lpstr>
      <vt:lpstr>Loading a File</vt:lpstr>
      <vt:lpstr>Select Gravity Environment</vt:lpstr>
      <vt:lpstr>Set Visual/Vestibular Parameters</vt:lpstr>
      <vt:lpstr>Running a Simulation</vt:lpstr>
      <vt:lpstr>Plot Data</vt:lpstr>
      <vt:lpstr>Head Fixed Coordinates</vt:lpstr>
      <vt:lpstr>File Inputs 1</vt:lpstr>
      <vt:lpstr>File Inputs 2</vt:lpstr>
      <vt:lpstr>File Inputs 3</vt:lpstr>
      <vt:lpstr>References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Model</dc:title>
  <dc:creator>Torin</dc:creator>
  <cp:lastModifiedBy>Torin</cp:lastModifiedBy>
  <cp:revision>6</cp:revision>
  <dcterms:created xsi:type="dcterms:W3CDTF">2013-08-08T16:00:43Z</dcterms:created>
  <dcterms:modified xsi:type="dcterms:W3CDTF">2017-10-19T20:46:20Z</dcterms:modified>
</cp:coreProperties>
</file>