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oleObject2.bin" ContentType="application/vnd.openxmlformats-officedocument.oleObject"/>
  <Override PartName="/ppt/embeddings/Microsoft_Equation2.bin" ContentType="application/vnd.openxmlformats-officedocument.oleObject"/>
  <Override PartName="/ppt/embeddings/oleObject3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8" r:id="rId4"/>
    <p:sldId id="263" r:id="rId5"/>
    <p:sldId id="261" r:id="rId6"/>
    <p:sldId id="267" r:id="rId7"/>
    <p:sldId id="278" r:id="rId8"/>
    <p:sldId id="264" r:id="rId9"/>
    <p:sldId id="280" r:id="rId10"/>
    <p:sldId id="281" r:id="rId11"/>
    <p:sldId id="279" r:id="rId12"/>
    <p:sldId id="266" r:id="rId13"/>
    <p:sldId id="257" r:id="rId14"/>
    <p:sldId id="275" r:id="rId15"/>
    <p:sldId id="276" r:id="rId16"/>
    <p:sldId id="282" r:id="rId17"/>
    <p:sldId id="265" r:id="rId18"/>
    <p:sldId id="258" r:id="rId19"/>
    <p:sldId id="260" r:id="rId20"/>
    <p:sldId id="272" r:id="rId21"/>
    <p:sldId id="277" r:id="rId22"/>
    <p:sldId id="273" r:id="rId23"/>
    <p:sldId id="259" r:id="rId24"/>
    <p:sldId id="269" r:id="rId25"/>
    <p:sldId id="271" r:id="rId26"/>
    <p:sldId id="270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976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6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1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quation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quation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Microbial </a:t>
            </a:r>
            <a:r>
              <a:rPr lang="en-US" dirty="0" err="1"/>
              <a:t>s</a:t>
            </a:r>
            <a:r>
              <a:rPr lang="en-US" dirty="0" err="1" smtClean="0"/>
              <a:t>eedbanks</a:t>
            </a:r>
            <a:r>
              <a:rPr lang="en-US" dirty="0" smtClean="0"/>
              <a:t> and their evolutionary implications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Shoemaker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3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9144000" cy="62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genetic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943"/>
          </a:xfrm>
        </p:spPr>
        <p:txBody>
          <a:bodyPr/>
          <a:lstStyle/>
          <a:p>
            <a:r>
              <a:rPr lang="en-US" dirty="0" smtClean="0"/>
              <a:t>No turnover = no resampling</a:t>
            </a:r>
          </a:p>
          <a:p>
            <a:pPr lvl="1"/>
            <a:r>
              <a:rPr lang="en-US" dirty="0" smtClean="0"/>
              <a:t>Limits the role of drift</a:t>
            </a:r>
          </a:p>
          <a:p>
            <a:pPr lvl="1"/>
            <a:r>
              <a:rPr lang="en-US" dirty="0" smtClean="0"/>
              <a:t>Violates Markov assumption</a:t>
            </a:r>
          </a:p>
          <a:p>
            <a:r>
              <a:rPr lang="en-US" dirty="0" smtClean="0"/>
              <a:t>Dormant lines have different mutation rate</a:t>
            </a:r>
          </a:p>
          <a:p>
            <a:pPr lvl="1"/>
            <a:r>
              <a:rPr lang="el-GR" dirty="0" smtClean="0"/>
              <a:t>μ</a:t>
            </a:r>
            <a:r>
              <a:rPr lang="en-US" baseline="-25000" dirty="0" smtClean="0"/>
              <a:t>D</a:t>
            </a:r>
            <a:endParaRPr lang="en-US" dirty="0" smtClean="0"/>
          </a:p>
          <a:p>
            <a:r>
              <a:rPr lang="en-US" dirty="0" smtClean="0"/>
              <a:t>Different interpretation of Drift-barrier </a:t>
            </a:r>
            <a:r>
              <a:rPr lang="en-US" dirty="0" err="1"/>
              <a:t>h</a:t>
            </a:r>
            <a:r>
              <a:rPr lang="en-US" dirty="0" err="1" smtClean="0"/>
              <a:t>yp</a:t>
            </a:r>
            <a:endParaRPr lang="en-US" dirty="0" smtClean="0"/>
          </a:p>
          <a:p>
            <a:pPr lvl="1"/>
            <a:r>
              <a:rPr lang="en-US" dirty="0" smtClean="0"/>
              <a:t>Lessened role of drift</a:t>
            </a:r>
          </a:p>
          <a:p>
            <a:pPr lvl="1"/>
            <a:r>
              <a:rPr lang="en-US" dirty="0" smtClean="0"/>
              <a:t>Lower genome-wide selection coefficient </a:t>
            </a:r>
          </a:p>
        </p:txBody>
      </p:sp>
    </p:spTree>
    <p:extLst>
      <p:ext uri="{BB962C8B-B14F-4D97-AF65-F5344CB8AC3E}">
        <p14:creationId xmlns:p14="http://schemas.microsoft.com/office/powerpoint/2010/main" val="337225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4429" y="2696036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1129" y="2315036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479" y="4448636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757507"/>
              </p:ext>
            </p:extLst>
          </p:nvPr>
        </p:nvGraphicFramePr>
        <p:xfrm>
          <a:off x="3662129" y="4289886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129" y="4289886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879" y="3513454"/>
            <a:ext cx="768626" cy="401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0" y="5058236"/>
            <a:ext cx="432619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479" y="2037965"/>
            <a:ext cx="325966" cy="27707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5589083" y="2703292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25783" y="2304149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132673"/>
              </p:ext>
            </p:extLst>
          </p:nvPr>
        </p:nvGraphicFramePr>
        <p:xfrm>
          <a:off x="7806783" y="427899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6783" y="427899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533" y="3502567"/>
            <a:ext cx="768626" cy="4017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133" y="2027078"/>
            <a:ext cx="325966" cy="2770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8914" y="1494189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Active population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4776" y="1457903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Dormant population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914" y="272143"/>
            <a:ext cx="7337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Mutation-drift equilibrium</a:t>
            </a:r>
          </a:p>
          <a:p>
            <a:r>
              <a:rPr lang="en-US" sz="2400" dirty="0" smtClean="0"/>
              <a:t>Expected neutral site </a:t>
            </a:r>
            <a:r>
              <a:rPr lang="en-US" sz="2400" dirty="0" err="1" smtClean="0"/>
              <a:t>heterozygosity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17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4429" y="2696036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1129" y="2315036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479" y="4448636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1352"/>
              </p:ext>
            </p:extLst>
          </p:nvPr>
        </p:nvGraphicFramePr>
        <p:xfrm>
          <a:off x="3662129" y="4289886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129" y="4289886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879" y="3513454"/>
            <a:ext cx="768626" cy="401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0" y="5058236"/>
            <a:ext cx="432619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479" y="2037965"/>
            <a:ext cx="325966" cy="27707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5206223" y="2703292"/>
            <a:ext cx="2412381" cy="2354944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25783" y="2304149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64573"/>
              </p:ext>
            </p:extLst>
          </p:nvPr>
        </p:nvGraphicFramePr>
        <p:xfrm>
          <a:off x="7806783" y="427899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6783" y="427899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103" y="3629568"/>
            <a:ext cx="768626" cy="4017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133" y="2027078"/>
            <a:ext cx="325966" cy="2770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8914" y="1494189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Active population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4776" y="1457903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Dormant population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914" y="272143"/>
            <a:ext cx="7337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Mutation-drift equilibrium</a:t>
            </a:r>
          </a:p>
          <a:p>
            <a:r>
              <a:rPr lang="en-US" sz="2400" dirty="0" smtClean="0"/>
              <a:t>Expected neutral site </a:t>
            </a:r>
            <a:r>
              <a:rPr lang="en-US" sz="2400" dirty="0" err="1" smtClean="0"/>
              <a:t>heterozygosity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07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4429" y="2696036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1129" y="2315036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479" y="4448636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1352"/>
              </p:ext>
            </p:extLst>
          </p:nvPr>
        </p:nvGraphicFramePr>
        <p:xfrm>
          <a:off x="3662129" y="4289886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129" y="4289886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879" y="3513454"/>
            <a:ext cx="768626" cy="401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0" y="5058236"/>
            <a:ext cx="432619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479" y="2037965"/>
            <a:ext cx="325966" cy="27707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254661" y="2703291"/>
            <a:ext cx="3363943" cy="3283851"/>
          </a:xfrm>
          <a:prstGeom prst="ellipse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25783" y="2304149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64573"/>
              </p:ext>
            </p:extLst>
          </p:nvPr>
        </p:nvGraphicFramePr>
        <p:xfrm>
          <a:off x="7806783" y="427899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6783" y="427899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776" y="4114394"/>
            <a:ext cx="768626" cy="4017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133" y="2027078"/>
            <a:ext cx="325966" cy="2770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8914" y="1494189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Active population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4776" y="1457903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Dormant population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914" y="272143"/>
            <a:ext cx="7337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Mutation-drift equilibrium</a:t>
            </a:r>
          </a:p>
          <a:p>
            <a:r>
              <a:rPr lang="en-US" sz="2400" dirty="0" smtClean="0"/>
              <a:t>Expected neutral site </a:t>
            </a:r>
            <a:r>
              <a:rPr lang="en-US" sz="2400" dirty="0" err="1" smtClean="0"/>
              <a:t>heterozygosity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07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Seed-bank WF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5" y="2802167"/>
            <a:ext cx="7311572" cy="3498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573" y="686584"/>
            <a:ext cx="4227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Resampled each</a:t>
            </a:r>
          </a:p>
          <a:p>
            <a:r>
              <a:rPr lang="en-US" sz="2800" b="1" dirty="0" smtClean="0"/>
              <a:t> time unit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6715" y="1064530"/>
            <a:ext cx="327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 resampling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94114" y="1740200"/>
            <a:ext cx="1" cy="10900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926943" y="1892600"/>
            <a:ext cx="1" cy="10900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5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86502" y="20944850"/>
            <a:ext cx="5615031" cy="10267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27100"/>
            <a:ext cx="6233238" cy="34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Dormancy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are finite</a:t>
            </a:r>
          </a:p>
          <a:p>
            <a:r>
              <a:rPr lang="en-US" dirty="0" smtClean="0"/>
              <a:t>Microbes respond by entering a reversible dormant state</a:t>
            </a:r>
          </a:p>
          <a:p>
            <a:pPr lvl="1"/>
            <a:r>
              <a:rPr lang="en-US" dirty="0" smtClean="0"/>
              <a:t>Forms seed-banks</a:t>
            </a:r>
            <a:endParaRPr lang="en-US" dirty="0"/>
          </a:p>
          <a:p>
            <a:r>
              <a:rPr lang="en-US" dirty="0" smtClean="0"/>
              <a:t>Ecological implications well-characterized</a:t>
            </a:r>
            <a:r>
              <a:rPr lang="en-US" sz="2000" dirty="0" smtClean="0"/>
              <a:t>(Jones &amp; Lennon, 2010; Lennon &amp; Jones, 2011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dirty="0" smtClean="0"/>
              <a:t>So are molecular &amp; physiological mechanisms </a:t>
            </a:r>
            <a:r>
              <a:rPr lang="en-US" sz="2000" dirty="0" smtClean="0"/>
              <a:t>(Sturm &amp; </a:t>
            </a:r>
            <a:r>
              <a:rPr lang="en-US" sz="2000" dirty="0" err="1" smtClean="0"/>
              <a:t>Dworkin</a:t>
            </a:r>
            <a:r>
              <a:rPr lang="en-US" sz="2000" dirty="0" smtClean="0"/>
              <a:t>, 2015)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97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the SFS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9144000" cy="3235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427" y="5515429"/>
            <a:ext cx="306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Barrick</a:t>
            </a:r>
            <a:r>
              <a:rPr lang="en-US" dirty="0" smtClean="0"/>
              <a:t> &amp; </a:t>
            </a:r>
            <a:r>
              <a:rPr lang="en-US" dirty="0" err="1" smtClean="0"/>
              <a:t>Lenski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000" y="344714"/>
            <a:ext cx="700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Mutation rate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substitution rate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663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our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9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38" y="7891104"/>
            <a:ext cx="13583174" cy="2062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38" y="8043504"/>
            <a:ext cx="13583174" cy="20620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38" y="8195904"/>
            <a:ext cx="13583174" cy="20620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538" y="8348304"/>
            <a:ext cx="13583174" cy="20620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938" y="8500704"/>
            <a:ext cx="13583174" cy="20620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338" y="8653104"/>
            <a:ext cx="13583174" cy="20620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738" y="8805504"/>
            <a:ext cx="13583174" cy="20620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138" y="8957904"/>
            <a:ext cx="13583174" cy="206202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38" y="9110304"/>
            <a:ext cx="13583174" cy="206202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61" y="0"/>
            <a:ext cx="4522733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6485" y="274638"/>
            <a:ext cx="467722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the size of the dormant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10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standard culture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1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Nutrient replenishment = boom-bust cycles</a:t>
            </a:r>
          </a:p>
          <a:p>
            <a:pPr lvl="1"/>
            <a:r>
              <a:rPr lang="en-US" dirty="0" smtClean="0"/>
              <a:t>Different rates of resuscitation/ dormancy (i.e. migration) during  growth kinetics</a:t>
            </a:r>
          </a:p>
          <a:p>
            <a:pPr lvl="1"/>
            <a:r>
              <a:rPr lang="en-US" dirty="0" smtClean="0"/>
              <a:t>Different selective pressures</a:t>
            </a:r>
          </a:p>
          <a:p>
            <a:r>
              <a:rPr lang="en-US" dirty="0" smtClean="0"/>
              <a:t>Have to track both population </a:t>
            </a:r>
            <a:r>
              <a:rPr lang="en-US" b="1" dirty="0" smtClean="0"/>
              <a:t>size</a:t>
            </a:r>
            <a:r>
              <a:rPr lang="en-US" dirty="0" smtClean="0"/>
              <a:t> and migration </a:t>
            </a:r>
            <a:r>
              <a:rPr lang="en-US" b="1" dirty="0" smtClean="0"/>
              <a:t>rate</a:t>
            </a:r>
          </a:p>
          <a:p>
            <a:r>
              <a:rPr lang="en-US" dirty="0" smtClean="0"/>
              <a:t>Risk of loosing low-frequency alleles during transfer </a:t>
            </a:r>
            <a:r>
              <a:rPr lang="en-US" dirty="0"/>
              <a:t>b</a:t>
            </a:r>
            <a:r>
              <a:rPr lang="en-US" dirty="0" smtClean="0"/>
              <a:t>ottlenecking </a:t>
            </a:r>
            <a:endParaRPr lang="en-US" dirty="0" smtClean="0"/>
          </a:p>
          <a:p>
            <a:pPr lvl="1"/>
            <a:r>
              <a:rPr lang="en-US" dirty="0" smtClean="0"/>
              <a:t>Not a theoretical issue (neutral evolution)</a:t>
            </a:r>
          </a:p>
          <a:p>
            <a:pPr lvl="1"/>
            <a:r>
              <a:rPr lang="en-US" dirty="0" smtClean="0"/>
              <a:t>Issue with detecting low freq. alleles with low </a:t>
            </a:r>
            <a:r>
              <a:rPr lang="el-GR" dirty="0" smtClean="0"/>
              <a:t>μ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69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Chemostats</a:t>
            </a:r>
            <a:r>
              <a:rPr lang="en-US" dirty="0" smtClean="0"/>
              <a:t> as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organism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Fantasy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1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832758"/>
            <a:ext cx="8344366" cy="39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Molecular evolution and dormancy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Organisms enter dormancy in times of stress</a:t>
            </a:r>
          </a:p>
          <a:p>
            <a:r>
              <a:rPr lang="en-US" dirty="0"/>
              <a:t>E</a:t>
            </a:r>
            <a:r>
              <a:rPr lang="en-US" dirty="0" smtClean="0"/>
              <a:t>nvironmental stress as selective </a:t>
            </a:r>
            <a:r>
              <a:rPr lang="en-US" sz="2800" dirty="0" smtClean="0"/>
              <a:t>force on </a:t>
            </a:r>
            <a:r>
              <a:rPr lang="el-GR" sz="2800" dirty="0" smtClean="0"/>
              <a:t>μ</a:t>
            </a:r>
            <a:r>
              <a:rPr lang="en-US" sz="28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Foster 1998 </a:t>
            </a:r>
            <a:r>
              <a:rPr lang="en-US" sz="2000" dirty="0" err="1" smtClean="0"/>
              <a:t>Corzett</a:t>
            </a:r>
            <a:r>
              <a:rPr lang="en-US" sz="2000" dirty="0" smtClean="0"/>
              <a:t> et al. 2013</a:t>
            </a:r>
            <a:r>
              <a:rPr lang="en-US" sz="2000" dirty="0" smtClean="0"/>
              <a:t>)</a:t>
            </a:r>
            <a:endParaRPr lang="en-US" sz="1600" dirty="0" smtClean="0"/>
          </a:p>
          <a:p>
            <a:pPr lvl="1"/>
            <a:r>
              <a:rPr lang="en-US" dirty="0" smtClean="0"/>
              <a:t>Doesn’t change site-specific </a:t>
            </a:r>
            <a:r>
              <a:rPr lang="el-GR" dirty="0" smtClean="0"/>
              <a:t>μ</a:t>
            </a:r>
            <a:endParaRPr lang="en-US" dirty="0"/>
          </a:p>
          <a:p>
            <a:pPr lvl="1"/>
            <a:r>
              <a:rPr lang="en-US" dirty="0" smtClean="0"/>
              <a:t>Doesn’t change beneficial </a:t>
            </a:r>
            <a:r>
              <a:rPr lang="el-GR" dirty="0" smtClean="0"/>
              <a:t>μ</a:t>
            </a:r>
            <a:endParaRPr lang="en-US" dirty="0" smtClean="0"/>
          </a:p>
          <a:p>
            <a:r>
              <a:rPr lang="en-US" dirty="0" smtClean="0"/>
              <a:t>Alt </a:t>
            </a:r>
            <a:r>
              <a:rPr lang="en-US" dirty="0" err="1"/>
              <a:t>h</a:t>
            </a:r>
            <a:r>
              <a:rPr lang="en-US" dirty="0" err="1" smtClean="0"/>
              <a:t>yp</a:t>
            </a:r>
            <a:r>
              <a:rPr lang="en-US" dirty="0" smtClean="0"/>
              <a:t> = Higher </a:t>
            </a:r>
            <a:r>
              <a:rPr lang="el-GR" dirty="0" smtClean="0"/>
              <a:t>μ</a:t>
            </a:r>
            <a:r>
              <a:rPr lang="en-US" dirty="0" smtClean="0"/>
              <a:t> of dormant pops. </a:t>
            </a:r>
            <a:r>
              <a:rPr lang="en-US" dirty="0"/>
              <a:t>i</a:t>
            </a:r>
            <a:r>
              <a:rPr lang="en-US" dirty="0" smtClean="0"/>
              <a:t>s an obvious outcome </a:t>
            </a:r>
          </a:p>
          <a:p>
            <a:pPr lvl="1"/>
            <a:r>
              <a:rPr lang="en-US" dirty="0" smtClean="0"/>
              <a:t>Drift-barrier hypothesis </a:t>
            </a:r>
            <a:r>
              <a:rPr lang="en-US" sz="2200" dirty="0" smtClean="0"/>
              <a:t>(Sung et al., 2012)</a:t>
            </a:r>
            <a:endParaRPr lang="en-US" sz="2200" dirty="0" smtClean="0"/>
          </a:p>
          <a:p>
            <a:pPr lvl="1"/>
            <a:r>
              <a:rPr lang="en-US" dirty="0" smtClean="0"/>
              <a:t>Limit on efficiency of selection (i.e.                    )) )</a:t>
            </a:r>
          </a:p>
          <a:p>
            <a:pPr lvl="1"/>
            <a:r>
              <a:rPr lang="en-US" dirty="0" smtClean="0"/>
              <a:t>Difficult for selection to maintain unused pathways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25" y="5036455"/>
            <a:ext cx="1765300" cy="5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Little data on microbial seed-banks &amp;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63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Controversy on stress-induced mutation in dormant pops</a:t>
            </a:r>
          </a:p>
          <a:p>
            <a:r>
              <a:rPr lang="en-US" dirty="0" smtClean="0"/>
              <a:t>Seed-banks have been proposed as source of genetic variation </a:t>
            </a:r>
            <a:r>
              <a:rPr lang="en-US" dirty="0" smtClean="0"/>
              <a:t>in pla</a:t>
            </a:r>
            <a:r>
              <a:rPr lang="en-US" dirty="0" smtClean="0"/>
              <a:t>nts and microbes </a:t>
            </a:r>
            <a:r>
              <a:rPr lang="en-US" sz="2000" dirty="0" smtClean="0"/>
              <a:t>(Levin 1990; </a:t>
            </a:r>
            <a:r>
              <a:rPr lang="en-US" sz="2000" dirty="0" err="1" smtClean="0"/>
              <a:t>Sogin</a:t>
            </a:r>
            <a:r>
              <a:rPr lang="en-US" sz="2000" dirty="0" smtClean="0"/>
              <a:t> et al., 2006; González-Casanova, 2004)</a:t>
            </a:r>
          </a:p>
          <a:p>
            <a:r>
              <a:rPr lang="en-US" dirty="0" smtClean="0"/>
              <a:t>Dormancy considered trait that’s under selection </a:t>
            </a:r>
            <a:r>
              <a:rPr lang="en-US" sz="2000" dirty="0" smtClean="0"/>
              <a:t>(</a:t>
            </a:r>
            <a:r>
              <a:rPr lang="en-US" sz="2000" dirty="0" err="1" smtClean="0"/>
              <a:t>Dalling</a:t>
            </a:r>
            <a:r>
              <a:rPr lang="en-US" sz="2000" dirty="0" smtClean="0"/>
              <a:t> et al., 2011)</a:t>
            </a:r>
          </a:p>
        </p:txBody>
      </p:sp>
    </p:spTree>
    <p:extLst>
      <p:ext uri="{BB962C8B-B14F-4D97-AF65-F5344CB8AC3E}">
        <p14:creationId xmlns:p14="http://schemas.microsoft.com/office/powerpoint/2010/main" val="201788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surge of theoretical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in coalescent theory </a:t>
            </a:r>
            <a:r>
              <a:rPr lang="en-US" sz="2000" dirty="0" smtClean="0"/>
              <a:t>(</a:t>
            </a:r>
            <a:r>
              <a:rPr lang="en-US" sz="2000" dirty="0" err="1" smtClean="0"/>
              <a:t>Blath</a:t>
            </a:r>
            <a:r>
              <a:rPr lang="en-US" sz="2000" dirty="0" smtClean="0"/>
              <a:t> et al., 2014; </a:t>
            </a:r>
            <a:r>
              <a:rPr lang="en-US" sz="2000" dirty="0" err="1" smtClean="0"/>
              <a:t>Kaj</a:t>
            </a:r>
            <a:r>
              <a:rPr lang="en-US" sz="2000" dirty="0" smtClean="0"/>
              <a:t> et al., 2001)</a:t>
            </a:r>
            <a:endParaRPr lang="en-US" dirty="0" smtClean="0"/>
          </a:p>
          <a:p>
            <a:r>
              <a:rPr lang="en-US" dirty="0" smtClean="0"/>
              <a:t>Wright-Fisher model with a seed-bank component</a:t>
            </a:r>
          </a:p>
          <a:p>
            <a:r>
              <a:rPr lang="en-US" dirty="0" smtClean="0"/>
              <a:t>Useful framework to predict neutral evolution of a </a:t>
            </a:r>
            <a:r>
              <a:rPr lang="en-US" dirty="0" smtClean="0"/>
              <a:t>microbial </a:t>
            </a:r>
            <a:r>
              <a:rPr lang="en-US" dirty="0" smtClean="0"/>
              <a:t>dormant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7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dormant 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7229"/>
          </a:xfrm>
        </p:spPr>
        <p:txBody>
          <a:bodyPr/>
          <a:lstStyle/>
          <a:p>
            <a:r>
              <a:rPr lang="en-US" dirty="0" smtClean="0"/>
              <a:t>No, or very slow, turnover</a:t>
            </a:r>
          </a:p>
          <a:p>
            <a:endParaRPr lang="en-US" dirty="0"/>
          </a:p>
          <a:p>
            <a:r>
              <a:rPr lang="en-US" dirty="0" smtClean="0"/>
              <a:t>Long survivorship </a:t>
            </a:r>
          </a:p>
          <a:p>
            <a:endParaRPr lang="en-US" dirty="0" smtClean="0"/>
          </a:p>
          <a:p>
            <a:r>
              <a:rPr lang="en-US" dirty="0" smtClean="0"/>
              <a:t>Still has a mutation rate</a:t>
            </a:r>
          </a:p>
          <a:p>
            <a:pPr lvl="1"/>
            <a:r>
              <a:rPr lang="en-US" dirty="0" smtClean="0"/>
              <a:t>No replication-associated mutation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Gen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on Wright-Fisher model</a:t>
            </a:r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indiv’s</a:t>
            </a:r>
            <a:endParaRPr lang="en-US" dirty="0" smtClean="0"/>
          </a:p>
          <a:p>
            <a:pPr lvl="1"/>
            <a:r>
              <a:rPr lang="en-US" dirty="0" smtClean="0"/>
              <a:t>Offspring number Poisson distributed</a:t>
            </a:r>
          </a:p>
          <a:p>
            <a:pPr lvl="1"/>
            <a:r>
              <a:rPr lang="en-US" dirty="0" smtClean="0"/>
              <a:t>Discrete and non-overlapping gen’s</a:t>
            </a:r>
          </a:p>
          <a:p>
            <a:r>
              <a:rPr lang="en-US" dirty="0" smtClean="0"/>
              <a:t>Depends on the Markov property</a:t>
            </a:r>
          </a:p>
          <a:p>
            <a:endParaRPr lang="en-US" dirty="0"/>
          </a:p>
          <a:p>
            <a:r>
              <a:rPr lang="en-US" dirty="0" smtClean="0"/>
              <a:t>Requires that all individuals </a:t>
            </a:r>
            <a:r>
              <a:rPr lang="en-US" b="1" dirty="0" smtClean="0"/>
              <a:t>sampled </a:t>
            </a:r>
            <a:r>
              <a:rPr lang="en-US" dirty="0" smtClean="0"/>
              <a:t>each generation </a:t>
            </a:r>
            <a:endParaRPr lang="en-US" b="1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4229100"/>
            <a:ext cx="8091714" cy="3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9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4" y="718457"/>
            <a:ext cx="6985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4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4617</TotalTime>
  <Words>495</Words>
  <Application>Microsoft Macintosh PowerPoint</Application>
  <PresentationFormat>On-screen Show (4:3)</PresentationFormat>
  <Paragraphs>82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Equation</vt:lpstr>
      <vt:lpstr>Microsoft Equation</vt:lpstr>
      <vt:lpstr>Microbial seedbanks and their evolutionary implications </vt:lpstr>
      <vt:lpstr>Dormancy background</vt:lpstr>
      <vt:lpstr>PowerPoint Presentation</vt:lpstr>
      <vt:lpstr>Molecular evolution and dormancy</vt:lpstr>
      <vt:lpstr>Little data on microbial seed-banks &amp; evolution</vt:lpstr>
      <vt:lpstr>Recent surge of theoretical work</vt:lpstr>
      <vt:lpstr>Characteristics of dormant populations</vt:lpstr>
      <vt:lpstr>Pop Gen Background</vt:lpstr>
      <vt:lpstr>PowerPoint Presentation</vt:lpstr>
      <vt:lpstr>PowerPoint Presentation</vt:lpstr>
      <vt:lpstr>PowerPoint Presentation</vt:lpstr>
      <vt:lpstr>Population genetic implications</vt:lpstr>
      <vt:lpstr>PowerPoint Presentation</vt:lpstr>
      <vt:lpstr>PowerPoint Presentation</vt:lpstr>
      <vt:lpstr>PowerPoint Presentation</vt:lpstr>
      <vt:lpstr>Break the model</vt:lpstr>
      <vt:lpstr>Seed-bank WF model</vt:lpstr>
      <vt:lpstr>PowerPoint Presentation</vt:lpstr>
      <vt:lpstr>PowerPoint Presentation</vt:lpstr>
      <vt:lpstr>What would the SFS look like?</vt:lpstr>
      <vt:lpstr>PowerPoint Presentation</vt:lpstr>
      <vt:lpstr>Testing our theory</vt:lpstr>
      <vt:lpstr>Estimating the size of the dormant pool</vt:lpstr>
      <vt:lpstr>Issues with standard culture techniques</vt:lpstr>
      <vt:lpstr>Chemostats as a solution</vt:lpstr>
      <vt:lpstr>Which organism to test</vt:lpstr>
      <vt:lpstr>Fantasy figures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Shoemaker</dc:creator>
  <cp:lastModifiedBy>Will Shoemaker</cp:lastModifiedBy>
  <cp:revision>45</cp:revision>
  <dcterms:created xsi:type="dcterms:W3CDTF">2015-09-17T21:38:15Z</dcterms:created>
  <dcterms:modified xsi:type="dcterms:W3CDTF">2015-09-21T02:35:18Z</dcterms:modified>
</cp:coreProperties>
</file>