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90128"/>
    <a:srgbClr val="8A0128"/>
    <a:srgbClr val="E5D8B9"/>
    <a:srgbClr val="990000"/>
    <a:srgbClr val="BA03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376" y="653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0A37-32DB-D14C-BB9F-675637599A58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8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8938200" y="0"/>
            <a:ext cx="4953000" cy="6858000"/>
          </a:xfrm>
          <a:prstGeom prst="rect">
            <a:avLst/>
          </a:prstGeom>
          <a:solidFill>
            <a:srgbClr val="E5D8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u201bloc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109" y="561480"/>
            <a:ext cx="3810001" cy="4790351"/>
          </a:xfrm>
          <a:prstGeom prst="rect">
            <a:avLst/>
          </a:prstGeom>
        </p:spPr>
      </p:pic>
      <p:sp>
        <p:nvSpPr>
          <p:cNvPr id="45" name="AutoShape 205"/>
          <p:cNvSpPr>
            <a:spLocks noChangeArrowheads="1"/>
          </p:cNvSpPr>
          <p:nvPr/>
        </p:nvSpPr>
        <p:spPr bwMode="auto">
          <a:xfrm>
            <a:off x="429699" y="332880"/>
            <a:ext cx="38889501" cy="5410200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5973" y="79586"/>
            <a:ext cx="38416952" cy="2320635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12200" dirty="0" smtClean="0">
                <a:solidFill>
                  <a:srgbClr val="E5D8B9"/>
                </a:solidFill>
                <a:latin typeface="Georgia"/>
                <a:cs typeface="Georgia"/>
              </a:rPr>
              <a:t>Estimating the Evolutionary Impact of Seed Banks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52575" y="3937087"/>
            <a:ext cx="16461010" cy="1751249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8500" dirty="0" smtClean="0">
                <a:solidFill>
                  <a:srgbClr val="E5D8B9"/>
                </a:solidFill>
                <a:latin typeface="Georgia"/>
                <a:cs typeface="Georgia"/>
              </a:rPr>
              <a:t>Indiana University Bloomington</a:t>
            </a:r>
            <a:endParaRPr lang="en-US" sz="85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11" name="AutoShape 205"/>
          <p:cNvSpPr>
            <a:spLocks noChangeArrowheads="1"/>
          </p:cNvSpPr>
          <p:nvPr/>
        </p:nvSpPr>
        <p:spPr bwMode="auto">
          <a:xfrm>
            <a:off x="718124" y="6792266"/>
            <a:ext cx="13335000" cy="255580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2" name="AutoShape 206"/>
          <p:cNvSpPr>
            <a:spLocks noChangeArrowheads="1"/>
          </p:cNvSpPr>
          <p:nvPr/>
        </p:nvSpPr>
        <p:spPr bwMode="auto">
          <a:xfrm>
            <a:off x="3005812" y="6304860"/>
            <a:ext cx="8805758" cy="1266825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</a:ln>
        </p:spPr>
        <p:txBody>
          <a:bodyPr wrap="none" anchor="ctr"/>
          <a:lstStyle/>
          <a:p>
            <a:pPr algn="ctr" defTabSz="4168775"/>
            <a:r>
              <a:rPr lang="en-US" sz="6000" dirty="0" smtClean="0">
                <a:solidFill>
                  <a:srgbClr val="E5D8B9"/>
                </a:solidFill>
                <a:latin typeface="Georgia"/>
                <a:cs typeface="Georgia"/>
              </a:rPr>
              <a:t>Background</a:t>
            </a:r>
            <a:endParaRPr lang="en-US" sz="60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880534" y="7728857"/>
            <a:ext cx="125372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Microorganisms contend with finite levels of resources.</a:t>
            </a:r>
            <a:endParaRPr lang="en-US" sz="4800" dirty="0"/>
          </a:p>
        </p:txBody>
      </p:sp>
      <p:sp>
        <p:nvSpPr>
          <p:cNvPr id="50" name="TextBox 23"/>
          <p:cNvSpPr txBox="1">
            <a:spLocks noChangeArrowheads="1"/>
          </p:cNvSpPr>
          <p:nvPr/>
        </p:nvSpPr>
        <p:spPr bwMode="auto">
          <a:xfrm>
            <a:off x="880534" y="9235833"/>
            <a:ext cx="128558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A common strategy is to enter state of reduced metabolic activity (i.e. </a:t>
            </a:r>
            <a:r>
              <a:rPr lang="en-US" sz="4800" i="1" dirty="0" smtClean="0"/>
              <a:t>dormancy</a:t>
            </a:r>
            <a:r>
              <a:rPr lang="en-US" sz="4800" dirty="0" smtClean="0"/>
              <a:t>)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.</a:t>
            </a:r>
            <a:endParaRPr lang="en-US" sz="4800" baseline="30000" dirty="0" smtClean="0"/>
          </a:p>
        </p:txBody>
      </p:sp>
      <p:sp>
        <p:nvSpPr>
          <p:cNvPr id="52" name="AutoShape 205"/>
          <p:cNvSpPr>
            <a:spLocks noChangeArrowheads="1"/>
          </p:cNvSpPr>
          <p:nvPr/>
        </p:nvSpPr>
        <p:spPr bwMode="auto">
          <a:xfrm>
            <a:off x="14679044" y="6807200"/>
            <a:ext cx="13716000" cy="25552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53" name="AutoShape 206"/>
          <p:cNvSpPr>
            <a:spLocks noChangeArrowheads="1"/>
          </p:cNvSpPr>
          <p:nvPr/>
        </p:nvSpPr>
        <p:spPr bwMode="auto">
          <a:xfrm>
            <a:off x="16364989" y="6311220"/>
            <a:ext cx="10227075" cy="1156071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</a:ln>
        </p:spPr>
        <p:txBody>
          <a:bodyPr wrap="none" anchor="ctr"/>
          <a:lstStyle/>
          <a:p>
            <a:pPr algn="ctr" defTabSz="4168775"/>
            <a:r>
              <a:rPr lang="en-US" sz="6000" dirty="0" smtClean="0">
                <a:solidFill>
                  <a:srgbClr val="E5D8B9"/>
                </a:solidFill>
                <a:latin typeface="Georgia"/>
                <a:cs typeface="Georgia"/>
              </a:rPr>
              <a:t>Estimating the Dormant Pool</a:t>
            </a:r>
            <a:endParaRPr lang="en-US" sz="60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86" name="AutoShape 205"/>
          <p:cNvSpPr>
            <a:spLocks noChangeArrowheads="1"/>
          </p:cNvSpPr>
          <p:nvPr/>
        </p:nvSpPr>
        <p:spPr bwMode="auto">
          <a:xfrm>
            <a:off x="29577662" y="14292936"/>
            <a:ext cx="13716000" cy="90571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87" name="AutoShape 206"/>
          <p:cNvSpPr>
            <a:spLocks noChangeArrowheads="1"/>
          </p:cNvSpPr>
          <p:nvPr/>
        </p:nvSpPr>
        <p:spPr bwMode="auto">
          <a:xfrm>
            <a:off x="32164244" y="13846320"/>
            <a:ext cx="9220200" cy="1266825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</a:ln>
        </p:spPr>
        <p:txBody>
          <a:bodyPr wrap="none" anchor="ctr"/>
          <a:lstStyle/>
          <a:p>
            <a:pPr algn="ctr" defTabSz="4168775"/>
            <a:r>
              <a:rPr lang="en-US" sz="6000" dirty="0" smtClean="0">
                <a:solidFill>
                  <a:srgbClr val="E5D8B9"/>
                </a:solidFill>
                <a:latin typeface="Georgia"/>
                <a:cs typeface="Georgia"/>
              </a:rPr>
              <a:t>Future Work</a:t>
            </a:r>
            <a:endParaRPr lang="en-US" sz="60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93" name="AutoShape 205"/>
          <p:cNvSpPr>
            <a:spLocks noChangeArrowheads="1"/>
          </p:cNvSpPr>
          <p:nvPr/>
        </p:nvSpPr>
        <p:spPr bwMode="auto">
          <a:xfrm>
            <a:off x="29595196" y="6948901"/>
            <a:ext cx="13716000" cy="6597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94" name="AutoShape 206"/>
          <p:cNvSpPr>
            <a:spLocks noChangeArrowheads="1"/>
          </p:cNvSpPr>
          <p:nvPr/>
        </p:nvSpPr>
        <p:spPr bwMode="auto">
          <a:xfrm>
            <a:off x="31215975" y="6463620"/>
            <a:ext cx="10394185" cy="1266825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</a:ln>
        </p:spPr>
        <p:txBody>
          <a:bodyPr wrap="none" anchor="ctr"/>
          <a:lstStyle/>
          <a:p>
            <a:pPr algn="ctr" defTabSz="4168775"/>
            <a:r>
              <a:rPr lang="en-US" sz="6000" dirty="0" smtClean="0">
                <a:solidFill>
                  <a:srgbClr val="E5D8B9"/>
                </a:solidFill>
                <a:latin typeface="Georgia"/>
                <a:cs typeface="Georgia"/>
              </a:rPr>
              <a:t>Review</a:t>
            </a:r>
            <a:endParaRPr lang="en-US" sz="60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99" name="TextBox 23"/>
          <p:cNvSpPr txBox="1">
            <a:spLocks noChangeArrowheads="1"/>
          </p:cNvSpPr>
          <p:nvPr/>
        </p:nvSpPr>
        <p:spPr bwMode="auto">
          <a:xfrm>
            <a:off x="29818232" y="7910436"/>
            <a:ext cx="128852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No clear clustering of active and dormant subpopulations</a:t>
            </a:r>
            <a:endParaRPr lang="en-US" sz="4800" dirty="0"/>
          </a:p>
        </p:txBody>
      </p:sp>
      <p:sp>
        <p:nvSpPr>
          <p:cNvPr id="113" name="AutoShape 205"/>
          <p:cNvSpPr>
            <a:spLocks noChangeArrowheads="1"/>
          </p:cNvSpPr>
          <p:nvPr/>
        </p:nvSpPr>
        <p:spPr bwMode="auto">
          <a:xfrm>
            <a:off x="29595196" y="28067388"/>
            <a:ext cx="13716000" cy="42556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114" name="AutoShape 206"/>
          <p:cNvSpPr>
            <a:spLocks noChangeArrowheads="1"/>
          </p:cNvSpPr>
          <p:nvPr/>
        </p:nvSpPr>
        <p:spPr bwMode="auto">
          <a:xfrm>
            <a:off x="33415154" y="27501612"/>
            <a:ext cx="5949083" cy="1266825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</a:ln>
        </p:spPr>
        <p:txBody>
          <a:bodyPr wrap="none" anchor="ctr"/>
          <a:lstStyle/>
          <a:p>
            <a:pPr algn="ctr" defTabSz="4168775"/>
            <a:r>
              <a:rPr lang="en-US" sz="6000" dirty="0" smtClean="0">
                <a:solidFill>
                  <a:srgbClr val="E5D8B9"/>
                </a:solidFill>
                <a:latin typeface="Georgia"/>
                <a:cs typeface="Georgia"/>
              </a:rPr>
              <a:t>References</a:t>
            </a:r>
            <a:endParaRPr lang="en-US" sz="60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115" name="TextBox 23"/>
          <p:cNvSpPr txBox="1">
            <a:spLocks noChangeArrowheads="1"/>
          </p:cNvSpPr>
          <p:nvPr/>
        </p:nvSpPr>
        <p:spPr bwMode="auto">
          <a:xfrm>
            <a:off x="29715012" y="28798677"/>
            <a:ext cx="13769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indent="0" eaLnBrk="1" hangingPunct="1">
              <a:buClr>
                <a:srgbClr val="890128"/>
              </a:buClr>
              <a:buSzPct val="350000"/>
            </a:pPr>
            <a:r>
              <a:rPr lang="en-US" sz="2400" dirty="0" smtClean="0">
                <a:latin typeface="Arial"/>
                <a:cs typeface="Arial"/>
              </a:rPr>
              <a:t>1) </a:t>
            </a:r>
            <a:r>
              <a:rPr lang="en-US" sz="2400" dirty="0" smtClean="0">
                <a:latin typeface="Arial"/>
                <a:cs typeface="Arial"/>
              </a:rPr>
              <a:t>Jones, S.E., &amp; Lennon, J.T. </a:t>
            </a:r>
            <a:r>
              <a:rPr lang="en-US" sz="2400" dirty="0" smtClean="0">
                <a:latin typeface="Arial"/>
                <a:cs typeface="Arial"/>
              </a:rPr>
              <a:t>(2010</a:t>
            </a:r>
            <a:r>
              <a:rPr lang="en-US" sz="2400" dirty="0" smtClean="0">
                <a:latin typeface="Arial"/>
                <a:cs typeface="Arial"/>
              </a:rPr>
              <a:t>). </a:t>
            </a:r>
            <a:r>
              <a:rPr lang="en-US" sz="2400" dirty="0" smtClean="0">
                <a:latin typeface="Arial"/>
                <a:cs typeface="Arial"/>
              </a:rPr>
              <a:t>Dormancy contributes to the maintenance of microbial diversity. PNAS 107: 5881-5886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1" name="TextBox 23"/>
          <p:cNvSpPr txBox="1">
            <a:spLocks noChangeArrowheads="1"/>
          </p:cNvSpPr>
          <p:nvPr/>
        </p:nvSpPr>
        <p:spPr bwMode="auto">
          <a:xfrm>
            <a:off x="15420379" y="18041293"/>
            <a:ext cx="129857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Proportion of dormant individuals (A) and “species” (B) can be high, but varies among ecosystems</a:t>
            </a:r>
            <a:r>
              <a:rPr lang="en-US" sz="4800" baseline="30000" dirty="0" smtClean="0"/>
              <a:t>2</a:t>
            </a:r>
            <a:r>
              <a:rPr lang="en-US" sz="4800" dirty="0" smtClean="0"/>
              <a:t>.</a:t>
            </a:r>
            <a:endParaRPr lang="en-US" sz="4800" baseline="30000" dirty="0"/>
          </a:p>
        </p:txBody>
      </p:sp>
      <p:sp>
        <p:nvSpPr>
          <p:cNvPr id="75" name="TextBox 23"/>
          <p:cNvSpPr txBox="1">
            <a:spLocks noChangeArrowheads="1"/>
          </p:cNvSpPr>
          <p:nvPr/>
        </p:nvSpPr>
        <p:spPr bwMode="auto">
          <a:xfrm>
            <a:off x="29818232" y="9595801"/>
            <a:ext cx="134388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Currently measuring change in respiration using CTC (5-cyano-2,3-ditolyl </a:t>
            </a:r>
            <a:r>
              <a:rPr lang="en-US" sz="4800" dirty="0" err="1" smtClean="0"/>
              <a:t>tetrazolium</a:t>
            </a:r>
            <a:r>
              <a:rPr lang="en-US" sz="4800" dirty="0" smtClean="0"/>
              <a:t> chloride), SYTOX green, </a:t>
            </a:r>
            <a:r>
              <a:rPr lang="en-US" sz="4800" dirty="0"/>
              <a:t>and Hoechst 33342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786502" y="20944850"/>
            <a:ext cx="5615031" cy="102675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313383" y="18257878"/>
            <a:ext cx="11217885" cy="5372819"/>
            <a:chOff x="11785600" y="15087600"/>
            <a:chExt cx="11201400" cy="4768460"/>
          </a:xfrm>
        </p:grpSpPr>
        <p:sp>
          <p:nvSpPr>
            <p:cNvPr id="38" name="Rectangle 37"/>
            <p:cNvSpPr/>
            <p:nvPr/>
          </p:nvSpPr>
          <p:spPr>
            <a:xfrm>
              <a:off x="13563600" y="16497300"/>
              <a:ext cx="2857500" cy="1778000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129500" y="16484600"/>
              <a:ext cx="2857500" cy="1778000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020800" y="16891000"/>
              <a:ext cx="1940717" cy="764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/>
                  <a:cs typeface="Arial"/>
                </a:rPr>
                <a:t>Active</a:t>
              </a:r>
              <a:endParaRPr lang="en-US" sz="5000" dirty="0">
                <a:latin typeface="Arial"/>
                <a:cs typeface="Arial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205700" y="16878300"/>
              <a:ext cx="2639450" cy="764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/>
                  <a:cs typeface="Arial"/>
                </a:rPr>
                <a:t>Dormant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17094200" y="17919011"/>
              <a:ext cx="2743200" cy="13389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6992600" y="17932400"/>
              <a:ext cx="3145989" cy="628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rial"/>
                  <a:cs typeface="Arial"/>
                </a:rPr>
                <a:t>Dormancy, c 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16929100" y="16891000"/>
              <a:ext cx="2743200" cy="1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282782" y="15864394"/>
              <a:ext cx="4336700" cy="628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latin typeface="Arial"/>
                  <a:cs typeface="Arial"/>
                </a:rPr>
                <a:t>Resuscitation, </a:t>
              </a:r>
              <a:r>
                <a:rPr lang="en-US" sz="4000" i="1" dirty="0" err="1" smtClean="0">
                  <a:latin typeface="Arial"/>
                  <a:cs typeface="Arial"/>
                </a:rPr>
                <a:t>cK</a:t>
              </a:r>
              <a:endParaRPr lang="en-US" sz="4000" i="1" dirty="0" smtClean="0">
                <a:latin typeface="Arial"/>
                <a:cs typeface="Arial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1472614" y="17733545"/>
              <a:ext cx="23058" cy="1455017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0472400" y="19151600"/>
              <a:ext cx="2244625" cy="628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rial"/>
                  <a:cs typeface="Arial"/>
                </a:rPr>
                <a:t>Mortality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14924261" y="17816274"/>
              <a:ext cx="15954" cy="151574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3830300" y="19227800"/>
              <a:ext cx="2244625" cy="628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rial"/>
                  <a:cs typeface="Arial"/>
                </a:rPr>
                <a:t>Mortality</a:t>
              </a:r>
            </a:p>
          </p:txBody>
        </p:sp>
        <p:sp>
          <p:nvSpPr>
            <p:cNvPr id="55" name="Circular Arrow 54"/>
            <p:cNvSpPr>
              <a:spLocks/>
            </p:cNvSpPr>
            <p:nvPr/>
          </p:nvSpPr>
          <p:spPr>
            <a:xfrm>
              <a:off x="13055601" y="15735301"/>
              <a:ext cx="1185332" cy="1308100"/>
            </a:xfrm>
            <a:prstGeom prst="circularArrow">
              <a:avLst>
                <a:gd name="adj1" fmla="val 2856"/>
                <a:gd name="adj2" fmla="val 1025321"/>
                <a:gd name="adj3" fmla="val 20320254"/>
                <a:gd name="adj4" fmla="val 5396787"/>
                <a:gd name="adj5" fmla="val 884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785600" y="15087600"/>
              <a:ext cx="3356074" cy="628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rial"/>
                  <a:cs typeface="Arial"/>
                </a:rPr>
                <a:t>Reproduction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4"/>
            <a:srcRect l="34616" t="59375" r="36218" b="25493"/>
            <a:stretch/>
          </p:blipFill>
          <p:spPr>
            <a:xfrm>
              <a:off x="13970000" y="16182974"/>
              <a:ext cx="288925" cy="292101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923808" y="18761706"/>
            <a:ext cx="1064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1a</a:t>
            </a:r>
            <a:r>
              <a:rPr lang="en-US" sz="5000" dirty="0" smtClean="0">
                <a:latin typeface="Avenir Book"/>
                <a:cs typeface="Avenir Book"/>
              </a:rPr>
              <a:t>)</a:t>
            </a:r>
            <a:endParaRPr lang="en-US" sz="5000" dirty="0">
              <a:latin typeface="Avenir Book"/>
              <a:cs typeface="Avenir Book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6208" y="23835235"/>
            <a:ext cx="11114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1b)</a:t>
            </a:r>
            <a:endParaRPr lang="en-US" sz="5000" dirty="0">
              <a:latin typeface="Arial"/>
              <a:cs typeface="Arial"/>
            </a:endParaRPr>
          </a:p>
        </p:txBody>
      </p:sp>
      <p:sp>
        <p:nvSpPr>
          <p:cNvPr id="60" name="TextBox 23"/>
          <p:cNvSpPr txBox="1">
            <a:spLocks noChangeArrowheads="1"/>
          </p:cNvSpPr>
          <p:nvPr/>
        </p:nvSpPr>
        <p:spPr bwMode="auto">
          <a:xfrm>
            <a:off x="1032935" y="28865135"/>
            <a:ext cx="1234504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3600" dirty="0" smtClean="0"/>
              <a:t>Fig</a:t>
            </a:r>
            <a:r>
              <a:rPr lang="en-US" sz="3600" dirty="0" smtClean="0"/>
              <a:t>.1 a: </a:t>
            </a:r>
            <a:r>
              <a:rPr lang="en-US" sz="3600" dirty="0" smtClean="0"/>
              <a:t>Dynamics of microbial dormancy. K = N</a:t>
            </a:r>
            <a:r>
              <a:rPr lang="en-US" sz="3600" baseline="-25000" dirty="0" smtClean="0"/>
              <a:t>A</a:t>
            </a:r>
            <a:r>
              <a:rPr lang="en-US" sz="3600" dirty="0" smtClean="0"/>
              <a:t>/N</a:t>
            </a:r>
            <a:r>
              <a:rPr lang="en-US" sz="3600" baseline="-25000" dirty="0" smtClean="0"/>
              <a:t>D</a:t>
            </a:r>
            <a:r>
              <a:rPr lang="en-US" sz="3600" dirty="0" smtClean="0"/>
              <a:t>, c = rate at which the population enters dormancy (Jones &amp; Lennon, 2010; </a:t>
            </a:r>
            <a:r>
              <a:rPr lang="en-US" sz="3600" dirty="0" err="1" smtClean="0"/>
              <a:t>Blath</a:t>
            </a:r>
            <a:r>
              <a:rPr lang="en-US" sz="3600" dirty="0" smtClean="0"/>
              <a:t> et al., 2015). </a:t>
            </a:r>
            <a:r>
              <a:rPr lang="en-US" sz="3600" dirty="0" smtClean="0"/>
              <a:t>b: </a:t>
            </a:r>
            <a:r>
              <a:rPr lang="en-US" sz="3600" dirty="0" smtClean="0"/>
              <a:t>Genealogical representation of the effect of a seed bank on inferring ancestry </a:t>
            </a:r>
            <a:r>
              <a:rPr lang="en-US" sz="3600" dirty="0"/>
              <a:t>(</a:t>
            </a:r>
            <a:r>
              <a:rPr lang="en-US" sz="3600" dirty="0" err="1"/>
              <a:t>Blath</a:t>
            </a:r>
            <a:r>
              <a:rPr lang="en-US" sz="3600" dirty="0"/>
              <a:t> et al., 2015</a:t>
            </a:r>
            <a:r>
              <a:rPr lang="en-US" sz="3600" dirty="0" smtClean="0"/>
              <a:t>).</a:t>
            </a:r>
            <a:endParaRPr lang="en-US" sz="3600" baseline="30000" dirty="0" smtClean="0"/>
          </a:p>
        </p:txBody>
      </p:sp>
      <p:sp>
        <p:nvSpPr>
          <p:cNvPr id="61" name="TextBox 23"/>
          <p:cNvSpPr txBox="1">
            <a:spLocks noChangeArrowheads="1"/>
          </p:cNvSpPr>
          <p:nvPr/>
        </p:nvSpPr>
        <p:spPr bwMode="auto">
          <a:xfrm>
            <a:off x="948264" y="10835989"/>
            <a:ext cx="1285583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A persistent pool of dormant individuals can greatly alter a population’s evolutionary trajectory</a:t>
            </a:r>
            <a:endParaRPr lang="en-US" sz="4800" baseline="30000" dirty="0" smtClean="0"/>
          </a:p>
        </p:txBody>
      </p:sp>
      <p:sp>
        <p:nvSpPr>
          <p:cNvPr id="62" name="TextBox 23"/>
          <p:cNvSpPr txBox="1">
            <a:spLocks noChangeArrowheads="1"/>
          </p:cNvSpPr>
          <p:nvPr/>
        </p:nvSpPr>
        <p:spPr bwMode="auto">
          <a:xfrm>
            <a:off x="1947427" y="13113456"/>
            <a:ext cx="119243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Known as the </a:t>
            </a:r>
            <a:r>
              <a:rPr lang="en-US" sz="4800" b="1" dirty="0" smtClean="0"/>
              <a:t>seed bank </a:t>
            </a:r>
            <a:r>
              <a:rPr lang="en-US" sz="4800" b="1" dirty="0" smtClean="0"/>
              <a:t>effect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.</a:t>
            </a:r>
            <a:endParaRPr lang="en-US" sz="4800" b="1" baseline="30000" dirty="0" smtClean="0"/>
          </a:p>
        </p:txBody>
      </p:sp>
      <p:sp>
        <p:nvSpPr>
          <p:cNvPr id="63" name="TextBox 23"/>
          <p:cNvSpPr txBox="1">
            <a:spLocks noChangeArrowheads="1"/>
          </p:cNvSpPr>
          <p:nvPr/>
        </p:nvSpPr>
        <p:spPr bwMode="auto">
          <a:xfrm>
            <a:off x="29809756" y="15463016"/>
            <a:ext cx="129997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Complete analysis of starved populations using CTC and SYTOX green.</a:t>
            </a:r>
            <a:endParaRPr lang="en-US" sz="4800" dirty="0"/>
          </a:p>
        </p:txBody>
      </p:sp>
      <p:sp>
        <p:nvSpPr>
          <p:cNvPr id="65" name="TextBox 23"/>
          <p:cNvSpPr txBox="1">
            <a:spLocks noChangeArrowheads="1"/>
          </p:cNvSpPr>
          <p:nvPr/>
        </p:nvSpPr>
        <p:spPr bwMode="auto">
          <a:xfrm>
            <a:off x="1025704" y="13790729"/>
            <a:ext cx="128558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Model organism: </a:t>
            </a:r>
            <a:r>
              <a:rPr lang="en-US" sz="4800" i="1" dirty="0" smtClean="0"/>
              <a:t>Janthinobacterium</a:t>
            </a:r>
            <a:endParaRPr lang="en-US" sz="4800" i="1" dirty="0" smtClean="0"/>
          </a:p>
        </p:txBody>
      </p:sp>
      <p:sp>
        <p:nvSpPr>
          <p:cNvPr id="66" name="TextBox 23"/>
          <p:cNvSpPr txBox="1">
            <a:spLocks noChangeArrowheads="1"/>
          </p:cNvSpPr>
          <p:nvPr/>
        </p:nvSpPr>
        <p:spPr bwMode="auto">
          <a:xfrm>
            <a:off x="29823365" y="17027868"/>
            <a:ext cx="129997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Estimate size of subpopulations using clustering techniques.</a:t>
            </a:r>
            <a:endParaRPr lang="en-US" sz="4800" dirty="0"/>
          </a:p>
        </p:txBody>
      </p:sp>
      <p:sp>
        <p:nvSpPr>
          <p:cNvPr id="67" name="TextBox 23"/>
          <p:cNvSpPr txBox="1">
            <a:spLocks noChangeArrowheads="1"/>
          </p:cNvSpPr>
          <p:nvPr/>
        </p:nvSpPr>
        <p:spPr bwMode="auto">
          <a:xfrm>
            <a:off x="29836972" y="18682532"/>
            <a:ext cx="129997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Use subpopulation-level </a:t>
            </a:r>
            <a:r>
              <a:rPr lang="en-US" sz="4800" dirty="0" smtClean="0"/>
              <a:t>data</a:t>
            </a:r>
            <a:r>
              <a:rPr lang="en-US" sz="4800" dirty="0" smtClean="0"/>
              <a:t> </a:t>
            </a:r>
            <a:r>
              <a:rPr lang="en-US" sz="4800" dirty="0" smtClean="0"/>
              <a:t>to inform estimates of resuscitation rates.</a:t>
            </a:r>
            <a:endParaRPr lang="en-US" sz="4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8338" y="7891104"/>
            <a:ext cx="13583174" cy="2062024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5014710" y="18755348"/>
            <a:ext cx="1064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2</a:t>
            </a:r>
            <a:r>
              <a:rPr lang="en-US" sz="5000" dirty="0">
                <a:latin typeface="Arial"/>
                <a:cs typeface="Arial"/>
              </a:rPr>
              <a:t>b</a:t>
            </a:r>
            <a:r>
              <a:rPr lang="en-US" sz="5000" dirty="0" smtClean="0">
                <a:latin typeface="Avenir Book"/>
                <a:cs typeface="Avenir Book"/>
              </a:rPr>
              <a:t>)</a:t>
            </a:r>
            <a:endParaRPr lang="en-US" sz="5000" dirty="0">
              <a:latin typeface="Avenir Book"/>
              <a:cs typeface="Avenir Book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3105" y="8429743"/>
            <a:ext cx="1064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/>
                <a:cs typeface="Arial"/>
              </a:rPr>
              <a:t>2</a:t>
            </a:r>
            <a:r>
              <a:rPr lang="en-US" sz="5000" dirty="0" smtClean="0">
                <a:latin typeface="Arial"/>
                <a:cs typeface="Arial"/>
              </a:rPr>
              <a:t>a</a:t>
            </a:r>
            <a:r>
              <a:rPr lang="en-US" sz="5000" dirty="0" smtClean="0">
                <a:latin typeface="Avenir Book"/>
                <a:cs typeface="Avenir Book"/>
              </a:rPr>
              <a:t>)</a:t>
            </a:r>
            <a:endParaRPr lang="en-US" sz="5000" dirty="0">
              <a:latin typeface="Avenir Book"/>
              <a:cs typeface="Avenir Book"/>
            </a:endParaRPr>
          </a:p>
        </p:txBody>
      </p:sp>
      <p:sp>
        <p:nvSpPr>
          <p:cNvPr id="70" name="TextBox 23"/>
          <p:cNvSpPr txBox="1">
            <a:spLocks noChangeArrowheads="1"/>
          </p:cNvSpPr>
          <p:nvPr/>
        </p:nvSpPr>
        <p:spPr bwMode="auto">
          <a:xfrm>
            <a:off x="15409592" y="28750831"/>
            <a:ext cx="1234504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3600" dirty="0" smtClean="0"/>
              <a:t>Fig</a:t>
            </a:r>
            <a:r>
              <a:rPr lang="en-US" sz="3600" dirty="0" smtClean="0"/>
              <a:t>.2: 2-D plots depicting events with the fluorescence excitation/emission spectra associated with DNA (Hoechst 33342, x-axis) and RNA (</a:t>
            </a:r>
            <a:r>
              <a:rPr lang="en-US" sz="3600" dirty="0" err="1" smtClean="0"/>
              <a:t>Pyronin</a:t>
            </a:r>
            <a:r>
              <a:rPr lang="en-US" sz="3600" dirty="0" smtClean="0"/>
              <a:t>-Y, y-axis) of (a) a one-day old homogenous culture and a (b) a 10-day old culture </a:t>
            </a:r>
            <a:r>
              <a:rPr lang="en-US" sz="3600" dirty="0"/>
              <a:t>of </a:t>
            </a:r>
            <a:r>
              <a:rPr lang="en-US" sz="3600" i="1" dirty="0"/>
              <a:t>Janthinobacterium </a:t>
            </a:r>
            <a:r>
              <a:rPr lang="en-US" sz="3600" dirty="0"/>
              <a:t>sp</a:t>
            </a:r>
            <a:r>
              <a:rPr lang="en-US" sz="3600" i="1" dirty="0"/>
              <a:t>. </a:t>
            </a:r>
            <a:r>
              <a:rPr lang="en-US" sz="3600" dirty="0" smtClean="0"/>
              <a:t>KBS0711.</a:t>
            </a:r>
            <a:endParaRPr lang="en-US" sz="3600" i="1" baseline="30000" dirty="0" smtClean="0"/>
          </a:p>
        </p:txBody>
      </p:sp>
      <p:sp>
        <p:nvSpPr>
          <p:cNvPr id="71" name="TextBox 23"/>
          <p:cNvSpPr txBox="1">
            <a:spLocks noChangeArrowheads="1"/>
          </p:cNvSpPr>
          <p:nvPr/>
        </p:nvSpPr>
        <p:spPr bwMode="auto">
          <a:xfrm>
            <a:off x="30383390" y="11809518"/>
            <a:ext cx="1288522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400" dirty="0" smtClean="0"/>
              <a:t>Preliminary analysis with CTC shows clear subpopulation-level differentiation.</a:t>
            </a:r>
            <a:endParaRPr lang="en-US" sz="4400" dirty="0"/>
          </a:p>
        </p:txBody>
      </p:sp>
      <p:sp>
        <p:nvSpPr>
          <p:cNvPr id="72" name="TextBox 23"/>
          <p:cNvSpPr txBox="1">
            <a:spLocks noChangeArrowheads="1"/>
          </p:cNvSpPr>
          <p:nvPr/>
        </p:nvSpPr>
        <p:spPr bwMode="auto">
          <a:xfrm>
            <a:off x="29862367" y="20513317"/>
            <a:ext cx="1299977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Model eco-evolutionary dynamics of microbial population with a seed-bank component.</a:t>
            </a:r>
            <a:endParaRPr lang="en-US" sz="4800" dirty="0"/>
          </a:p>
        </p:txBody>
      </p:sp>
      <p:sp>
        <p:nvSpPr>
          <p:cNvPr id="73" name="AutoShape 205"/>
          <p:cNvSpPr>
            <a:spLocks noChangeArrowheads="1"/>
          </p:cNvSpPr>
          <p:nvPr/>
        </p:nvSpPr>
        <p:spPr bwMode="auto">
          <a:xfrm>
            <a:off x="29588844" y="23995960"/>
            <a:ext cx="13716000" cy="28376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74" name="AutoShape 206"/>
          <p:cNvSpPr>
            <a:spLocks noChangeArrowheads="1"/>
          </p:cNvSpPr>
          <p:nvPr/>
        </p:nvSpPr>
        <p:spPr bwMode="auto">
          <a:xfrm>
            <a:off x="32068080" y="23567977"/>
            <a:ext cx="8604405" cy="1266825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</a:ln>
        </p:spPr>
        <p:txBody>
          <a:bodyPr wrap="none" anchor="ctr"/>
          <a:lstStyle/>
          <a:p>
            <a:pPr algn="ctr" defTabSz="4168775"/>
            <a:r>
              <a:rPr lang="en-US" sz="6000" dirty="0" smtClean="0">
                <a:solidFill>
                  <a:srgbClr val="E5D8B9"/>
                </a:solidFill>
                <a:latin typeface="Georgia"/>
                <a:cs typeface="Georgia"/>
              </a:rPr>
              <a:t>Acknowledgements</a:t>
            </a:r>
            <a:endParaRPr lang="en-US" sz="60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77" name="TextBox 23"/>
          <p:cNvSpPr txBox="1">
            <a:spLocks noChangeArrowheads="1"/>
          </p:cNvSpPr>
          <p:nvPr/>
        </p:nvSpPr>
        <p:spPr bwMode="auto">
          <a:xfrm>
            <a:off x="29856014" y="25555464"/>
            <a:ext cx="12999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3600" dirty="0" smtClean="0"/>
              <a:t>Christiane Hassel and the IUB </a:t>
            </a:r>
            <a:r>
              <a:rPr lang="en-US" sz="3600" dirty="0"/>
              <a:t>Flow Cytometry Core Facility</a:t>
            </a:r>
            <a:endParaRPr lang="en-US" sz="3600" dirty="0"/>
          </a:p>
        </p:txBody>
      </p:sp>
      <p:sp>
        <p:nvSpPr>
          <p:cNvPr id="78" name="TextBox 23"/>
          <p:cNvSpPr txBox="1">
            <a:spLocks noChangeArrowheads="1"/>
          </p:cNvSpPr>
          <p:nvPr/>
        </p:nvSpPr>
        <p:spPr bwMode="auto">
          <a:xfrm>
            <a:off x="29849659" y="24914064"/>
            <a:ext cx="12999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3600" dirty="0" smtClean="0"/>
              <a:t>The Lennon Lab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692175" y="2260687"/>
            <a:ext cx="17776725" cy="1751249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8500" dirty="0" smtClean="0">
                <a:solidFill>
                  <a:srgbClr val="E5D8B9"/>
                </a:solidFill>
                <a:latin typeface="Georgia"/>
                <a:cs typeface="Georgia"/>
              </a:rPr>
              <a:t>Will Shoemaker and Jay T. </a:t>
            </a:r>
            <a:r>
              <a:rPr lang="en-US" sz="8500" dirty="0" smtClean="0">
                <a:solidFill>
                  <a:srgbClr val="E5D8B9"/>
                </a:solidFill>
                <a:latin typeface="Georgia"/>
                <a:cs typeface="Georgia"/>
              </a:rPr>
              <a:t>Lennon</a:t>
            </a:r>
            <a:endParaRPr lang="en-US" sz="85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80" name="TextBox 23"/>
          <p:cNvSpPr txBox="1">
            <a:spLocks noChangeArrowheads="1"/>
          </p:cNvSpPr>
          <p:nvPr/>
        </p:nvSpPr>
        <p:spPr bwMode="auto">
          <a:xfrm>
            <a:off x="1940104" y="14705129"/>
            <a:ext cx="1192829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Exhibits population dynamics expected of </a:t>
            </a:r>
            <a:r>
              <a:rPr lang="en-US" sz="4800" dirty="0" smtClean="0"/>
              <a:t>taxa with a dormant pool</a:t>
            </a:r>
            <a:r>
              <a:rPr lang="en-US" sz="4800" baseline="30000" dirty="0" smtClean="0"/>
              <a:t>3</a:t>
            </a:r>
            <a:r>
              <a:rPr lang="en-US" sz="4800" dirty="0" smtClean="0"/>
              <a:t>.</a:t>
            </a:r>
            <a:endParaRPr lang="en-US" sz="4800" i="1" dirty="0" smtClean="0"/>
          </a:p>
        </p:txBody>
      </p:sp>
      <p:sp>
        <p:nvSpPr>
          <p:cNvPr id="81" name="TextBox 23"/>
          <p:cNvSpPr txBox="1">
            <a:spLocks noChangeArrowheads="1"/>
          </p:cNvSpPr>
          <p:nvPr/>
        </p:nvSpPr>
        <p:spPr bwMode="auto">
          <a:xfrm>
            <a:off x="1940104" y="16381529"/>
            <a:ext cx="1187749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Contains genes that may allow it to contend with environmental stress</a:t>
            </a:r>
            <a:r>
              <a:rPr lang="en-US" sz="4800" baseline="30000" dirty="0" smtClean="0"/>
              <a:t>4</a:t>
            </a:r>
            <a:r>
              <a:rPr lang="en-US" sz="4800" dirty="0" smtClean="0"/>
              <a:t>. </a:t>
            </a:r>
            <a:endParaRPr lang="en-US" sz="4800" i="1" dirty="0" smtClean="0"/>
          </a:p>
        </p:txBody>
      </p:sp>
      <p:sp>
        <p:nvSpPr>
          <p:cNvPr id="83" name="TextBox 23"/>
          <p:cNvSpPr txBox="1">
            <a:spLocks noChangeArrowheads="1"/>
          </p:cNvSpPr>
          <p:nvPr/>
        </p:nvSpPr>
        <p:spPr bwMode="auto">
          <a:xfrm>
            <a:off x="29729528" y="31374963"/>
            <a:ext cx="13769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indent="0" eaLnBrk="1" hangingPunct="1">
              <a:buClr>
                <a:srgbClr val="890128"/>
              </a:buClr>
              <a:buSzPct val="350000"/>
            </a:pPr>
            <a:r>
              <a:rPr lang="en-US" sz="2400" dirty="0" smtClean="0">
                <a:latin typeface="Arial"/>
                <a:cs typeface="Arial"/>
              </a:rPr>
              <a:t>4) Shoemaker</a:t>
            </a:r>
            <a:r>
              <a:rPr lang="en-US" sz="2400" dirty="0">
                <a:latin typeface="Arial"/>
                <a:cs typeface="Arial"/>
              </a:rPr>
              <a:t>, W. R., </a:t>
            </a:r>
            <a:r>
              <a:rPr lang="en-US" sz="2400" dirty="0" err="1">
                <a:latin typeface="Arial"/>
                <a:cs typeface="Arial"/>
              </a:rPr>
              <a:t>Muscarella</a:t>
            </a:r>
            <a:r>
              <a:rPr lang="en-US" sz="2400" dirty="0">
                <a:latin typeface="Arial"/>
                <a:cs typeface="Arial"/>
              </a:rPr>
              <a:t>, M. E., &amp; Lennon, J. T. (2015). Genome Sequence of the Soil Bacterium </a:t>
            </a:r>
            <a:r>
              <a:rPr lang="en-US" sz="2400" i="1" dirty="0" err="1">
                <a:latin typeface="Arial"/>
                <a:cs typeface="Arial"/>
              </a:rPr>
              <a:t>Jantinobacterium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sp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. KBS0711 Genome </a:t>
            </a:r>
            <a:r>
              <a:rPr lang="en-US" sz="2400" dirty="0" err="1" smtClean="0">
                <a:latin typeface="Arial"/>
                <a:cs typeface="Arial"/>
              </a:rPr>
              <a:t>Announc</a:t>
            </a:r>
            <a:r>
              <a:rPr lang="en-US" sz="2400" dirty="0" smtClean="0">
                <a:latin typeface="Arial"/>
                <a:cs typeface="Arial"/>
              </a:rPr>
              <a:t> 3</a:t>
            </a:r>
            <a:r>
              <a:rPr lang="en-US" sz="2400" dirty="0">
                <a:latin typeface="Arial"/>
                <a:cs typeface="Arial"/>
              </a:rPr>
              <a:t>: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10–11</a:t>
            </a:r>
            <a:r>
              <a:rPr lang="en-US" sz="2400" dirty="0" smtClean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4" name="TextBox 23"/>
          <p:cNvSpPr txBox="1">
            <a:spLocks noChangeArrowheads="1"/>
          </p:cNvSpPr>
          <p:nvPr/>
        </p:nvSpPr>
        <p:spPr bwMode="auto">
          <a:xfrm>
            <a:off x="29715012" y="29742105"/>
            <a:ext cx="13769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indent="0" eaLnBrk="1" hangingPunct="1">
              <a:buClr>
                <a:srgbClr val="890128"/>
              </a:buClr>
              <a:buSzPct val="350000"/>
            </a:pPr>
            <a:r>
              <a:rPr lang="en-US" sz="2400" dirty="0" smtClean="0">
                <a:latin typeface="Arial"/>
                <a:cs typeface="Arial"/>
              </a:rPr>
              <a:t>2) Alonso</a:t>
            </a:r>
            <a:r>
              <a:rPr lang="en-US" sz="2400" dirty="0">
                <a:latin typeface="Arial"/>
                <a:cs typeface="Arial"/>
              </a:rPr>
              <a:t>-</a:t>
            </a:r>
            <a:r>
              <a:rPr lang="en-US" sz="2400" dirty="0" err="1" smtClean="0">
                <a:latin typeface="Arial"/>
                <a:cs typeface="Arial"/>
              </a:rPr>
              <a:t>SÃez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smtClean="0">
                <a:latin typeface="Arial"/>
                <a:cs typeface="Arial"/>
              </a:rPr>
              <a:t>L. et al., </a:t>
            </a:r>
            <a:r>
              <a:rPr lang="en-US" sz="2400" dirty="0">
                <a:latin typeface="Arial"/>
                <a:cs typeface="Arial"/>
              </a:rPr>
              <a:t>(2014). Winter bloom of a rare </a:t>
            </a:r>
            <a:r>
              <a:rPr lang="en-US" sz="2400" dirty="0" err="1">
                <a:latin typeface="Arial"/>
                <a:cs typeface="Arial"/>
              </a:rPr>
              <a:t>betaproteobacterium</a:t>
            </a:r>
            <a:r>
              <a:rPr lang="en-US" sz="2400" dirty="0">
                <a:latin typeface="Arial"/>
                <a:cs typeface="Arial"/>
              </a:rPr>
              <a:t> in the Arctic Ocean. Frontiers in Microbiology, </a:t>
            </a:r>
            <a:r>
              <a:rPr lang="en-US" sz="2400" dirty="0" smtClean="0">
                <a:latin typeface="Arial"/>
                <a:cs typeface="Arial"/>
              </a:rPr>
              <a:t>5:, </a:t>
            </a:r>
            <a:r>
              <a:rPr lang="en-US" sz="2400" dirty="0">
                <a:latin typeface="Arial"/>
                <a:cs typeface="Arial"/>
              </a:rPr>
              <a:t>1–9.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5" name="TextBox 23"/>
          <p:cNvSpPr txBox="1">
            <a:spLocks noChangeArrowheads="1"/>
          </p:cNvSpPr>
          <p:nvPr/>
        </p:nvSpPr>
        <p:spPr bwMode="auto">
          <a:xfrm>
            <a:off x="29707748" y="30620219"/>
            <a:ext cx="13769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indent="0" eaLnBrk="1" hangingPunct="1">
              <a:buClr>
                <a:srgbClr val="890128"/>
              </a:buClr>
              <a:buSzPct val="350000"/>
            </a:pPr>
            <a:r>
              <a:rPr lang="en-US" sz="2400" dirty="0" smtClean="0">
                <a:latin typeface="Arial"/>
                <a:cs typeface="Arial"/>
              </a:rPr>
              <a:t>3) </a:t>
            </a:r>
            <a:r>
              <a:rPr lang="en-US" sz="2400" dirty="0" err="1" smtClean="0">
                <a:latin typeface="Arial"/>
                <a:cs typeface="Arial"/>
              </a:rPr>
              <a:t>Blath</a:t>
            </a:r>
            <a:r>
              <a:rPr lang="en-US" sz="2400" dirty="0" smtClean="0">
                <a:latin typeface="Arial"/>
                <a:cs typeface="Arial"/>
              </a:rPr>
              <a:t>, J. et al., (2015). Genetic Variability Under the </a:t>
            </a:r>
            <a:r>
              <a:rPr lang="en-US" sz="2400" dirty="0" err="1" smtClean="0">
                <a:latin typeface="Arial"/>
                <a:cs typeface="Arial"/>
              </a:rPr>
              <a:t>Seedbank</a:t>
            </a:r>
            <a:r>
              <a:rPr lang="en-US" sz="2400" dirty="0" smtClean="0">
                <a:latin typeface="Arial"/>
                <a:cs typeface="Arial"/>
              </a:rPr>
              <a:t> Coalescent. Genetics. 200: 921-934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14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5" t="12957" r="3114" b="11913"/>
          <a:stretch/>
        </p:blipFill>
        <p:spPr bwMode="auto">
          <a:xfrm>
            <a:off x="3543805" y="1643446"/>
            <a:ext cx="11086382" cy="417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494366" y="12065677"/>
            <a:ext cx="11201400" cy="10286154"/>
            <a:chOff x="11785600" y="15087600"/>
            <a:chExt cx="11201400" cy="10286154"/>
          </a:xfrm>
        </p:grpSpPr>
        <p:sp>
          <p:nvSpPr>
            <p:cNvPr id="5" name="Rectangle 4"/>
            <p:cNvSpPr/>
            <p:nvPr/>
          </p:nvSpPr>
          <p:spPr>
            <a:xfrm>
              <a:off x="13563600" y="16497300"/>
              <a:ext cx="2857500" cy="1778000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29500" y="16484600"/>
              <a:ext cx="2857500" cy="1778000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66068" y="24511980"/>
              <a:ext cx="203312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venir Book"/>
                  <a:cs typeface="Avenir Book"/>
                </a:rPr>
                <a:t>Active</a:t>
              </a:r>
              <a:endParaRPr lang="en-US" sz="5000" dirty="0">
                <a:latin typeface="Avenir Book"/>
                <a:cs typeface="Avenir Book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205700" y="16878300"/>
              <a:ext cx="275322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venir Book"/>
                  <a:cs typeface="Avenir Book"/>
                </a:rPr>
                <a:t>Dormant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7094200" y="17919011"/>
              <a:ext cx="2743200" cy="13389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992600" y="17932400"/>
              <a:ext cx="26308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venir Book"/>
                  <a:cs typeface="Avenir Book"/>
                </a:rPr>
                <a:t>Dormancy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16929100" y="16891000"/>
              <a:ext cx="2743200" cy="1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713200" y="16014700"/>
              <a:ext cx="3285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venir Book"/>
                  <a:cs typeface="Avenir Book"/>
                </a:rPr>
                <a:t>Resuscitation</a:t>
              </a:r>
            </a:p>
          </p:txBody>
        </p:sp>
        <p:cxnSp>
          <p:nvCxnSpPr>
            <p:cNvPr id="19" name="Straight Arrow Connector 18"/>
            <p:cNvCxnSpPr>
              <a:stCxn id="10" idx="2"/>
            </p:cNvCxnSpPr>
            <p:nvPr/>
          </p:nvCxnSpPr>
          <p:spPr>
            <a:xfrm>
              <a:off x="21582314" y="17740074"/>
              <a:ext cx="33086" cy="1424226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472400" y="19151600"/>
              <a:ext cx="23153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venir Book"/>
                  <a:cs typeface="Avenir Book"/>
                </a:rPr>
                <a:t>Mortality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4940214" y="17816274"/>
              <a:ext cx="33086" cy="1424226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3830300" y="19227800"/>
              <a:ext cx="23153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venir Book"/>
                  <a:cs typeface="Avenir Book"/>
                </a:rPr>
                <a:t>Mortality</a:t>
              </a:r>
            </a:p>
          </p:txBody>
        </p:sp>
        <p:sp>
          <p:nvSpPr>
            <p:cNvPr id="42" name="Circular Arrow 41"/>
            <p:cNvSpPr>
              <a:spLocks/>
            </p:cNvSpPr>
            <p:nvPr/>
          </p:nvSpPr>
          <p:spPr>
            <a:xfrm>
              <a:off x="13055601" y="15735301"/>
              <a:ext cx="1185332" cy="1308100"/>
            </a:xfrm>
            <a:prstGeom prst="circularArrow">
              <a:avLst>
                <a:gd name="adj1" fmla="val 2856"/>
                <a:gd name="adj2" fmla="val 1025321"/>
                <a:gd name="adj3" fmla="val 20320254"/>
                <a:gd name="adj4" fmla="val 5396787"/>
                <a:gd name="adj5" fmla="val 884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85600" y="15087600"/>
              <a:ext cx="33808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venir Book"/>
                  <a:cs typeface="Avenir Book"/>
                </a:rPr>
                <a:t>Reproduction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34616" t="59375" r="36218" b="25493"/>
            <a:stretch/>
          </p:blipFill>
          <p:spPr>
            <a:xfrm>
              <a:off x="13970000" y="16182974"/>
              <a:ext cx="288925" cy="292101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7985364" y="21079402"/>
            <a:ext cx="2857500" cy="177800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458612" y="13811042"/>
            <a:ext cx="20331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venir Book"/>
                <a:cs typeface="Avenir Book"/>
              </a:rPr>
              <a:t>Active</a:t>
            </a:r>
            <a:endParaRPr lang="en-US" sz="50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4661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524</Words>
  <Application>Microsoft Macintosh PowerPoint</Application>
  <PresentationFormat>Custom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Indiana University Biology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 Lennon</dc:creator>
  <cp:keywords/>
  <dc:description/>
  <cp:lastModifiedBy>Will Shoemaker</cp:lastModifiedBy>
  <cp:revision>67</cp:revision>
  <cp:lastPrinted>2013-06-14T18:42:35Z</cp:lastPrinted>
  <dcterms:created xsi:type="dcterms:W3CDTF">2013-06-11T02:51:16Z</dcterms:created>
  <dcterms:modified xsi:type="dcterms:W3CDTF">2015-09-11T02:17:25Z</dcterms:modified>
  <cp:category/>
</cp:coreProperties>
</file>