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05" r:id="rId3"/>
    <p:sldId id="320" r:id="rId4"/>
    <p:sldId id="322" r:id="rId5"/>
    <p:sldId id="316" r:id="rId6"/>
    <p:sldId id="321" r:id="rId7"/>
    <p:sldId id="327" r:id="rId8"/>
    <p:sldId id="32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1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74F6-8970-4501-B194-9C1E57C8A1C1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D80D-4CA0-4951-8792-EC6E19EED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478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74F6-8970-4501-B194-9C1E57C8A1C1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D80D-4CA0-4951-8792-EC6E19EED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625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74F6-8970-4501-B194-9C1E57C8A1C1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D80D-4CA0-4951-8792-EC6E19EED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789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74F6-8970-4501-B194-9C1E57C8A1C1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D80D-4CA0-4951-8792-EC6E19EED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316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74F6-8970-4501-B194-9C1E57C8A1C1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D80D-4CA0-4951-8792-EC6E19EED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280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74F6-8970-4501-B194-9C1E57C8A1C1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D80D-4CA0-4951-8792-EC6E19EED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08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74F6-8970-4501-B194-9C1E57C8A1C1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D80D-4CA0-4951-8792-EC6E19EED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310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74F6-8970-4501-B194-9C1E57C8A1C1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D80D-4CA0-4951-8792-EC6E19EED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960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74F6-8970-4501-B194-9C1E57C8A1C1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D80D-4CA0-4951-8792-EC6E19EED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197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74F6-8970-4501-B194-9C1E57C8A1C1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D80D-4CA0-4951-8792-EC6E19EED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332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74F6-8970-4501-B194-9C1E57C8A1C1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D80D-4CA0-4951-8792-EC6E19EED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04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474F6-8970-4501-B194-9C1E57C8A1C1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6D80D-4CA0-4951-8792-EC6E19EED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139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xkcd.com/208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xkcd.com/208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t.co/S8nZgmeMMV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varianceexplained.org/r/trump-tweets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638300" y="12366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000" dirty="0">
                <a:latin typeface="Helvetica" panose="020B0500000000000000" pitchFamily="34" charset="0"/>
              </a:rPr>
              <a:t>Text Mining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6220" y="6189346"/>
            <a:ext cx="31861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MUSA 620: Week 8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35492" y="4081508"/>
            <a:ext cx="835150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b="1" dirty="0"/>
              <a:t>PostGIS</a:t>
            </a:r>
            <a:r>
              <a:rPr lang="en-US" sz="2600" dirty="0"/>
              <a:t>:</a:t>
            </a:r>
            <a:r>
              <a:rPr lang="en-US" sz="2600" b="1" dirty="0"/>
              <a:t> </a:t>
            </a:r>
            <a:r>
              <a:rPr lang="en-US" sz="2600" dirty="0"/>
              <a:t>Common issues from the assignment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b="1" dirty="0"/>
              <a:t>Return to the Twitter API</a:t>
            </a:r>
            <a:endParaRPr lang="en-US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b="1" dirty="0"/>
              <a:t>Sentiment analysis</a:t>
            </a:r>
            <a:r>
              <a:rPr lang="en-US" sz="2600" dirty="0"/>
              <a:t>: Trump’s tweets – confirming he only writes the [angrier] Android half </a:t>
            </a:r>
          </a:p>
        </p:txBody>
      </p:sp>
      <p:sp>
        <p:nvSpPr>
          <p:cNvPr id="6" name="Rectangle 5"/>
          <p:cNvSpPr/>
          <p:nvPr/>
        </p:nvSpPr>
        <p:spPr>
          <a:xfrm>
            <a:off x="1504670" y="3546887"/>
            <a:ext cx="101585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u="sng" dirty="0"/>
              <a:t>Topics</a:t>
            </a:r>
          </a:p>
        </p:txBody>
      </p:sp>
    </p:spTree>
    <p:extLst>
      <p:ext uri="{BB962C8B-B14F-4D97-AF65-F5344CB8AC3E}">
        <p14:creationId xmlns:p14="http://schemas.microsoft.com/office/powerpoint/2010/main" val="1509564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58029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tx1"/>
                </a:solidFill>
                <a:latin typeface="Helvetica" panose="020B0500000000000000" pitchFamily="34" charset="0"/>
              </a:rPr>
              <a:t>PostGIS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2854" y="220686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37946" y="4685226"/>
            <a:ext cx="85357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/>
              <a:t>Saving a query as a view vs. exporting / importing as a new table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37946" y="1558948"/>
            <a:ext cx="85357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/>
              <a:t>Adding a WHERE clause to speed up a spatial query</a:t>
            </a:r>
          </a:p>
        </p:txBody>
      </p:sp>
      <p:sp>
        <p:nvSpPr>
          <p:cNvPr id="7" name="Rectangle 6"/>
          <p:cNvSpPr/>
          <p:nvPr/>
        </p:nvSpPr>
        <p:spPr>
          <a:xfrm>
            <a:off x="3936022" y="213720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SELECT DISTINCT ON (a.id) a.*, r.id AS </a:t>
            </a:r>
            <a:r>
              <a:rPr lang="en-US" dirty="0" err="1"/>
              <a:t>streetid</a:t>
            </a:r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phillystreets</a:t>
            </a:r>
            <a:r>
              <a:rPr lang="en-US" dirty="0"/>
              <a:t> AS r, </a:t>
            </a:r>
            <a:r>
              <a:rPr lang="en-US" dirty="0" err="1"/>
              <a:t>phillyaccidents</a:t>
            </a:r>
            <a:r>
              <a:rPr lang="en-US" dirty="0"/>
              <a:t> AS a</a:t>
            </a:r>
          </a:p>
          <a:p>
            <a:r>
              <a:rPr lang="en-US" b="1" dirty="0"/>
              <a:t>WHERE </a:t>
            </a:r>
            <a:r>
              <a:rPr lang="en-US" b="1" dirty="0" err="1"/>
              <a:t>ST_Distance</a:t>
            </a:r>
            <a:r>
              <a:rPr lang="en-US" b="1" dirty="0"/>
              <a:t>(</a:t>
            </a:r>
            <a:r>
              <a:rPr lang="en-US" b="1" dirty="0" err="1"/>
              <a:t>r.geom</a:t>
            </a:r>
            <a:r>
              <a:rPr lang="en-US" b="1" dirty="0"/>
              <a:t>, </a:t>
            </a:r>
            <a:r>
              <a:rPr lang="en-US" b="1" dirty="0" err="1"/>
              <a:t>a.geom</a:t>
            </a:r>
            <a:r>
              <a:rPr lang="en-US" b="1" dirty="0"/>
              <a:t>) &lt; 0.01</a:t>
            </a:r>
          </a:p>
          <a:p>
            <a:r>
              <a:rPr lang="en-US" dirty="0"/>
              <a:t>ORDER BY a.id, </a:t>
            </a:r>
            <a:r>
              <a:rPr lang="en-US" dirty="0" err="1"/>
              <a:t>ST_Distance</a:t>
            </a:r>
            <a:r>
              <a:rPr lang="en-US" dirty="0"/>
              <a:t>(</a:t>
            </a:r>
            <a:r>
              <a:rPr lang="en-US" dirty="0" err="1"/>
              <a:t>r.geom</a:t>
            </a:r>
            <a:r>
              <a:rPr lang="en-US" dirty="0"/>
              <a:t>, </a:t>
            </a:r>
            <a:r>
              <a:rPr lang="en-US" dirty="0" err="1"/>
              <a:t>a.geom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65123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58029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tx1"/>
                </a:solidFill>
                <a:latin typeface="Helvetica" panose="020B0500000000000000" pitchFamily="34" charset="0"/>
              </a:rPr>
              <a:t>Text Mining: </a:t>
            </a:r>
            <a:r>
              <a:rPr lang="en-US" sz="2400" b="1" dirty="0">
                <a:solidFill>
                  <a:schemeClr val="tx1"/>
                </a:solidFill>
                <a:latin typeface="Helvetica" panose="020B0500000000000000" pitchFamily="34" charset="0"/>
              </a:rPr>
              <a:t>Regular Expressions (Regex) -- Wildcards on Steroids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2854" y="220686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1268" y="752197"/>
            <a:ext cx="5662247" cy="572830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210193" y="6295837"/>
            <a:ext cx="602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xkcd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421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58029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tx1"/>
                </a:solidFill>
                <a:latin typeface="Helvetica" panose="020B0500000000000000" pitchFamily="34" charset="0"/>
              </a:rPr>
              <a:t>Text Mining: </a:t>
            </a:r>
            <a:r>
              <a:rPr lang="en-US" sz="2400" b="1" dirty="0">
                <a:solidFill>
                  <a:schemeClr val="tx1"/>
                </a:solidFill>
                <a:latin typeface="Helvetica" panose="020B0500000000000000" pitchFamily="34" charset="0"/>
              </a:rPr>
              <a:t>Regular Expressions (Regex)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2854" y="220686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409094" y="993470"/>
            <a:ext cx="8458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Regular expressions are text strings for describing search patterns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210193" y="6295837"/>
            <a:ext cx="602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xkcd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984" y="2413257"/>
            <a:ext cx="4972050" cy="28289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013439" y="5242182"/>
            <a:ext cx="8458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This one looks for t.co links in a tweet (for example, </a:t>
            </a:r>
            <a:r>
              <a:rPr lang="en-US" sz="2000" dirty="0">
                <a:hlinkClick r:id="rId4"/>
              </a:rPr>
              <a:t>https://t.co/S8nZgmeMMV</a:t>
            </a:r>
            <a:r>
              <a:rPr lang="en-US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16474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58029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tx1"/>
                </a:solidFill>
                <a:latin typeface="Helvetica" panose="020B0500000000000000" pitchFamily="34" charset="0"/>
              </a:rPr>
              <a:t>Text Mining: Stop Words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2854" y="220686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326117" y="962350"/>
            <a:ext cx="73820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Stop words:</a:t>
            </a:r>
            <a:r>
              <a:rPr lang="en-US" sz="2000" dirty="0"/>
              <a:t> common words that don’t carry much significance and are often ignored in text analysis. There is no standard list of stop words, but below are a few common examples.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5066" y="2206869"/>
            <a:ext cx="3838575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317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58029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tx1"/>
                </a:solidFill>
                <a:latin typeface="Helvetica" panose="020B0500000000000000" pitchFamily="34" charset="0"/>
              </a:rPr>
              <a:t>Text Mining: Tokenizer / Parser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2854" y="220686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20970" y="1252762"/>
            <a:ext cx="50731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Tokenizer: </a:t>
            </a:r>
            <a:r>
              <a:rPr lang="en-US" sz="2000" dirty="0"/>
              <a:t>breaks text into sentences, words, letters, symbols or some other meaningful elements (these elements are called </a:t>
            </a:r>
            <a:r>
              <a:rPr lang="en-US" sz="2000" b="1" dirty="0"/>
              <a:t>tokens</a:t>
            </a:r>
            <a:r>
              <a:rPr lang="en-US" sz="2000" dirty="0"/>
              <a:t>).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38900" y="1252762"/>
            <a:ext cx="507316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Parser: </a:t>
            </a:r>
            <a:r>
              <a:rPr lang="en-US" sz="2000" dirty="0"/>
              <a:t>takes the tokens and organizes them into some sort of data structure, usually a tree.</a:t>
            </a:r>
            <a:br>
              <a:rPr lang="en-US" sz="2000" dirty="0"/>
            </a:br>
            <a:br>
              <a:rPr lang="en-US" sz="2000" dirty="0"/>
            </a:br>
            <a:r>
              <a:rPr lang="en-US" sz="2000" i="1" dirty="0"/>
              <a:t>This definition is different from the one used in computer programming. A parser in computer programming is what we are calling here a tokenizer.</a:t>
            </a:r>
          </a:p>
        </p:txBody>
      </p:sp>
    </p:spTree>
    <p:extLst>
      <p:ext uri="{BB962C8B-B14F-4D97-AF65-F5344CB8AC3E}">
        <p14:creationId xmlns:p14="http://schemas.microsoft.com/office/powerpoint/2010/main" val="1891909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58029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tx1"/>
                </a:solidFill>
                <a:latin typeface="Helvetica" panose="020B0500000000000000" pitchFamily="34" charset="0"/>
              </a:rPr>
              <a:t>Text Mining: Sentiment Analysis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2854" y="220686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874196" y="685694"/>
            <a:ext cx="8443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analysis of a block of text to derive the attitude or emotional state of the speaker – used by brands to evaluate public opinion about a product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8348" y="1662214"/>
            <a:ext cx="5713278" cy="408883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994574" y="6128425"/>
            <a:ext cx="6202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Sentiment analysis of Donald Trump’s tweets: Android vs iPhone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658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58029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tx1"/>
                </a:solidFill>
                <a:latin typeface="Helvetica" panose="020B0500000000000000" pitchFamily="34" charset="0"/>
              </a:rPr>
              <a:t>Text Mining: Other Definitions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2854" y="220686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67973" y="1193525"/>
            <a:ext cx="86585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Semantic data: </a:t>
            </a:r>
            <a:r>
              <a:rPr lang="en-US" sz="2000" dirty="0"/>
              <a:t>data that is structured to represent “meaning.” It is commonly in the form of </a:t>
            </a:r>
            <a:r>
              <a:rPr lang="en-US" sz="2000" i="1" dirty="0"/>
              <a:t>triples</a:t>
            </a:r>
            <a:r>
              <a:rPr lang="en-US" sz="2000" dirty="0"/>
              <a:t>: [object A, object B, the relationship between them].</a:t>
            </a:r>
            <a:br>
              <a:rPr lang="en-US" sz="2000" dirty="0"/>
            </a:br>
            <a:r>
              <a:rPr lang="en-US" sz="2000" b="1" dirty="0"/>
              <a:t>Example: </a:t>
            </a:r>
            <a:r>
              <a:rPr lang="en-US" sz="2000" dirty="0"/>
              <a:t>[Pennsylvania, USA, “A is a </a:t>
            </a:r>
            <a:r>
              <a:rPr lang="en-US" sz="2000" dirty="0" err="1"/>
              <a:t>subregion</a:t>
            </a:r>
            <a:r>
              <a:rPr lang="en-US" sz="2000" dirty="0"/>
              <a:t> of B”]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67973" y="2576201"/>
            <a:ext cx="865852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Named entity recognition (</a:t>
            </a:r>
            <a:r>
              <a:rPr lang="en-US" sz="2000" b="1" dirty="0" err="1"/>
              <a:t>NER</a:t>
            </a:r>
            <a:r>
              <a:rPr lang="en-US" sz="2000" b="1" dirty="0"/>
              <a:t>): </a:t>
            </a:r>
            <a:r>
              <a:rPr lang="en-US" sz="2000" dirty="0"/>
              <a:t>methods for searching a block of text for items matching a predefined category of object (names, places, organizations).</a:t>
            </a:r>
            <a:br>
              <a:rPr lang="en-US" sz="2000" dirty="0"/>
            </a:br>
            <a:r>
              <a:rPr lang="en-US" sz="2000" b="1" dirty="0"/>
              <a:t>Example: </a:t>
            </a:r>
            <a:r>
              <a:rPr lang="en-US" sz="2000" dirty="0"/>
              <a:t>to classify a collection of news stories by the country in which they took place, you might use an </a:t>
            </a:r>
            <a:r>
              <a:rPr lang="en-US" sz="2000" dirty="0" err="1"/>
              <a:t>NER</a:t>
            </a:r>
            <a:r>
              <a:rPr lang="en-US" sz="2000" dirty="0"/>
              <a:t> algorithm to search the text for the mention of places.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67972" y="4430941"/>
            <a:ext cx="86585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err="1"/>
              <a:t>Ngram</a:t>
            </a:r>
            <a:r>
              <a:rPr lang="en-US" sz="2000" b="1" dirty="0"/>
              <a:t>: </a:t>
            </a:r>
            <a:r>
              <a:rPr lang="en-US" sz="2000" dirty="0"/>
              <a:t>chunks of text (tokens) that have been extracted from a body of text. --  normally </a:t>
            </a:r>
            <a:r>
              <a:rPr lang="en-US" sz="2000" dirty="0" err="1"/>
              <a:t>ngram</a:t>
            </a:r>
            <a:r>
              <a:rPr lang="en-US" sz="2000" dirty="0"/>
              <a:t> is synonymous with “word.”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67972" y="5362351"/>
            <a:ext cx="86585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Corpus: </a:t>
            </a:r>
            <a:r>
              <a:rPr lang="en-US" sz="2000" dirty="0"/>
              <a:t>a large collection of texts used for statistical analysis, often for the purpose of “training” a natural language processing algorithm.</a:t>
            </a:r>
          </a:p>
        </p:txBody>
      </p:sp>
    </p:spTree>
    <p:extLst>
      <p:ext uri="{BB962C8B-B14F-4D97-AF65-F5344CB8AC3E}">
        <p14:creationId xmlns:p14="http://schemas.microsoft.com/office/powerpoint/2010/main" val="1302767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20571</TotalTime>
  <Words>423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 Galka</dc:creator>
  <cp:lastModifiedBy>Max Galka</cp:lastModifiedBy>
  <cp:revision>175</cp:revision>
  <dcterms:created xsi:type="dcterms:W3CDTF">2017-01-24T21:41:13Z</dcterms:created>
  <dcterms:modified xsi:type="dcterms:W3CDTF">2017-03-17T17:24:51Z</dcterms:modified>
</cp:coreProperties>
</file>