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61" r:id="rId4"/>
    <p:sldId id="270" r:id="rId5"/>
    <p:sldId id="265" r:id="rId6"/>
    <p:sldId id="269" r:id="rId7"/>
    <p:sldId id="266" r:id="rId8"/>
    <p:sldId id="267" r:id="rId9"/>
    <p:sldId id="268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474F6-8970-4501-B194-9C1E57C8A1C1}" type="datetimeFigureOut">
              <a:rPr lang="en-US" smtClean="0"/>
              <a:t>1/24/2017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6D80D-4CA0-4951-8792-EC6E19EED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478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474F6-8970-4501-B194-9C1E57C8A1C1}" type="datetimeFigureOut">
              <a:rPr lang="en-US" smtClean="0"/>
              <a:t>1/24/2017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6D80D-4CA0-4951-8792-EC6E19EED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625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474F6-8970-4501-B194-9C1E57C8A1C1}" type="datetimeFigureOut">
              <a:rPr lang="en-US" smtClean="0"/>
              <a:t>1/24/2017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6D80D-4CA0-4951-8792-EC6E19EED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789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474F6-8970-4501-B194-9C1E57C8A1C1}" type="datetimeFigureOut">
              <a:rPr lang="en-US" smtClean="0"/>
              <a:t>1/24/2017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6D80D-4CA0-4951-8792-EC6E19EED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316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474F6-8970-4501-B194-9C1E57C8A1C1}" type="datetimeFigureOut">
              <a:rPr lang="en-US" smtClean="0"/>
              <a:t>1/24/2017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6D80D-4CA0-4951-8792-EC6E19EED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280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474F6-8970-4501-B194-9C1E57C8A1C1}" type="datetimeFigureOut">
              <a:rPr lang="en-US" smtClean="0"/>
              <a:t>1/24/2017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6D80D-4CA0-4951-8792-EC6E19EED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08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474F6-8970-4501-B194-9C1E57C8A1C1}" type="datetimeFigureOut">
              <a:rPr lang="en-US" smtClean="0"/>
              <a:t>1/24/2017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6D80D-4CA0-4951-8792-EC6E19EED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310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474F6-8970-4501-B194-9C1E57C8A1C1}" type="datetimeFigureOut">
              <a:rPr lang="en-US" smtClean="0"/>
              <a:t>1/24/2017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6D80D-4CA0-4951-8792-EC6E19EED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960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474F6-8970-4501-B194-9C1E57C8A1C1}" type="datetimeFigureOut">
              <a:rPr lang="en-US" smtClean="0"/>
              <a:t>1/24/2017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6D80D-4CA0-4951-8792-EC6E19EED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197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474F6-8970-4501-B194-9C1E57C8A1C1}" type="datetimeFigureOut">
              <a:rPr lang="en-US" smtClean="0"/>
              <a:t>1/24/2017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6D80D-4CA0-4951-8792-EC6E19EED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332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474F6-8970-4501-B194-9C1E57C8A1C1}" type="datetimeFigureOut">
              <a:rPr lang="en-US" smtClean="0"/>
              <a:t>1/24/2017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6D80D-4CA0-4951-8792-EC6E19EED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041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7474F6-8970-4501-B194-9C1E57C8A1C1}" type="datetimeFigureOut">
              <a:rPr lang="en-US" smtClean="0"/>
              <a:t>1/24/2017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06D80D-4CA0-4951-8792-EC6E19EED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139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2.nhgis.org/main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usa.ipums.org/usa/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638300" y="123666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800" dirty="0">
                <a:latin typeface="Helvetica" panose="020B0500000000000000" pitchFamily="34" charset="0"/>
              </a:rPr>
              <a:t>Census Data</a:t>
            </a:r>
            <a:endParaRPr lang="en-US" sz="4000" dirty="0">
              <a:latin typeface="Helvetica" panose="020B0500000000000000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6220" y="6189346"/>
            <a:ext cx="31861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MUSA 620: Week 2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5095644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12192000" cy="58029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chemeClr val="tx1"/>
                </a:solidFill>
                <a:latin typeface="Helvetica" panose="020B0500000000000000" pitchFamily="34" charset="0"/>
              </a:rPr>
              <a:t>ACS Microdata: Obfuscation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31985" y="185517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63440" y="3144715"/>
            <a:ext cx="987411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Top-coding (be careful when calculating mean averages)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Data swapping (careful interpreting information from individual line items)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Population thresholds (sometimes data for small regions will be suppressed)</a:t>
            </a:r>
          </a:p>
          <a:p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911444" y="1328073"/>
            <a:ext cx="73620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Census makes some adjustments to the micro data to reduce “reidentification risk.” It is important to be aware of these when calculating summary-level statistics.</a:t>
            </a:r>
          </a:p>
        </p:txBody>
      </p:sp>
    </p:spTree>
    <p:extLst>
      <p:ext uri="{BB962C8B-B14F-4D97-AF65-F5344CB8AC3E}">
        <p14:creationId xmlns:p14="http://schemas.microsoft.com/office/powerpoint/2010/main" val="725884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12192000" cy="58029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chemeClr val="tx1"/>
                </a:solidFill>
                <a:latin typeface="Helvetica" panose="020B0500000000000000" pitchFamily="34" charset="0"/>
              </a:rPr>
              <a:t>Two Primary Census Surveys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31985" y="185517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727" y="870414"/>
            <a:ext cx="9864969" cy="270819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69727" y="3990646"/>
            <a:ext cx="4342727" cy="1661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Other important Census surveys:</a:t>
            </a:r>
          </a:p>
          <a:p>
            <a:r>
              <a:rPr lang="en-US" sz="2000" dirty="0"/>
              <a:t>American Housing Survey (AHS)</a:t>
            </a:r>
          </a:p>
          <a:p>
            <a:r>
              <a:rPr lang="en-US" sz="2000" dirty="0"/>
              <a:t>Current Population Survey (CPS)</a:t>
            </a:r>
          </a:p>
          <a:p>
            <a:r>
              <a:rPr lang="en-US" sz="2000" dirty="0"/>
              <a:t>Consumer Expenditure Survey (CE)</a:t>
            </a:r>
          </a:p>
          <a:p>
            <a:r>
              <a:rPr lang="en-US" sz="2000" dirty="0"/>
              <a:t>National Health Interview Survey (</a:t>
            </a:r>
            <a:r>
              <a:rPr lang="en-US" sz="2000" dirty="0" err="1"/>
              <a:t>NHIS</a:t>
            </a:r>
            <a:r>
              <a:rPr lang="en-US" sz="2000" dirty="0"/>
              <a:t>)</a:t>
            </a:r>
            <a:endParaRPr lang="en-US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7353300" y="3990646"/>
            <a:ext cx="4018023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Many others:</a:t>
            </a:r>
          </a:p>
          <a:p>
            <a:r>
              <a:rPr lang="en-US" sz="1400" b="1" dirty="0"/>
              <a:t>American Time Use Survey (</a:t>
            </a:r>
            <a:r>
              <a:rPr lang="en-US" sz="1400" b="1" dirty="0" err="1"/>
              <a:t>ATUS</a:t>
            </a:r>
            <a:r>
              <a:rPr lang="en-US" sz="1400" b="1" dirty="0"/>
              <a:t>)</a:t>
            </a:r>
          </a:p>
          <a:p>
            <a:r>
              <a:rPr lang="en-US" sz="1400" b="1" dirty="0"/>
              <a:t>Housing Vacancy Survey (</a:t>
            </a:r>
            <a:r>
              <a:rPr lang="en-US" sz="1400" b="1" dirty="0" err="1"/>
              <a:t>HVS</a:t>
            </a:r>
            <a:r>
              <a:rPr lang="en-US" sz="1400" b="1" dirty="0"/>
              <a:t>)</a:t>
            </a:r>
          </a:p>
          <a:p>
            <a:r>
              <a:rPr lang="en-US" sz="1400" b="1" dirty="0"/>
              <a:t>National Ambulatory Medical Care Survey (</a:t>
            </a:r>
            <a:r>
              <a:rPr lang="en-US" sz="1400" b="1" dirty="0" err="1"/>
              <a:t>NAMCS</a:t>
            </a:r>
            <a:r>
              <a:rPr lang="en-US" sz="1400" b="1" dirty="0"/>
              <a:t>)</a:t>
            </a:r>
          </a:p>
          <a:p>
            <a:r>
              <a:rPr lang="en-US" sz="1400" b="1" dirty="0"/>
              <a:t>National Crime Victimization Survey (</a:t>
            </a:r>
            <a:r>
              <a:rPr lang="en-US" sz="1400" b="1" dirty="0" err="1"/>
              <a:t>NCVS</a:t>
            </a:r>
            <a:r>
              <a:rPr lang="en-US" sz="1400" b="1" dirty="0"/>
              <a:t>)</a:t>
            </a:r>
          </a:p>
          <a:p>
            <a:r>
              <a:rPr lang="en-US" sz="1400" b="1" dirty="0"/>
              <a:t>National Household Education Survey (</a:t>
            </a:r>
            <a:r>
              <a:rPr lang="en-US" sz="1400" b="1" dirty="0" err="1"/>
              <a:t>NHES</a:t>
            </a:r>
            <a:r>
              <a:rPr lang="en-US" sz="1400" b="1" dirty="0"/>
              <a:t>)</a:t>
            </a:r>
          </a:p>
          <a:p>
            <a:r>
              <a:rPr lang="en-US" sz="1400" b="1" dirty="0"/>
              <a:t>National Survey of College Graduates (</a:t>
            </a:r>
            <a:r>
              <a:rPr lang="en-US" sz="1400" b="1" dirty="0" err="1"/>
              <a:t>NSCG</a:t>
            </a:r>
            <a:r>
              <a:rPr lang="en-US" sz="1400" b="1" dirty="0"/>
              <a:t>)</a:t>
            </a:r>
          </a:p>
          <a:p>
            <a:r>
              <a:rPr lang="en-US" sz="1400" b="1" dirty="0"/>
              <a:t>Private School Universe Survey (PSS)</a:t>
            </a:r>
          </a:p>
          <a:p>
            <a:r>
              <a:rPr lang="en-US" sz="1400" b="1" dirty="0"/>
              <a:t>Survey of Income and Program Participation (SIPP)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607532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12192000" cy="58029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chemeClr val="tx1"/>
                </a:solidFill>
                <a:latin typeface="Helvetica" panose="020B0500000000000000" pitchFamily="34" charset="0"/>
              </a:rPr>
              <a:t>ACS: Geographic Levels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31985" y="185517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442708" y="1006599"/>
            <a:ext cx="209878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Easier to Work With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County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Tract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139155" y="1018602"/>
            <a:ext cx="467105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Harder to Work With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Metropolitan areas (</a:t>
            </a:r>
            <a:r>
              <a:rPr lang="en-US" dirty="0" err="1"/>
              <a:t>MSAs</a:t>
            </a:r>
            <a:r>
              <a:rPr lang="en-US" dirty="0"/>
              <a:t>, </a:t>
            </a:r>
            <a:r>
              <a:rPr lang="en-US" dirty="0" err="1"/>
              <a:t>CBSAs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Cities (Places)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Zip Code Tabulation Areas (</a:t>
            </a:r>
            <a:r>
              <a:rPr lang="en-US" dirty="0" err="1"/>
              <a:t>ZCTA</a:t>
            </a:r>
            <a:r>
              <a:rPr lang="en-US" dirty="0"/>
              <a:t> – similar to postal service zip codes, but not the same)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42" y="2935393"/>
            <a:ext cx="5162550" cy="169545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860207" y="4621106"/>
            <a:ext cx="14344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County (</a:t>
            </a:r>
            <a:r>
              <a:rPr lang="en-US" dirty="0" err="1"/>
              <a:t>FIPS</a:t>
            </a:r>
            <a:r>
              <a:rPr lang="en-US" dirty="0"/>
              <a:t>)</a:t>
            </a:r>
          </a:p>
        </p:txBody>
      </p:sp>
      <p:sp>
        <p:nvSpPr>
          <p:cNvPr id="9" name="Rectangle 8"/>
          <p:cNvSpPr/>
          <p:nvPr/>
        </p:nvSpPr>
        <p:spPr>
          <a:xfrm>
            <a:off x="197880" y="4630843"/>
            <a:ext cx="1244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State (</a:t>
            </a:r>
            <a:r>
              <a:rPr lang="en-US" dirty="0" err="1"/>
              <a:t>FIPS</a:t>
            </a:r>
            <a:r>
              <a:rPr lang="en-US" dirty="0"/>
              <a:t>)</a:t>
            </a:r>
          </a:p>
        </p:txBody>
      </p:sp>
      <p:sp>
        <p:nvSpPr>
          <p:cNvPr id="10" name="Rectangle 9"/>
          <p:cNvSpPr/>
          <p:nvPr/>
        </p:nvSpPr>
        <p:spPr>
          <a:xfrm>
            <a:off x="3940801" y="4630843"/>
            <a:ext cx="8965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Tract ID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04878" y="2610003"/>
            <a:ext cx="47830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Hierarchical, can be combined into a clean </a:t>
            </a:r>
            <a:r>
              <a:rPr lang="en-US" dirty="0" err="1"/>
              <a:t>GeoID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789419" y="2610003"/>
            <a:ext cx="502079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Definitions change often, may not match up well with other geographic levels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384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12192000" cy="58029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chemeClr val="tx1"/>
                </a:solidFill>
                <a:latin typeface="Helvetica" panose="020B0500000000000000" pitchFamily="34" charset="0"/>
              </a:rPr>
              <a:t>ACS: Summary-Level Data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636644" y="982605"/>
            <a:ext cx="49187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Exercise: Select an ACS variable for a particular geographic level and plot it on a map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470366" y="4323700"/>
            <a:ext cx="836295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Select a geographic level (state / county / tract)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Select a</a:t>
            </a:r>
            <a:r>
              <a:rPr lang="en-US" dirty="0"/>
              <a:t> year / dataset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Download the data and the GIS boundary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need be, filter the boundary file to include only the region you wish to examine (you may also want to reduce the file size by simplifying)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Make sure there is a matching “</a:t>
            </a:r>
            <a:r>
              <a:rPr lang="en-US" dirty="0" err="1"/>
              <a:t>GeoID</a:t>
            </a:r>
            <a:r>
              <a:rPr lang="en-US" dirty="0"/>
              <a:t>” and join the data to the boundary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Plot it on a map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9064" y="2034742"/>
            <a:ext cx="5780722" cy="1883152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9125969" y="6391499"/>
            <a:ext cx="29258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https://data2.nhgis.org/main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42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12192000" cy="58029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chemeClr val="tx1"/>
                </a:solidFill>
                <a:latin typeface="Helvetica" panose="020B0500000000000000" pitchFamily="34" charset="0"/>
              </a:rPr>
              <a:t>ACS Microdata</a:t>
            </a:r>
            <a:endParaRPr lang="en-US" sz="2400" b="1" dirty="0">
              <a:solidFill>
                <a:schemeClr val="tx1"/>
              </a:solidFill>
              <a:latin typeface="Helvetica" panose="020B0500000000000000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049779" y="2350830"/>
            <a:ext cx="809243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Microdata is a lin</a:t>
            </a:r>
            <a:r>
              <a:rPr lang="en-US" dirty="0">
                <a:solidFill>
                  <a:srgbClr val="000000"/>
                </a:solidFill>
                <a:latin typeface="Trebuchet MS" panose="020B0603020202020204" pitchFamily="34" charset="0"/>
              </a:rPr>
              <a:t>e-by-line list of individual responses to the Census survey. It </a:t>
            </a:r>
            <a:r>
              <a:rPr lang="en-US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does not allow you to go down to small geographic levels, but it does allow you to:</a:t>
            </a:r>
            <a:br>
              <a:rPr lang="en-US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</a:br>
            <a:endParaRPr lang="en-US" b="0" i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Trebuchet MS" panose="020B0603020202020204" pitchFamily="34" charset="0"/>
              </a:rPr>
              <a:t>Calculate summary-level statistics not published by the Census,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Trebuchet MS" panose="020B0603020202020204" pitchFamily="34" charset="0"/>
              </a:rPr>
              <a:t>Across any geography of your choosing (above some threshold),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Trebuchet MS" panose="020B0603020202020204" pitchFamily="34" charset="0"/>
              </a:rPr>
              <a:t>Including a long list a variables that you will not find anywhere in Census publications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05116" y="580292"/>
            <a:ext cx="45817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aka </a:t>
            </a:r>
            <a:r>
              <a:rPr lang="en-US" sz="2000" b="1" dirty="0" err="1"/>
              <a:t>PUMS</a:t>
            </a:r>
            <a:r>
              <a:rPr lang="en-US" sz="2000" b="1" dirty="0"/>
              <a:t> (Public Use Microdata Sample)</a:t>
            </a:r>
          </a:p>
        </p:txBody>
      </p:sp>
      <p:sp>
        <p:nvSpPr>
          <p:cNvPr id="9" name="Rectangle 8"/>
          <p:cNvSpPr/>
          <p:nvPr/>
        </p:nvSpPr>
        <p:spPr>
          <a:xfrm>
            <a:off x="9327592" y="6337359"/>
            <a:ext cx="27335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https://usa.ipums.org/usa/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728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12192000" cy="58029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chemeClr val="tx1"/>
                </a:solidFill>
                <a:latin typeface="Helvetica" panose="020B0500000000000000" pitchFamily="34" charset="0"/>
              </a:rPr>
              <a:t>ACS Microdata: Important Fields</a:t>
            </a:r>
            <a:endParaRPr lang="en-US" sz="2400" b="1" dirty="0">
              <a:solidFill>
                <a:schemeClr val="tx1"/>
              </a:solidFill>
              <a:latin typeface="Helvetica" panose="020B0500000000000000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58508" y="2998653"/>
            <a:ext cx="1100493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Group quarters status</a:t>
            </a:r>
            <a:endParaRPr lang="en-US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Institutions and other group living arrangements, limited sampling. Consider whether or not to exclude.</a:t>
            </a:r>
            <a:br>
              <a:rPr lang="en-US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</a:b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58508" y="4307507"/>
            <a:ext cx="470353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Household number / Person number</a:t>
            </a:r>
          </a:p>
          <a:p>
            <a:r>
              <a:rPr lang="en-US" dirty="0">
                <a:solidFill>
                  <a:srgbClr val="000000"/>
                </a:solidFill>
                <a:latin typeface="Trebuchet MS" panose="020B0603020202020204" pitchFamily="34" charset="0"/>
              </a:rPr>
              <a:t>Identifiers for grouping household members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58508" y="1488118"/>
            <a:ext cx="707597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Household weight / Person weight</a:t>
            </a:r>
          </a:p>
          <a:p>
            <a:r>
              <a:rPr lang="en-US" dirty="0">
                <a:solidFill>
                  <a:srgbClr val="000000"/>
                </a:solidFill>
                <a:latin typeface="Trebuchet MS" panose="020B0603020202020204" pitchFamily="34" charset="0"/>
              </a:rPr>
              <a:t>One or the other </a:t>
            </a:r>
            <a:r>
              <a:rPr lang="en-US" u="sng" dirty="0">
                <a:solidFill>
                  <a:srgbClr val="000000"/>
                </a:solidFill>
                <a:latin typeface="Trebuchet MS" panose="020B0603020202020204" pitchFamily="34" charset="0"/>
              </a:rPr>
              <a:t>must</a:t>
            </a:r>
            <a:r>
              <a:rPr lang="en-US" dirty="0">
                <a:solidFill>
                  <a:srgbClr val="000000"/>
                </a:solidFill>
                <a:latin typeface="Trebuchet MS" panose="020B0603020202020204" pitchFamily="34" charset="0"/>
              </a:rPr>
              <a:t> be included in every microdata calculation.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793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12192000" cy="58029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chemeClr val="tx1"/>
                </a:solidFill>
                <a:latin typeface="Helvetica" panose="020B0500000000000000" pitchFamily="34" charset="0"/>
              </a:rPr>
              <a:t>ACS Microdata: Weighting</a:t>
            </a:r>
            <a:endParaRPr lang="en-US" sz="2400" b="1" dirty="0">
              <a:solidFill>
                <a:schemeClr val="tx1"/>
              </a:solidFill>
              <a:latin typeface="Helvetica" panose="020B0500000000000000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31985" y="185517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661160" y="894569"/>
            <a:ext cx="292573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Per Capita Income = ?</a:t>
            </a:r>
            <a:endParaRPr lang="en-US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Trebuchet MS" panose="020B0603020202020204" pitchFamily="34" charset="0"/>
              </a:rPr>
              <a:t>Average Property Value = ?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1909973"/>
            <a:ext cx="8286750" cy="369263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77155" y="5999754"/>
            <a:ext cx="104308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Correction from class: </a:t>
            </a:r>
            <a:r>
              <a:rPr lang="en-US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These weights do have a specific meaning. A person weight of 400 means this individual is representative of 400 people in the U.S., likewise for household weights. 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1782662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12192000" cy="58029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chemeClr val="tx1"/>
                </a:solidFill>
                <a:latin typeface="Helvetica" panose="020B0500000000000000" pitchFamily="34" charset="0"/>
              </a:rPr>
              <a:t>ACS Microdata: Weighting</a:t>
            </a:r>
            <a:endParaRPr lang="en-US" sz="2400" b="1" dirty="0">
              <a:solidFill>
                <a:schemeClr val="tx1"/>
              </a:solidFill>
              <a:latin typeface="Helvetica" panose="020B0500000000000000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31985" y="185517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310640" y="1123169"/>
            <a:ext cx="80557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Per Capita Income = </a:t>
            </a:r>
            <a:r>
              <a:rPr lang="en-US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average across all people, weighted by person weight</a:t>
            </a:r>
            <a:endParaRPr lang="en-US" dirty="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3980" y="1723073"/>
            <a:ext cx="8694420" cy="390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449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12192000" cy="58029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chemeClr val="tx1"/>
                </a:solidFill>
                <a:latin typeface="Helvetica" panose="020B0500000000000000" pitchFamily="34" charset="0"/>
              </a:rPr>
              <a:t>ACS Microdata: Weighting</a:t>
            </a:r>
            <a:endParaRPr lang="en-US" sz="2400" b="1" dirty="0">
              <a:solidFill>
                <a:schemeClr val="tx1"/>
              </a:solidFill>
              <a:latin typeface="Helvetica" panose="020B0500000000000000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31985" y="185517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377047" y="804468"/>
            <a:ext cx="97536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Trebuchet MS" panose="020B0603020202020204" pitchFamily="34" charset="0"/>
              </a:rPr>
              <a:t>Average Property Value </a:t>
            </a:r>
            <a:r>
              <a:rPr lang="en-US" dirty="0">
                <a:solidFill>
                  <a:srgbClr val="000000"/>
                </a:solidFill>
                <a:latin typeface="Trebuchet MS" panose="020B0603020202020204" pitchFamily="34" charset="0"/>
              </a:rPr>
              <a:t>=</a:t>
            </a:r>
            <a:r>
              <a:rPr lang="en-US" b="1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US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average across all households (all rows with Person Number = 1),</a:t>
            </a:r>
          </a:p>
          <a:p>
            <a:r>
              <a:rPr lang="en-US" dirty="0">
                <a:solidFill>
                  <a:srgbClr val="000000"/>
                </a:solidFill>
                <a:latin typeface="Trebuchet MS" panose="020B0603020202020204" pitchFamily="34" charset="0"/>
              </a:rPr>
              <a:t>w</a:t>
            </a:r>
            <a:r>
              <a:rPr lang="en-US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eighted</a:t>
            </a:r>
            <a:r>
              <a:rPr lang="en-US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by household weight</a:t>
            </a:r>
            <a:endParaRPr lang="en-US" dirty="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1360" y="1551622"/>
            <a:ext cx="9153525" cy="41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7341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2736</TotalTime>
  <Words>547</Words>
  <Application>Microsoft Office PowerPoint</Application>
  <PresentationFormat>Widescreen</PresentationFormat>
  <Paragraphs>68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Helvetica</vt:lpstr>
      <vt:lpstr>Trebuchet MS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Max Galka</dc:creator>
  <cp:lastModifiedBy>Max Galka</cp:lastModifiedBy>
  <cp:revision>32</cp:revision>
  <dcterms:created xsi:type="dcterms:W3CDTF">2017-01-24T21:41:13Z</dcterms:created>
  <dcterms:modified xsi:type="dcterms:W3CDTF">2017-01-26T19:17:52Z</dcterms:modified>
</cp:coreProperties>
</file>