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0" r:id="rId3"/>
    <p:sldId id="305" r:id="rId4"/>
    <p:sldId id="312" r:id="rId5"/>
    <p:sldId id="311" r:id="rId6"/>
    <p:sldId id="316" r:id="rId7"/>
    <p:sldId id="309" r:id="rId8"/>
    <p:sldId id="313" r:id="rId9"/>
    <p:sldId id="314" r:id="rId10"/>
    <p:sldId id="308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7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8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6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3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4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474F6-8970-4501-B194-9C1E57C8A1C1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38300" y="12366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>
                <a:latin typeface="Helvetica" panose="020B0500000000000000" pitchFamily="34" charset="0"/>
              </a:rPr>
              <a:t>Data Wrangling +</a:t>
            </a:r>
            <a:br>
              <a:rPr lang="en-US" sz="5000" dirty="0">
                <a:latin typeface="Helvetica" panose="020B0500000000000000" pitchFamily="34" charset="0"/>
              </a:rPr>
            </a:br>
            <a:r>
              <a:rPr lang="en-US" sz="5000" dirty="0">
                <a:latin typeface="Helvetica" panose="020B0500000000000000" pitchFamily="34" charset="0"/>
              </a:rPr>
              <a:t>Data Visualization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220" y="6189346"/>
            <a:ext cx="3186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MUSA 620: Week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9353" y="4140932"/>
            <a:ext cx="83515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Housekeeping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Thinking about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ggplot2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 err="1"/>
              <a:t>QGIS</a:t>
            </a:r>
            <a:endParaRPr lang="en-US" sz="2600" dirty="0"/>
          </a:p>
        </p:txBody>
      </p:sp>
      <p:sp>
        <p:nvSpPr>
          <p:cNvPr id="6" name="Rectangle 5"/>
          <p:cNvSpPr/>
          <p:nvPr/>
        </p:nvSpPr>
        <p:spPr>
          <a:xfrm>
            <a:off x="1504670" y="3549952"/>
            <a:ext cx="101585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u="sng" dirty="0"/>
              <a:t>Topics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946A3-7081-4DB3-BBED-E79F501AB62D}"/>
              </a:ext>
            </a:extLst>
          </p:cNvPr>
          <p:cNvSpPr txBox="1"/>
          <p:nvPr/>
        </p:nvSpPr>
        <p:spPr>
          <a:xfrm>
            <a:off x="10235824" y="6189346"/>
            <a:ext cx="1814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Max Galka</a:t>
            </a:r>
          </a:p>
        </p:txBody>
      </p:sp>
    </p:spTree>
    <p:extLst>
      <p:ext uri="{BB962C8B-B14F-4D97-AF65-F5344CB8AC3E}">
        <p14:creationId xmlns:p14="http://schemas.microsoft.com/office/powerpoint/2010/main" val="150956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108178"/>
              </p:ext>
            </p:extLst>
          </p:nvPr>
        </p:nvGraphicFramePr>
        <p:xfrm>
          <a:off x="1731146" y="11703"/>
          <a:ext cx="8859914" cy="6846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Acrobat Document" r:id="rId3" imgW="8381858" imgH="6476780" progId="Acrobat.Document.2015">
                  <p:embed/>
                </p:oleObj>
              </mc:Choice>
              <mc:Fallback>
                <p:oleObj name="Acrobat Document" r:id="rId3" imgW="8381858" imgH="6476780" progId="Acrobat.Document.20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1146" y="11703"/>
                        <a:ext cx="8859914" cy="68462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940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419155"/>
              </p:ext>
            </p:extLst>
          </p:nvPr>
        </p:nvGraphicFramePr>
        <p:xfrm>
          <a:off x="1694421" y="0"/>
          <a:ext cx="887505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Acrobat Document" r:id="rId3" imgW="8381858" imgH="6476780" progId="Acrobat.Document.2015">
                  <p:embed/>
                </p:oleObj>
              </mc:Choice>
              <mc:Fallback>
                <p:oleObj name="Acrobat Document" r:id="rId3" imgW="8381858" imgH="6476780" progId="Acrobat.Document.20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4421" y="0"/>
                        <a:ext cx="887505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737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Housekeeping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36022" y="21372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EAD79F-2E39-4BFE-A417-3AC8C6F32A6B}"/>
              </a:ext>
            </a:extLst>
          </p:cNvPr>
          <p:cNvSpPr txBox="1"/>
          <p:nvPr/>
        </p:nvSpPr>
        <p:spPr>
          <a:xfrm>
            <a:off x="2352583" y="1519282"/>
            <a:ext cx="76794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TA: Evan </a:t>
            </a:r>
            <a:r>
              <a:rPr lang="en-US" sz="2800" dirty="0" err="1"/>
              <a:t>Cernea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Office hours: Evan (on campus) + myself (remote)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Github</a:t>
            </a:r>
            <a:r>
              <a:rPr lang="en-US" sz="2800" dirty="0"/>
              <a:t> setup – sign up + invite to 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Slack setup – musa620-s2018.slack.com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Background survey</a:t>
            </a:r>
          </a:p>
        </p:txBody>
      </p:sp>
    </p:spTree>
    <p:extLst>
      <p:ext uri="{BB962C8B-B14F-4D97-AF65-F5344CB8AC3E}">
        <p14:creationId xmlns:p14="http://schemas.microsoft.com/office/powerpoint/2010/main" val="294577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The Data “Pipeline”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36022" y="21372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EAD79F-2E39-4BFE-A417-3AC8C6F32A6B}"/>
              </a:ext>
            </a:extLst>
          </p:cNvPr>
          <p:cNvSpPr txBox="1"/>
          <p:nvPr/>
        </p:nvSpPr>
        <p:spPr>
          <a:xfrm>
            <a:off x="2487967" y="1537037"/>
            <a:ext cx="72160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Collection (APIs, web scraping)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Storage (data frames, databases)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Analysis (</a:t>
            </a:r>
            <a:r>
              <a:rPr lang="en-US" sz="2600" dirty="0" err="1"/>
              <a:t>tidyverse</a:t>
            </a:r>
            <a:r>
              <a:rPr lang="en-US" sz="2600" dirty="0"/>
              <a:t>/</a:t>
            </a:r>
            <a:r>
              <a:rPr lang="en-US" sz="2600" dirty="0" err="1"/>
              <a:t>dplyr</a:t>
            </a:r>
            <a:r>
              <a:rPr lang="en-US" sz="2600" dirty="0"/>
              <a:t>, NLP)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Visualization (</a:t>
            </a:r>
            <a:r>
              <a:rPr lang="en-US" sz="2600" dirty="0" err="1"/>
              <a:t>ggplot</a:t>
            </a:r>
            <a:r>
              <a:rPr lang="en-US" sz="2600" dirty="0"/>
              <a:t>, Leaflet)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B227A4-96E2-489F-A3E6-B463E90D2476}"/>
              </a:ext>
            </a:extLst>
          </p:cNvPr>
          <p:cNvSpPr txBox="1"/>
          <p:nvPr/>
        </p:nvSpPr>
        <p:spPr>
          <a:xfrm>
            <a:off x="2487967" y="3832609"/>
            <a:ext cx="72160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Combining it all into a </a:t>
            </a:r>
            <a:r>
              <a:rPr lang="en-US" sz="2600" u="sng" dirty="0"/>
              <a:t>web app</a:t>
            </a:r>
            <a:r>
              <a:rPr lang="en-US" sz="2600" dirty="0"/>
              <a:t> (Shiny)</a:t>
            </a:r>
          </a:p>
        </p:txBody>
      </p:sp>
    </p:spTree>
    <p:extLst>
      <p:ext uri="{BB962C8B-B14F-4D97-AF65-F5344CB8AC3E}">
        <p14:creationId xmlns:p14="http://schemas.microsoft.com/office/powerpoint/2010/main" val="406512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Technology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36022" y="21372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EAD79F-2E39-4BFE-A417-3AC8C6F32A6B}"/>
              </a:ext>
            </a:extLst>
          </p:cNvPr>
          <p:cNvSpPr txBox="1"/>
          <p:nvPr/>
        </p:nvSpPr>
        <p:spPr>
          <a:xfrm>
            <a:off x="2487967" y="2391535"/>
            <a:ext cx="721606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Primary technologies we will 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RStudio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QGIS</a:t>
            </a:r>
            <a:r>
              <a:rPr lang="en-US" sz="2600" dirty="0"/>
              <a:t> (to a lesser degree)</a:t>
            </a:r>
          </a:p>
          <a:p>
            <a:br>
              <a:rPr lang="en-US" sz="2600" dirty="0"/>
            </a:br>
            <a:r>
              <a:rPr lang="en-US" sz="2600" dirty="0"/>
              <a:t>At your option, you may also 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JavaScript, Python, other programming languages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ArcGIS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B2E6A-E8B4-4C41-93BF-EEEB5FEE6D14}"/>
              </a:ext>
            </a:extLst>
          </p:cNvPr>
          <p:cNvSpPr txBox="1"/>
          <p:nvPr/>
        </p:nvSpPr>
        <p:spPr>
          <a:xfrm>
            <a:off x="2485640" y="985392"/>
            <a:ext cx="72160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Goal: The concepts we learn in this course are intended to be technology agnostic</a:t>
            </a:r>
          </a:p>
        </p:txBody>
      </p:sp>
    </p:spTree>
    <p:extLst>
      <p:ext uri="{BB962C8B-B14F-4D97-AF65-F5344CB8AC3E}">
        <p14:creationId xmlns:p14="http://schemas.microsoft.com/office/powerpoint/2010/main" val="316909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Thinking About Data Visualization: World Obesity Maps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8513" y="24302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71681" y="236055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DAEE9D-26D2-4FFB-B277-9F27A5F46574}"/>
              </a:ext>
            </a:extLst>
          </p:cNvPr>
          <p:cNvSpPr/>
          <p:nvPr/>
        </p:nvSpPr>
        <p:spPr>
          <a:xfrm>
            <a:off x="607619" y="4474449"/>
            <a:ext cx="5240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http://www.ncdrisc.org/obesity-prevalence-map.html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F3401A-D434-4458-A865-190A26A62589}"/>
              </a:ext>
            </a:extLst>
          </p:cNvPr>
          <p:cNvSpPr/>
          <p:nvPr/>
        </p:nvSpPr>
        <p:spPr>
          <a:xfrm>
            <a:off x="6168154" y="444749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https://www.theguardian.com/global-development-professionals-network/2017/jan/03/using-data-visualisations-to-help-explain-the-global-obesity-explosion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0DA7C0-53F6-4C01-A31B-324C7F1AA559}"/>
              </a:ext>
            </a:extLst>
          </p:cNvPr>
          <p:cNvSpPr/>
          <p:nvPr/>
        </p:nvSpPr>
        <p:spPr>
          <a:xfrm>
            <a:off x="1977061" y="701645"/>
            <a:ext cx="8237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At the webpages below are two animated maps displaying the same data. Which one tells a clearer story? What design elements account for the difference?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D70F21-CBDF-4E0D-9657-D14871131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19" y="1671839"/>
            <a:ext cx="5141592" cy="27945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6F4095-C2C7-42E0-AB8C-D31B1E6DD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381" y="1671839"/>
            <a:ext cx="5375412" cy="277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Thinking About Data Visualization: World Obesity Maps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8513" y="24302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71681" y="236055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0DA7C0-53F6-4C01-A31B-324C7F1AA559}"/>
              </a:ext>
            </a:extLst>
          </p:cNvPr>
          <p:cNvSpPr/>
          <p:nvPr/>
        </p:nvSpPr>
        <p:spPr>
          <a:xfrm>
            <a:off x="1977061" y="701645"/>
            <a:ext cx="8237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At the webpages below are two animated maps displaying the same data. Which one tells a clearer story? What design elements account for the difference?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D70F21-CBDF-4E0D-9657-D14871131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19" y="1671839"/>
            <a:ext cx="5141592" cy="27945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6F4095-C2C7-42E0-AB8C-D31B1E6DD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381" y="1671839"/>
            <a:ext cx="5375412" cy="277353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90B923-464E-43F3-A840-2B20CFB4CD94}"/>
              </a:ext>
            </a:extLst>
          </p:cNvPr>
          <p:cNvSpPr/>
          <p:nvPr/>
        </p:nvSpPr>
        <p:spPr>
          <a:xfrm>
            <a:off x="5104429" y="4932377"/>
            <a:ext cx="180799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Color scale</a:t>
            </a:r>
            <a:br>
              <a:rPr lang="en-US" b="1" dirty="0"/>
            </a:br>
            <a:r>
              <a:rPr lang="en-US" b="1" dirty="0"/>
              <a:t>Color palette</a:t>
            </a:r>
            <a:br>
              <a:rPr lang="en-US" b="1" dirty="0"/>
            </a:br>
            <a:r>
              <a:rPr lang="en-US" b="1" dirty="0"/>
              <a:t>Legend</a:t>
            </a:r>
            <a:br>
              <a:rPr lang="en-US" b="1" dirty="0"/>
            </a:br>
            <a:r>
              <a:rPr lang="en-US" b="1" dirty="0"/>
              <a:t>Map projection</a:t>
            </a:r>
            <a:br>
              <a:rPr lang="en-US" b="1" dirty="0"/>
            </a:br>
            <a:r>
              <a:rPr lang="en-US" b="1" dirty="0"/>
              <a:t>Animation speed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3E245B-B3BE-4CC2-8477-C42F093E9963}"/>
              </a:ext>
            </a:extLst>
          </p:cNvPr>
          <p:cNvSpPr/>
          <p:nvPr/>
        </p:nvSpPr>
        <p:spPr>
          <a:xfrm>
            <a:off x="2068593" y="4932377"/>
            <a:ext cx="280705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Discrete</a:t>
            </a:r>
            <a:br>
              <a:rPr lang="en-US" dirty="0"/>
            </a:br>
            <a:r>
              <a:rPr lang="en-US" dirty="0"/>
              <a:t>Sequential -- clear hierarchy</a:t>
            </a:r>
            <a:br>
              <a:rPr lang="en-US" dirty="0"/>
            </a:br>
            <a:r>
              <a:rPr lang="en-US" dirty="0"/>
              <a:t>Labeled, prominent colors</a:t>
            </a:r>
            <a:br>
              <a:rPr lang="en-US" dirty="0"/>
            </a:br>
            <a:r>
              <a:rPr lang="en-US" dirty="0"/>
              <a:t>Familiar -- Miller projection</a:t>
            </a:r>
            <a:br>
              <a:rPr lang="en-US" dirty="0"/>
            </a:br>
            <a:r>
              <a:rPr lang="en-US" dirty="0"/>
              <a:t>Slow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0CBBC6-18BF-4476-8B01-40A645F403E4}"/>
              </a:ext>
            </a:extLst>
          </p:cNvPr>
          <p:cNvSpPr/>
          <p:nvPr/>
        </p:nvSpPr>
        <p:spPr>
          <a:xfrm>
            <a:off x="7141209" y="4932377"/>
            <a:ext cx="413703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Continuous -- necessary to go up to 60%?</a:t>
            </a:r>
            <a:br>
              <a:rPr lang="en-US" dirty="0"/>
            </a:br>
            <a:r>
              <a:rPr lang="en-US" dirty="0"/>
              <a:t>Categorical -- which colors are high/low?</a:t>
            </a:r>
            <a:br>
              <a:rPr lang="en-US" dirty="0"/>
            </a:br>
            <a:r>
              <a:rPr lang="en-US" dirty="0"/>
              <a:t>No label, takes concentration to read</a:t>
            </a:r>
            <a:br>
              <a:rPr lang="en-US" dirty="0"/>
            </a:br>
            <a:r>
              <a:rPr lang="en-US" dirty="0"/>
              <a:t>Why is the northern US border curved?</a:t>
            </a:r>
            <a:br>
              <a:rPr lang="en-US" dirty="0"/>
            </a:br>
            <a:r>
              <a:rPr lang="en-US" dirty="0"/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284020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Data Visualization: ggplot2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36022" y="21372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20739" y="1324828"/>
            <a:ext cx="326031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it does: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Grammar of 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level of abstraction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Themes for styling the display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61115" y="1324828"/>
            <a:ext cx="230351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it doesn’t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Interactive 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networks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7585" y="3368307"/>
            <a:ext cx="99956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Basic concepts: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aes</a:t>
            </a:r>
            <a:r>
              <a:rPr lang="en-US" sz="2000" b="1" dirty="0"/>
              <a:t> (aesthetics): </a:t>
            </a:r>
            <a:r>
              <a:rPr lang="en-US" sz="2000" dirty="0"/>
              <a:t>defines which variables map to which aesthetic properties</a:t>
            </a:r>
            <a:br>
              <a:rPr lang="en-US" sz="2000" dirty="0"/>
            </a:br>
            <a:r>
              <a:rPr lang="en-US" sz="2000" dirty="0"/>
              <a:t>Example:  </a:t>
            </a:r>
            <a:r>
              <a:rPr lang="en-US" sz="2000" dirty="0" err="1"/>
              <a:t>aes</a:t>
            </a:r>
            <a:r>
              <a:rPr lang="en-US" sz="2000" dirty="0"/>
              <a:t>(x = age, y = population, fill=gender)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geom_xxxxx</a:t>
            </a:r>
            <a:r>
              <a:rPr lang="en-US" sz="2000" b="1" dirty="0"/>
              <a:t>: </a:t>
            </a:r>
            <a:r>
              <a:rPr lang="en-US" sz="2000" dirty="0"/>
              <a:t>adds</a:t>
            </a:r>
            <a:r>
              <a:rPr lang="en-US" sz="2000" b="1" dirty="0"/>
              <a:t> </a:t>
            </a:r>
            <a:r>
              <a:rPr lang="en-US" sz="2000" dirty="0"/>
              <a:t>a</a:t>
            </a:r>
            <a:r>
              <a:rPr lang="en-US" sz="2000" b="1" dirty="0"/>
              <a:t> </a:t>
            </a:r>
            <a:r>
              <a:rPr lang="en-US" sz="2000" dirty="0"/>
              <a:t>layer, which inherits the aesthetic properties</a:t>
            </a:r>
            <a:br>
              <a:rPr lang="en-US" sz="2000" dirty="0"/>
            </a:br>
            <a:r>
              <a:rPr lang="en-US" sz="2000" dirty="0"/>
              <a:t>Example:  </a:t>
            </a:r>
            <a:r>
              <a:rPr lang="en-US" sz="2000" dirty="0" err="1"/>
              <a:t>geom_bar</a:t>
            </a:r>
            <a:r>
              <a:rPr lang="en-US" sz="2000" dirty="0"/>
              <a:t> (bar chart), </a:t>
            </a:r>
            <a:r>
              <a:rPr lang="en-US" sz="2000" dirty="0" err="1"/>
              <a:t>geom_point</a:t>
            </a:r>
            <a:r>
              <a:rPr lang="en-US" sz="2000" dirty="0"/>
              <a:t> (scatter plot), </a:t>
            </a:r>
            <a:r>
              <a:rPr lang="en-US" sz="2000" dirty="0" err="1"/>
              <a:t>geom_polygon</a:t>
            </a:r>
            <a:r>
              <a:rPr lang="en-US" sz="2000" dirty="0"/>
              <a:t> (map features)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+ Structure: </a:t>
            </a:r>
            <a:r>
              <a:rPr lang="en-US" sz="2000" dirty="0"/>
              <a:t>new features/properties are added to the plot by appending with a </a:t>
            </a:r>
            <a:r>
              <a:rPr lang="en-US" sz="2000" b="1" dirty="0"/>
              <a:t>+</a:t>
            </a:r>
            <a:br>
              <a:rPr lang="en-US" sz="2000" b="1" dirty="0"/>
            </a:br>
            <a:r>
              <a:rPr lang="en-US" sz="2000" dirty="0"/>
              <a:t>Example:  </a:t>
            </a:r>
            <a:r>
              <a:rPr lang="en-US" sz="2000" dirty="0" err="1"/>
              <a:t>ggplot</a:t>
            </a:r>
            <a:r>
              <a:rPr lang="en-US" sz="2000" dirty="0"/>
              <a:t>(data, </a:t>
            </a:r>
            <a:r>
              <a:rPr lang="en-US" sz="2000" dirty="0" err="1"/>
              <a:t>aes</a:t>
            </a:r>
            <a:r>
              <a:rPr lang="en-US" sz="2000" dirty="0"/>
              <a:t>(x = age, y = population) ) + </a:t>
            </a:r>
            <a:r>
              <a:rPr lang="en-US" sz="2000" dirty="0" err="1"/>
              <a:t>geom_point</a:t>
            </a:r>
            <a:r>
              <a:rPr lang="en-US" sz="2000" dirty="0"/>
              <a:t>() + labs(title=“My Title“)</a:t>
            </a:r>
          </a:p>
        </p:txBody>
      </p:sp>
    </p:spTree>
    <p:extLst>
      <p:ext uri="{BB962C8B-B14F-4D97-AF65-F5344CB8AC3E}">
        <p14:creationId xmlns:p14="http://schemas.microsoft.com/office/powerpoint/2010/main" val="179293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Data Visualization: ggplot2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36022" y="21372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9115" y="2506533"/>
            <a:ext cx="100389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Tips for using ggplot2 effectively: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ggplot2 includes a very large number of commands/options/parameters for fine tuning your plot. It typically offers many different ways of accomplishing the same end goal.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Focus on understanding how </a:t>
            </a:r>
            <a:r>
              <a:rPr lang="en-US" sz="2000" dirty="0" err="1"/>
              <a:t>ggplot</a:t>
            </a:r>
            <a:r>
              <a:rPr lang="en-US" sz="2000" dirty="0"/>
              <a:t> works, rather than on memorizing keywords.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 constructing a plot, Make heavy use of online examples and “</a:t>
            </a:r>
            <a:r>
              <a:rPr lang="en-US" sz="2000" dirty="0" err="1"/>
              <a:t>cheatsheets</a:t>
            </a:r>
            <a:r>
              <a:rPr lang="en-US" sz="2000" dirty="0"/>
              <a:t>” for reference.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8A123A-3CF8-4986-8279-1BFB0E66A2C5}"/>
              </a:ext>
            </a:extLst>
          </p:cNvPr>
          <p:cNvSpPr/>
          <p:nvPr/>
        </p:nvSpPr>
        <p:spPr>
          <a:xfrm>
            <a:off x="3048000" y="1377950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200" dirty="0"/>
              <a:t>20 minutes to learn, a lifetime to master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A8E6F-B51C-41CB-B61A-436D889E7079}"/>
              </a:ext>
            </a:extLst>
          </p:cNvPr>
          <p:cNvSpPr/>
          <p:nvPr/>
        </p:nvSpPr>
        <p:spPr>
          <a:xfrm>
            <a:off x="2686975" y="5924995"/>
            <a:ext cx="6818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See the last two slides for a reference </a:t>
            </a:r>
            <a:r>
              <a:rPr lang="en-US" sz="2400" i="1" dirty="0" err="1"/>
              <a:t>cheatsheet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9794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>
                <a:solidFill>
                  <a:schemeClr val="tx1"/>
                </a:solidFill>
                <a:latin typeface="Helvetica" panose="020B0500000000000000" pitchFamily="34" charset="0"/>
              </a:rPr>
              <a:t>QGIS</a:t>
            </a:r>
            <a:endParaRPr lang="en-US" sz="2400" b="1" dirty="0">
              <a:solidFill>
                <a:schemeClr val="tx1"/>
              </a:solidFill>
              <a:latin typeface="Helvetica" panose="020B05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36022" y="21372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8A123A-3CF8-4986-8279-1BFB0E66A2C5}"/>
              </a:ext>
            </a:extLst>
          </p:cNvPr>
          <p:cNvSpPr/>
          <p:nvPr/>
        </p:nvSpPr>
        <p:spPr>
          <a:xfrm>
            <a:off x="2331959" y="974042"/>
            <a:ext cx="752808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err="1"/>
              <a:t>QGIS</a:t>
            </a:r>
            <a:r>
              <a:rPr lang="en-US" sz="2200" dirty="0"/>
              <a:t> is a [free] open source GIS application, similar to ArcGIS. For assignments, you are welcome to use whichever application you prefer. For in class demonstrations, we will use </a:t>
            </a:r>
            <a:r>
              <a:rPr lang="en-US" sz="2200" dirty="0" err="1"/>
              <a:t>QGIS</a:t>
            </a:r>
            <a:r>
              <a:rPr lang="en-US" sz="22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10116B-3B90-4696-8090-1249AD997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978" y="2629929"/>
            <a:ext cx="51149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30794</TotalTime>
  <Words>384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Office Theme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Galka</dc:creator>
  <cp:lastModifiedBy>Max Galka</cp:lastModifiedBy>
  <cp:revision>202</cp:revision>
  <dcterms:created xsi:type="dcterms:W3CDTF">2017-01-24T21:41:13Z</dcterms:created>
  <dcterms:modified xsi:type="dcterms:W3CDTF">2018-01-22T18:46:10Z</dcterms:modified>
</cp:coreProperties>
</file>