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10" r:id="rId3"/>
    <p:sldId id="315" r:id="rId4"/>
    <p:sldId id="318" r:id="rId5"/>
    <p:sldId id="319" r:id="rId6"/>
    <p:sldId id="305" r:id="rId7"/>
    <p:sldId id="320" r:id="rId8"/>
    <p:sldId id="317" r:id="rId9"/>
    <p:sldId id="321" r:id="rId10"/>
    <p:sldId id="324" r:id="rId11"/>
    <p:sldId id="323" r:id="rId12"/>
    <p:sldId id="32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68" autoAdjust="0"/>
    <p:restoredTop sz="94660"/>
  </p:normalViewPr>
  <p:slideViewPr>
    <p:cSldViewPr snapToGrid="0">
      <p:cViewPr varScale="1">
        <p:scale>
          <a:sx n="81" d="100"/>
          <a:sy n="81" d="100"/>
        </p:scale>
        <p:origin x="91"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D7474F6-8970-4501-B194-9C1E57C8A1C1}"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6D80D-4CA0-4951-8792-EC6E19EED5A7}" type="slidenum">
              <a:rPr lang="en-US" smtClean="0"/>
              <a:t>‹#›</a:t>
            </a:fld>
            <a:endParaRPr lang="en-US"/>
          </a:p>
        </p:txBody>
      </p:sp>
    </p:spTree>
    <p:extLst>
      <p:ext uri="{BB962C8B-B14F-4D97-AF65-F5344CB8AC3E}">
        <p14:creationId xmlns:p14="http://schemas.microsoft.com/office/powerpoint/2010/main" val="4277478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7474F6-8970-4501-B194-9C1E57C8A1C1}"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6D80D-4CA0-4951-8792-EC6E19EED5A7}" type="slidenum">
              <a:rPr lang="en-US" smtClean="0"/>
              <a:t>‹#›</a:t>
            </a:fld>
            <a:endParaRPr lang="en-US"/>
          </a:p>
        </p:txBody>
      </p:sp>
    </p:spTree>
    <p:extLst>
      <p:ext uri="{BB962C8B-B14F-4D97-AF65-F5344CB8AC3E}">
        <p14:creationId xmlns:p14="http://schemas.microsoft.com/office/powerpoint/2010/main" val="3458625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7474F6-8970-4501-B194-9C1E57C8A1C1}"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6D80D-4CA0-4951-8792-EC6E19EED5A7}" type="slidenum">
              <a:rPr lang="en-US" smtClean="0"/>
              <a:t>‹#›</a:t>
            </a:fld>
            <a:endParaRPr lang="en-US"/>
          </a:p>
        </p:txBody>
      </p:sp>
    </p:spTree>
    <p:extLst>
      <p:ext uri="{BB962C8B-B14F-4D97-AF65-F5344CB8AC3E}">
        <p14:creationId xmlns:p14="http://schemas.microsoft.com/office/powerpoint/2010/main" val="923789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7474F6-8970-4501-B194-9C1E57C8A1C1}"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6D80D-4CA0-4951-8792-EC6E19EED5A7}" type="slidenum">
              <a:rPr lang="en-US" smtClean="0"/>
              <a:t>‹#›</a:t>
            </a:fld>
            <a:endParaRPr lang="en-US"/>
          </a:p>
        </p:txBody>
      </p:sp>
    </p:spTree>
    <p:extLst>
      <p:ext uri="{BB962C8B-B14F-4D97-AF65-F5344CB8AC3E}">
        <p14:creationId xmlns:p14="http://schemas.microsoft.com/office/powerpoint/2010/main" val="2946316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7474F6-8970-4501-B194-9C1E57C8A1C1}"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6D80D-4CA0-4951-8792-EC6E19EED5A7}" type="slidenum">
              <a:rPr lang="en-US" smtClean="0"/>
              <a:t>‹#›</a:t>
            </a:fld>
            <a:endParaRPr lang="en-US"/>
          </a:p>
        </p:txBody>
      </p:sp>
    </p:spTree>
    <p:extLst>
      <p:ext uri="{BB962C8B-B14F-4D97-AF65-F5344CB8AC3E}">
        <p14:creationId xmlns:p14="http://schemas.microsoft.com/office/powerpoint/2010/main" val="1792280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7474F6-8970-4501-B194-9C1E57C8A1C1}"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06D80D-4CA0-4951-8792-EC6E19EED5A7}" type="slidenum">
              <a:rPr lang="en-US" smtClean="0"/>
              <a:t>‹#›</a:t>
            </a:fld>
            <a:endParaRPr lang="en-US"/>
          </a:p>
        </p:txBody>
      </p:sp>
    </p:spTree>
    <p:extLst>
      <p:ext uri="{BB962C8B-B14F-4D97-AF65-F5344CB8AC3E}">
        <p14:creationId xmlns:p14="http://schemas.microsoft.com/office/powerpoint/2010/main" val="98308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7474F6-8970-4501-B194-9C1E57C8A1C1}" type="datetimeFigureOut">
              <a:rPr lang="en-US" smtClean="0"/>
              <a:t>1/23/2018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06D80D-4CA0-4951-8792-EC6E19EED5A7}" type="slidenum">
              <a:rPr lang="en-US" smtClean="0"/>
              <a:t>‹#›</a:t>
            </a:fld>
            <a:endParaRPr lang="en-US"/>
          </a:p>
        </p:txBody>
      </p:sp>
    </p:spTree>
    <p:extLst>
      <p:ext uri="{BB962C8B-B14F-4D97-AF65-F5344CB8AC3E}">
        <p14:creationId xmlns:p14="http://schemas.microsoft.com/office/powerpoint/2010/main" val="1085310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D7474F6-8970-4501-B194-9C1E57C8A1C1}" type="datetimeFigureOut">
              <a:rPr lang="en-US" smtClean="0"/>
              <a:t>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06D80D-4CA0-4951-8792-EC6E19EED5A7}" type="slidenum">
              <a:rPr lang="en-US" smtClean="0"/>
              <a:t>‹#›</a:t>
            </a:fld>
            <a:endParaRPr lang="en-US"/>
          </a:p>
        </p:txBody>
      </p:sp>
    </p:spTree>
    <p:extLst>
      <p:ext uri="{BB962C8B-B14F-4D97-AF65-F5344CB8AC3E}">
        <p14:creationId xmlns:p14="http://schemas.microsoft.com/office/powerpoint/2010/main" val="1139960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7474F6-8970-4501-B194-9C1E57C8A1C1}" type="datetimeFigureOut">
              <a:rPr lang="en-US" smtClean="0"/>
              <a:t>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06D80D-4CA0-4951-8792-EC6E19EED5A7}" type="slidenum">
              <a:rPr lang="en-US" smtClean="0"/>
              <a:t>‹#›</a:t>
            </a:fld>
            <a:endParaRPr lang="en-US"/>
          </a:p>
        </p:txBody>
      </p:sp>
    </p:spTree>
    <p:extLst>
      <p:ext uri="{BB962C8B-B14F-4D97-AF65-F5344CB8AC3E}">
        <p14:creationId xmlns:p14="http://schemas.microsoft.com/office/powerpoint/2010/main" val="2634197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7474F6-8970-4501-B194-9C1E57C8A1C1}"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06D80D-4CA0-4951-8792-EC6E19EED5A7}" type="slidenum">
              <a:rPr lang="en-US" smtClean="0"/>
              <a:t>‹#›</a:t>
            </a:fld>
            <a:endParaRPr lang="en-US"/>
          </a:p>
        </p:txBody>
      </p:sp>
    </p:spTree>
    <p:extLst>
      <p:ext uri="{BB962C8B-B14F-4D97-AF65-F5344CB8AC3E}">
        <p14:creationId xmlns:p14="http://schemas.microsoft.com/office/powerpoint/2010/main" val="1341332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7474F6-8970-4501-B194-9C1E57C8A1C1}"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06D80D-4CA0-4951-8792-EC6E19EED5A7}" type="slidenum">
              <a:rPr lang="en-US" smtClean="0"/>
              <a:t>‹#›</a:t>
            </a:fld>
            <a:endParaRPr lang="en-US"/>
          </a:p>
        </p:txBody>
      </p:sp>
    </p:spTree>
    <p:extLst>
      <p:ext uri="{BB962C8B-B14F-4D97-AF65-F5344CB8AC3E}">
        <p14:creationId xmlns:p14="http://schemas.microsoft.com/office/powerpoint/2010/main" val="1285041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7474F6-8970-4501-B194-9C1E57C8A1C1}" type="datetimeFigureOut">
              <a:rPr lang="en-US" smtClean="0"/>
              <a:t>1/23/2018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06D80D-4CA0-4951-8792-EC6E19EED5A7}" type="slidenum">
              <a:rPr lang="en-US" smtClean="0"/>
              <a:t>‹#›</a:t>
            </a:fld>
            <a:endParaRPr lang="en-US"/>
          </a:p>
        </p:txBody>
      </p:sp>
    </p:spTree>
    <p:extLst>
      <p:ext uri="{BB962C8B-B14F-4D97-AF65-F5344CB8AC3E}">
        <p14:creationId xmlns:p14="http://schemas.microsoft.com/office/powerpoint/2010/main" val="2569139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hyperlink" Target="http://metrocosm.com/compare-map-projections.html" TargetMode="Externa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d3/d3-geo/blob/master/README.md#geoAlbersUsa"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38300" y="1236663"/>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000" dirty="0">
                <a:latin typeface="Helvetica" panose="020B0500000000000000" pitchFamily="34" charset="0"/>
              </a:rPr>
              <a:t>Data Wrangling +</a:t>
            </a:r>
            <a:br>
              <a:rPr lang="en-US" sz="5000" dirty="0">
                <a:latin typeface="Helvetica" panose="020B0500000000000000" pitchFamily="34" charset="0"/>
              </a:rPr>
            </a:br>
            <a:r>
              <a:rPr lang="en-US" sz="5000" dirty="0">
                <a:latin typeface="Helvetica" panose="020B0500000000000000" pitchFamily="34" charset="0"/>
              </a:rPr>
              <a:t>Data Visualization</a:t>
            </a:r>
          </a:p>
        </p:txBody>
      </p:sp>
      <p:sp>
        <p:nvSpPr>
          <p:cNvPr id="3" name="TextBox 2"/>
          <p:cNvSpPr txBox="1"/>
          <p:nvPr/>
        </p:nvSpPr>
        <p:spPr>
          <a:xfrm>
            <a:off x="236220" y="6189346"/>
            <a:ext cx="3186193" cy="553998"/>
          </a:xfrm>
          <a:prstGeom prst="rect">
            <a:avLst/>
          </a:prstGeom>
          <a:noFill/>
        </p:spPr>
        <p:txBody>
          <a:bodyPr wrap="none" rtlCol="0">
            <a:spAutoFit/>
          </a:bodyPr>
          <a:lstStyle/>
          <a:p>
            <a:r>
              <a:rPr lang="en-US" sz="3000" dirty="0"/>
              <a:t>MUSA 620: Week 2</a:t>
            </a:r>
          </a:p>
        </p:txBody>
      </p:sp>
      <p:sp>
        <p:nvSpPr>
          <p:cNvPr id="5" name="TextBox 4"/>
          <p:cNvSpPr txBox="1"/>
          <p:nvPr/>
        </p:nvSpPr>
        <p:spPr>
          <a:xfrm>
            <a:off x="2012598" y="4306640"/>
            <a:ext cx="8351507" cy="1692771"/>
          </a:xfrm>
          <a:prstGeom prst="rect">
            <a:avLst/>
          </a:prstGeom>
          <a:noFill/>
        </p:spPr>
        <p:txBody>
          <a:bodyPr wrap="square" rtlCol="0">
            <a:spAutoFit/>
          </a:bodyPr>
          <a:lstStyle/>
          <a:p>
            <a:pPr marL="457200" indent="-457200">
              <a:buFont typeface="Arial" panose="020B0604020202020204" pitchFamily="34" charset="0"/>
              <a:buChar char="•"/>
            </a:pPr>
            <a:r>
              <a:rPr lang="en-US" sz="2600" b="1" dirty="0"/>
              <a:t>Housekeeping items</a:t>
            </a:r>
          </a:p>
          <a:p>
            <a:pPr marL="457200" indent="-457200">
              <a:buFont typeface="Arial" panose="020B0604020202020204" pitchFamily="34" charset="0"/>
              <a:buChar char="•"/>
            </a:pPr>
            <a:r>
              <a:rPr lang="en-US" sz="2600" b="1" dirty="0"/>
              <a:t>Map projections</a:t>
            </a:r>
          </a:p>
          <a:p>
            <a:pPr marL="457200" indent="-457200">
              <a:buFont typeface="Arial" panose="020B0604020202020204" pitchFamily="34" charset="0"/>
              <a:buChar char="•"/>
            </a:pPr>
            <a:r>
              <a:rPr lang="en-US" sz="2600" b="1" dirty="0"/>
              <a:t>Data frames</a:t>
            </a:r>
          </a:p>
          <a:p>
            <a:pPr marL="457200" indent="-457200">
              <a:buFont typeface="Arial" panose="020B0604020202020204" pitchFamily="34" charset="0"/>
              <a:buChar char="•"/>
            </a:pPr>
            <a:r>
              <a:rPr lang="en-US" sz="2600" b="1" dirty="0" err="1"/>
              <a:t>Tidyverse</a:t>
            </a:r>
            <a:endParaRPr lang="en-US" sz="2600" dirty="0"/>
          </a:p>
        </p:txBody>
      </p:sp>
      <p:sp>
        <p:nvSpPr>
          <p:cNvPr id="6" name="Rectangle 5"/>
          <p:cNvSpPr/>
          <p:nvPr/>
        </p:nvSpPr>
        <p:spPr>
          <a:xfrm>
            <a:off x="1504670" y="3624263"/>
            <a:ext cx="1015856" cy="492443"/>
          </a:xfrm>
          <a:prstGeom prst="rect">
            <a:avLst/>
          </a:prstGeom>
        </p:spPr>
        <p:txBody>
          <a:bodyPr wrap="none">
            <a:spAutoFit/>
          </a:bodyPr>
          <a:lstStyle/>
          <a:p>
            <a:r>
              <a:rPr lang="en-US" sz="2600" u="sng" dirty="0"/>
              <a:t>Topics</a:t>
            </a:r>
          </a:p>
        </p:txBody>
      </p:sp>
      <p:sp>
        <p:nvSpPr>
          <p:cNvPr id="7" name="TextBox 6">
            <a:extLst>
              <a:ext uri="{FF2B5EF4-FFF2-40B4-BE49-F238E27FC236}">
                <a16:creationId xmlns:a16="http://schemas.microsoft.com/office/drawing/2014/main" id="{062946A3-7081-4DB3-BBED-E79F501AB62D}"/>
              </a:ext>
            </a:extLst>
          </p:cNvPr>
          <p:cNvSpPr txBox="1"/>
          <p:nvPr/>
        </p:nvSpPr>
        <p:spPr>
          <a:xfrm>
            <a:off x="10235824" y="6189346"/>
            <a:ext cx="1814343" cy="553998"/>
          </a:xfrm>
          <a:prstGeom prst="rect">
            <a:avLst/>
          </a:prstGeom>
          <a:noFill/>
        </p:spPr>
        <p:txBody>
          <a:bodyPr wrap="none" rtlCol="0">
            <a:spAutoFit/>
          </a:bodyPr>
          <a:lstStyle/>
          <a:p>
            <a:r>
              <a:rPr lang="en-US" sz="3000" dirty="0"/>
              <a:t>Max Galka</a:t>
            </a:r>
          </a:p>
        </p:txBody>
      </p:sp>
    </p:spTree>
    <p:extLst>
      <p:ext uri="{BB962C8B-B14F-4D97-AF65-F5344CB8AC3E}">
        <p14:creationId xmlns:p14="http://schemas.microsoft.com/office/powerpoint/2010/main" val="1509564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611" y="9952"/>
            <a:ext cx="12192000" cy="58029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sz="2400" b="1" dirty="0" err="1">
                <a:solidFill>
                  <a:schemeClr val="tx1"/>
                </a:solidFill>
                <a:latin typeface="Helvetica" panose="020B0500000000000000" pitchFamily="34" charset="0"/>
              </a:rPr>
              <a:t>Tidyverse</a:t>
            </a:r>
            <a:r>
              <a:rPr lang="en-US" sz="2400" b="1" dirty="0">
                <a:solidFill>
                  <a:schemeClr val="tx1"/>
                </a:solidFill>
                <a:latin typeface="Helvetica" panose="020B0500000000000000" pitchFamily="34" charset="0"/>
              </a:rPr>
              <a:t>: A Collection of Useful Data Science Packages</a:t>
            </a:r>
          </a:p>
        </p:txBody>
      </p:sp>
      <p:sp>
        <p:nvSpPr>
          <p:cNvPr id="9" name="TextBox 8">
            <a:extLst>
              <a:ext uri="{FF2B5EF4-FFF2-40B4-BE49-F238E27FC236}">
                <a16:creationId xmlns:a16="http://schemas.microsoft.com/office/drawing/2014/main" id="{43E1D808-C544-49B5-9EC7-E8AB0227429C}"/>
              </a:ext>
            </a:extLst>
          </p:cNvPr>
          <p:cNvSpPr txBox="1"/>
          <p:nvPr/>
        </p:nvSpPr>
        <p:spPr>
          <a:xfrm>
            <a:off x="2206283" y="2119327"/>
            <a:ext cx="7288858" cy="3139321"/>
          </a:xfrm>
          <a:prstGeom prst="rect">
            <a:avLst/>
          </a:prstGeom>
          <a:noFill/>
        </p:spPr>
        <p:txBody>
          <a:bodyPr wrap="square" rtlCol="0">
            <a:spAutoFit/>
          </a:bodyPr>
          <a:lstStyle/>
          <a:p>
            <a:pPr marL="285750" indent="-285750" fontAlgn="base">
              <a:buFont typeface="Arial" panose="020B0604020202020204" pitchFamily="34" charset="0"/>
              <a:buChar char="•"/>
            </a:pPr>
            <a:r>
              <a:rPr lang="en-US" b="1" dirty="0"/>
              <a:t>ggplot2:</a:t>
            </a:r>
            <a:r>
              <a:rPr lang="en-US" dirty="0"/>
              <a:t> a system for declaratively creating graphics, based on The Grammar of Graphics. You provide the data, tell ggplot2 how to map variables to aesthetics, what graphical primitives to use, and it takes care of the details.</a:t>
            </a:r>
            <a:br>
              <a:rPr lang="en-US" dirty="0"/>
            </a:br>
            <a:endParaRPr lang="en-US" dirty="0"/>
          </a:p>
          <a:p>
            <a:pPr marL="285750" indent="-285750" fontAlgn="base">
              <a:buFont typeface="Arial" panose="020B0604020202020204" pitchFamily="34" charset="0"/>
              <a:buChar char="•"/>
            </a:pPr>
            <a:r>
              <a:rPr lang="en-US" b="1" dirty="0" err="1"/>
              <a:t>dplyr</a:t>
            </a:r>
            <a:r>
              <a:rPr lang="en-US" b="1" dirty="0"/>
              <a:t>:</a:t>
            </a:r>
            <a:r>
              <a:rPr lang="en-US" dirty="0"/>
              <a:t> provides a grammar of data manipulation, providing a consistent set of verbs that solve the most common data manipulation challenges</a:t>
            </a:r>
            <a:br>
              <a:rPr lang="en-US" dirty="0"/>
            </a:br>
            <a:endParaRPr lang="en-US" dirty="0"/>
          </a:p>
          <a:p>
            <a:pPr marL="285750" indent="-285750" fontAlgn="base">
              <a:buFont typeface="Arial" panose="020B0604020202020204" pitchFamily="34" charset="0"/>
              <a:buChar char="•"/>
            </a:pPr>
            <a:r>
              <a:rPr lang="en-US" b="1" dirty="0" err="1"/>
              <a:t>tidyr</a:t>
            </a:r>
            <a:r>
              <a:rPr lang="en-US" b="1" dirty="0"/>
              <a:t>:</a:t>
            </a:r>
            <a:r>
              <a:rPr lang="en-US" dirty="0"/>
              <a:t> provides a set of functions that help you get to tidy data. Tidy data is data with a consistent form: in brief, every variable goes in a column, and every column is a variable.</a:t>
            </a:r>
          </a:p>
        </p:txBody>
      </p:sp>
      <p:sp>
        <p:nvSpPr>
          <p:cNvPr id="8" name="TextBox 7">
            <a:extLst>
              <a:ext uri="{FF2B5EF4-FFF2-40B4-BE49-F238E27FC236}">
                <a16:creationId xmlns:a16="http://schemas.microsoft.com/office/drawing/2014/main" id="{0F081343-4EA3-42B8-9699-876D7AA1816B}"/>
              </a:ext>
            </a:extLst>
          </p:cNvPr>
          <p:cNvSpPr txBox="1"/>
          <p:nvPr/>
        </p:nvSpPr>
        <p:spPr>
          <a:xfrm>
            <a:off x="2206283" y="1414686"/>
            <a:ext cx="7288858" cy="430887"/>
          </a:xfrm>
          <a:prstGeom prst="rect">
            <a:avLst/>
          </a:prstGeom>
          <a:noFill/>
        </p:spPr>
        <p:txBody>
          <a:bodyPr wrap="square" rtlCol="0">
            <a:spAutoFit/>
          </a:bodyPr>
          <a:lstStyle/>
          <a:p>
            <a:pPr fontAlgn="base"/>
            <a:r>
              <a:rPr lang="en-US" sz="2200" dirty="0" err="1"/>
              <a:t>Tidyverse</a:t>
            </a:r>
            <a:r>
              <a:rPr lang="en-US" sz="2200" dirty="0"/>
              <a:t> packages we will use throughout the course</a:t>
            </a:r>
          </a:p>
        </p:txBody>
      </p:sp>
    </p:spTree>
    <p:extLst>
      <p:ext uri="{BB962C8B-B14F-4D97-AF65-F5344CB8AC3E}">
        <p14:creationId xmlns:p14="http://schemas.microsoft.com/office/powerpoint/2010/main" val="985976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611" y="9952"/>
            <a:ext cx="12192000" cy="58029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sz="2400" b="1" dirty="0">
                <a:solidFill>
                  <a:schemeClr val="tx1"/>
                </a:solidFill>
                <a:latin typeface="Helvetica" panose="020B0500000000000000" pitchFamily="34" charset="0"/>
              </a:rPr>
              <a:t>Data Shaping: Same Data, Different Format</a:t>
            </a:r>
          </a:p>
        </p:txBody>
      </p:sp>
      <p:pic>
        <p:nvPicPr>
          <p:cNvPr id="2" name="Picture 1"/>
          <p:cNvPicPr>
            <a:picLocks noChangeAspect="1"/>
          </p:cNvPicPr>
          <p:nvPr/>
        </p:nvPicPr>
        <p:blipFill>
          <a:blip r:embed="rId2"/>
          <a:stretch>
            <a:fillRect/>
          </a:stretch>
        </p:blipFill>
        <p:spPr>
          <a:xfrm>
            <a:off x="2736223" y="714955"/>
            <a:ext cx="8570229" cy="2381961"/>
          </a:xfrm>
          <a:prstGeom prst="rect">
            <a:avLst/>
          </a:prstGeom>
        </p:spPr>
      </p:pic>
      <p:sp>
        <p:nvSpPr>
          <p:cNvPr id="3" name="TextBox 2"/>
          <p:cNvSpPr txBox="1"/>
          <p:nvPr/>
        </p:nvSpPr>
        <p:spPr>
          <a:xfrm>
            <a:off x="188301" y="1480128"/>
            <a:ext cx="1370312" cy="369332"/>
          </a:xfrm>
          <a:prstGeom prst="rect">
            <a:avLst/>
          </a:prstGeom>
          <a:noFill/>
        </p:spPr>
        <p:txBody>
          <a:bodyPr wrap="none" rtlCol="0">
            <a:spAutoFit/>
          </a:bodyPr>
          <a:lstStyle/>
          <a:p>
            <a:r>
              <a:rPr lang="en-US" dirty="0"/>
              <a:t>Wide format</a:t>
            </a:r>
          </a:p>
        </p:txBody>
      </p:sp>
      <p:pic>
        <p:nvPicPr>
          <p:cNvPr id="5" name="Picture 4"/>
          <p:cNvPicPr>
            <a:picLocks noChangeAspect="1"/>
          </p:cNvPicPr>
          <p:nvPr/>
        </p:nvPicPr>
        <p:blipFill>
          <a:blip r:embed="rId3"/>
          <a:stretch>
            <a:fillRect/>
          </a:stretch>
        </p:blipFill>
        <p:spPr>
          <a:xfrm>
            <a:off x="2736223" y="3221627"/>
            <a:ext cx="6439712" cy="3542592"/>
          </a:xfrm>
          <a:prstGeom prst="rect">
            <a:avLst/>
          </a:prstGeom>
        </p:spPr>
      </p:pic>
      <p:sp>
        <p:nvSpPr>
          <p:cNvPr id="13" name="TextBox 12"/>
          <p:cNvSpPr txBox="1"/>
          <p:nvPr/>
        </p:nvSpPr>
        <p:spPr>
          <a:xfrm>
            <a:off x="188301" y="4730436"/>
            <a:ext cx="1612364" cy="646331"/>
          </a:xfrm>
          <a:prstGeom prst="rect">
            <a:avLst/>
          </a:prstGeom>
          <a:noFill/>
        </p:spPr>
        <p:txBody>
          <a:bodyPr wrap="none" rtlCol="0">
            <a:spAutoFit/>
          </a:bodyPr>
          <a:lstStyle/>
          <a:p>
            <a:r>
              <a:rPr lang="en-US" dirty="0"/>
              <a:t>Tall format</a:t>
            </a:r>
          </a:p>
          <a:p>
            <a:r>
              <a:rPr lang="en-US" dirty="0"/>
              <a:t>(usually better)</a:t>
            </a:r>
          </a:p>
        </p:txBody>
      </p:sp>
    </p:spTree>
    <p:extLst>
      <p:ext uri="{BB962C8B-B14F-4D97-AF65-F5344CB8AC3E}">
        <p14:creationId xmlns:p14="http://schemas.microsoft.com/office/powerpoint/2010/main" val="1155586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611" y="9952"/>
            <a:ext cx="12192000" cy="58029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sz="2400" b="1">
                <a:solidFill>
                  <a:schemeClr val="tx1"/>
                </a:solidFill>
                <a:latin typeface="Helvetica" panose="020B0500000000000000" pitchFamily="34" charset="0"/>
              </a:rPr>
              <a:t>Data Shaping: Tall Format</a:t>
            </a:r>
            <a:endParaRPr lang="en-US" sz="2400" b="1" dirty="0">
              <a:solidFill>
                <a:schemeClr val="tx1"/>
              </a:solidFill>
              <a:latin typeface="Helvetica" panose="020B0500000000000000" pitchFamily="34" charset="0"/>
            </a:endParaRPr>
          </a:p>
        </p:txBody>
      </p:sp>
      <p:pic>
        <p:nvPicPr>
          <p:cNvPr id="5" name="Picture 4"/>
          <p:cNvPicPr>
            <a:picLocks noChangeAspect="1"/>
          </p:cNvPicPr>
          <p:nvPr/>
        </p:nvPicPr>
        <p:blipFill>
          <a:blip r:embed="rId2"/>
          <a:stretch>
            <a:fillRect/>
          </a:stretch>
        </p:blipFill>
        <p:spPr>
          <a:xfrm>
            <a:off x="2595251" y="1577653"/>
            <a:ext cx="6439712" cy="3542592"/>
          </a:xfrm>
          <a:prstGeom prst="rect">
            <a:avLst/>
          </a:prstGeom>
        </p:spPr>
      </p:pic>
      <p:sp>
        <p:nvSpPr>
          <p:cNvPr id="13" name="TextBox 12"/>
          <p:cNvSpPr txBox="1"/>
          <p:nvPr/>
        </p:nvSpPr>
        <p:spPr>
          <a:xfrm>
            <a:off x="4897181" y="861840"/>
            <a:ext cx="1407034" cy="369332"/>
          </a:xfrm>
          <a:prstGeom prst="rect">
            <a:avLst/>
          </a:prstGeom>
          <a:noFill/>
        </p:spPr>
        <p:txBody>
          <a:bodyPr wrap="square" rtlCol="0">
            <a:spAutoFit/>
          </a:bodyPr>
          <a:lstStyle/>
          <a:p>
            <a:r>
              <a:rPr lang="en-US" dirty="0"/>
              <a:t>ID variables</a:t>
            </a:r>
          </a:p>
        </p:txBody>
      </p:sp>
      <p:sp>
        <p:nvSpPr>
          <p:cNvPr id="7" name="Right Brace 6"/>
          <p:cNvSpPr/>
          <p:nvPr/>
        </p:nvSpPr>
        <p:spPr>
          <a:xfrm rot="16200000">
            <a:off x="5438883" y="-1456254"/>
            <a:ext cx="323630" cy="574418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p:cNvSpPr/>
          <p:nvPr/>
        </p:nvSpPr>
        <p:spPr>
          <a:xfrm>
            <a:off x="7873668" y="861840"/>
            <a:ext cx="2149948" cy="369332"/>
          </a:xfrm>
          <a:prstGeom prst="rect">
            <a:avLst/>
          </a:prstGeom>
        </p:spPr>
        <p:txBody>
          <a:bodyPr wrap="none">
            <a:spAutoFit/>
          </a:bodyPr>
          <a:lstStyle/>
          <a:p>
            <a:r>
              <a:rPr lang="en-US" dirty="0"/>
              <a:t>measured variable(s)</a:t>
            </a:r>
          </a:p>
        </p:txBody>
      </p:sp>
      <p:sp>
        <p:nvSpPr>
          <p:cNvPr id="10" name="Right Brace 9"/>
          <p:cNvSpPr/>
          <p:nvPr/>
        </p:nvSpPr>
        <p:spPr>
          <a:xfrm rot="16200000">
            <a:off x="8672842" y="1215533"/>
            <a:ext cx="346482" cy="37775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tangle 10"/>
          <p:cNvSpPr/>
          <p:nvPr/>
        </p:nvSpPr>
        <p:spPr>
          <a:xfrm>
            <a:off x="6827741" y="861840"/>
            <a:ext cx="518668" cy="369332"/>
          </a:xfrm>
          <a:prstGeom prst="rect">
            <a:avLst/>
          </a:prstGeom>
        </p:spPr>
        <p:txBody>
          <a:bodyPr wrap="none">
            <a:spAutoFit/>
          </a:bodyPr>
          <a:lstStyle/>
          <a:p>
            <a:r>
              <a:rPr lang="en-US" dirty="0"/>
              <a:t>-vs-</a:t>
            </a:r>
          </a:p>
        </p:txBody>
      </p:sp>
      <p:sp>
        <p:nvSpPr>
          <p:cNvPr id="12" name="Rectangle 11"/>
          <p:cNvSpPr/>
          <p:nvPr/>
        </p:nvSpPr>
        <p:spPr>
          <a:xfrm>
            <a:off x="3663364" y="5716394"/>
            <a:ext cx="4303486" cy="646331"/>
          </a:xfrm>
          <a:prstGeom prst="rect">
            <a:avLst/>
          </a:prstGeom>
        </p:spPr>
        <p:txBody>
          <a:bodyPr wrap="none">
            <a:spAutoFit/>
          </a:bodyPr>
          <a:lstStyle/>
          <a:p>
            <a:pPr marL="285750" indent="-285750">
              <a:buFont typeface="Arial" panose="020B0604020202020204" pitchFamily="34" charset="0"/>
              <a:buChar char="•"/>
            </a:pPr>
            <a:r>
              <a:rPr lang="en-US" dirty="0"/>
              <a:t>Each measured variable gets one column</a:t>
            </a:r>
          </a:p>
          <a:p>
            <a:pPr marL="285750" indent="-285750">
              <a:buFont typeface="Arial" panose="020B0604020202020204" pitchFamily="34" charset="0"/>
              <a:buChar char="•"/>
            </a:pPr>
            <a:r>
              <a:rPr lang="en-US" dirty="0"/>
              <a:t>Each row is one observation</a:t>
            </a:r>
          </a:p>
        </p:txBody>
      </p:sp>
    </p:spTree>
    <p:extLst>
      <p:ext uri="{BB962C8B-B14F-4D97-AF65-F5344CB8AC3E}">
        <p14:creationId xmlns:p14="http://schemas.microsoft.com/office/powerpoint/2010/main" val="108816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58029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sz="2400" b="1" dirty="0">
                <a:solidFill>
                  <a:schemeClr val="tx1"/>
                </a:solidFill>
                <a:latin typeface="Helvetica" panose="020B0500000000000000" pitchFamily="34" charset="0"/>
              </a:rPr>
              <a:t>Housekeeping</a:t>
            </a:r>
          </a:p>
        </p:txBody>
      </p:sp>
      <p:sp>
        <p:nvSpPr>
          <p:cNvPr id="5" name="TextBox 4"/>
          <p:cNvSpPr txBox="1"/>
          <p:nvPr/>
        </p:nvSpPr>
        <p:spPr>
          <a:xfrm>
            <a:off x="852854" y="2206869"/>
            <a:ext cx="184731" cy="369332"/>
          </a:xfrm>
          <a:prstGeom prst="rect">
            <a:avLst/>
          </a:prstGeom>
          <a:noFill/>
        </p:spPr>
        <p:txBody>
          <a:bodyPr wrap="none" rtlCol="0">
            <a:spAutoFit/>
          </a:bodyPr>
          <a:lstStyle/>
          <a:p>
            <a:endParaRPr lang="en-US" dirty="0"/>
          </a:p>
        </p:txBody>
      </p:sp>
      <p:sp>
        <p:nvSpPr>
          <p:cNvPr id="7" name="Rectangle 6"/>
          <p:cNvSpPr/>
          <p:nvPr/>
        </p:nvSpPr>
        <p:spPr>
          <a:xfrm>
            <a:off x="3936022" y="2137201"/>
            <a:ext cx="6096000" cy="369332"/>
          </a:xfrm>
          <a:prstGeom prst="rect">
            <a:avLst/>
          </a:prstGeom>
        </p:spPr>
        <p:txBody>
          <a:bodyPr>
            <a:spAutoFit/>
          </a:bodyPr>
          <a:lstStyle/>
          <a:p>
            <a:endParaRPr lang="en-US" dirty="0"/>
          </a:p>
        </p:txBody>
      </p:sp>
      <p:sp>
        <p:nvSpPr>
          <p:cNvPr id="2" name="TextBox 1">
            <a:extLst>
              <a:ext uri="{FF2B5EF4-FFF2-40B4-BE49-F238E27FC236}">
                <a16:creationId xmlns:a16="http://schemas.microsoft.com/office/drawing/2014/main" id="{6AEAD79F-2E39-4BFE-A417-3AC8C6F32A6B}"/>
              </a:ext>
            </a:extLst>
          </p:cNvPr>
          <p:cNvSpPr txBox="1"/>
          <p:nvPr/>
        </p:nvSpPr>
        <p:spPr>
          <a:xfrm>
            <a:off x="2352583" y="1883703"/>
            <a:ext cx="7679439"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t>Class schedule</a:t>
            </a:r>
          </a:p>
          <a:p>
            <a:pPr marL="285750" indent="-285750">
              <a:buFont typeface="Arial" panose="020B0604020202020204" pitchFamily="34" charset="0"/>
              <a:buChar char="•"/>
            </a:pPr>
            <a:r>
              <a:rPr lang="en-US" sz="2800" dirty="0"/>
              <a:t>First homework assignment</a:t>
            </a:r>
          </a:p>
          <a:p>
            <a:pPr marL="285750" indent="-285750">
              <a:buFont typeface="Arial" panose="020B0604020202020204" pitchFamily="34" charset="0"/>
              <a:buChar char="•"/>
            </a:pPr>
            <a:r>
              <a:rPr lang="en-US" sz="2800" dirty="0"/>
              <a:t>Don’t forget to sign up for Slack!</a:t>
            </a:r>
          </a:p>
        </p:txBody>
      </p:sp>
    </p:spTree>
    <p:extLst>
      <p:ext uri="{BB962C8B-B14F-4D97-AF65-F5344CB8AC3E}">
        <p14:creationId xmlns:p14="http://schemas.microsoft.com/office/powerpoint/2010/main" val="2945774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C333D4B-1B7C-4E2E-98B1-EEC0C2165D96}"/>
              </a:ext>
            </a:extLst>
          </p:cNvPr>
          <p:cNvSpPr txBox="1">
            <a:spLocks/>
          </p:cNvSpPr>
          <p:nvPr/>
        </p:nvSpPr>
        <p:spPr>
          <a:xfrm>
            <a:off x="0" y="0"/>
            <a:ext cx="12192000" cy="58029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sz="2400" b="1" dirty="0">
                <a:solidFill>
                  <a:schemeClr val="tx1"/>
                </a:solidFill>
                <a:latin typeface="Helvetica" panose="020B0500000000000000" pitchFamily="34" charset="0"/>
              </a:rPr>
              <a:t>Map Projections: the World is Weird</a:t>
            </a:r>
          </a:p>
        </p:txBody>
      </p:sp>
      <p:pic>
        <p:nvPicPr>
          <p:cNvPr id="9" name="Picture 8">
            <a:extLst>
              <a:ext uri="{FF2B5EF4-FFF2-40B4-BE49-F238E27FC236}">
                <a16:creationId xmlns:a16="http://schemas.microsoft.com/office/drawing/2014/main" id="{85729177-0F34-46DD-83DF-3A99035A1626}"/>
              </a:ext>
            </a:extLst>
          </p:cNvPr>
          <p:cNvPicPr>
            <a:picLocks noChangeAspect="1"/>
          </p:cNvPicPr>
          <p:nvPr/>
        </p:nvPicPr>
        <p:blipFill rotWithShape="1">
          <a:blip r:embed="rId2">
            <a:extLst>
              <a:ext uri="{28A0092B-C50C-407E-A947-70E740481C1C}">
                <a14:useLocalDpi xmlns:a14="http://schemas.microsoft.com/office/drawing/2010/main" val="0"/>
              </a:ext>
            </a:extLst>
          </a:blip>
          <a:srcRect l="42476" r="45972"/>
          <a:stretch/>
        </p:blipFill>
        <p:spPr>
          <a:xfrm>
            <a:off x="826477" y="771570"/>
            <a:ext cx="1107830" cy="5348344"/>
          </a:xfrm>
          <a:prstGeom prst="rect">
            <a:avLst/>
          </a:prstGeom>
        </p:spPr>
      </p:pic>
      <p:sp>
        <p:nvSpPr>
          <p:cNvPr id="11" name="TextBox 10">
            <a:extLst>
              <a:ext uri="{FF2B5EF4-FFF2-40B4-BE49-F238E27FC236}">
                <a16:creationId xmlns:a16="http://schemas.microsoft.com/office/drawing/2014/main" id="{CDB25226-9812-487B-A2F0-91D3416AE08F}"/>
              </a:ext>
            </a:extLst>
          </p:cNvPr>
          <p:cNvSpPr txBox="1"/>
          <p:nvPr/>
        </p:nvSpPr>
        <p:spPr>
          <a:xfrm>
            <a:off x="303302" y="6211568"/>
            <a:ext cx="2154179" cy="369332"/>
          </a:xfrm>
          <a:prstGeom prst="rect">
            <a:avLst/>
          </a:prstGeom>
          <a:noFill/>
        </p:spPr>
        <p:txBody>
          <a:bodyPr wrap="none" rtlCol="0">
            <a:spAutoFit/>
          </a:bodyPr>
          <a:lstStyle/>
          <a:p>
            <a:r>
              <a:rPr lang="en-US" dirty="0"/>
              <a:t>Mercator Uncropped</a:t>
            </a:r>
          </a:p>
        </p:txBody>
      </p:sp>
      <p:pic>
        <p:nvPicPr>
          <p:cNvPr id="12" name="Picture 11">
            <a:extLst>
              <a:ext uri="{FF2B5EF4-FFF2-40B4-BE49-F238E27FC236}">
                <a16:creationId xmlns:a16="http://schemas.microsoft.com/office/drawing/2014/main" id="{63DFFADE-6E62-4EA0-84E7-5A05A140EBB5}"/>
              </a:ext>
            </a:extLst>
          </p:cNvPr>
          <p:cNvPicPr>
            <a:picLocks noChangeAspect="1"/>
          </p:cNvPicPr>
          <p:nvPr/>
        </p:nvPicPr>
        <p:blipFill>
          <a:blip r:embed="rId3"/>
          <a:stretch>
            <a:fillRect/>
          </a:stretch>
        </p:blipFill>
        <p:spPr>
          <a:xfrm>
            <a:off x="7866981" y="832380"/>
            <a:ext cx="3678936" cy="2180493"/>
          </a:xfrm>
          <a:prstGeom prst="rect">
            <a:avLst/>
          </a:prstGeom>
        </p:spPr>
      </p:pic>
      <p:pic>
        <p:nvPicPr>
          <p:cNvPr id="13" name="Picture 12">
            <a:extLst>
              <a:ext uri="{FF2B5EF4-FFF2-40B4-BE49-F238E27FC236}">
                <a16:creationId xmlns:a16="http://schemas.microsoft.com/office/drawing/2014/main" id="{1E1D2791-D1D9-44FD-AF07-8005BCDF62BC}"/>
              </a:ext>
            </a:extLst>
          </p:cNvPr>
          <p:cNvPicPr>
            <a:picLocks noChangeAspect="1"/>
          </p:cNvPicPr>
          <p:nvPr/>
        </p:nvPicPr>
        <p:blipFill>
          <a:blip r:embed="rId4"/>
          <a:stretch>
            <a:fillRect/>
          </a:stretch>
        </p:blipFill>
        <p:spPr>
          <a:xfrm>
            <a:off x="7881931" y="3012873"/>
            <a:ext cx="3649037" cy="3220402"/>
          </a:xfrm>
          <a:prstGeom prst="rect">
            <a:avLst/>
          </a:prstGeom>
        </p:spPr>
      </p:pic>
      <p:sp>
        <p:nvSpPr>
          <p:cNvPr id="14" name="TextBox 13">
            <a:extLst>
              <a:ext uri="{FF2B5EF4-FFF2-40B4-BE49-F238E27FC236}">
                <a16:creationId xmlns:a16="http://schemas.microsoft.com/office/drawing/2014/main" id="{50834649-1306-4F43-A833-E05547749C6C}"/>
              </a:ext>
            </a:extLst>
          </p:cNvPr>
          <p:cNvSpPr txBox="1"/>
          <p:nvPr/>
        </p:nvSpPr>
        <p:spPr>
          <a:xfrm>
            <a:off x="7801324" y="6211568"/>
            <a:ext cx="3903120" cy="369332"/>
          </a:xfrm>
          <a:prstGeom prst="rect">
            <a:avLst/>
          </a:prstGeom>
          <a:noFill/>
        </p:spPr>
        <p:txBody>
          <a:bodyPr wrap="none" rtlCol="0">
            <a:spAutoFit/>
          </a:bodyPr>
          <a:lstStyle/>
          <a:p>
            <a:r>
              <a:rPr lang="en-US" dirty="0"/>
              <a:t>Greenland is not the same size as Africa</a:t>
            </a:r>
          </a:p>
        </p:txBody>
      </p:sp>
      <p:pic>
        <p:nvPicPr>
          <p:cNvPr id="15" name="Picture 14">
            <a:extLst>
              <a:ext uri="{FF2B5EF4-FFF2-40B4-BE49-F238E27FC236}">
                <a16:creationId xmlns:a16="http://schemas.microsoft.com/office/drawing/2014/main" id="{B59C39FF-7738-4E89-83A4-DEEADFA86551}"/>
              </a:ext>
            </a:extLst>
          </p:cNvPr>
          <p:cNvPicPr>
            <a:picLocks noChangeAspect="1"/>
          </p:cNvPicPr>
          <p:nvPr/>
        </p:nvPicPr>
        <p:blipFill>
          <a:blip r:embed="rId5"/>
          <a:stretch>
            <a:fillRect/>
          </a:stretch>
        </p:blipFill>
        <p:spPr>
          <a:xfrm>
            <a:off x="2870035" y="771570"/>
            <a:ext cx="4235671" cy="2343738"/>
          </a:xfrm>
          <a:prstGeom prst="rect">
            <a:avLst/>
          </a:prstGeom>
        </p:spPr>
      </p:pic>
      <p:sp>
        <p:nvSpPr>
          <p:cNvPr id="16" name="TextBox 15">
            <a:extLst>
              <a:ext uri="{FF2B5EF4-FFF2-40B4-BE49-F238E27FC236}">
                <a16:creationId xmlns:a16="http://schemas.microsoft.com/office/drawing/2014/main" id="{82A9D193-06CE-49EE-8DE6-22CE7E06688C}"/>
              </a:ext>
            </a:extLst>
          </p:cNvPr>
          <p:cNvSpPr txBox="1"/>
          <p:nvPr/>
        </p:nvSpPr>
        <p:spPr>
          <a:xfrm>
            <a:off x="3565653" y="3079296"/>
            <a:ext cx="2844433" cy="369332"/>
          </a:xfrm>
          <a:prstGeom prst="rect">
            <a:avLst/>
          </a:prstGeom>
          <a:noFill/>
        </p:spPr>
        <p:txBody>
          <a:bodyPr wrap="none" rtlCol="0">
            <a:spAutoFit/>
          </a:bodyPr>
          <a:lstStyle/>
          <a:p>
            <a:r>
              <a:rPr lang="en-US" dirty="0"/>
              <a:t>All of these lines are straight</a:t>
            </a:r>
          </a:p>
        </p:txBody>
      </p:sp>
      <p:pic>
        <p:nvPicPr>
          <p:cNvPr id="17" name="Picture 16">
            <a:extLst>
              <a:ext uri="{FF2B5EF4-FFF2-40B4-BE49-F238E27FC236}">
                <a16:creationId xmlns:a16="http://schemas.microsoft.com/office/drawing/2014/main" id="{77B17F4C-B97E-4295-BEF4-093A2FD5A162}"/>
              </a:ext>
            </a:extLst>
          </p:cNvPr>
          <p:cNvPicPr>
            <a:picLocks noChangeAspect="1"/>
          </p:cNvPicPr>
          <p:nvPr/>
        </p:nvPicPr>
        <p:blipFill>
          <a:blip r:embed="rId6"/>
          <a:stretch>
            <a:fillRect/>
          </a:stretch>
        </p:blipFill>
        <p:spPr>
          <a:xfrm>
            <a:off x="2777010" y="3932451"/>
            <a:ext cx="4159148" cy="2279117"/>
          </a:xfrm>
          <a:prstGeom prst="rect">
            <a:avLst/>
          </a:prstGeom>
        </p:spPr>
      </p:pic>
      <p:sp>
        <p:nvSpPr>
          <p:cNvPr id="18" name="TextBox 17">
            <a:extLst>
              <a:ext uri="{FF2B5EF4-FFF2-40B4-BE49-F238E27FC236}">
                <a16:creationId xmlns:a16="http://schemas.microsoft.com/office/drawing/2014/main" id="{D74A43A8-302D-401D-8306-C1E9BD5CB6E5}"/>
              </a:ext>
            </a:extLst>
          </p:cNvPr>
          <p:cNvSpPr txBox="1"/>
          <p:nvPr/>
        </p:nvSpPr>
        <p:spPr>
          <a:xfrm>
            <a:off x="3356238" y="6233275"/>
            <a:ext cx="3263266" cy="369332"/>
          </a:xfrm>
          <a:prstGeom prst="rect">
            <a:avLst/>
          </a:prstGeom>
          <a:noFill/>
        </p:spPr>
        <p:txBody>
          <a:bodyPr wrap="none" rtlCol="0">
            <a:spAutoFit/>
          </a:bodyPr>
          <a:lstStyle/>
          <a:p>
            <a:r>
              <a:rPr lang="en-US" dirty="0"/>
              <a:t>Both of these arrows point north</a:t>
            </a:r>
          </a:p>
        </p:txBody>
      </p:sp>
    </p:spTree>
    <p:extLst>
      <p:ext uri="{BB962C8B-B14F-4D97-AF65-F5344CB8AC3E}">
        <p14:creationId xmlns:p14="http://schemas.microsoft.com/office/powerpoint/2010/main" val="1939052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C333D4B-1B7C-4E2E-98B1-EEC0C2165D96}"/>
              </a:ext>
            </a:extLst>
          </p:cNvPr>
          <p:cNvSpPr txBox="1">
            <a:spLocks/>
          </p:cNvSpPr>
          <p:nvPr/>
        </p:nvSpPr>
        <p:spPr>
          <a:xfrm>
            <a:off x="0" y="0"/>
            <a:ext cx="12192000" cy="58029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sz="2400" b="1" dirty="0">
                <a:solidFill>
                  <a:schemeClr val="tx1"/>
                </a:solidFill>
                <a:latin typeface="Helvetica" panose="020B0500000000000000" pitchFamily="34" charset="0"/>
              </a:rPr>
              <a:t>Map Projections to Know</a:t>
            </a:r>
          </a:p>
        </p:txBody>
      </p:sp>
      <p:sp>
        <p:nvSpPr>
          <p:cNvPr id="24" name="TextBox 23">
            <a:extLst>
              <a:ext uri="{FF2B5EF4-FFF2-40B4-BE49-F238E27FC236}">
                <a16:creationId xmlns:a16="http://schemas.microsoft.com/office/drawing/2014/main" id="{30A50348-0FB5-4630-9030-956C7397E0A0}"/>
              </a:ext>
            </a:extLst>
          </p:cNvPr>
          <p:cNvSpPr txBox="1"/>
          <p:nvPr/>
        </p:nvSpPr>
        <p:spPr>
          <a:xfrm>
            <a:off x="844062" y="1956701"/>
            <a:ext cx="184731" cy="369332"/>
          </a:xfrm>
          <a:prstGeom prst="rect">
            <a:avLst/>
          </a:prstGeom>
          <a:noFill/>
        </p:spPr>
        <p:txBody>
          <a:bodyPr wrap="none" rtlCol="0">
            <a:spAutoFit/>
          </a:bodyPr>
          <a:lstStyle/>
          <a:p>
            <a:endParaRPr lang="en-US" dirty="0"/>
          </a:p>
        </p:txBody>
      </p:sp>
      <p:sp>
        <p:nvSpPr>
          <p:cNvPr id="25" name="Rectangle 24">
            <a:extLst>
              <a:ext uri="{FF2B5EF4-FFF2-40B4-BE49-F238E27FC236}">
                <a16:creationId xmlns:a16="http://schemas.microsoft.com/office/drawing/2014/main" id="{05B4B2AE-DD04-4E71-ACC8-FA54AEB58660}"/>
              </a:ext>
            </a:extLst>
          </p:cNvPr>
          <p:cNvSpPr/>
          <p:nvPr/>
        </p:nvSpPr>
        <p:spPr>
          <a:xfrm>
            <a:off x="3927230" y="1887033"/>
            <a:ext cx="6096000" cy="369332"/>
          </a:xfrm>
          <a:prstGeom prst="rect">
            <a:avLst/>
          </a:prstGeom>
        </p:spPr>
        <p:txBody>
          <a:bodyPr>
            <a:spAutoFit/>
          </a:bodyPr>
          <a:lstStyle/>
          <a:p>
            <a:endParaRPr lang="en-US" dirty="0"/>
          </a:p>
        </p:txBody>
      </p:sp>
      <p:sp>
        <p:nvSpPr>
          <p:cNvPr id="26" name="TextBox 25">
            <a:extLst>
              <a:ext uri="{FF2B5EF4-FFF2-40B4-BE49-F238E27FC236}">
                <a16:creationId xmlns:a16="http://schemas.microsoft.com/office/drawing/2014/main" id="{84478C03-0702-4A09-A348-C19DF97E52BF}"/>
              </a:ext>
            </a:extLst>
          </p:cNvPr>
          <p:cNvSpPr txBox="1"/>
          <p:nvPr/>
        </p:nvSpPr>
        <p:spPr>
          <a:xfrm>
            <a:off x="1493872" y="560283"/>
            <a:ext cx="9264636" cy="584775"/>
          </a:xfrm>
          <a:prstGeom prst="rect">
            <a:avLst/>
          </a:prstGeom>
          <a:noFill/>
        </p:spPr>
        <p:txBody>
          <a:bodyPr wrap="square" rtlCol="0">
            <a:spAutoFit/>
          </a:bodyPr>
          <a:lstStyle/>
          <a:p>
            <a:r>
              <a:rPr lang="en-US" sz="1600" b="1" dirty="0"/>
              <a:t>No 2D map can accurately portray the Earth’s 3D surface. Every map projection offers a different tradeoff, less accuracy in certain areas for more accuracy in others. </a:t>
            </a:r>
            <a:r>
              <a:rPr lang="en-US" sz="1600" b="1" dirty="0">
                <a:hlinkClick r:id="rId2"/>
              </a:rPr>
              <a:t>Compare these map projections online</a:t>
            </a:r>
            <a:r>
              <a:rPr lang="en-US" sz="1600" b="1" dirty="0"/>
              <a:t>.</a:t>
            </a:r>
          </a:p>
        </p:txBody>
      </p:sp>
      <p:pic>
        <p:nvPicPr>
          <p:cNvPr id="27" name="Picture 26">
            <a:extLst>
              <a:ext uri="{FF2B5EF4-FFF2-40B4-BE49-F238E27FC236}">
                <a16:creationId xmlns:a16="http://schemas.microsoft.com/office/drawing/2014/main" id="{99E11662-B3D2-477B-870B-39891F7D6DC0}"/>
              </a:ext>
            </a:extLst>
          </p:cNvPr>
          <p:cNvPicPr>
            <a:picLocks noChangeAspect="1"/>
          </p:cNvPicPr>
          <p:nvPr/>
        </p:nvPicPr>
        <p:blipFill>
          <a:blip r:embed="rId3"/>
          <a:stretch>
            <a:fillRect/>
          </a:stretch>
        </p:blipFill>
        <p:spPr>
          <a:xfrm>
            <a:off x="366681" y="1219659"/>
            <a:ext cx="2790637" cy="2439132"/>
          </a:xfrm>
          <a:prstGeom prst="rect">
            <a:avLst/>
          </a:prstGeom>
        </p:spPr>
      </p:pic>
      <p:pic>
        <p:nvPicPr>
          <p:cNvPr id="28" name="Picture 27">
            <a:extLst>
              <a:ext uri="{FF2B5EF4-FFF2-40B4-BE49-F238E27FC236}">
                <a16:creationId xmlns:a16="http://schemas.microsoft.com/office/drawing/2014/main" id="{8632FC42-258A-4021-83FC-823C05C12DB6}"/>
              </a:ext>
            </a:extLst>
          </p:cNvPr>
          <p:cNvPicPr>
            <a:picLocks noChangeAspect="1"/>
          </p:cNvPicPr>
          <p:nvPr/>
        </p:nvPicPr>
        <p:blipFill>
          <a:blip r:embed="rId4"/>
          <a:stretch>
            <a:fillRect/>
          </a:stretch>
        </p:blipFill>
        <p:spPr>
          <a:xfrm>
            <a:off x="4219680" y="1636989"/>
            <a:ext cx="3061453" cy="2005582"/>
          </a:xfrm>
          <a:prstGeom prst="rect">
            <a:avLst/>
          </a:prstGeom>
        </p:spPr>
      </p:pic>
      <p:pic>
        <p:nvPicPr>
          <p:cNvPr id="29" name="Picture 28">
            <a:extLst>
              <a:ext uri="{FF2B5EF4-FFF2-40B4-BE49-F238E27FC236}">
                <a16:creationId xmlns:a16="http://schemas.microsoft.com/office/drawing/2014/main" id="{56E78793-A386-49A8-806C-F7077FB9738C}"/>
              </a:ext>
            </a:extLst>
          </p:cNvPr>
          <p:cNvPicPr>
            <a:picLocks noChangeAspect="1"/>
          </p:cNvPicPr>
          <p:nvPr/>
        </p:nvPicPr>
        <p:blipFill>
          <a:blip r:embed="rId5"/>
          <a:stretch>
            <a:fillRect/>
          </a:stretch>
        </p:blipFill>
        <p:spPr>
          <a:xfrm>
            <a:off x="8345252" y="1454240"/>
            <a:ext cx="3110531" cy="2204551"/>
          </a:xfrm>
          <a:prstGeom prst="rect">
            <a:avLst/>
          </a:prstGeom>
        </p:spPr>
      </p:pic>
      <p:pic>
        <p:nvPicPr>
          <p:cNvPr id="30" name="Picture 29">
            <a:extLst>
              <a:ext uri="{FF2B5EF4-FFF2-40B4-BE49-F238E27FC236}">
                <a16:creationId xmlns:a16="http://schemas.microsoft.com/office/drawing/2014/main" id="{736A054A-1A49-460D-BD13-71CF336276BD}"/>
              </a:ext>
            </a:extLst>
          </p:cNvPr>
          <p:cNvPicPr>
            <a:picLocks noChangeAspect="1"/>
          </p:cNvPicPr>
          <p:nvPr/>
        </p:nvPicPr>
        <p:blipFill>
          <a:blip r:embed="rId6"/>
          <a:stretch>
            <a:fillRect/>
          </a:stretch>
        </p:blipFill>
        <p:spPr>
          <a:xfrm>
            <a:off x="2682019" y="4483793"/>
            <a:ext cx="3076200" cy="2081819"/>
          </a:xfrm>
          <a:prstGeom prst="rect">
            <a:avLst/>
          </a:prstGeom>
        </p:spPr>
      </p:pic>
      <p:pic>
        <p:nvPicPr>
          <p:cNvPr id="31" name="Picture 30">
            <a:extLst>
              <a:ext uri="{FF2B5EF4-FFF2-40B4-BE49-F238E27FC236}">
                <a16:creationId xmlns:a16="http://schemas.microsoft.com/office/drawing/2014/main" id="{957D2630-6B61-4C36-8A9A-9C942DEC51D2}"/>
              </a:ext>
            </a:extLst>
          </p:cNvPr>
          <p:cNvPicPr>
            <a:picLocks noChangeAspect="1"/>
          </p:cNvPicPr>
          <p:nvPr/>
        </p:nvPicPr>
        <p:blipFill>
          <a:blip r:embed="rId7"/>
          <a:stretch>
            <a:fillRect/>
          </a:stretch>
        </p:blipFill>
        <p:spPr>
          <a:xfrm>
            <a:off x="5899702" y="4406171"/>
            <a:ext cx="3462243" cy="2204346"/>
          </a:xfrm>
          <a:prstGeom prst="rect">
            <a:avLst/>
          </a:prstGeom>
        </p:spPr>
      </p:pic>
      <p:sp>
        <p:nvSpPr>
          <p:cNvPr id="32" name="TextBox 31">
            <a:extLst>
              <a:ext uri="{FF2B5EF4-FFF2-40B4-BE49-F238E27FC236}">
                <a16:creationId xmlns:a16="http://schemas.microsoft.com/office/drawing/2014/main" id="{E10B702F-EE37-4A1A-89B3-9212A53AB40F}"/>
              </a:ext>
            </a:extLst>
          </p:cNvPr>
          <p:cNvSpPr txBox="1"/>
          <p:nvPr/>
        </p:nvSpPr>
        <p:spPr>
          <a:xfrm>
            <a:off x="365324" y="3627529"/>
            <a:ext cx="2711506" cy="692497"/>
          </a:xfrm>
          <a:prstGeom prst="rect">
            <a:avLst/>
          </a:prstGeom>
          <a:noFill/>
        </p:spPr>
        <p:txBody>
          <a:bodyPr wrap="square" rtlCol="0">
            <a:spAutoFit/>
          </a:bodyPr>
          <a:lstStyle/>
          <a:p>
            <a:r>
              <a:rPr lang="en-US" sz="1300" b="1" dirty="0"/>
              <a:t>Mercator</a:t>
            </a:r>
            <a:r>
              <a:rPr lang="en-US" sz="1300" dirty="0"/>
              <a:t>: accurate with shapes and angles, inaccurate with size.</a:t>
            </a:r>
            <a:br>
              <a:rPr lang="en-US" sz="1300" dirty="0"/>
            </a:br>
            <a:r>
              <a:rPr lang="en-US" sz="1300" dirty="0"/>
              <a:t>At the global level, </a:t>
            </a:r>
            <a:r>
              <a:rPr lang="en-US" sz="1300" b="1" u="sng" dirty="0"/>
              <a:t>avoid it!</a:t>
            </a:r>
          </a:p>
        </p:txBody>
      </p:sp>
      <p:sp>
        <p:nvSpPr>
          <p:cNvPr id="33" name="TextBox 32">
            <a:extLst>
              <a:ext uri="{FF2B5EF4-FFF2-40B4-BE49-F238E27FC236}">
                <a16:creationId xmlns:a16="http://schemas.microsoft.com/office/drawing/2014/main" id="{EF82CC32-2EC0-4B81-9D7B-25A974D7926A}"/>
              </a:ext>
            </a:extLst>
          </p:cNvPr>
          <p:cNvSpPr txBox="1"/>
          <p:nvPr/>
        </p:nvSpPr>
        <p:spPr>
          <a:xfrm>
            <a:off x="4148645" y="3613108"/>
            <a:ext cx="2991142" cy="692497"/>
          </a:xfrm>
          <a:prstGeom prst="rect">
            <a:avLst/>
          </a:prstGeom>
          <a:noFill/>
        </p:spPr>
        <p:txBody>
          <a:bodyPr wrap="square" rtlCol="0">
            <a:spAutoFit/>
          </a:bodyPr>
          <a:lstStyle/>
          <a:p>
            <a:r>
              <a:rPr lang="en-US" sz="1300" b="1" dirty="0"/>
              <a:t>Gall-Peters*</a:t>
            </a:r>
            <a:r>
              <a:rPr lang="en-US" sz="1300" dirty="0"/>
              <a:t>: accurate with size &amp; angles, inaccurate with shapes. Unfamiliar.</a:t>
            </a:r>
            <a:br>
              <a:rPr lang="en-US" sz="1300" dirty="0"/>
            </a:br>
            <a:r>
              <a:rPr lang="en-US" sz="1300" dirty="0"/>
              <a:t>Just my opinion: </a:t>
            </a:r>
            <a:r>
              <a:rPr lang="en-US" sz="1300" b="1" u="sng" dirty="0"/>
              <a:t>avoid it!</a:t>
            </a:r>
          </a:p>
        </p:txBody>
      </p:sp>
      <p:sp>
        <p:nvSpPr>
          <p:cNvPr id="34" name="TextBox 33">
            <a:extLst>
              <a:ext uri="{FF2B5EF4-FFF2-40B4-BE49-F238E27FC236}">
                <a16:creationId xmlns:a16="http://schemas.microsoft.com/office/drawing/2014/main" id="{549283EB-7B3F-470C-8DD2-D3E185577A27}"/>
              </a:ext>
            </a:extLst>
          </p:cNvPr>
          <p:cNvSpPr txBox="1"/>
          <p:nvPr/>
        </p:nvSpPr>
        <p:spPr>
          <a:xfrm>
            <a:off x="8344373" y="3621103"/>
            <a:ext cx="3121385" cy="492443"/>
          </a:xfrm>
          <a:prstGeom prst="rect">
            <a:avLst/>
          </a:prstGeom>
          <a:noFill/>
        </p:spPr>
        <p:txBody>
          <a:bodyPr wrap="square" rtlCol="0">
            <a:spAutoFit/>
          </a:bodyPr>
          <a:lstStyle/>
          <a:p>
            <a:r>
              <a:rPr lang="en-US" sz="1300" b="1" dirty="0"/>
              <a:t>Miller</a:t>
            </a:r>
            <a:r>
              <a:rPr lang="en-US" sz="1300" dirty="0"/>
              <a:t>: retains the familiarity of Mercator without the extreme distortions.</a:t>
            </a:r>
          </a:p>
        </p:txBody>
      </p:sp>
      <p:sp>
        <p:nvSpPr>
          <p:cNvPr id="35" name="TextBox 34">
            <a:extLst>
              <a:ext uri="{FF2B5EF4-FFF2-40B4-BE49-F238E27FC236}">
                <a16:creationId xmlns:a16="http://schemas.microsoft.com/office/drawing/2014/main" id="{995BE679-9DAC-42B8-963D-731FC6B6E91B}"/>
              </a:ext>
            </a:extLst>
          </p:cNvPr>
          <p:cNvSpPr txBox="1"/>
          <p:nvPr/>
        </p:nvSpPr>
        <p:spPr>
          <a:xfrm>
            <a:off x="171860" y="5402726"/>
            <a:ext cx="2510159" cy="892552"/>
          </a:xfrm>
          <a:prstGeom prst="rect">
            <a:avLst/>
          </a:prstGeom>
          <a:noFill/>
        </p:spPr>
        <p:txBody>
          <a:bodyPr wrap="square" rtlCol="0">
            <a:spAutoFit/>
          </a:bodyPr>
          <a:lstStyle/>
          <a:p>
            <a:r>
              <a:rPr lang="en-US" sz="1300" b="1" dirty="0" err="1"/>
              <a:t>Winkel-Tripel</a:t>
            </a:r>
            <a:r>
              <a:rPr lang="en-US" sz="1300" b="1" dirty="0"/>
              <a:t>*</a:t>
            </a:r>
            <a:r>
              <a:rPr lang="en-US" sz="1300" dirty="0"/>
              <a:t>: generally considered the most balanced map projection. Used by National Geographic.</a:t>
            </a:r>
          </a:p>
        </p:txBody>
      </p:sp>
      <p:sp>
        <p:nvSpPr>
          <p:cNvPr id="36" name="TextBox 35">
            <a:extLst>
              <a:ext uri="{FF2B5EF4-FFF2-40B4-BE49-F238E27FC236}">
                <a16:creationId xmlns:a16="http://schemas.microsoft.com/office/drawing/2014/main" id="{BDE667E2-DFBA-4626-BE4B-CA944025C62D}"/>
              </a:ext>
            </a:extLst>
          </p:cNvPr>
          <p:cNvSpPr txBox="1"/>
          <p:nvPr/>
        </p:nvSpPr>
        <p:spPr>
          <a:xfrm>
            <a:off x="9503429" y="5360637"/>
            <a:ext cx="2510159" cy="692497"/>
          </a:xfrm>
          <a:prstGeom prst="rect">
            <a:avLst/>
          </a:prstGeom>
          <a:noFill/>
        </p:spPr>
        <p:txBody>
          <a:bodyPr wrap="square" rtlCol="0">
            <a:spAutoFit/>
          </a:bodyPr>
          <a:lstStyle/>
          <a:p>
            <a:r>
              <a:rPr lang="en-US" sz="1300" b="1" dirty="0" err="1"/>
              <a:t>Mollweide</a:t>
            </a:r>
            <a:r>
              <a:rPr lang="en-US" sz="1300" b="1" dirty="0"/>
              <a:t>*</a:t>
            </a:r>
            <a:r>
              <a:rPr lang="en-US" sz="1300" dirty="0"/>
              <a:t>: also very balanced. Some prefer it over </a:t>
            </a:r>
            <a:r>
              <a:rPr lang="en-US" sz="1300" dirty="0" err="1"/>
              <a:t>Winkel-Tripel</a:t>
            </a:r>
            <a:r>
              <a:rPr lang="en-US" sz="1300" dirty="0"/>
              <a:t> for its elliptical shape.</a:t>
            </a:r>
          </a:p>
        </p:txBody>
      </p:sp>
      <p:sp>
        <p:nvSpPr>
          <p:cNvPr id="37" name="TextBox 36">
            <a:extLst>
              <a:ext uri="{FF2B5EF4-FFF2-40B4-BE49-F238E27FC236}">
                <a16:creationId xmlns:a16="http://schemas.microsoft.com/office/drawing/2014/main" id="{EBB14B18-351B-48F0-9849-EAE7D133F550}"/>
              </a:ext>
            </a:extLst>
          </p:cNvPr>
          <p:cNvSpPr txBox="1"/>
          <p:nvPr/>
        </p:nvSpPr>
        <p:spPr>
          <a:xfrm>
            <a:off x="10480430" y="6565612"/>
            <a:ext cx="2510159" cy="292388"/>
          </a:xfrm>
          <a:prstGeom prst="rect">
            <a:avLst/>
          </a:prstGeom>
          <a:noFill/>
        </p:spPr>
        <p:txBody>
          <a:bodyPr wrap="square" rtlCol="0">
            <a:spAutoFit/>
          </a:bodyPr>
          <a:lstStyle/>
          <a:p>
            <a:r>
              <a:rPr lang="en-US" sz="1300" b="1" dirty="0"/>
              <a:t>* </a:t>
            </a:r>
            <a:r>
              <a:rPr lang="en-US" sz="1300" dirty="0"/>
              <a:t>Equal area projection</a:t>
            </a:r>
          </a:p>
        </p:txBody>
      </p:sp>
    </p:spTree>
    <p:extLst>
      <p:ext uri="{BB962C8B-B14F-4D97-AF65-F5344CB8AC3E}">
        <p14:creationId xmlns:p14="http://schemas.microsoft.com/office/powerpoint/2010/main" val="3289487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D27554-401F-407E-AADA-EB28D4A0C73C}"/>
              </a:ext>
            </a:extLst>
          </p:cNvPr>
          <p:cNvSpPr txBox="1">
            <a:spLocks/>
          </p:cNvSpPr>
          <p:nvPr/>
        </p:nvSpPr>
        <p:spPr>
          <a:xfrm>
            <a:off x="0" y="0"/>
            <a:ext cx="12192000" cy="58029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sz="2400" b="1" dirty="0">
                <a:solidFill>
                  <a:schemeClr val="tx1"/>
                </a:solidFill>
                <a:latin typeface="Helvetica" panose="020B0500000000000000" pitchFamily="34" charset="0"/>
              </a:rPr>
              <a:t>Map Projections to Know: USA Maps</a:t>
            </a:r>
          </a:p>
        </p:txBody>
      </p:sp>
      <p:sp>
        <p:nvSpPr>
          <p:cNvPr id="5" name="TextBox 4">
            <a:extLst>
              <a:ext uri="{FF2B5EF4-FFF2-40B4-BE49-F238E27FC236}">
                <a16:creationId xmlns:a16="http://schemas.microsoft.com/office/drawing/2014/main" id="{CC71610D-55C5-4136-9C03-229C3E466B68}"/>
              </a:ext>
            </a:extLst>
          </p:cNvPr>
          <p:cNvSpPr txBox="1"/>
          <p:nvPr/>
        </p:nvSpPr>
        <p:spPr>
          <a:xfrm>
            <a:off x="1488297" y="606669"/>
            <a:ext cx="8631650" cy="830997"/>
          </a:xfrm>
          <a:prstGeom prst="rect">
            <a:avLst/>
          </a:prstGeom>
          <a:noFill/>
        </p:spPr>
        <p:txBody>
          <a:bodyPr wrap="square" rtlCol="0">
            <a:spAutoFit/>
          </a:bodyPr>
          <a:lstStyle/>
          <a:p>
            <a:r>
              <a:rPr lang="en-US" sz="1600" dirty="0"/>
              <a:t>In addition to the Miller, </a:t>
            </a:r>
            <a:r>
              <a:rPr lang="en-US" sz="1600" dirty="0" err="1"/>
              <a:t>Winkel-Tripel</a:t>
            </a:r>
            <a:r>
              <a:rPr lang="en-US" sz="1600" dirty="0"/>
              <a:t>, and </a:t>
            </a:r>
            <a:r>
              <a:rPr lang="en-US" sz="1600" dirty="0" err="1"/>
              <a:t>Mollweide</a:t>
            </a:r>
            <a:r>
              <a:rPr lang="en-US" sz="1600" dirty="0"/>
              <a:t> projections, the Albers projection, for US maps, is another good one to know. It is the likely the US map you’re most familiar with, and like </a:t>
            </a:r>
            <a:r>
              <a:rPr lang="en-US" sz="1600" dirty="0" err="1"/>
              <a:t>Winkel-Tripel</a:t>
            </a:r>
            <a:r>
              <a:rPr lang="en-US" sz="1600" dirty="0"/>
              <a:t> and </a:t>
            </a:r>
            <a:r>
              <a:rPr lang="en-US" sz="1600" dirty="0" err="1"/>
              <a:t>Mollweide</a:t>
            </a:r>
            <a:r>
              <a:rPr lang="en-US" sz="1600" dirty="0"/>
              <a:t>, it is an equal area projection.</a:t>
            </a:r>
          </a:p>
        </p:txBody>
      </p:sp>
      <p:pic>
        <p:nvPicPr>
          <p:cNvPr id="6" name="Picture 5">
            <a:extLst>
              <a:ext uri="{FF2B5EF4-FFF2-40B4-BE49-F238E27FC236}">
                <a16:creationId xmlns:a16="http://schemas.microsoft.com/office/drawing/2014/main" id="{623054FC-B9FD-4096-9E2B-96F9657D6765}"/>
              </a:ext>
            </a:extLst>
          </p:cNvPr>
          <p:cNvPicPr>
            <a:picLocks noChangeAspect="1"/>
          </p:cNvPicPr>
          <p:nvPr/>
        </p:nvPicPr>
        <p:blipFill>
          <a:blip r:embed="rId2"/>
          <a:stretch>
            <a:fillRect/>
          </a:stretch>
        </p:blipFill>
        <p:spPr>
          <a:xfrm>
            <a:off x="2419662" y="1802425"/>
            <a:ext cx="7352675" cy="4170710"/>
          </a:xfrm>
          <a:prstGeom prst="rect">
            <a:avLst/>
          </a:prstGeom>
        </p:spPr>
      </p:pic>
      <p:sp>
        <p:nvSpPr>
          <p:cNvPr id="7" name="Rectangle 6">
            <a:extLst>
              <a:ext uri="{FF2B5EF4-FFF2-40B4-BE49-F238E27FC236}">
                <a16:creationId xmlns:a16="http://schemas.microsoft.com/office/drawing/2014/main" id="{480D750A-2923-4D1B-8F66-3BD92555AAB0}"/>
              </a:ext>
            </a:extLst>
          </p:cNvPr>
          <p:cNvSpPr/>
          <p:nvPr/>
        </p:nvSpPr>
        <p:spPr>
          <a:xfrm>
            <a:off x="2212249" y="6157467"/>
            <a:ext cx="7998280" cy="369332"/>
          </a:xfrm>
          <a:prstGeom prst="rect">
            <a:avLst/>
          </a:prstGeom>
        </p:spPr>
        <p:txBody>
          <a:bodyPr wrap="none">
            <a:spAutoFit/>
          </a:bodyPr>
          <a:lstStyle/>
          <a:p>
            <a:r>
              <a:rPr lang="en-US" dirty="0"/>
              <a:t>The </a:t>
            </a:r>
            <a:r>
              <a:rPr lang="en-US" dirty="0">
                <a:hlinkClick r:id="rId3"/>
              </a:rPr>
              <a:t>composite Albers USA projection</a:t>
            </a:r>
            <a:r>
              <a:rPr lang="en-US" dirty="0"/>
              <a:t>, with Alaska and Hawaii tucked in underneath</a:t>
            </a:r>
          </a:p>
        </p:txBody>
      </p:sp>
    </p:spTree>
    <p:extLst>
      <p:ext uri="{BB962C8B-B14F-4D97-AF65-F5344CB8AC3E}">
        <p14:creationId xmlns:p14="http://schemas.microsoft.com/office/powerpoint/2010/main" val="3781696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58029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sz="2400" b="1" dirty="0">
                <a:solidFill>
                  <a:schemeClr val="tx1"/>
                </a:solidFill>
                <a:latin typeface="Helvetica" panose="020B0500000000000000" pitchFamily="34" charset="0"/>
              </a:rPr>
              <a:t>Map Projections at the Scale of Cities</a:t>
            </a:r>
          </a:p>
        </p:txBody>
      </p:sp>
      <p:pic>
        <p:nvPicPr>
          <p:cNvPr id="3" name="Picture 2">
            <a:extLst>
              <a:ext uri="{FF2B5EF4-FFF2-40B4-BE49-F238E27FC236}">
                <a16:creationId xmlns:a16="http://schemas.microsoft.com/office/drawing/2014/main" id="{83116FB9-6D7F-465D-A2F0-FC3AB95EFE70}"/>
              </a:ext>
            </a:extLst>
          </p:cNvPr>
          <p:cNvPicPr>
            <a:picLocks noChangeAspect="1"/>
          </p:cNvPicPr>
          <p:nvPr/>
        </p:nvPicPr>
        <p:blipFill>
          <a:blip r:embed="rId2"/>
          <a:stretch>
            <a:fillRect/>
          </a:stretch>
        </p:blipFill>
        <p:spPr>
          <a:xfrm>
            <a:off x="1154122" y="2145922"/>
            <a:ext cx="9620250" cy="4544280"/>
          </a:xfrm>
          <a:prstGeom prst="rect">
            <a:avLst/>
          </a:prstGeom>
        </p:spPr>
      </p:pic>
      <p:sp>
        <p:nvSpPr>
          <p:cNvPr id="8" name="TextBox 7">
            <a:extLst>
              <a:ext uri="{FF2B5EF4-FFF2-40B4-BE49-F238E27FC236}">
                <a16:creationId xmlns:a16="http://schemas.microsoft.com/office/drawing/2014/main" id="{62381191-8B57-4962-87DC-A330A93A58FA}"/>
              </a:ext>
            </a:extLst>
          </p:cNvPr>
          <p:cNvSpPr txBox="1"/>
          <p:nvPr/>
        </p:nvSpPr>
        <p:spPr>
          <a:xfrm>
            <a:off x="2049170" y="2145922"/>
            <a:ext cx="3731858" cy="492443"/>
          </a:xfrm>
          <a:prstGeom prst="rect">
            <a:avLst/>
          </a:prstGeom>
          <a:noFill/>
        </p:spPr>
        <p:txBody>
          <a:bodyPr wrap="square" rtlCol="0">
            <a:spAutoFit/>
          </a:bodyPr>
          <a:lstStyle/>
          <a:p>
            <a:r>
              <a:rPr lang="en-US" sz="2600" dirty="0"/>
              <a:t>Equirectangular (</a:t>
            </a:r>
            <a:r>
              <a:rPr lang="en-US" sz="2600" dirty="0" err="1"/>
              <a:t>WGS</a:t>
            </a:r>
            <a:r>
              <a:rPr lang="en-US" sz="2600" dirty="0"/>
              <a:t> 84)</a:t>
            </a:r>
          </a:p>
        </p:txBody>
      </p:sp>
      <p:sp>
        <p:nvSpPr>
          <p:cNvPr id="10" name="TextBox 9">
            <a:extLst>
              <a:ext uri="{FF2B5EF4-FFF2-40B4-BE49-F238E27FC236}">
                <a16:creationId xmlns:a16="http://schemas.microsoft.com/office/drawing/2014/main" id="{03298164-5186-46F8-9346-1FDD1E84160D}"/>
              </a:ext>
            </a:extLst>
          </p:cNvPr>
          <p:cNvSpPr txBox="1"/>
          <p:nvPr/>
        </p:nvSpPr>
        <p:spPr>
          <a:xfrm>
            <a:off x="7945145" y="2145922"/>
            <a:ext cx="1493483" cy="492443"/>
          </a:xfrm>
          <a:prstGeom prst="rect">
            <a:avLst/>
          </a:prstGeom>
          <a:noFill/>
        </p:spPr>
        <p:txBody>
          <a:bodyPr wrap="square" rtlCol="0">
            <a:spAutoFit/>
          </a:bodyPr>
          <a:lstStyle/>
          <a:p>
            <a:r>
              <a:rPr lang="en-US" sz="2600" dirty="0"/>
              <a:t>Mercator</a:t>
            </a:r>
          </a:p>
        </p:txBody>
      </p:sp>
      <p:sp>
        <p:nvSpPr>
          <p:cNvPr id="11" name="TextBox 10">
            <a:extLst>
              <a:ext uri="{FF2B5EF4-FFF2-40B4-BE49-F238E27FC236}">
                <a16:creationId xmlns:a16="http://schemas.microsoft.com/office/drawing/2014/main" id="{850280C1-CB29-4CA6-9AA1-BAD5F3B3272B}"/>
              </a:ext>
            </a:extLst>
          </p:cNvPr>
          <p:cNvSpPr txBox="1"/>
          <p:nvPr/>
        </p:nvSpPr>
        <p:spPr>
          <a:xfrm>
            <a:off x="1648422" y="677484"/>
            <a:ext cx="8631650" cy="1200329"/>
          </a:xfrm>
          <a:prstGeom prst="rect">
            <a:avLst/>
          </a:prstGeom>
          <a:noFill/>
        </p:spPr>
        <p:txBody>
          <a:bodyPr wrap="square" rtlCol="0">
            <a:spAutoFit/>
          </a:bodyPr>
          <a:lstStyle/>
          <a:p>
            <a:r>
              <a:rPr lang="en-US" b="1" dirty="0"/>
              <a:t>BEWARE</a:t>
            </a:r>
            <a:r>
              <a:rPr lang="en-US" dirty="0"/>
              <a:t>: GIS applications will often use the equirectangular projection by default. City-level maps will appear wider and flatter than they really are.</a:t>
            </a:r>
            <a:br>
              <a:rPr lang="en-US" dirty="0"/>
            </a:br>
            <a:br>
              <a:rPr lang="en-US" dirty="0"/>
            </a:br>
            <a:r>
              <a:rPr lang="en-US" dirty="0"/>
              <a:t>When in doubt, use </a:t>
            </a:r>
            <a:r>
              <a:rPr lang="en-US" u="sng" dirty="0"/>
              <a:t>Mercator</a:t>
            </a:r>
            <a:r>
              <a:rPr lang="en-US" dirty="0"/>
              <a:t> for city-level maps.</a:t>
            </a:r>
          </a:p>
        </p:txBody>
      </p:sp>
    </p:spTree>
    <p:extLst>
      <p:ext uri="{BB962C8B-B14F-4D97-AF65-F5344CB8AC3E}">
        <p14:creationId xmlns:p14="http://schemas.microsoft.com/office/powerpoint/2010/main" val="4065123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12192000" cy="58029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sz="2400" b="1" dirty="0">
                <a:solidFill>
                  <a:schemeClr val="tx1"/>
                </a:solidFill>
                <a:latin typeface="Helvetica" panose="020B0500000000000000" pitchFamily="34" charset="0"/>
              </a:rPr>
              <a:t>Map Projections at the Scale of Cities</a:t>
            </a:r>
          </a:p>
        </p:txBody>
      </p:sp>
      <p:sp>
        <p:nvSpPr>
          <p:cNvPr id="5" name="TextBox 4"/>
          <p:cNvSpPr txBox="1"/>
          <p:nvPr/>
        </p:nvSpPr>
        <p:spPr>
          <a:xfrm>
            <a:off x="852854" y="2206869"/>
            <a:ext cx="184731" cy="369332"/>
          </a:xfrm>
          <a:prstGeom prst="rect">
            <a:avLst/>
          </a:prstGeom>
          <a:noFill/>
        </p:spPr>
        <p:txBody>
          <a:bodyPr wrap="none" rtlCol="0">
            <a:spAutoFit/>
          </a:bodyPr>
          <a:lstStyle/>
          <a:p>
            <a:endParaRPr lang="en-US" dirty="0"/>
          </a:p>
        </p:txBody>
      </p:sp>
      <p:sp>
        <p:nvSpPr>
          <p:cNvPr id="8" name="TextBox 7">
            <a:extLst>
              <a:ext uri="{FF2B5EF4-FFF2-40B4-BE49-F238E27FC236}">
                <a16:creationId xmlns:a16="http://schemas.microsoft.com/office/drawing/2014/main" id="{62381191-8B57-4962-87DC-A330A93A58FA}"/>
              </a:ext>
            </a:extLst>
          </p:cNvPr>
          <p:cNvSpPr txBox="1"/>
          <p:nvPr/>
        </p:nvSpPr>
        <p:spPr>
          <a:xfrm>
            <a:off x="2040292" y="1346931"/>
            <a:ext cx="3731858" cy="492443"/>
          </a:xfrm>
          <a:prstGeom prst="rect">
            <a:avLst/>
          </a:prstGeom>
          <a:noFill/>
        </p:spPr>
        <p:txBody>
          <a:bodyPr wrap="square" rtlCol="0">
            <a:spAutoFit/>
          </a:bodyPr>
          <a:lstStyle/>
          <a:p>
            <a:r>
              <a:rPr lang="en-US" sz="2600" dirty="0"/>
              <a:t>Equirectangular</a:t>
            </a:r>
          </a:p>
        </p:txBody>
      </p:sp>
      <p:sp>
        <p:nvSpPr>
          <p:cNvPr id="10" name="TextBox 9">
            <a:extLst>
              <a:ext uri="{FF2B5EF4-FFF2-40B4-BE49-F238E27FC236}">
                <a16:creationId xmlns:a16="http://schemas.microsoft.com/office/drawing/2014/main" id="{03298164-5186-46F8-9346-1FDD1E84160D}"/>
              </a:ext>
            </a:extLst>
          </p:cNvPr>
          <p:cNvSpPr txBox="1"/>
          <p:nvPr/>
        </p:nvSpPr>
        <p:spPr>
          <a:xfrm>
            <a:off x="7936267" y="1346931"/>
            <a:ext cx="1493483" cy="492443"/>
          </a:xfrm>
          <a:prstGeom prst="rect">
            <a:avLst/>
          </a:prstGeom>
          <a:noFill/>
        </p:spPr>
        <p:txBody>
          <a:bodyPr wrap="square" rtlCol="0">
            <a:spAutoFit/>
          </a:bodyPr>
          <a:lstStyle/>
          <a:p>
            <a:r>
              <a:rPr lang="en-US" sz="2600" dirty="0"/>
              <a:t>Mercator</a:t>
            </a:r>
          </a:p>
        </p:txBody>
      </p:sp>
      <p:sp>
        <p:nvSpPr>
          <p:cNvPr id="6" name="TextBox 5">
            <a:extLst>
              <a:ext uri="{FF2B5EF4-FFF2-40B4-BE49-F238E27FC236}">
                <a16:creationId xmlns:a16="http://schemas.microsoft.com/office/drawing/2014/main" id="{95637906-E067-4FDE-A155-72841FFD6A53}"/>
              </a:ext>
            </a:extLst>
          </p:cNvPr>
          <p:cNvSpPr txBox="1"/>
          <p:nvPr/>
        </p:nvSpPr>
        <p:spPr>
          <a:xfrm>
            <a:off x="1227675" y="5599808"/>
            <a:ext cx="4118435" cy="461665"/>
          </a:xfrm>
          <a:prstGeom prst="rect">
            <a:avLst/>
          </a:prstGeom>
          <a:noFill/>
        </p:spPr>
        <p:txBody>
          <a:bodyPr wrap="none" rtlCol="0">
            <a:spAutoFit/>
          </a:bodyPr>
          <a:lstStyle/>
          <a:p>
            <a:pPr algn="ctr"/>
            <a:r>
              <a:rPr lang="en-US" sz="2400" dirty="0"/>
              <a:t>This is *not* the shape of Philly</a:t>
            </a:r>
          </a:p>
        </p:txBody>
      </p:sp>
      <p:pic>
        <p:nvPicPr>
          <p:cNvPr id="2" name="Picture 1">
            <a:extLst>
              <a:ext uri="{FF2B5EF4-FFF2-40B4-BE49-F238E27FC236}">
                <a16:creationId xmlns:a16="http://schemas.microsoft.com/office/drawing/2014/main" id="{3EB230C2-BD5A-4472-AECD-48CD470B3F5F}"/>
              </a:ext>
            </a:extLst>
          </p:cNvPr>
          <p:cNvPicPr>
            <a:picLocks noChangeAspect="1"/>
          </p:cNvPicPr>
          <p:nvPr/>
        </p:nvPicPr>
        <p:blipFill>
          <a:blip r:embed="rId2"/>
          <a:stretch>
            <a:fillRect/>
          </a:stretch>
        </p:blipFill>
        <p:spPr>
          <a:xfrm>
            <a:off x="852854" y="1928113"/>
            <a:ext cx="10559294" cy="3582956"/>
          </a:xfrm>
          <a:prstGeom prst="rect">
            <a:avLst/>
          </a:prstGeom>
        </p:spPr>
      </p:pic>
      <p:sp>
        <p:nvSpPr>
          <p:cNvPr id="9" name="TextBox 8">
            <a:extLst>
              <a:ext uri="{FF2B5EF4-FFF2-40B4-BE49-F238E27FC236}">
                <a16:creationId xmlns:a16="http://schemas.microsoft.com/office/drawing/2014/main" id="{97961A42-C3E0-4AAD-818B-A530A4E6745C}"/>
              </a:ext>
            </a:extLst>
          </p:cNvPr>
          <p:cNvSpPr txBox="1"/>
          <p:nvPr/>
        </p:nvSpPr>
        <p:spPr>
          <a:xfrm>
            <a:off x="7933560" y="5599807"/>
            <a:ext cx="1765548" cy="461665"/>
          </a:xfrm>
          <a:prstGeom prst="rect">
            <a:avLst/>
          </a:prstGeom>
          <a:noFill/>
        </p:spPr>
        <p:txBody>
          <a:bodyPr wrap="none" rtlCol="0">
            <a:spAutoFit/>
          </a:bodyPr>
          <a:lstStyle/>
          <a:p>
            <a:pPr algn="ctr"/>
            <a:r>
              <a:rPr lang="en-US" sz="2400" dirty="0"/>
              <a:t>A perfect fit!</a:t>
            </a:r>
          </a:p>
        </p:txBody>
      </p:sp>
    </p:spTree>
    <p:extLst>
      <p:ext uri="{BB962C8B-B14F-4D97-AF65-F5344CB8AC3E}">
        <p14:creationId xmlns:p14="http://schemas.microsoft.com/office/powerpoint/2010/main" val="3158303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C333D4B-1B7C-4E2E-98B1-EEC0C2165D96}"/>
              </a:ext>
            </a:extLst>
          </p:cNvPr>
          <p:cNvSpPr txBox="1">
            <a:spLocks/>
          </p:cNvSpPr>
          <p:nvPr/>
        </p:nvSpPr>
        <p:spPr>
          <a:xfrm>
            <a:off x="0" y="0"/>
            <a:ext cx="12192000" cy="58029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sz="2400" b="1" dirty="0">
                <a:solidFill>
                  <a:schemeClr val="tx1"/>
                </a:solidFill>
                <a:latin typeface="Helvetica" panose="020B0500000000000000" pitchFamily="34" charset="0"/>
              </a:rPr>
              <a:t>Map Projection vs Coordinate Reference System</a:t>
            </a:r>
          </a:p>
        </p:txBody>
      </p:sp>
      <p:sp>
        <p:nvSpPr>
          <p:cNvPr id="19" name="TextBox 18">
            <a:extLst>
              <a:ext uri="{FF2B5EF4-FFF2-40B4-BE49-F238E27FC236}">
                <a16:creationId xmlns:a16="http://schemas.microsoft.com/office/drawing/2014/main" id="{9793F572-E1FB-4FC4-8ABE-C39DED90C41F}"/>
              </a:ext>
            </a:extLst>
          </p:cNvPr>
          <p:cNvSpPr txBox="1"/>
          <p:nvPr/>
        </p:nvSpPr>
        <p:spPr>
          <a:xfrm>
            <a:off x="2305235" y="951547"/>
            <a:ext cx="7581530" cy="830997"/>
          </a:xfrm>
          <a:prstGeom prst="rect">
            <a:avLst/>
          </a:prstGeom>
          <a:noFill/>
        </p:spPr>
        <p:txBody>
          <a:bodyPr wrap="square" rtlCol="0">
            <a:spAutoFit/>
          </a:bodyPr>
          <a:lstStyle/>
          <a:p>
            <a:pPr algn="ctr"/>
            <a:r>
              <a:rPr lang="en-US" sz="2400" dirty="0"/>
              <a:t>Often these concepts are used interchangeably, but it is important to understand the difference</a:t>
            </a:r>
          </a:p>
        </p:txBody>
      </p:sp>
      <p:sp>
        <p:nvSpPr>
          <p:cNvPr id="20" name="TextBox 19">
            <a:extLst>
              <a:ext uri="{FF2B5EF4-FFF2-40B4-BE49-F238E27FC236}">
                <a16:creationId xmlns:a16="http://schemas.microsoft.com/office/drawing/2014/main" id="{062A0FDF-B759-4BA5-B407-653213782EA5}"/>
              </a:ext>
            </a:extLst>
          </p:cNvPr>
          <p:cNvSpPr txBox="1"/>
          <p:nvPr/>
        </p:nvSpPr>
        <p:spPr>
          <a:xfrm>
            <a:off x="-2185091" y="2274838"/>
            <a:ext cx="9960745" cy="3416320"/>
          </a:xfrm>
          <a:prstGeom prst="rect">
            <a:avLst/>
          </a:prstGeom>
          <a:noFill/>
        </p:spPr>
        <p:txBody>
          <a:bodyPr wrap="square" rtlCol="0">
            <a:spAutoFit/>
          </a:bodyPr>
          <a:lstStyle/>
          <a:p>
            <a:pPr algn="ctr"/>
            <a:r>
              <a:rPr lang="en-US" b="1" u="sng" dirty="0"/>
              <a:t>Coordinate reference system (CRS)</a:t>
            </a:r>
          </a:p>
          <a:p>
            <a:pPr algn="ctr"/>
            <a:br>
              <a:rPr lang="en-US" dirty="0"/>
            </a:br>
            <a:r>
              <a:rPr lang="en-US" dirty="0"/>
              <a:t>System of numbers (coordinates)</a:t>
            </a:r>
            <a:br>
              <a:rPr lang="en-US" dirty="0"/>
            </a:br>
            <a:br>
              <a:rPr lang="en-US" dirty="0"/>
            </a:br>
            <a:r>
              <a:rPr lang="en-US" dirty="0"/>
              <a:t>Specifies locations on Earth</a:t>
            </a:r>
            <a:br>
              <a:rPr lang="en-US" dirty="0"/>
            </a:br>
            <a:br>
              <a:rPr lang="en-US" dirty="0"/>
            </a:br>
            <a:r>
              <a:rPr lang="en-US" b="1" dirty="0"/>
              <a:t>Example:</a:t>
            </a:r>
            <a:br>
              <a:rPr lang="en-US" dirty="0"/>
            </a:br>
            <a:r>
              <a:rPr lang="en-US" dirty="0" err="1"/>
              <a:t>WGS</a:t>
            </a:r>
            <a:r>
              <a:rPr lang="en-US" dirty="0"/>
              <a:t> 84 (standard latitude, longitude pairs)</a:t>
            </a:r>
            <a:br>
              <a:rPr lang="en-US" dirty="0"/>
            </a:br>
            <a:br>
              <a:rPr lang="en-US" dirty="0"/>
            </a:br>
            <a:r>
              <a:rPr lang="en-US" dirty="0"/>
              <a:t>Philadelphia: (39.9,-75.2)</a:t>
            </a:r>
            <a:br>
              <a:rPr lang="en-US" dirty="0"/>
            </a:br>
            <a:r>
              <a:rPr lang="en-US" dirty="0"/>
              <a:t>Tokyo: (35.7,139.7)</a:t>
            </a:r>
            <a:br>
              <a:rPr lang="en-US" dirty="0"/>
            </a:br>
            <a:r>
              <a:rPr lang="en-US" dirty="0"/>
              <a:t>Cape Town: (-33.9,18.4)</a:t>
            </a:r>
          </a:p>
        </p:txBody>
      </p:sp>
      <p:sp>
        <p:nvSpPr>
          <p:cNvPr id="21" name="TextBox 20">
            <a:extLst>
              <a:ext uri="{FF2B5EF4-FFF2-40B4-BE49-F238E27FC236}">
                <a16:creationId xmlns:a16="http://schemas.microsoft.com/office/drawing/2014/main" id="{8F81CC72-8D2D-47A8-B37C-9AFC0B90524C}"/>
              </a:ext>
            </a:extLst>
          </p:cNvPr>
          <p:cNvSpPr txBox="1"/>
          <p:nvPr/>
        </p:nvSpPr>
        <p:spPr>
          <a:xfrm>
            <a:off x="3778572" y="2266045"/>
            <a:ext cx="9960745" cy="2585323"/>
          </a:xfrm>
          <a:prstGeom prst="rect">
            <a:avLst/>
          </a:prstGeom>
          <a:noFill/>
        </p:spPr>
        <p:txBody>
          <a:bodyPr wrap="square" rtlCol="0">
            <a:spAutoFit/>
          </a:bodyPr>
          <a:lstStyle/>
          <a:p>
            <a:pPr algn="ctr"/>
            <a:r>
              <a:rPr lang="en-US" b="1" u="sng" dirty="0"/>
              <a:t>Map projection</a:t>
            </a:r>
            <a:br>
              <a:rPr lang="en-US" b="1" dirty="0"/>
            </a:br>
            <a:endParaRPr lang="en-US" b="1" dirty="0"/>
          </a:p>
          <a:p>
            <a:pPr algn="ctr"/>
            <a:r>
              <a:rPr lang="en-US" dirty="0"/>
              <a:t>Function (from globe to flat surface)</a:t>
            </a:r>
          </a:p>
          <a:p>
            <a:pPr algn="ctr"/>
            <a:br>
              <a:rPr lang="en-US" b="1" dirty="0"/>
            </a:br>
            <a:r>
              <a:rPr lang="en-US" dirty="0"/>
              <a:t>Specifies locations on your screen (or other flat surface)</a:t>
            </a:r>
          </a:p>
          <a:p>
            <a:pPr algn="ctr"/>
            <a:endParaRPr lang="en-US" dirty="0"/>
          </a:p>
          <a:p>
            <a:pPr algn="ctr"/>
            <a:r>
              <a:rPr lang="en-US" b="1" dirty="0"/>
              <a:t>Example:</a:t>
            </a:r>
            <a:br>
              <a:rPr lang="en-US" dirty="0"/>
            </a:br>
            <a:r>
              <a:rPr lang="en-US" dirty="0"/>
              <a:t>Equirectangular projection</a:t>
            </a:r>
            <a:br>
              <a:rPr lang="en-US" dirty="0"/>
            </a:br>
            <a:endParaRPr lang="en-US" dirty="0"/>
          </a:p>
        </p:txBody>
      </p:sp>
      <p:pic>
        <p:nvPicPr>
          <p:cNvPr id="2" name="Picture 1">
            <a:extLst>
              <a:ext uri="{FF2B5EF4-FFF2-40B4-BE49-F238E27FC236}">
                <a16:creationId xmlns:a16="http://schemas.microsoft.com/office/drawing/2014/main" id="{2FCE79E0-B59B-43D7-B068-4BDA9A44A2F2}"/>
              </a:ext>
            </a:extLst>
          </p:cNvPr>
          <p:cNvPicPr>
            <a:picLocks noChangeAspect="1"/>
          </p:cNvPicPr>
          <p:nvPr/>
        </p:nvPicPr>
        <p:blipFill>
          <a:blip r:embed="rId2"/>
          <a:stretch>
            <a:fillRect/>
          </a:stretch>
        </p:blipFill>
        <p:spPr>
          <a:xfrm>
            <a:off x="6444057" y="4544568"/>
            <a:ext cx="4360531" cy="2227742"/>
          </a:xfrm>
          <a:prstGeom prst="rect">
            <a:avLst/>
          </a:prstGeom>
        </p:spPr>
      </p:pic>
    </p:spTree>
    <p:extLst>
      <p:ext uri="{BB962C8B-B14F-4D97-AF65-F5344CB8AC3E}">
        <p14:creationId xmlns:p14="http://schemas.microsoft.com/office/powerpoint/2010/main" val="2072314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611" y="9952"/>
            <a:ext cx="12192000" cy="58029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sz="2400" b="1" dirty="0">
                <a:solidFill>
                  <a:schemeClr val="tx1"/>
                </a:solidFill>
                <a:latin typeface="Helvetica" panose="020B0500000000000000" pitchFamily="34" charset="0"/>
              </a:rPr>
              <a:t>Data Frames</a:t>
            </a:r>
          </a:p>
        </p:txBody>
      </p:sp>
      <p:sp>
        <p:nvSpPr>
          <p:cNvPr id="7" name="TextBox 6">
            <a:extLst>
              <a:ext uri="{FF2B5EF4-FFF2-40B4-BE49-F238E27FC236}">
                <a16:creationId xmlns:a16="http://schemas.microsoft.com/office/drawing/2014/main" id="{5138B5EA-B1F2-49F2-945E-DC5194B29144}"/>
              </a:ext>
            </a:extLst>
          </p:cNvPr>
          <p:cNvSpPr txBox="1"/>
          <p:nvPr/>
        </p:nvSpPr>
        <p:spPr>
          <a:xfrm>
            <a:off x="3378227" y="663822"/>
            <a:ext cx="5435546" cy="830997"/>
          </a:xfrm>
          <a:prstGeom prst="rect">
            <a:avLst/>
          </a:prstGeom>
          <a:noFill/>
        </p:spPr>
        <p:txBody>
          <a:bodyPr wrap="square" rtlCol="0">
            <a:spAutoFit/>
          </a:bodyPr>
          <a:lstStyle/>
          <a:p>
            <a:pPr algn="ctr"/>
            <a:r>
              <a:rPr lang="en-US" sz="2400" dirty="0"/>
              <a:t>Like a super-charged Excel spreadsheet, contained within a single variable</a:t>
            </a:r>
          </a:p>
        </p:txBody>
      </p:sp>
      <p:pic>
        <p:nvPicPr>
          <p:cNvPr id="6" name="Picture 5">
            <a:extLst>
              <a:ext uri="{FF2B5EF4-FFF2-40B4-BE49-F238E27FC236}">
                <a16:creationId xmlns:a16="http://schemas.microsoft.com/office/drawing/2014/main" id="{0A84BCEC-1E81-469C-A594-C32CFC948F70}"/>
              </a:ext>
            </a:extLst>
          </p:cNvPr>
          <p:cNvPicPr>
            <a:picLocks noChangeAspect="1"/>
          </p:cNvPicPr>
          <p:nvPr/>
        </p:nvPicPr>
        <p:blipFill>
          <a:blip r:embed="rId2"/>
          <a:stretch>
            <a:fillRect/>
          </a:stretch>
        </p:blipFill>
        <p:spPr>
          <a:xfrm>
            <a:off x="2374958" y="1738652"/>
            <a:ext cx="7288859" cy="4455526"/>
          </a:xfrm>
          <a:prstGeom prst="rect">
            <a:avLst/>
          </a:prstGeom>
        </p:spPr>
      </p:pic>
      <p:sp>
        <p:nvSpPr>
          <p:cNvPr id="9" name="TextBox 8">
            <a:extLst>
              <a:ext uri="{FF2B5EF4-FFF2-40B4-BE49-F238E27FC236}">
                <a16:creationId xmlns:a16="http://schemas.microsoft.com/office/drawing/2014/main" id="{43E1D808-C544-49B5-9EC7-E8AB0227429C}"/>
              </a:ext>
            </a:extLst>
          </p:cNvPr>
          <p:cNvSpPr txBox="1"/>
          <p:nvPr/>
        </p:nvSpPr>
        <p:spPr>
          <a:xfrm>
            <a:off x="2374959" y="6194178"/>
            <a:ext cx="7288858" cy="338554"/>
          </a:xfrm>
          <a:prstGeom prst="rect">
            <a:avLst/>
          </a:prstGeom>
          <a:noFill/>
        </p:spPr>
        <p:txBody>
          <a:bodyPr wrap="square" rtlCol="0">
            <a:spAutoFit/>
          </a:bodyPr>
          <a:lstStyle/>
          <a:p>
            <a:pPr algn="ctr"/>
            <a:r>
              <a:rPr lang="en-US" sz="1600" dirty="0"/>
              <a:t>You can display the contents of a data frame with the </a:t>
            </a:r>
            <a:r>
              <a:rPr lang="en-US" sz="1600" i="1" dirty="0"/>
              <a:t>View() </a:t>
            </a:r>
            <a:r>
              <a:rPr lang="en-US" sz="1600" dirty="0"/>
              <a:t>command</a:t>
            </a:r>
          </a:p>
        </p:txBody>
      </p:sp>
    </p:spTree>
    <p:extLst>
      <p:ext uri="{BB962C8B-B14F-4D97-AF65-F5344CB8AC3E}">
        <p14:creationId xmlns:p14="http://schemas.microsoft.com/office/powerpoint/2010/main" val="3024754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31201</TotalTime>
  <Words>464</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Max Galka</dc:creator>
  <cp:lastModifiedBy>Max Galka</cp:lastModifiedBy>
  <cp:revision>217</cp:revision>
  <dcterms:created xsi:type="dcterms:W3CDTF">2017-01-24T21:41:13Z</dcterms:created>
  <dcterms:modified xsi:type="dcterms:W3CDTF">2018-01-23T20:36:07Z</dcterms:modified>
</cp:coreProperties>
</file>