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325" r:id="rId3"/>
    <p:sldId id="310" r:id="rId4"/>
    <p:sldId id="327" r:id="rId5"/>
    <p:sldId id="328" r:id="rId6"/>
    <p:sldId id="329" r:id="rId7"/>
    <p:sldId id="330" r:id="rId8"/>
    <p:sldId id="331" r:id="rId9"/>
    <p:sldId id="332" r:id="rId10"/>
    <p:sldId id="315" r:id="rId11"/>
    <p:sldId id="33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F06B5-BB1A-44F0-AF60-944AB175655A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D6F05-042D-44A6-A03A-9D595384D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04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Eye tracking, % of adults who can read a scatter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A2997-9B1A-433E-9746-35BD3D59B7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96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Eye tracking, % of adults who can read a scatter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A2997-9B1A-433E-9746-35BD3D59B7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14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Eye tracking, % of adults who can read a scatter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A2997-9B1A-433E-9746-35BD3D59B7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89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Eye tracking, % of adults who can read a scatter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A2997-9B1A-433E-9746-35BD3D59B7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3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7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2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8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1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8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1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6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9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3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4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474F6-8970-4501-B194-9C1E57C8A1C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3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colorbrewer2.org/#type=sequential&amp;scheme=BuGn&amp;n=3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hyperlink" Target="http://vis4.net/blog/posts/avoid-equidistant-hsv-color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or.adobe.com/" TargetMode="Externa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38300" y="12366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dirty="0">
                <a:latin typeface="Helvetica" panose="020B0500000000000000" pitchFamily="34" charset="0"/>
              </a:rPr>
              <a:t>Geocoding and</a:t>
            </a:r>
            <a:br>
              <a:rPr lang="en-US" sz="5000" dirty="0">
                <a:latin typeface="Helvetica" panose="020B0500000000000000" pitchFamily="34" charset="0"/>
              </a:rPr>
            </a:br>
            <a:r>
              <a:rPr lang="en-US" sz="5000" dirty="0">
                <a:latin typeface="Helvetica" panose="020B0500000000000000" pitchFamily="34" charset="0"/>
              </a:rPr>
              <a:t>Mapping with SF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6220" y="6189346"/>
            <a:ext cx="3186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MUSA 620: Week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12598" y="4306640"/>
            <a:ext cx="835150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/>
              <a:t>A few notes on Census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/>
              <a:t>Colors and color scales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/>
              <a:t>Geocoding with </a:t>
            </a:r>
            <a:r>
              <a:rPr lang="en-US" sz="2600" b="1" dirty="0" err="1"/>
              <a:t>ggmap</a:t>
            </a:r>
            <a:endParaRPr lang="en-US" sz="2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/>
              <a:t>Mapping with SF (simple features)</a:t>
            </a:r>
          </a:p>
        </p:txBody>
      </p:sp>
      <p:sp>
        <p:nvSpPr>
          <p:cNvPr id="6" name="Rectangle 5"/>
          <p:cNvSpPr/>
          <p:nvPr/>
        </p:nvSpPr>
        <p:spPr>
          <a:xfrm>
            <a:off x="1504670" y="3624263"/>
            <a:ext cx="101585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u="sng" dirty="0"/>
              <a:t>Topics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2946A3-7081-4DB3-BBED-E79F501AB62D}"/>
              </a:ext>
            </a:extLst>
          </p:cNvPr>
          <p:cNvSpPr txBox="1"/>
          <p:nvPr/>
        </p:nvSpPr>
        <p:spPr>
          <a:xfrm>
            <a:off x="10235824" y="6189346"/>
            <a:ext cx="18143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Max Galka</a:t>
            </a:r>
          </a:p>
        </p:txBody>
      </p:sp>
    </p:spTree>
    <p:extLst>
      <p:ext uri="{BB962C8B-B14F-4D97-AF65-F5344CB8AC3E}">
        <p14:creationId xmlns:p14="http://schemas.microsoft.com/office/powerpoint/2010/main" val="1509564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C333D4B-1B7C-4E2E-98B1-EEC0C2165D9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Geocoding: </a:t>
            </a:r>
            <a:r>
              <a:rPr lang="en-US" sz="2400" b="1" dirty="0" err="1">
                <a:solidFill>
                  <a:schemeClr val="tx1"/>
                </a:solidFill>
                <a:latin typeface="Helvetica" panose="020B0500000000000000" pitchFamily="34" charset="0"/>
              </a:rPr>
              <a:t>ggmap</a:t>
            </a:r>
            <a:endParaRPr lang="en-US" sz="2400" b="1" dirty="0">
              <a:solidFill>
                <a:schemeClr val="tx1"/>
              </a:solidFill>
              <a:latin typeface="Helvetica" panose="020B0500000000000000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3DF0C8-8AE0-454D-925E-9A0D59A2C7C9}"/>
              </a:ext>
            </a:extLst>
          </p:cNvPr>
          <p:cNvSpPr txBox="1"/>
          <p:nvPr/>
        </p:nvSpPr>
        <p:spPr>
          <a:xfrm>
            <a:off x="2143793" y="928150"/>
            <a:ext cx="790441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 err="1"/>
              <a:t>ggmap</a:t>
            </a:r>
            <a:r>
              <a:rPr lang="en-US" sz="2600" u="sng" dirty="0"/>
              <a:t> uses Google’s geocoding API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Limited to 2,500 queries per day</a:t>
            </a:r>
            <a:br>
              <a:rPr lang="en-US" sz="2200" dirty="0"/>
            </a:b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Much like Google Maps, it accepts addresses in a variety of different formats. All of the queries below return the same location.</a:t>
            </a:r>
            <a:br>
              <a:rPr lang="en-US" sz="2200" dirty="0"/>
            </a:br>
            <a:r>
              <a:rPr lang="en-US" dirty="0"/>
              <a:t>	geocode("210 South 34th Street; Philadelphia, PA")</a:t>
            </a:r>
          </a:p>
          <a:p>
            <a:r>
              <a:rPr lang="en-US" dirty="0"/>
              <a:t>	geocode("Meyerson Hall; Philadelphia, PA")</a:t>
            </a:r>
            <a:br>
              <a:rPr lang="en-US" dirty="0"/>
            </a:br>
            <a:r>
              <a:rPr lang="en-US" dirty="0"/>
              <a:t>	geocode("Meyerson Hall, PA")</a:t>
            </a:r>
          </a:p>
          <a:p>
            <a:r>
              <a:rPr lang="en-US" dirty="0"/>
              <a:t>	geocode("210 South 34th Street") 	</a:t>
            </a:r>
          </a:p>
          <a:p>
            <a:r>
              <a:rPr lang="en-US" dirty="0"/>
              <a:t>	geocode("210 S 34th </a:t>
            </a:r>
            <a:r>
              <a:rPr lang="en-US" dirty="0" err="1"/>
              <a:t>st</a:t>
            </a:r>
            <a:r>
              <a:rPr lang="en-US" dirty="0"/>
              <a:t>")</a:t>
            </a:r>
            <a:br>
              <a:rPr lang="en-US" dirty="0"/>
            </a:b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 careful about ambiguities.</a:t>
            </a:r>
            <a:br>
              <a:rPr lang="en-US" sz="2200" dirty="0"/>
            </a:br>
            <a:r>
              <a:rPr lang="en-US" sz="2200" dirty="0"/>
              <a:t>	</a:t>
            </a:r>
            <a:r>
              <a:rPr lang="en-US" dirty="0"/>
              <a:t>geocode("15 e 57th </a:t>
            </a:r>
            <a:r>
              <a:rPr lang="en-US" dirty="0" err="1"/>
              <a:t>st</a:t>
            </a:r>
            <a:r>
              <a:rPr lang="en-US" dirty="0"/>
              <a:t>, new </a:t>
            </a:r>
            <a:r>
              <a:rPr lang="en-US" dirty="0" err="1"/>
              <a:t>york</a:t>
            </a:r>
            <a:r>
              <a:rPr lang="en-US" dirty="0"/>
              <a:t>, </a:t>
            </a:r>
            <a:r>
              <a:rPr lang="en-US" dirty="0" err="1"/>
              <a:t>ny</a:t>
            </a:r>
            <a:r>
              <a:rPr lang="en-US" dirty="0"/>
              <a:t>")	 -73.97275 40.76274</a:t>
            </a:r>
          </a:p>
          <a:p>
            <a:r>
              <a:rPr lang="en-US" dirty="0"/>
              <a:t>	geocode("15 e 57th </a:t>
            </a:r>
            <a:r>
              <a:rPr lang="en-US" dirty="0" err="1"/>
              <a:t>st</a:t>
            </a:r>
            <a:r>
              <a:rPr lang="en-US" dirty="0"/>
              <a:t>, </a:t>
            </a:r>
            <a:r>
              <a:rPr lang="en-US" dirty="0" err="1"/>
              <a:t>brooklyn</a:t>
            </a:r>
            <a:r>
              <a:rPr lang="en-US" dirty="0"/>
              <a:t>, </a:t>
            </a:r>
            <a:r>
              <a:rPr lang="en-US" dirty="0" err="1"/>
              <a:t>ny</a:t>
            </a:r>
            <a:r>
              <a:rPr lang="en-US" dirty="0"/>
              <a:t>")	 -73.92402 40.6557</a:t>
            </a:r>
          </a:p>
          <a:p>
            <a:r>
              <a:rPr lang="en-US" dirty="0"/>
              <a:t>	geocode("15 e 57th </a:t>
            </a:r>
            <a:r>
              <a:rPr lang="en-US" dirty="0" err="1"/>
              <a:t>st</a:t>
            </a:r>
            <a:r>
              <a:rPr lang="en-US" dirty="0"/>
              <a:t>")		 -73.97275 40.76274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39052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299070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chemeClr val="tx1"/>
                </a:solidFill>
                <a:latin typeface="Helvetica" panose="020B0500000000000000" pitchFamily="34" charset="0"/>
              </a:rPr>
              <a:t>SF (simple features)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544CAF-BC4B-4320-8222-4CCB79ACA38B}"/>
              </a:ext>
            </a:extLst>
          </p:cNvPr>
          <p:cNvSpPr txBox="1"/>
          <p:nvPr/>
        </p:nvSpPr>
        <p:spPr>
          <a:xfrm>
            <a:off x="2915802" y="4176074"/>
            <a:ext cx="6360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Please download the R scripts and open in a clean </a:t>
            </a:r>
            <a:r>
              <a:rPr lang="en-US" dirty="0" err="1"/>
              <a:t>RStudio</a:t>
            </a:r>
            <a:r>
              <a:rPr lang="en-US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139825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Census Data: American Community Survey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36022" y="213720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EAD79F-2E39-4BFE-A417-3AC8C6F32A6B}"/>
              </a:ext>
            </a:extLst>
          </p:cNvPr>
          <p:cNvSpPr txBox="1"/>
          <p:nvPr/>
        </p:nvSpPr>
        <p:spPr>
          <a:xfrm>
            <a:off x="1673778" y="1377651"/>
            <a:ext cx="884444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Until 2010, there was one major Census survey (the Decennial Census). Since 2010, the Decennial Census has been replaced by two annual surveys:</a:t>
            </a:r>
            <a:br>
              <a:rPr lang="en-US" sz="2400" dirty="0"/>
            </a:b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Current Population Survey (CPS) – large sample, only basic questions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American Community Survey (ACS) – smaller sample, detailed questions</a:t>
            </a:r>
            <a:br>
              <a:rPr lang="en-US" sz="2400" dirty="0"/>
            </a:br>
            <a:endParaRPr lang="en-US" sz="2400" dirty="0"/>
          </a:p>
          <a:p>
            <a:r>
              <a:rPr lang="en-US" sz="2200" dirty="0"/>
              <a:t>The results of these surveys are combined to achieve the best of both worlds (detailed responses, weighted using a large population sample).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Confusingly, the combined results are published as the </a:t>
            </a:r>
            <a:r>
              <a:rPr lang="en-US" sz="2200" u="sng" dirty="0"/>
              <a:t>American Community Survey</a:t>
            </a:r>
            <a:r>
              <a:rPr lang="en-US" sz="2200" dirty="0"/>
              <a:t>.</a:t>
            </a:r>
            <a:br>
              <a:rPr lang="en-US" sz="2200" dirty="0"/>
            </a:br>
            <a:r>
              <a:rPr lang="en-US" sz="2200" dirty="0"/>
              <a:t>For all intents and purposes the ACS is “The Census.”</a:t>
            </a:r>
          </a:p>
        </p:txBody>
      </p:sp>
    </p:spTree>
    <p:extLst>
      <p:ext uri="{BB962C8B-B14F-4D97-AF65-F5344CB8AC3E}">
        <p14:creationId xmlns:p14="http://schemas.microsoft.com/office/powerpoint/2010/main" val="1514982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Census Data: Geographic Entities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36022" y="213720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EAD79F-2E39-4BFE-A417-3AC8C6F32A6B}"/>
              </a:ext>
            </a:extLst>
          </p:cNvPr>
          <p:cNvSpPr txBox="1"/>
          <p:nvPr/>
        </p:nvSpPr>
        <p:spPr>
          <a:xfrm>
            <a:off x="810893" y="1258277"/>
            <a:ext cx="28291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Census friendly: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Counties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Tracts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Block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Blocks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D9C501-F5AA-48FF-83DF-35F662BB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961" y="1058252"/>
            <a:ext cx="6058425" cy="48924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080A93-2050-4BAE-8D78-28F91DE86CC1}"/>
              </a:ext>
            </a:extLst>
          </p:cNvPr>
          <p:cNvSpPr txBox="1"/>
          <p:nvPr/>
        </p:nvSpPr>
        <p:spPr>
          <a:xfrm>
            <a:off x="810892" y="3877015"/>
            <a:ext cx="495146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Not so Census friendly: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ZCTAs</a:t>
            </a:r>
            <a:r>
              <a:rPr lang="en-US" sz="2200" dirty="0"/>
              <a:t> (not the same as zip codes!)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Metro areas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Neighborhoods</a:t>
            </a:r>
          </a:p>
        </p:txBody>
      </p:sp>
    </p:spTree>
    <p:extLst>
      <p:ext uri="{BB962C8B-B14F-4D97-AF65-F5344CB8AC3E}">
        <p14:creationId xmlns:p14="http://schemas.microsoft.com/office/powerpoint/2010/main" val="294577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299070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chemeClr val="tx1"/>
                </a:solidFill>
                <a:latin typeface="Helvetica" panose="020B0500000000000000" pitchFamily="34" charset="0"/>
              </a:rPr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399739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Color Scheme Type Should Always Match the Data Type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47102" y="64805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85878" y="6392328"/>
            <a:ext cx="13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hlinkClick r:id="rId3"/>
              </a:rPr>
              <a:t>Colorbrewer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663" y="3731970"/>
            <a:ext cx="3550179" cy="25640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7148" y="3805959"/>
            <a:ext cx="3747795" cy="25863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962" y="3805959"/>
            <a:ext cx="3747795" cy="25863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5466" y="642981"/>
            <a:ext cx="3540266" cy="1770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7148" y="580292"/>
            <a:ext cx="3614214" cy="18071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798" y="575159"/>
            <a:ext cx="3634750" cy="18173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0751" y="2560637"/>
            <a:ext cx="32587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Used when the numbers go in one direction only: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Population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Precipitation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66728" y="2540891"/>
            <a:ext cx="34082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Used when the numbers go in both directions: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More conservative – more liberal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Hotter -- colder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49983" y="2540891"/>
            <a:ext cx="32587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Used when the numbers go in both directions: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State flower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Winning election candidate</a:t>
            </a:r>
          </a:p>
        </p:txBody>
      </p:sp>
    </p:spTree>
    <p:extLst>
      <p:ext uri="{BB962C8B-B14F-4D97-AF65-F5344CB8AC3E}">
        <p14:creationId xmlns:p14="http://schemas.microsoft.com/office/powerpoint/2010/main" val="66780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Perceptually Uniform Scales: Be Careful With Traditional RGB Model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67" y="2076062"/>
            <a:ext cx="3887086" cy="6478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67" y="3222626"/>
            <a:ext cx="3887086" cy="6478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7214" y="2038196"/>
            <a:ext cx="3923809" cy="68571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7214" y="3174369"/>
            <a:ext cx="3923809" cy="67301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29542" y="1473890"/>
            <a:ext cx="4972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079122" y="1219562"/>
            <a:ext cx="3334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Pure (100% saturated) colors vary</a:t>
            </a:r>
            <a:br>
              <a:rPr lang="en-US" dirty="0"/>
            </a:br>
            <a:r>
              <a:rPr lang="en-US" dirty="0"/>
              <a:t>greatly in perceived brightness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24695" y="1230999"/>
            <a:ext cx="3515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These scales are physically uniform,</a:t>
            </a:r>
            <a:br>
              <a:rPr lang="en-US" dirty="0"/>
            </a:br>
            <a:r>
              <a:rPr lang="en-US" dirty="0"/>
              <a:t>but not perceptually uniform</a:t>
            </a:r>
          </a:p>
        </p:txBody>
      </p:sp>
    </p:spTree>
    <p:extLst>
      <p:ext uri="{BB962C8B-B14F-4D97-AF65-F5344CB8AC3E}">
        <p14:creationId xmlns:p14="http://schemas.microsoft.com/office/powerpoint/2010/main" val="215284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Perceptually Uniform Scales: HCL Model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9542" y="1473890"/>
            <a:ext cx="4972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82" y="1435770"/>
            <a:ext cx="4333875" cy="20478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472182" y="6351428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Vis4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506" y="3731816"/>
            <a:ext cx="5159829" cy="21076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5752" y="2218408"/>
            <a:ext cx="3923809" cy="6857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5752" y="3354581"/>
            <a:ext cx="3923809" cy="67301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50506" y="708824"/>
            <a:ext cx="4972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HCL</a:t>
            </a:r>
            <a:r>
              <a:rPr lang="en-US" sz="2000" dirty="0"/>
              <a:t> Model</a:t>
            </a:r>
            <a:br>
              <a:rPr lang="en-US" sz="2000" dirty="0"/>
            </a:br>
            <a:r>
              <a:rPr lang="en-US" sz="2000" dirty="0"/>
              <a:t>Perceptually Uniform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71214" y="889480"/>
            <a:ext cx="4972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Traditional </a:t>
            </a:r>
            <a:r>
              <a:rPr lang="en-US" sz="2000" dirty="0" err="1"/>
              <a:t>RGB</a:t>
            </a:r>
            <a:r>
              <a:rPr lang="en-US" sz="2000" dirty="0"/>
              <a:t> Model</a:t>
            </a:r>
            <a:br>
              <a:rPr lang="en-US" sz="2000" dirty="0"/>
            </a:br>
            <a:r>
              <a:rPr lang="en-US" sz="2000" dirty="0"/>
              <a:t>Not Perceptually Uniform</a:t>
            </a:r>
          </a:p>
        </p:txBody>
      </p:sp>
      <p:sp>
        <p:nvSpPr>
          <p:cNvPr id="5" name="Rectangle 4"/>
          <p:cNvSpPr/>
          <p:nvPr/>
        </p:nvSpPr>
        <p:spPr>
          <a:xfrm>
            <a:off x="671536" y="6265837"/>
            <a:ext cx="7789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Helvetica" panose="020B0500000000000000" pitchFamily="34" charset="0"/>
              </a:rPr>
              <a:t>In practical terms, use: colorbrewer.org, R </a:t>
            </a:r>
            <a:r>
              <a:rPr lang="en-US" b="1" dirty="0" err="1">
                <a:latin typeface="Helvetica" panose="020B0500000000000000" pitchFamily="34" charset="0"/>
              </a:rPr>
              <a:t>viridis</a:t>
            </a:r>
            <a:r>
              <a:rPr lang="en-US" b="1" dirty="0">
                <a:latin typeface="Helvetica" panose="020B0500000000000000" pitchFamily="34" charset="0"/>
              </a:rPr>
              <a:t> package, Chroma.js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63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Colors That Match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04" y="1311590"/>
            <a:ext cx="4558795" cy="42348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424" y="1311591"/>
            <a:ext cx="4384828" cy="423482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372012" y="6379419"/>
            <a:ext cx="1742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color.adobe.com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29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299070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chemeClr val="tx1"/>
                </a:solidFill>
                <a:latin typeface="Helvetica" panose="020B0500000000000000" pitchFamily="34" charset="0"/>
              </a:rPr>
              <a:t>Geocoding</a:t>
            </a:r>
          </a:p>
        </p:txBody>
      </p:sp>
    </p:spTree>
    <p:extLst>
      <p:ext uri="{BB962C8B-B14F-4D97-AF65-F5344CB8AC3E}">
        <p14:creationId xmlns:p14="http://schemas.microsoft.com/office/powerpoint/2010/main" val="68167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32427</TotalTime>
  <Words>296</Words>
  <Application>Microsoft Office PowerPoint</Application>
  <PresentationFormat>Widescreen</PresentationFormat>
  <Paragraphs>69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Galka</dc:creator>
  <cp:lastModifiedBy>Max Galka</cp:lastModifiedBy>
  <cp:revision>231</cp:revision>
  <dcterms:created xsi:type="dcterms:W3CDTF">2017-01-24T21:41:13Z</dcterms:created>
  <dcterms:modified xsi:type="dcterms:W3CDTF">2018-01-30T21:54:06Z</dcterms:modified>
</cp:coreProperties>
</file>