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2" r:id="rId3"/>
    <p:sldId id="320" r:id="rId4"/>
    <p:sldId id="325" r:id="rId5"/>
    <p:sldId id="324" r:id="rId6"/>
    <p:sldId id="321" r:id="rId7"/>
    <p:sldId id="319" r:id="rId8"/>
    <p:sldId id="311" r:id="rId9"/>
    <p:sldId id="312" r:id="rId10"/>
    <p:sldId id="313" r:id="rId11"/>
    <p:sldId id="314" r:id="rId12"/>
    <p:sldId id="323" r:id="rId13"/>
    <p:sldId id="310" r:id="rId14"/>
    <p:sldId id="306" r:id="rId15"/>
    <p:sldId id="302" r:id="rId16"/>
    <p:sldId id="293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800" dirty="0">
                <a:latin typeface="Helvetica" panose="020B0500000000000000" pitchFamily="34" charset="0"/>
              </a:rPr>
              <a:t>Databases</a:t>
            </a:r>
            <a:endParaRPr lang="en-US" sz="4000" dirty="0"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" y="6189346"/>
            <a:ext cx="3186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3562" y="4361985"/>
            <a:ext cx="84687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Assignment 1</a:t>
            </a:r>
            <a:r>
              <a:rPr lang="en-US" sz="2600" dirty="0"/>
              <a:t>: some follow up notes, data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Databases</a:t>
            </a:r>
            <a:r>
              <a:rPr lang="en-US" sz="2600" dirty="0"/>
              <a:t>: introduction</a:t>
            </a:r>
            <a:endParaRPr lang="en-US" sz="2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SQL</a:t>
            </a:r>
            <a:r>
              <a:rPr lang="en-US" sz="2600" dirty="0"/>
              <a:t>: the language of databases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156245" y="3869542"/>
            <a:ext cx="10158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SQL: Example Queries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3762" y="2345917"/>
            <a:ext cx="286369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Returns the entire data table. * = All columns.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23762" y="3816807"/>
            <a:ext cx="273074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/>
              <a:t>Returns every taxi trip longer than 1 mile.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7823762" y="797387"/>
            <a:ext cx="3577055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Returns the passenger count and coordinates of every taxi pickup.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3762" y="5596053"/>
            <a:ext cx="2863692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Returns the number of trips and average fare by passenger 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058E3-0D21-4249-BDD6-60DF73D90F4C}"/>
              </a:ext>
            </a:extLst>
          </p:cNvPr>
          <p:cNvSpPr txBox="1"/>
          <p:nvPr/>
        </p:nvSpPr>
        <p:spPr>
          <a:xfrm>
            <a:off x="476720" y="2333329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A8F3FE-4EEA-4D8E-BC1D-06A817B3D7C8}"/>
              </a:ext>
            </a:extLst>
          </p:cNvPr>
          <p:cNvSpPr/>
          <p:nvPr/>
        </p:nvSpPr>
        <p:spPr>
          <a:xfrm>
            <a:off x="0" y="1133001"/>
            <a:ext cx="108106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SELECT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passenger_count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pickup_longitude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pickup_latitude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taxi_trips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59175-7094-48B2-9823-294765AB579F}"/>
              </a:ext>
            </a:extLst>
          </p:cNvPr>
          <p:cNvSpPr/>
          <p:nvPr/>
        </p:nvSpPr>
        <p:spPr>
          <a:xfrm>
            <a:off x="0" y="2411769"/>
            <a:ext cx="82133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SELECT *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taxi_trips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4BB4A8-FF6B-448F-9001-9A3966CA0CD3}"/>
              </a:ext>
            </a:extLst>
          </p:cNvPr>
          <p:cNvSpPr/>
          <p:nvPr/>
        </p:nvSpPr>
        <p:spPr>
          <a:xfrm>
            <a:off x="-1" y="5195822"/>
            <a:ext cx="11206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SELECT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passenger_count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, COUNT(*) AS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number_of_trip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, AVG(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total_amount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) AS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average_fare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taxi_trips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GROUP BY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passenger_count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3D2643-860C-4FEE-80E1-FE422CE7422B}"/>
              </a:ext>
            </a:extLst>
          </p:cNvPr>
          <p:cNvSpPr/>
          <p:nvPr/>
        </p:nvSpPr>
        <p:spPr>
          <a:xfrm>
            <a:off x="0" y="3687595"/>
            <a:ext cx="54085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SELECT *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taxi_trips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WHERE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trip_distance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&gt; 1</a:t>
            </a:r>
          </a:p>
        </p:txBody>
      </p:sp>
    </p:spTree>
    <p:extLst>
      <p:ext uri="{BB962C8B-B14F-4D97-AF65-F5344CB8AC3E}">
        <p14:creationId xmlns:p14="http://schemas.microsoft.com/office/powerpoint/2010/main" val="71159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SQL: Continued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22441" y="1130212"/>
            <a:ext cx="7269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SELECT Pickup_longitude AS </a:t>
            </a:r>
            <a:r>
              <a:rPr lang="en-US" dirty="0" err="1"/>
              <a:t>lon</a:t>
            </a:r>
            <a:r>
              <a:rPr lang="en-US" dirty="0"/>
              <a:t>, Pickup_latitude AS </a:t>
            </a:r>
            <a:r>
              <a:rPr lang="en-US" dirty="0" err="1"/>
              <a:t>lat</a:t>
            </a:r>
            <a:endParaRPr lang="en-US" dirty="0"/>
          </a:p>
          <a:p>
            <a:pPr lvl="1"/>
            <a:r>
              <a:rPr lang="en-US" dirty="0"/>
              <a:t>FROM [TaxiTrips.example_table]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22441" y="4034513"/>
            <a:ext cx="95947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SELECT Passenger_count,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Total_amount</a:t>
            </a:r>
            <a:r>
              <a:rPr lang="en-US" dirty="0"/>
              <a:t>) as </a:t>
            </a:r>
            <a:r>
              <a:rPr lang="en-US" dirty="0" err="1"/>
              <a:t>avg_fare</a:t>
            </a:r>
            <a:r>
              <a:rPr lang="en-US" dirty="0"/>
              <a:t>, COUNT(*) as trips</a:t>
            </a:r>
          </a:p>
          <a:p>
            <a:pPr lvl="1"/>
            <a:r>
              <a:rPr lang="en-US" dirty="0"/>
              <a:t>FROM [TaxiTrips.example_table]</a:t>
            </a:r>
          </a:p>
          <a:p>
            <a:pPr lvl="1"/>
            <a:r>
              <a:rPr lang="en-US" dirty="0"/>
              <a:t>GROUP BY Passenger_count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2440" y="730102"/>
            <a:ext cx="3187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/>
              <a:t>AS</a:t>
            </a:r>
            <a:r>
              <a:rPr lang="en-US" sz="2000" u="sng" dirty="0"/>
              <a:t>: </a:t>
            </a:r>
            <a:r>
              <a:rPr lang="en-US" u="sng" dirty="0"/>
              <a:t>Assigns a name to a column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22440" y="3634403"/>
            <a:ext cx="8412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/>
              <a:t>SUM / COUNT / </a:t>
            </a:r>
            <a:r>
              <a:rPr lang="en-US" sz="2000" b="1" u="sng" dirty="0" err="1"/>
              <a:t>AVG</a:t>
            </a:r>
            <a:r>
              <a:rPr lang="en-US" sz="2000" b="1" u="sng" dirty="0"/>
              <a:t>  ….  GROUP BY</a:t>
            </a:r>
            <a:r>
              <a:rPr lang="en-US" sz="2000" u="sng" dirty="0"/>
              <a:t>: </a:t>
            </a:r>
            <a:r>
              <a:rPr lang="en-US" u="sng" dirty="0"/>
              <a:t>Aggregates the data with summary-level stats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65" y="4957843"/>
            <a:ext cx="8570068" cy="14522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765" y="1819920"/>
            <a:ext cx="8570068" cy="144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1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SQL: Conventions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D73006-5FC9-4EC2-BA2E-319E85C1B1AD}"/>
              </a:ext>
            </a:extLst>
          </p:cNvPr>
          <p:cNvSpPr/>
          <p:nvPr/>
        </p:nvSpPr>
        <p:spPr>
          <a:xfrm>
            <a:off x="1302057" y="801592"/>
            <a:ext cx="9587884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/>
              <a:t>1) Use ALL CAPS FOR SQL KEYWORDS and lowercase for everything else.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 Good</a:t>
            </a:r>
            <a:r>
              <a:rPr lang="en-US" sz="1600" dirty="0"/>
              <a:t>: SELECT  </a:t>
            </a:r>
            <a:r>
              <a:rPr lang="en-US" sz="1600" dirty="0" err="1"/>
              <a:t>lat,lon,num_pickups</a:t>
            </a:r>
            <a:r>
              <a:rPr lang="en-US" sz="1600" dirty="0"/>
              <a:t> FROM </a:t>
            </a:r>
            <a:r>
              <a:rPr lang="en-US" sz="1600" dirty="0" err="1"/>
              <a:t>mytable</a:t>
            </a:r>
            <a:r>
              <a:rPr lang="en-US" sz="1600" dirty="0"/>
              <a:t> ORDER BY pickups DESC</a:t>
            </a:r>
          </a:p>
          <a:p>
            <a:r>
              <a:rPr lang="en-US" sz="1600" b="1" dirty="0"/>
              <a:t> Bad</a:t>
            </a:r>
            <a:r>
              <a:rPr lang="en-US" sz="1600" dirty="0"/>
              <a:t>:    </a:t>
            </a:r>
            <a:r>
              <a:rPr lang="en-US" sz="1600" dirty="0">
                <a:solidFill>
                  <a:srgbClr val="FF0000"/>
                </a:solidFill>
              </a:rPr>
              <a:t>select </a:t>
            </a:r>
            <a:r>
              <a:rPr lang="en-US" sz="1600" dirty="0"/>
              <a:t> </a:t>
            </a:r>
            <a:r>
              <a:rPr lang="en-US" sz="1600" dirty="0" err="1"/>
              <a:t>lat,lon,</a:t>
            </a:r>
            <a:r>
              <a:rPr lang="en-US" sz="1600" dirty="0" err="1">
                <a:solidFill>
                  <a:srgbClr val="FF0000"/>
                </a:solidFill>
              </a:rPr>
              <a:t>NUM_PICKUPS</a:t>
            </a:r>
            <a:r>
              <a:rPr lang="en-US" sz="1600" dirty="0"/>
              <a:t> FROM </a:t>
            </a:r>
            <a:r>
              <a:rPr lang="en-US" sz="1600" dirty="0" err="1"/>
              <a:t>mytable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Order By</a:t>
            </a:r>
            <a:r>
              <a:rPr lang="en-US" sz="1600" dirty="0"/>
              <a:t> pickups </a:t>
            </a:r>
            <a:r>
              <a:rPr lang="en-US" sz="1600" dirty="0" err="1">
                <a:solidFill>
                  <a:srgbClr val="FF0000"/>
                </a:solidFill>
              </a:rPr>
              <a:t>desc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078C8A-B3EB-49BF-93ED-E323CB71D61C}"/>
              </a:ext>
            </a:extLst>
          </p:cNvPr>
          <p:cNvSpPr/>
          <p:nvPr/>
        </p:nvSpPr>
        <p:spPr>
          <a:xfrm>
            <a:off x="1302057" y="2152785"/>
            <a:ext cx="9587884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/>
              <a:t>2) The names of databases, tables, and columns should use lowercase letters, numbers, and underscores </a:t>
            </a:r>
            <a:r>
              <a:rPr lang="en-US" sz="1600" i="1" dirty="0"/>
              <a:t>only</a:t>
            </a:r>
            <a:r>
              <a:rPr lang="en-US" sz="1600" dirty="0"/>
              <a:t>. </a:t>
            </a:r>
            <a:r>
              <a:rPr lang="en-US" sz="1600" u="sng" dirty="0"/>
              <a:t>Do not use uppercase letters or dashes</a:t>
            </a:r>
            <a:r>
              <a:rPr lang="en-US" sz="1600" dirty="0"/>
              <a:t>.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  Good</a:t>
            </a:r>
            <a:r>
              <a:rPr lang="en-US" sz="1600" dirty="0"/>
              <a:t>:  SELECT  </a:t>
            </a:r>
            <a:r>
              <a:rPr lang="en-US" sz="1600" dirty="0" err="1"/>
              <a:t>lat,lon,num_pickups</a:t>
            </a:r>
            <a:r>
              <a:rPr lang="en-US" sz="1600" dirty="0"/>
              <a:t> FROM </a:t>
            </a:r>
            <a:r>
              <a:rPr lang="en-US" sz="1600" dirty="0" err="1"/>
              <a:t>mytable</a:t>
            </a:r>
            <a:r>
              <a:rPr lang="en-US" sz="1600" dirty="0"/>
              <a:t> ORDER BY pickups DESC</a:t>
            </a:r>
          </a:p>
          <a:p>
            <a:r>
              <a:rPr lang="en-US" sz="1600" b="1" dirty="0"/>
              <a:t>  Bad</a:t>
            </a:r>
            <a:r>
              <a:rPr lang="en-US" sz="1600" dirty="0"/>
              <a:t>:     SELECT  </a:t>
            </a:r>
            <a:r>
              <a:rPr lang="en-US" sz="1600" dirty="0" err="1"/>
              <a:t>lat,lon,</a:t>
            </a:r>
            <a:r>
              <a:rPr lang="en-US" sz="1600" dirty="0" err="1">
                <a:solidFill>
                  <a:srgbClr val="FF0000"/>
                </a:solidFill>
              </a:rPr>
              <a:t>num</a:t>
            </a:r>
            <a:r>
              <a:rPr lang="en-US" sz="1600" dirty="0">
                <a:solidFill>
                  <a:srgbClr val="FF0000"/>
                </a:solidFill>
              </a:rPr>
              <a:t>-pickups</a:t>
            </a:r>
            <a:r>
              <a:rPr lang="en-US" sz="1600" dirty="0"/>
              <a:t> FROM </a:t>
            </a:r>
            <a:r>
              <a:rPr lang="en-US" sz="1600" dirty="0" err="1">
                <a:solidFill>
                  <a:srgbClr val="FF0000"/>
                </a:solidFill>
              </a:rPr>
              <a:t>myTable</a:t>
            </a:r>
            <a:r>
              <a:rPr lang="en-US" sz="1600" dirty="0"/>
              <a:t> ORDER BY </a:t>
            </a:r>
            <a:r>
              <a:rPr lang="en-US" sz="1600" dirty="0">
                <a:solidFill>
                  <a:srgbClr val="FF0000"/>
                </a:solidFill>
              </a:rPr>
              <a:t>Pickups</a:t>
            </a:r>
            <a:r>
              <a:rPr lang="en-US" sz="1600" dirty="0"/>
              <a:t> DESC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5F9AC-314C-471C-A8A3-6D90BC6DEE83}"/>
              </a:ext>
            </a:extLst>
          </p:cNvPr>
          <p:cNvSpPr/>
          <p:nvPr/>
        </p:nvSpPr>
        <p:spPr>
          <a:xfrm>
            <a:off x="1302058" y="3750199"/>
            <a:ext cx="95878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3) Double quotes (“) are used to denote column names and table names. Single quotes (‘) are used to denote strings.</a:t>
            </a:r>
          </a:p>
          <a:p>
            <a:endParaRPr lang="en-US" sz="1600" dirty="0"/>
          </a:p>
          <a:p>
            <a:r>
              <a:rPr lang="en-US" sz="1600" b="1" dirty="0"/>
              <a:t> Good</a:t>
            </a:r>
            <a:r>
              <a:rPr lang="en-US" sz="1600" dirty="0"/>
              <a:t>:          SELECT  </a:t>
            </a:r>
            <a:r>
              <a:rPr lang="en-US" sz="1600" dirty="0" err="1"/>
              <a:t>name,email,major</a:t>
            </a:r>
            <a:r>
              <a:rPr lang="en-US" sz="1600" dirty="0"/>
              <a:t> FROM students WHERE major = ‘</a:t>
            </a:r>
            <a:r>
              <a:rPr lang="en-US" sz="1600" dirty="0" err="1"/>
              <a:t>CPLT</a:t>
            </a:r>
            <a:r>
              <a:rPr lang="en-US" sz="1600" dirty="0"/>
              <a:t>’</a:t>
            </a:r>
          </a:p>
          <a:p>
            <a:r>
              <a:rPr lang="en-US" sz="1600" b="1" dirty="0"/>
              <a:t> Also good</a:t>
            </a:r>
            <a:r>
              <a:rPr lang="en-US" sz="1600" dirty="0"/>
              <a:t>:  SELECT  “</a:t>
            </a:r>
            <a:r>
              <a:rPr lang="en-US" sz="1600" dirty="0" err="1"/>
              <a:t>name”,”email”,”major</a:t>
            </a:r>
            <a:r>
              <a:rPr lang="en-US" sz="1600" dirty="0"/>
              <a:t>” FROM “students” WHERE “major” = ‘</a:t>
            </a:r>
            <a:r>
              <a:rPr lang="en-US" sz="1600" dirty="0" err="1"/>
              <a:t>CPLT</a:t>
            </a:r>
            <a:r>
              <a:rPr lang="en-US" sz="1600" dirty="0"/>
              <a:t>’</a:t>
            </a:r>
          </a:p>
          <a:p>
            <a:r>
              <a:rPr lang="en-US" sz="1600" b="1" dirty="0"/>
              <a:t> Bad</a:t>
            </a:r>
            <a:r>
              <a:rPr lang="en-US" sz="1600" dirty="0"/>
              <a:t>:             SELECT </a:t>
            </a:r>
            <a:r>
              <a:rPr lang="en-US" sz="1600" dirty="0" err="1"/>
              <a:t>name,email,major</a:t>
            </a:r>
            <a:r>
              <a:rPr lang="en-US" sz="1600" dirty="0"/>
              <a:t> FROM students WHERE major = </a:t>
            </a:r>
            <a:r>
              <a:rPr lang="en-US" sz="1600" dirty="0">
                <a:solidFill>
                  <a:srgbClr val="FF0000"/>
                </a:solidFill>
              </a:rPr>
              <a:t>“</a:t>
            </a:r>
            <a:r>
              <a:rPr lang="en-US" sz="1600" dirty="0" err="1">
                <a:solidFill>
                  <a:srgbClr val="FF0000"/>
                </a:solidFill>
              </a:rPr>
              <a:t>CPLT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97924B-D261-4F0D-A975-FA736B42D4E0}"/>
              </a:ext>
            </a:extLst>
          </p:cNvPr>
          <p:cNvSpPr/>
          <p:nvPr/>
        </p:nvSpPr>
        <p:spPr>
          <a:xfrm>
            <a:off x="1302058" y="5542337"/>
            <a:ext cx="95878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4) It is proper syntax to end all SQL queries with a semicolon (;). But most of the time, we will omit them.</a:t>
            </a:r>
          </a:p>
          <a:p>
            <a:endParaRPr lang="en-US" sz="1600" dirty="0"/>
          </a:p>
          <a:p>
            <a:r>
              <a:rPr lang="en-US" sz="1600" b="1" dirty="0"/>
              <a:t> Good</a:t>
            </a:r>
            <a:r>
              <a:rPr lang="en-US" sz="1600" dirty="0"/>
              <a:t>:          SELECT  </a:t>
            </a:r>
            <a:r>
              <a:rPr lang="en-US" sz="1600" dirty="0" err="1"/>
              <a:t>name,email,major</a:t>
            </a:r>
            <a:r>
              <a:rPr lang="en-US" sz="1600" dirty="0"/>
              <a:t> FROM students WHERE major = ‘</a:t>
            </a:r>
            <a:r>
              <a:rPr lang="en-US" sz="1600" dirty="0" err="1"/>
              <a:t>CPLT</a:t>
            </a:r>
            <a:r>
              <a:rPr lang="en-US" sz="1600" dirty="0"/>
              <a:t>’;</a:t>
            </a:r>
          </a:p>
          <a:p>
            <a:r>
              <a:rPr lang="en-US" sz="1600" b="1" dirty="0"/>
              <a:t> Also good</a:t>
            </a:r>
            <a:r>
              <a:rPr lang="en-US" sz="1600" dirty="0"/>
              <a:t>:  SELECT  </a:t>
            </a:r>
            <a:r>
              <a:rPr lang="en-US" sz="1600" dirty="0" err="1"/>
              <a:t>name,email,major</a:t>
            </a:r>
            <a:r>
              <a:rPr lang="en-US" sz="1600" dirty="0"/>
              <a:t> FROM students WHERE major = ‘</a:t>
            </a:r>
            <a:r>
              <a:rPr lang="en-US" sz="1600" dirty="0" err="1"/>
              <a:t>CPLT</a:t>
            </a:r>
            <a:r>
              <a:rPr lang="en-US" sz="1600" dirty="0"/>
              <a:t>’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A06012-BA10-4C5B-8A07-0AF43AABA927}"/>
              </a:ext>
            </a:extLst>
          </p:cNvPr>
          <p:cNvCxnSpPr/>
          <p:nvPr/>
        </p:nvCxnSpPr>
        <p:spPr>
          <a:xfrm>
            <a:off x="1091953" y="2006353"/>
            <a:ext cx="9797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2AE72C-908D-4F0D-BE03-8DDFB406BEE4}"/>
              </a:ext>
            </a:extLst>
          </p:cNvPr>
          <p:cNvCxnSpPr/>
          <p:nvPr/>
        </p:nvCxnSpPr>
        <p:spPr>
          <a:xfrm>
            <a:off x="1091953" y="3605813"/>
            <a:ext cx="9797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07B466-8B87-4232-BB75-959E52F33279}"/>
              </a:ext>
            </a:extLst>
          </p:cNvPr>
          <p:cNvCxnSpPr/>
          <p:nvPr/>
        </p:nvCxnSpPr>
        <p:spPr>
          <a:xfrm>
            <a:off x="1091953" y="5434613"/>
            <a:ext cx="9797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9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611" y="9952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More SQL: Sorting (ORDER BY)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30445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0664" y="916149"/>
            <a:ext cx="103566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000" dirty="0"/>
              <a:t>SELECT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, 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, …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field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3000" dirty="0"/>
              <a:t>FROM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database.datatable</a:t>
            </a: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3000" dirty="0"/>
              <a:t>ORDER BY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x1 </a:t>
            </a:r>
            <a:r>
              <a:rPr lang="en-US" sz="3000" dirty="0"/>
              <a:t>[ASC / </a:t>
            </a:r>
            <a:r>
              <a:rPr lang="en-US" sz="3000" dirty="0" err="1"/>
              <a:t>DESC</a:t>
            </a:r>
            <a:r>
              <a:rPr lang="en-US" sz="3000" dirty="0"/>
              <a:t>], ….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field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xm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/>
              <a:t>[ASC / </a:t>
            </a:r>
            <a:r>
              <a:rPr lang="en-US" sz="3000" dirty="0" err="1"/>
              <a:t>DESC</a:t>
            </a:r>
            <a:r>
              <a:rPr lang="en-US" sz="3000" dirty="0"/>
              <a:t>]</a:t>
            </a:r>
          </a:p>
          <a:p>
            <a:pPr lvl="1"/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883" y="4188144"/>
            <a:ext cx="4990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SELECT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name, color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food.fruits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/>
              <a:t>ORDER BY name ASC, color </a:t>
            </a:r>
            <a:r>
              <a:rPr lang="en-US" sz="2400" dirty="0" err="1"/>
              <a:t>DESC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34553" y="4788309"/>
            <a:ext cx="254864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442" y="2783297"/>
            <a:ext cx="33051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5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611" y="9952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More SQL: Removing Duplicates (DISTINCT 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30445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25449" y="680234"/>
            <a:ext cx="102237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/>
              <a:t>SELECT DISTINCT ON 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fieldk</a:t>
            </a:r>
            <a:r>
              <a:rPr lang="en-US" sz="2200" dirty="0"/>
              <a:t>)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field1, field2, …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fieldn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200" dirty="0"/>
              <a:t>FROM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database.datatable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200" dirty="0"/>
              <a:t>*ORDER BY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fieldk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/>
              <a:t>[ASC / </a:t>
            </a:r>
            <a:r>
              <a:rPr lang="en-US" sz="2200" dirty="0" err="1"/>
              <a:t>DESC</a:t>
            </a:r>
            <a:r>
              <a:rPr lang="en-US" sz="2200" dirty="0"/>
              <a:t>], ….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fieldxm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/>
              <a:t>[ASC / </a:t>
            </a:r>
            <a:r>
              <a:rPr lang="en-US" sz="2200" dirty="0" err="1"/>
              <a:t>DESC</a:t>
            </a:r>
            <a:r>
              <a:rPr lang="en-US" sz="2200" dirty="0"/>
              <a:t>] </a:t>
            </a:r>
          </a:p>
          <a:p>
            <a:pPr lvl="1"/>
            <a:br>
              <a:rPr lang="en-US" sz="22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49658" y="2777634"/>
            <a:ext cx="5787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SELECT DISTINCT ON 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name, color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food.fruits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/>
              <a:t>ORDER BY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sz="2400" dirty="0"/>
              <a:t> ASC,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color</a:t>
            </a:r>
            <a:r>
              <a:rPr lang="en-US" sz="2400" dirty="0"/>
              <a:t> </a:t>
            </a:r>
            <a:r>
              <a:rPr lang="en-US" sz="2400" dirty="0" err="1"/>
              <a:t>DESC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05761" y="3377799"/>
            <a:ext cx="254864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551" y="2072729"/>
            <a:ext cx="2208415" cy="22452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49658" y="4960505"/>
            <a:ext cx="5714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SELECT DISTINCT ON 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name, color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food.fruits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/>
              <a:t>ORDER BY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sz="2400" dirty="0"/>
              <a:t> ASC,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color</a:t>
            </a:r>
            <a:r>
              <a:rPr lang="en-US" sz="2400" dirty="0"/>
              <a:t> ASC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05761" y="5560670"/>
            <a:ext cx="254864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007" y="4529645"/>
            <a:ext cx="2151059" cy="220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7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PostgreSQL (Postgres) /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PostGIS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344" y="1702129"/>
            <a:ext cx="85895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Postgres</a:t>
            </a:r>
            <a:r>
              <a:rPr lang="en-US" sz="2400" dirty="0"/>
              <a:t>: a SQL database (similar to MySQL, MariaDB, MS SQL Server, Google </a:t>
            </a:r>
            <a:r>
              <a:rPr lang="en-US" sz="2400" dirty="0" err="1"/>
              <a:t>BigQuery</a:t>
            </a:r>
            <a:r>
              <a:rPr lang="en-US" sz="2400" dirty="0"/>
              <a:t>, and others).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PostGIS</a:t>
            </a:r>
            <a:r>
              <a:rPr lang="en-US" sz="2400" dirty="0"/>
              <a:t>: extends Postgres, allowing SQL queries to be used on geospatial objects.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Adds Geometry (“</a:t>
            </a:r>
            <a:r>
              <a:rPr lang="en-US" sz="2400" dirty="0" err="1"/>
              <a:t>geom</a:t>
            </a:r>
            <a:r>
              <a:rPr lang="en-US" sz="2400" dirty="0"/>
              <a:t>”) field, to the database with its own set of operators.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Enables spatial searches using r-tree indexing,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427860" y="331751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132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611" y="9952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Database Concept: Indexing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793" y="1585609"/>
            <a:ext cx="5155602" cy="44163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91" y="1889974"/>
            <a:ext cx="5976730" cy="27793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32691" y="732995"/>
            <a:ext cx="3219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B-Tree: One-dimensional index for normal queries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77158" y="732995"/>
            <a:ext cx="3714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R-Tree: Multi-dimensional index for spatial queries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475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The relationship between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RStudio</a:t>
            </a:r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PGAdmin</a:t>
            </a:r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, and Postgres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16BA9-02E3-4C56-B63B-1BA21525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38" y="1050332"/>
            <a:ext cx="9660835" cy="53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Assignment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78240-3655-4E5D-8BF9-1C1EEF2DC28E}"/>
              </a:ext>
            </a:extLst>
          </p:cNvPr>
          <p:cNvSpPr/>
          <p:nvPr/>
        </p:nvSpPr>
        <p:spPr>
          <a:xfrm>
            <a:off x="4402390" y="2598003"/>
            <a:ext cx="33872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Notes on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Data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0249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What is a Database?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5823BD-A1C4-444C-8769-27FC0129E6C7}"/>
              </a:ext>
            </a:extLst>
          </p:cNvPr>
          <p:cNvSpPr txBox="1"/>
          <p:nvPr/>
        </p:nvSpPr>
        <p:spPr>
          <a:xfrm>
            <a:off x="2477729" y="1359959"/>
            <a:ext cx="6369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the difference between a database and a dataset?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C9FFB-E60F-432E-B5B4-25093FBBED39}"/>
              </a:ext>
            </a:extLst>
          </p:cNvPr>
          <p:cNvSpPr txBox="1"/>
          <p:nvPr/>
        </p:nvSpPr>
        <p:spPr>
          <a:xfrm>
            <a:off x="2477729" y="3429000"/>
            <a:ext cx="7098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are accustomed to accessing data from three different places: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From memory (data frames, variables)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From files (on a storage device)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From servers (web URLs)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F6726-CA37-4ADE-839F-4087B61A764F}"/>
              </a:ext>
            </a:extLst>
          </p:cNvPr>
          <p:cNvSpPr/>
          <p:nvPr/>
        </p:nvSpPr>
        <p:spPr>
          <a:xfrm>
            <a:off x="2477729" y="4850761"/>
            <a:ext cx="4487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Which category do databases belong to?</a:t>
            </a:r>
          </a:p>
        </p:txBody>
      </p:sp>
    </p:spTree>
    <p:extLst>
      <p:ext uri="{BB962C8B-B14F-4D97-AF65-F5344CB8AC3E}">
        <p14:creationId xmlns:p14="http://schemas.microsoft.com/office/powerpoint/2010/main" val="216045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What is a Database?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5823BD-A1C4-444C-8769-27FC0129E6C7}"/>
              </a:ext>
            </a:extLst>
          </p:cNvPr>
          <p:cNvSpPr txBox="1"/>
          <p:nvPr/>
        </p:nvSpPr>
        <p:spPr>
          <a:xfrm>
            <a:off x="2477729" y="1359959"/>
            <a:ext cx="6369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What is the difference between a database and a dataset?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C9FFB-E60F-432E-B5B4-25093FBBED39}"/>
              </a:ext>
            </a:extLst>
          </p:cNvPr>
          <p:cNvSpPr txBox="1"/>
          <p:nvPr/>
        </p:nvSpPr>
        <p:spPr>
          <a:xfrm>
            <a:off x="2438400" y="3691114"/>
            <a:ext cx="7098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You are accustomed to accessing data from three different places: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From memory (data frames, variables)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From files (on a storage device)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From servers (web URLs)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F6726-CA37-4ADE-839F-4087B61A764F}"/>
              </a:ext>
            </a:extLst>
          </p:cNvPr>
          <p:cNvSpPr/>
          <p:nvPr/>
        </p:nvSpPr>
        <p:spPr>
          <a:xfrm>
            <a:off x="2438400" y="5131413"/>
            <a:ext cx="4487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Which category do databases belong to?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D84F6-CA87-460C-8898-B500B697E1E4}"/>
              </a:ext>
            </a:extLst>
          </p:cNvPr>
          <p:cNvSpPr/>
          <p:nvPr/>
        </p:nvSpPr>
        <p:spPr>
          <a:xfrm>
            <a:off x="2677025" y="1855870"/>
            <a:ext cx="74796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Two big differences: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dataset is typically a single table. A database is a collection of tables.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Dataset refers primarily to the data itself, regardless of format or medium. Database typically refers to the architecture that stores the data, as well as the data itself.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2FA6EC-29C1-4378-ADFC-A5DEC076E770}"/>
              </a:ext>
            </a:extLst>
          </p:cNvPr>
          <p:cNvSpPr/>
          <p:nvPr/>
        </p:nvSpPr>
        <p:spPr>
          <a:xfrm>
            <a:off x="2438400" y="5869956"/>
            <a:ext cx="4296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Databases are a combination of all three</a:t>
            </a:r>
          </a:p>
        </p:txBody>
      </p:sp>
    </p:spTree>
    <p:extLst>
      <p:ext uri="{BB962C8B-B14F-4D97-AF65-F5344CB8AC3E}">
        <p14:creationId xmlns:p14="http://schemas.microsoft.com/office/powerpoint/2010/main" val="134133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Database Example: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UPenn</a:t>
            </a:r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 Courses InTouch (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Simplfied</a:t>
            </a:r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28A3C-6992-4D59-B5D0-ED4502270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570" y="998976"/>
            <a:ext cx="4200805" cy="1169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E9BD72-9537-4967-A82C-799265D0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570" y="2545938"/>
            <a:ext cx="4200805" cy="606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9B864A-E96C-4E6F-BAB6-C4F8F428A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82" y="5202613"/>
            <a:ext cx="4520169" cy="1135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FED4A-0B29-4361-BB5A-68061D794D8E}"/>
              </a:ext>
            </a:extLst>
          </p:cNvPr>
          <p:cNvSpPr txBox="1"/>
          <p:nvPr/>
        </p:nvSpPr>
        <p:spPr>
          <a:xfrm>
            <a:off x="407482" y="519814"/>
            <a:ext cx="122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enrollment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11035-11BB-4AAD-9DDD-1E6729E90E9F}"/>
              </a:ext>
            </a:extLst>
          </p:cNvPr>
          <p:cNvSpPr txBox="1"/>
          <p:nvPr/>
        </p:nvSpPr>
        <p:spPr>
          <a:xfrm>
            <a:off x="6931793" y="652491"/>
            <a:ext cx="171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semester_roster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F0AC37-AFD0-4448-89CE-603CFD410AF6}"/>
              </a:ext>
            </a:extLst>
          </p:cNvPr>
          <p:cNvSpPr/>
          <p:nvPr/>
        </p:nvSpPr>
        <p:spPr>
          <a:xfrm>
            <a:off x="6955817" y="2224772"/>
            <a:ext cx="895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courses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AE4217-69FE-4EBF-9D1C-2A3453675046}"/>
              </a:ext>
            </a:extLst>
          </p:cNvPr>
          <p:cNvSpPr/>
          <p:nvPr/>
        </p:nvSpPr>
        <p:spPr>
          <a:xfrm>
            <a:off x="319589" y="4833281"/>
            <a:ext cx="994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students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1883CB9-F473-4AF3-AF77-5FF40C528A4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213268" y="3429000"/>
          <a:ext cx="6659143" cy="310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Image" r:id="rId6" imgW="8825040" imgH="4114080" progId="Photoshop.Image.16">
                  <p:embed/>
                </p:oleObj>
              </mc:Choice>
              <mc:Fallback>
                <p:oleObj name="Image" r:id="rId6" imgW="8825040" imgH="4114080" progId="Photoshop.Image.16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B1883CB9-F473-4AF3-AF77-5FF40C528A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13268" y="3429000"/>
                        <a:ext cx="6659143" cy="310496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DF5BD895-7965-4CC6-B219-E67791790F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483" y="866328"/>
            <a:ext cx="4577518" cy="351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5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Database Terminology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5F192-F925-47BD-AA24-6781391A69ED}"/>
              </a:ext>
            </a:extLst>
          </p:cNvPr>
          <p:cNvSpPr/>
          <p:nvPr/>
        </p:nvSpPr>
        <p:spPr>
          <a:xfrm>
            <a:off x="241237" y="2051521"/>
            <a:ext cx="44739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Field</a:t>
            </a:r>
            <a:r>
              <a:rPr lang="en-US" sz="2200" dirty="0"/>
              <a:t>: analogous to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Record</a:t>
            </a:r>
            <a:r>
              <a:rPr lang="en-US" sz="2200" dirty="0"/>
              <a:t>: analogous to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Data table</a:t>
            </a:r>
            <a:r>
              <a:rPr lang="en-US" sz="2200" dirty="0"/>
              <a:t>: a single table of data with a fixed set of fields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Database</a:t>
            </a:r>
            <a:r>
              <a:rPr lang="en-US" sz="2200" dirty="0"/>
              <a:t>: a collection of one or more data tables that are linked by common fields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054CBBD-696C-4869-AB60-CBA9F88DE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019637"/>
              </p:ext>
            </p:extLst>
          </p:nvPr>
        </p:nvGraphicFramePr>
        <p:xfrm>
          <a:off x="4832413" y="957148"/>
          <a:ext cx="7118350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Image" r:id="rId3" imgW="14158440" imgH="10399680" progId="Photoshop.Image.16">
                  <p:embed/>
                </p:oleObj>
              </mc:Choice>
              <mc:Fallback>
                <p:oleObj name="Image" r:id="rId3" imgW="14158440" imgH="10399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2413" y="957148"/>
                        <a:ext cx="7118350" cy="521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06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Database Terminology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78240-3655-4E5D-8BF9-1C1EEF2DC28E}"/>
              </a:ext>
            </a:extLst>
          </p:cNvPr>
          <p:cNvSpPr/>
          <p:nvPr/>
        </p:nvSpPr>
        <p:spPr>
          <a:xfrm>
            <a:off x="233248" y="1820746"/>
            <a:ext cx="44739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Primary key</a:t>
            </a:r>
            <a:r>
              <a:rPr lang="en-US" sz="2200" dirty="0"/>
              <a:t>: a table’s unique identifier, made up of one or more fields (denoted by bullet points)</a:t>
            </a:r>
            <a:br>
              <a:rPr lang="en-US" sz="2200" dirty="0"/>
            </a:b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Foreign key</a:t>
            </a:r>
            <a:r>
              <a:rPr lang="en-US" sz="2200" dirty="0"/>
              <a:t>: an identifier that connects the records between two different tables (denoted by table-to-table lines)</a:t>
            </a:r>
            <a:br>
              <a:rPr lang="en-US" sz="2200" dirty="0"/>
            </a:b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Index</a:t>
            </a:r>
            <a:r>
              <a:rPr lang="en-US" sz="2200" dirty="0"/>
              <a:t>: an ordered structure within a database that allows for faster searches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BEB0A3EC-442E-4F34-993F-83D6B0B792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277156"/>
              </p:ext>
            </p:extLst>
          </p:nvPr>
        </p:nvGraphicFramePr>
        <p:xfrm>
          <a:off x="4778260" y="1490950"/>
          <a:ext cx="7257257" cy="346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Image" r:id="rId3" imgW="9345960" imgH="4456800" progId="Photoshop.Image.16">
                  <p:embed/>
                </p:oleObj>
              </mc:Choice>
              <mc:Fallback>
                <p:oleObj name="Image" r:id="rId3" imgW="9345960" imgH="44568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8260" y="1490950"/>
                        <a:ext cx="7257257" cy="3460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954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SQL (Structured Query Language)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30445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7239" y="1117454"/>
            <a:ext cx="103566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 typical SQL query has the form:</a:t>
            </a:r>
          </a:p>
          <a:p>
            <a:pPr lvl="1"/>
            <a:r>
              <a:rPr lang="en-US" sz="3000" dirty="0"/>
              <a:t>SELECT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, 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, … 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  <a:p>
            <a:pPr lvl="1"/>
            <a:r>
              <a:rPr lang="en-US" sz="3000" dirty="0"/>
              <a:t>FROM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datatable</a:t>
            </a: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3000" dirty="0"/>
              <a:t>WHERE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/>
              <a:t>AND/OR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/>
              <a:t>AND/OR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… condition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36189" y="4202778"/>
            <a:ext cx="4250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SELECT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name, season, color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fruits</a:t>
            </a:r>
          </a:p>
          <a:p>
            <a:pPr lvl="1"/>
            <a:r>
              <a:rPr lang="en-US" sz="2400" dirty="0"/>
              <a:t>WHERE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color = ‘purple’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12" y="4083804"/>
            <a:ext cx="5048250" cy="14382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114798" y="4788310"/>
            <a:ext cx="254864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SQL: Example Queries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720" y="2333329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0" y="1133001"/>
            <a:ext cx="108106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/>
              <a:t>SELECT </a:t>
            </a:r>
            <a:r>
              <a:rPr lang="en-US" sz="2200" dirty="0" err="1"/>
              <a:t>passenger_count</a:t>
            </a:r>
            <a:r>
              <a:rPr lang="en-US" sz="2200" dirty="0"/>
              <a:t>, </a:t>
            </a:r>
            <a:r>
              <a:rPr lang="en-US" sz="2200" dirty="0" err="1"/>
              <a:t>pickup_longitude</a:t>
            </a:r>
            <a:r>
              <a:rPr lang="en-US" sz="2200" dirty="0"/>
              <a:t>, </a:t>
            </a:r>
            <a:r>
              <a:rPr lang="en-US" sz="2200" dirty="0" err="1"/>
              <a:t>pickup_latitude</a:t>
            </a:r>
            <a:endParaRPr lang="en-US" sz="2200" dirty="0"/>
          </a:p>
          <a:p>
            <a:pPr lvl="1"/>
            <a:r>
              <a:rPr lang="en-US" sz="2200" dirty="0"/>
              <a:t>FROM </a:t>
            </a:r>
            <a:r>
              <a:rPr lang="en-US" sz="2200" dirty="0" err="1"/>
              <a:t>taxi_trips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0" y="2411769"/>
            <a:ext cx="82133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/>
              <a:t>SELECT *</a:t>
            </a:r>
          </a:p>
          <a:p>
            <a:pPr lvl="1"/>
            <a:r>
              <a:rPr lang="en-US" sz="2200" dirty="0"/>
              <a:t>FROM </a:t>
            </a:r>
            <a:r>
              <a:rPr lang="en-US" sz="2200" dirty="0" err="1"/>
              <a:t>taxi_trips</a:t>
            </a:r>
            <a:endParaRPr lang="en-US" sz="2200" dirty="0"/>
          </a:p>
        </p:txBody>
      </p:sp>
      <p:sp>
        <p:nvSpPr>
          <p:cNvPr id="14" name="Rectangle 13"/>
          <p:cNvSpPr/>
          <p:nvPr/>
        </p:nvSpPr>
        <p:spPr>
          <a:xfrm>
            <a:off x="-1" y="5195822"/>
            <a:ext cx="11206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/>
              <a:t>SELECT </a:t>
            </a:r>
            <a:r>
              <a:rPr lang="en-US" sz="2200" dirty="0" err="1"/>
              <a:t>passenger_count</a:t>
            </a:r>
            <a:r>
              <a:rPr lang="en-US" sz="2200" dirty="0"/>
              <a:t>, COUNT(*) AS </a:t>
            </a:r>
            <a:r>
              <a:rPr lang="en-US" sz="2200" dirty="0" err="1"/>
              <a:t>number_of_trip</a:t>
            </a:r>
            <a:r>
              <a:rPr lang="en-US" sz="2200" dirty="0"/>
              <a:t>, AVG(</a:t>
            </a:r>
            <a:r>
              <a:rPr lang="en-US" sz="2200" dirty="0" err="1"/>
              <a:t>total_amount</a:t>
            </a:r>
            <a:r>
              <a:rPr lang="en-US" sz="2200" dirty="0"/>
              <a:t>) AS </a:t>
            </a:r>
            <a:r>
              <a:rPr lang="en-US" sz="2200" dirty="0" err="1"/>
              <a:t>average_fare</a:t>
            </a:r>
            <a:endParaRPr lang="en-US" sz="2200" dirty="0"/>
          </a:p>
          <a:p>
            <a:pPr lvl="1"/>
            <a:r>
              <a:rPr lang="en-US" sz="2200" dirty="0"/>
              <a:t>FROM </a:t>
            </a:r>
            <a:r>
              <a:rPr lang="en-US" sz="2200" dirty="0" err="1"/>
              <a:t>taxi_trips</a:t>
            </a:r>
            <a:endParaRPr lang="en-US" sz="2200" dirty="0"/>
          </a:p>
          <a:p>
            <a:pPr lvl="1"/>
            <a:r>
              <a:rPr lang="en-US" sz="2200" dirty="0"/>
              <a:t>GROUP BY Passenger_count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687595"/>
            <a:ext cx="54085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/>
              <a:t>SELECT *</a:t>
            </a:r>
          </a:p>
          <a:p>
            <a:pPr lvl="1"/>
            <a:r>
              <a:rPr lang="en-US" sz="2200" dirty="0"/>
              <a:t>FROM </a:t>
            </a:r>
            <a:r>
              <a:rPr lang="en-US" sz="2200" dirty="0" err="1"/>
              <a:t>taxi_trips</a:t>
            </a:r>
            <a:endParaRPr lang="en-US" sz="2200" dirty="0"/>
          </a:p>
          <a:p>
            <a:pPr lvl="1"/>
            <a:r>
              <a:rPr lang="en-US" sz="2200" dirty="0"/>
              <a:t>WHERE </a:t>
            </a:r>
            <a:r>
              <a:rPr lang="en-US" sz="2200" dirty="0" err="1"/>
              <a:t>trip_distance</a:t>
            </a:r>
            <a:r>
              <a:rPr lang="en-US" sz="2200" dirty="0"/>
              <a:t> &gt; 1</a:t>
            </a:r>
          </a:p>
        </p:txBody>
      </p:sp>
    </p:spTree>
    <p:extLst>
      <p:ext uri="{BB962C8B-B14F-4D97-AF65-F5344CB8AC3E}">
        <p14:creationId xmlns:p14="http://schemas.microsoft.com/office/powerpoint/2010/main" val="90636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23225</TotalTime>
  <Words>970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185</cp:revision>
  <dcterms:created xsi:type="dcterms:W3CDTF">2017-01-24T21:41:13Z</dcterms:created>
  <dcterms:modified xsi:type="dcterms:W3CDTF">2018-02-06T23:46:33Z</dcterms:modified>
</cp:coreProperties>
</file>