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4" r:id="rId4"/>
    <p:sldId id="311" r:id="rId5"/>
    <p:sldId id="3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Helvetica" panose="020B0500000000000000" pitchFamily="34" charset="0"/>
              </a:rPr>
              <a:t>Postgres/</a:t>
            </a:r>
            <a:r>
              <a:rPr lang="en-US" sz="4000" dirty="0" err="1">
                <a:latin typeface="Helvetica" panose="020B0500000000000000" pitchFamily="34" charset="0"/>
              </a:rPr>
              <a:t>PostGIS</a:t>
            </a:r>
            <a:r>
              <a:rPr lang="en-US" sz="4000" dirty="0">
                <a:latin typeface="Helvetica" panose="020B0500000000000000" pitchFamily="34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1) Install PostgreSQL (Postgres) /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095" y="954141"/>
            <a:ext cx="1218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Download PostgreSQL and Install</a:t>
            </a:r>
            <a:r>
              <a:rPr lang="en-US" sz="2000" dirty="0"/>
              <a:t>: https://www.enterprisedb.com/downloads/postgres-postgresql-downloads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27860" y="331751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8" y="2045432"/>
            <a:ext cx="10700426" cy="3646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0379" y="1613541"/>
            <a:ext cx="853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it finishes, it will give you the option to run Stack Builder. Install </a:t>
            </a:r>
            <a:r>
              <a:rPr lang="en-US" sz="2000" dirty="0" err="1"/>
              <a:t>PostGIS</a:t>
            </a:r>
            <a:r>
              <a:rPr lang="en-US" sz="20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448" y="5721570"/>
            <a:ext cx="11043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username and password. Use “</a:t>
            </a:r>
            <a:r>
              <a:rPr lang="en-US" sz="2000" dirty="0" err="1"/>
              <a:t>postgres</a:t>
            </a:r>
            <a:r>
              <a:rPr lang="en-US" sz="2000" dirty="0"/>
              <a:t>” the username and leave the password blank.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it asks if you want to create a spatial database, either way is OK – we will create a new one anyway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Press “Yes” to all dialogue boxes that pop up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1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2) Create a New Database in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PGAdmin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1908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6572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605959" y="559966"/>
            <a:ext cx="481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Database, then Create &gt; Database…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19" y="868909"/>
            <a:ext cx="4001362" cy="1814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3117" y="2787006"/>
            <a:ext cx="735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Enter the name of your database (let’s go with “musa620”). Then press save.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027E9-A902-42FC-8483-B80BD02C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05" y="3236185"/>
            <a:ext cx="3125590" cy="34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9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3) Add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 Extension to the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9" y="1670594"/>
            <a:ext cx="6607217" cy="3953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82" y="1670594"/>
            <a:ext cx="3722391" cy="4104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9482" y="1134209"/>
            <a:ext cx="498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extensions, then Create &gt; Extension…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3670" y="1093458"/>
            <a:ext cx="36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postgis</a:t>
            </a:r>
            <a:r>
              <a:rPr lang="en-US" dirty="0"/>
              <a:t> and press Save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B4147-295C-4353-8A0B-1F636453C741}"/>
              </a:ext>
            </a:extLst>
          </p:cNvPr>
          <p:cNvSpPr txBox="1"/>
          <p:nvPr/>
        </p:nvSpPr>
        <p:spPr>
          <a:xfrm>
            <a:off x="3502758" y="453821"/>
            <a:ext cx="518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extension enables the database to store GIS data</a:t>
            </a:r>
          </a:p>
        </p:txBody>
      </p:sp>
    </p:spTree>
    <p:extLst>
      <p:ext uri="{BB962C8B-B14F-4D97-AF65-F5344CB8AC3E}">
        <p14:creationId xmlns:p14="http://schemas.microsoft.com/office/powerpoint/2010/main" val="207681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4) Connect to the database in 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124680" y="599849"/>
            <a:ext cx="7640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the </a:t>
            </a:r>
            <a:r>
              <a:rPr lang="en-US" dirty="0" err="1"/>
              <a:t>postgres.r</a:t>
            </a:r>
            <a:r>
              <a:rPr lang="en-US" dirty="0"/>
              <a:t> script from </a:t>
            </a:r>
            <a:r>
              <a:rPr lang="en-US" dirty="0" err="1"/>
              <a:t>Github</a:t>
            </a:r>
            <a:r>
              <a:rPr lang="en-US" dirty="0"/>
              <a:t> or copy and paste the code blocks below. If you are able to successfully run the script and display the scatter plot at the end, everything is set up properly.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69758D-F773-4DDB-A471-0FDD8BEB625F}"/>
              </a:ext>
            </a:extLst>
          </p:cNvPr>
          <p:cNvSpPr/>
          <p:nvPr/>
        </p:nvSpPr>
        <p:spPr>
          <a:xfrm>
            <a:off x="517424" y="1821957"/>
            <a:ext cx="486244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require(</a:t>
            </a:r>
            <a:r>
              <a:rPr lang="en-US" sz="1000" dirty="0" err="1"/>
              <a:t>RPostgreSQL</a:t>
            </a:r>
            <a:r>
              <a:rPr lang="en-US" sz="1000" dirty="0"/>
              <a:t>) </a:t>
            </a:r>
          </a:p>
          <a:p>
            <a:r>
              <a:rPr lang="en-US" sz="1000" dirty="0"/>
              <a:t>require(ggplot2)</a:t>
            </a:r>
          </a:p>
          <a:p>
            <a:endParaRPr lang="en-US" sz="1000" dirty="0"/>
          </a:p>
          <a:p>
            <a:r>
              <a:rPr lang="en-US" sz="1000" dirty="0" err="1"/>
              <a:t>drv</a:t>
            </a:r>
            <a:r>
              <a:rPr lang="en-US" sz="1000" dirty="0"/>
              <a:t> &lt;- </a:t>
            </a:r>
            <a:r>
              <a:rPr lang="en-US" sz="1000" dirty="0" err="1"/>
              <a:t>dbDriver</a:t>
            </a:r>
            <a:r>
              <a:rPr lang="en-US" sz="1000" dirty="0"/>
              <a:t>("PostgreSQL")</a:t>
            </a:r>
          </a:p>
          <a:p>
            <a:endParaRPr lang="en-US" sz="1000" dirty="0"/>
          </a:p>
          <a:p>
            <a:r>
              <a:rPr lang="en-US" sz="1000" dirty="0"/>
              <a:t># connect to the database</a:t>
            </a:r>
          </a:p>
          <a:p>
            <a:r>
              <a:rPr lang="en-US" sz="1000" dirty="0"/>
              <a:t>con &lt;- </a:t>
            </a:r>
            <a:r>
              <a:rPr lang="en-US" sz="1000" dirty="0" err="1"/>
              <a:t>dbConnect</a:t>
            </a:r>
            <a:r>
              <a:rPr lang="en-US" sz="1000" dirty="0"/>
              <a:t>(</a:t>
            </a:r>
            <a:r>
              <a:rPr lang="en-US" sz="1000" dirty="0" err="1"/>
              <a:t>drv</a:t>
            </a:r>
            <a:r>
              <a:rPr lang="en-US" sz="1000" dirty="0"/>
              <a:t>, </a:t>
            </a:r>
            <a:r>
              <a:rPr lang="en-US" sz="1000" dirty="0" err="1"/>
              <a:t>dbname</a:t>
            </a:r>
            <a:r>
              <a:rPr lang="en-US" sz="1000" dirty="0"/>
              <a:t> = "musa620",</a:t>
            </a:r>
          </a:p>
          <a:p>
            <a:r>
              <a:rPr lang="en-US" sz="1000" dirty="0"/>
              <a:t>                 host = "localhost", port = 5432,</a:t>
            </a:r>
          </a:p>
          <a:p>
            <a:r>
              <a:rPr lang="en-US" sz="1000" dirty="0"/>
              <a:t>                 user = "</a:t>
            </a:r>
            <a:r>
              <a:rPr lang="en-US" sz="1000" dirty="0" err="1"/>
              <a:t>postgres</a:t>
            </a:r>
            <a:r>
              <a:rPr lang="en-US" sz="1000" dirty="0"/>
              <a:t>", password = '')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# SQL command to create a new table</a:t>
            </a:r>
          </a:p>
          <a:p>
            <a:r>
              <a:rPr lang="en-US" sz="1000" dirty="0" err="1"/>
              <a:t>sqlCommand</a:t>
            </a:r>
            <a:r>
              <a:rPr lang="en-US" sz="1000" dirty="0"/>
              <a:t> &lt;- paste0("CREATE TABLE cartable (</a:t>
            </a:r>
            <a:r>
              <a:rPr lang="en-US" sz="1000" dirty="0" err="1"/>
              <a:t>carname</a:t>
            </a:r>
            <a:r>
              <a:rPr lang="en-US" sz="1000" dirty="0"/>
              <a:t> character varying NOT NULL,",</a:t>
            </a:r>
          </a:p>
          <a:p>
            <a:r>
              <a:rPr lang="en-US" sz="1000" dirty="0"/>
              <a:t>  "mpg numeric(3,1),",</a:t>
            </a:r>
          </a:p>
          <a:p>
            <a:r>
              <a:rPr lang="en-US" sz="1000" dirty="0"/>
              <a:t>  "</a:t>
            </a:r>
            <a:r>
              <a:rPr lang="en-US" sz="1000" dirty="0" err="1"/>
              <a:t>cyl</a:t>
            </a:r>
            <a:r>
              <a:rPr lang="en-US" sz="1000" dirty="0"/>
              <a:t> numeric(1,0),",</a:t>
            </a:r>
          </a:p>
          <a:p>
            <a:r>
              <a:rPr lang="en-US" sz="1000" dirty="0"/>
              <a:t>  "</a:t>
            </a:r>
            <a:r>
              <a:rPr lang="en-US" sz="1000" dirty="0" err="1"/>
              <a:t>disp</a:t>
            </a:r>
            <a:r>
              <a:rPr lang="en-US" sz="1000" dirty="0"/>
              <a:t> numeric(4,1),",  </a:t>
            </a:r>
          </a:p>
          <a:p>
            <a:r>
              <a:rPr lang="en-US" sz="1000" dirty="0"/>
              <a:t>  "</a:t>
            </a:r>
            <a:r>
              <a:rPr lang="en-US" sz="1000" dirty="0" err="1"/>
              <a:t>hp</a:t>
            </a:r>
            <a:r>
              <a:rPr lang="en-US" sz="1000" dirty="0"/>
              <a:t> numeric(3,0),",</a:t>
            </a:r>
          </a:p>
          <a:p>
            <a:r>
              <a:rPr lang="en-US" sz="1000" dirty="0"/>
              <a:t>  "drat numeric(3,2),",</a:t>
            </a:r>
          </a:p>
          <a:p>
            <a:r>
              <a:rPr lang="en-US" sz="1000" dirty="0"/>
              <a:t>  "</a:t>
            </a:r>
            <a:r>
              <a:rPr lang="en-US" sz="1000" dirty="0" err="1"/>
              <a:t>wt</a:t>
            </a:r>
            <a:r>
              <a:rPr lang="en-US" sz="1000" dirty="0"/>
              <a:t> numeric(4,3),",</a:t>
            </a:r>
          </a:p>
          <a:p>
            <a:r>
              <a:rPr lang="en-US" sz="1000" dirty="0"/>
              <a:t>  "</a:t>
            </a:r>
            <a:r>
              <a:rPr lang="en-US" sz="1000" dirty="0" err="1"/>
              <a:t>qsec</a:t>
            </a:r>
            <a:r>
              <a:rPr lang="en-US" sz="1000" dirty="0"/>
              <a:t> numeric(4,2),",</a:t>
            </a:r>
          </a:p>
          <a:p>
            <a:r>
              <a:rPr lang="en-US" sz="1000" dirty="0"/>
              <a:t>  "vs numeric(1,0),",</a:t>
            </a:r>
          </a:p>
          <a:p>
            <a:r>
              <a:rPr lang="en-US" sz="1000" dirty="0"/>
              <a:t>  "am numeric(1,0),",</a:t>
            </a:r>
          </a:p>
          <a:p>
            <a:r>
              <a:rPr lang="en-US" sz="1000" dirty="0"/>
              <a:t>  "gear numeric(1,0),",</a:t>
            </a:r>
          </a:p>
          <a:p>
            <a:r>
              <a:rPr lang="en-US" sz="1000" dirty="0"/>
              <a:t>  "carb numeric(1,0),",</a:t>
            </a:r>
          </a:p>
          <a:p>
            <a:r>
              <a:rPr lang="en-US" sz="1000" dirty="0"/>
              <a:t>  "CONSTRAINT </a:t>
            </a:r>
            <a:r>
              <a:rPr lang="en-US" sz="1000" dirty="0" err="1"/>
              <a:t>cartable_pkey</a:t>
            </a:r>
            <a:r>
              <a:rPr lang="en-US" sz="1000" dirty="0"/>
              <a:t> PRIMARY KEY (</a:t>
            </a:r>
            <a:r>
              <a:rPr lang="en-US" sz="1000" dirty="0" err="1"/>
              <a:t>carname</a:t>
            </a:r>
            <a:r>
              <a:rPr lang="en-US" sz="1000" dirty="0"/>
              <a:t>)) WITH (</a:t>
            </a:r>
            <a:r>
              <a:rPr lang="en-US" sz="1000" dirty="0" err="1"/>
              <a:t>OIDS</a:t>
            </a:r>
            <a:r>
              <a:rPr lang="en-US" sz="1000" dirty="0"/>
              <a:t>=FALSE);")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# run the SQL command to create the table</a:t>
            </a:r>
          </a:p>
          <a:p>
            <a:r>
              <a:rPr lang="en-US" sz="1000" dirty="0" err="1"/>
              <a:t>dbGetQuery</a:t>
            </a:r>
            <a:r>
              <a:rPr lang="en-US" sz="1000" dirty="0"/>
              <a:t>(con, </a:t>
            </a:r>
            <a:r>
              <a:rPr lang="en-US" sz="1000" dirty="0" err="1"/>
              <a:t>sqlCommand</a:t>
            </a:r>
            <a:r>
              <a:rPr lang="en-US" sz="1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849A7-1C69-45C4-B3A8-4A1D4BEEF40F}"/>
              </a:ext>
            </a:extLst>
          </p:cNvPr>
          <p:cNvSpPr/>
          <p:nvPr/>
        </p:nvSpPr>
        <p:spPr>
          <a:xfrm>
            <a:off x="7475881" y="1843950"/>
            <a:ext cx="43758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# create some test data to load into the table</a:t>
            </a:r>
          </a:p>
          <a:p>
            <a:r>
              <a:rPr lang="en-US" sz="1000" dirty="0"/>
              <a:t>data(</a:t>
            </a:r>
            <a:r>
              <a:rPr lang="en-US" sz="1000" dirty="0" err="1"/>
              <a:t>mtcars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carData</a:t>
            </a:r>
            <a:r>
              <a:rPr lang="en-US" sz="1000" dirty="0"/>
              <a:t> &lt;- </a:t>
            </a:r>
            <a:r>
              <a:rPr lang="en-US" sz="1000" dirty="0" err="1"/>
              <a:t>data.frame</a:t>
            </a:r>
            <a:r>
              <a:rPr lang="en-US" sz="1000" dirty="0"/>
              <a:t>(</a:t>
            </a:r>
            <a:r>
              <a:rPr lang="en-US" sz="1000" dirty="0" err="1"/>
              <a:t>carname</a:t>
            </a:r>
            <a:r>
              <a:rPr lang="en-US" sz="1000" dirty="0"/>
              <a:t> = </a:t>
            </a:r>
            <a:r>
              <a:rPr lang="en-US" sz="1000" dirty="0" err="1"/>
              <a:t>rownames</a:t>
            </a:r>
            <a:r>
              <a:rPr lang="en-US" sz="1000" dirty="0"/>
              <a:t>(</a:t>
            </a:r>
            <a:r>
              <a:rPr lang="en-US" sz="1000" dirty="0" err="1"/>
              <a:t>mtcars</a:t>
            </a:r>
            <a:r>
              <a:rPr lang="en-US" sz="1000" dirty="0"/>
              <a:t>), </a:t>
            </a:r>
          </a:p>
          <a:p>
            <a:r>
              <a:rPr lang="en-US" sz="1000" dirty="0"/>
              <a:t>                 </a:t>
            </a:r>
            <a:r>
              <a:rPr lang="en-US" sz="1000" dirty="0" err="1"/>
              <a:t>mtcars</a:t>
            </a:r>
            <a:r>
              <a:rPr lang="en-US" sz="1000" dirty="0"/>
              <a:t>, </a:t>
            </a:r>
          </a:p>
          <a:p>
            <a:r>
              <a:rPr lang="en-US" sz="1000" dirty="0"/>
              <a:t>                 </a:t>
            </a:r>
            <a:r>
              <a:rPr lang="en-US" sz="1000" dirty="0" err="1"/>
              <a:t>row.names</a:t>
            </a:r>
            <a:r>
              <a:rPr lang="en-US" sz="1000" dirty="0"/>
              <a:t> = NULL)</a:t>
            </a:r>
          </a:p>
          <a:p>
            <a:r>
              <a:rPr lang="en-US" sz="1000" dirty="0" err="1"/>
              <a:t>carData$carname</a:t>
            </a:r>
            <a:r>
              <a:rPr lang="en-US" sz="1000" dirty="0"/>
              <a:t> &lt;- </a:t>
            </a:r>
            <a:r>
              <a:rPr lang="en-US" sz="1000" dirty="0" err="1"/>
              <a:t>as.character</a:t>
            </a:r>
            <a:r>
              <a:rPr lang="en-US" sz="1000" dirty="0"/>
              <a:t>(</a:t>
            </a:r>
            <a:r>
              <a:rPr lang="en-US" sz="1000" dirty="0" err="1"/>
              <a:t>carData$carname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 import the data into the table "cartable" in the "musa620" database  </a:t>
            </a:r>
          </a:p>
          <a:p>
            <a:r>
              <a:rPr lang="en-US" sz="1000" dirty="0" err="1"/>
              <a:t>dbWriteTable</a:t>
            </a:r>
            <a:r>
              <a:rPr lang="en-US" sz="1000" dirty="0"/>
              <a:t>(con, "cartable", value = </a:t>
            </a:r>
            <a:r>
              <a:rPr lang="en-US" sz="1000" dirty="0" err="1"/>
              <a:t>df</a:t>
            </a:r>
            <a:r>
              <a:rPr lang="en-US" sz="1000" dirty="0"/>
              <a:t>, append = TRUE, </a:t>
            </a:r>
            <a:r>
              <a:rPr lang="en-US" sz="1000" dirty="0" err="1"/>
              <a:t>row.names</a:t>
            </a:r>
            <a:r>
              <a:rPr lang="en-US" sz="1000" dirty="0"/>
              <a:t> = FALSE)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# run a SQL query for all of the data in cartable</a:t>
            </a:r>
          </a:p>
          <a:p>
            <a:r>
              <a:rPr lang="en-US" sz="1000" dirty="0" err="1"/>
              <a:t>queryResult</a:t>
            </a:r>
            <a:r>
              <a:rPr lang="en-US" sz="1000" dirty="0"/>
              <a:t> &lt;- </a:t>
            </a:r>
            <a:r>
              <a:rPr lang="en-US" sz="1000" dirty="0" err="1"/>
              <a:t>dbGetQuery</a:t>
            </a:r>
            <a:r>
              <a:rPr lang="en-US" sz="1000" dirty="0"/>
              <a:t>(con, "SELECT * from cartable")</a:t>
            </a:r>
          </a:p>
          <a:p>
            <a:r>
              <a:rPr lang="en-US" sz="1000" dirty="0"/>
              <a:t>head(</a:t>
            </a:r>
            <a:r>
              <a:rPr lang="en-US" sz="1000" dirty="0" err="1"/>
              <a:t>queryResult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# plot the results</a:t>
            </a:r>
          </a:p>
          <a:p>
            <a:r>
              <a:rPr lang="en-US" sz="1000" dirty="0" err="1"/>
              <a:t>ggplot</a:t>
            </a:r>
            <a:r>
              <a:rPr lang="en-US" sz="1000" dirty="0"/>
              <a:t>(</a:t>
            </a:r>
            <a:r>
              <a:rPr lang="en-US" sz="1000" dirty="0" err="1"/>
              <a:t>queryResult</a:t>
            </a:r>
            <a:r>
              <a:rPr lang="en-US" sz="1000" dirty="0"/>
              <a:t>, </a:t>
            </a:r>
            <a:r>
              <a:rPr lang="en-US" sz="1000" dirty="0" err="1"/>
              <a:t>aes</a:t>
            </a:r>
            <a:r>
              <a:rPr lang="en-US" sz="1000" dirty="0"/>
              <a:t>(x = </a:t>
            </a:r>
            <a:r>
              <a:rPr lang="en-US" sz="1000" dirty="0" err="1"/>
              <a:t>hp</a:t>
            </a:r>
            <a:r>
              <a:rPr lang="en-US" sz="1000" dirty="0"/>
              <a:t>, y = mpg)) + 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geom_point</a:t>
            </a:r>
            <a:r>
              <a:rPr lang="en-US" sz="1000" dirty="0"/>
              <a:t>(</a:t>
            </a:r>
            <a:r>
              <a:rPr lang="en-US" sz="1000" dirty="0" err="1"/>
              <a:t>aes</a:t>
            </a:r>
            <a:r>
              <a:rPr lang="en-US" sz="1000" dirty="0"/>
              <a:t>(size = </a:t>
            </a:r>
            <a:r>
              <a:rPr lang="en-US" sz="1000" dirty="0" err="1"/>
              <a:t>wt</a:t>
            </a:r>
            <a:r>
              <a:rPr lang="en-US" sz="1000" dirty="0"/>
              <a:t>, </a:t>
            </a:r>
            <a:r>
              <a:rPr lang="en-US" sz="1000" dirty="0" err="1"/>
              <a:t>colour</a:t>
            </a:r>
            <a:r>
              <a:rPr lang="en-US" sz="1000" dirty="0"/>
              <a:t> = </a:t>
            </a:r>
            <a:r>
              <a:rPr lang="en-US" sz="1000" dirty="0" err="1"/>
              <a:t>as.factor</a:t>
            </a:r>
            <a:r>
              <a:rPr lang="en-US" sz="1000" dirty="0"/>
              <a:t>(</a:t>
            </a:r>
            <a:r>
              <a:rPr lang="en-US" sz="1000" dirty="0" err="1"/>
              <a:t>cyl</a:t>
            </a:r>
            <a:r>
              <a:rPr lang="en-US" sz="1000" dirty="0"/>
              <a:t>), alpha=0.5)) +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theme_bw</a:t>
            </a:r>
            <a:r>
              <a:rPr 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918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19057</TotalTime>
  <Words>558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163</cp:revision>
  <dcterms:created xsi:type="dcterms:W3CDTF">2017-01-24T21:41:13Z</dcterms:created>
  <dcterms:modified xsi:type="dcterms:W3CDTF">2018-02-03T22:35:22Z</dcterms:modified>
</cp:coreProperties>
</file>