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4" r:id="rId3"/>
    <p:sldId id="315" r:id="rId4"/>
    <p:sldId id="329" r:id="rId5"/>
    <p:sldId id="325" r:id="rId6"/>
    <p:sldId id="333" r:id="rId7"/>
    <p:sldId id="328" r:id="rId8"/>
    <p:sldId id="334" r:id="rId9"/>
    <p:sldId id="326" r:id="rId10"/>
    <p:sldId id="332" r:id="rId11"/>
    <p:sldId id="330" r:id="rId12"/>
    <p:sldId id="317" r:id="rId13"/>
    <p:sldId id="318" r:id="rId14"/>
    <p:sldId id="331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Web Scraping 1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753" y="4562772"/>
            <a:ext cx="94625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Web inspector</a:t>
            </a:r>
            <a:r>
              <a:rPr lang="en-US" sz="2600" dirty="0"/>
              <a:t>: examine the structure of a webpage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Web scraping</a:t>
            </a:r>
            <a:r>
              <a:rPr lang="en-US" sz="2600" dirty="0"/>
              <a:t>: legal/ethical considerations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CSS selectors</a:t>
            </a:r>
            <a:r>
              <a:rPr lang="en-US" sz="2600" dirty="0"/>
              <a:t>: a “query language” for HTML documents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3562" y="384930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Inspector: Network 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50C15-CA9C-4A75-90EB-A8C1461F0765}"/>
              </a:ext>
            </a:extLst>
          </p:cNvPr>
          <p:cNvSpPr txBox="1"/>
          <p:nvPr/>
        </p:nvSpPr>
        <p:spPr>
          <a:xfrm>
            <a:off x="0" y="5603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GIS data will usually have a .</a:t>
            </a:r>
            <a:r>
              <a:rPr lang="en-US" sz="2000" dirty="0" err="1"/>
              <a:t>json</a:t>
            </a:r>
            <a:r>
              <a:rPr lang="en-US" sz="2000" dirty="0"/>
              <a:t> extension (</a:t>
            </a:r>
            <a:r>
              <a:rPr lang="en-US" sz="2000" dirty="0" err="1"/>
              <a:t>geojson</a:t>
            </a:r>
            <a:r>
              <a:rPr lang="en-US" sz="2000" dirty="0"/>
              <a:t> or </a:t>
            </a:r>
            <a:r>
              <a:rPr lang="en-US" sz="2000" dirty="0" err="1"/>
              <a:t>topojson</a:t>
            </a:r>
            <a:r>
              <a:rPr lang="en-US" sz="2000" dirty="0"/>
              <a:t> files)</a:t>
            </a:r>
            <a:br>
              <a:rPr lang="en-US" sz="2000" dirty="0"/>
            </a:br>
            <a:r>
              <a:rPr lang="en-US" sz="2000" dirty="0"/>
              <a:t>You may have to sort through a lot of junk to find what you’re looking for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63A45-B4F3-446A-AF84-52E3E6E9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89" y="1429018"/>
            <a:ext cx="8544022" cy="49798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CE6350-E5F2-4B7D-9581-7081600878EA}"/>
              </a:ext>
            </a:extLst>
          </p:cNvPr>
          <p:cNvSpPr/>
          <p:nvPr/>
        </p:nvSpPr>
        <p:spPr>
          <a:xfrm>
            <a:off x="100977" y="6569656"/>
            <a:ext cx="11714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https://www.washingtonpost.com/news/wonk/wp/2015/07/13/map-where-americas-sunniest-and-least-sunny-places-are/</a:t>
            </a:r>
          </a:p>
        </p:txBody>
      </p:sp>
    </p:spTree>
    <p:extLst>
      <p:ext uri="{BB962C8B-B14F-4D97-AF65-F5344CB8AC3E}">
        <p14:creationId xmlns:p14="http://schemas.microsoft.com/office/powerpoint/2010/main" val="1983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48708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Helvetica" panose="020B0500000000000000" pitchFamily="34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203433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Element, Tag, &amp; 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813" y="3463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5813" y="3410445"/>
            <a:ext cx="70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Tags: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441" y="2651760"/>
            <a:ext cx="10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Element: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5218" y="4169130"/>
            <a:ext cx="123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Attributes: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84" y="1407208"/>
            <a:ext cx="1400175" cy="400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28" y="4106146"/>
            <a:ext cx="8772525" cy="495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252" y="3371273"/>
            <a:ext cx="8829675" cy="4667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826" y="2651760"/>
            <a:ext cx="8772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Selecting HTML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6363" y="1760914"/>
            <a:ext cx="3479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the HTML elements, tags, and attributes shown here, how would you write a SQL-style query to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 R,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Apple, Banana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3992" y="601592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E9D570-05AA-428C-9B86-EF6E8436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12" y="1151692"/>
            <a:ext cx="8045725" cy="35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Selectors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7056" y="4702952"/>
            <a:ext cx="3922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Basic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Class</a:t>
            </a:r>
            <a:r>
              <a:rPr lang="en-US" sz="2000" dirty="0"/>
              <a:t> (e.g. “item”, “ordered-list”)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</a:t>
            </a:r>
            <a:r>
              <a:rPr lang="en-US" sz="2000" dirty="0"/>
              <a:t> (e.g. “my-lists”, “fruits”)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Tag</a:t>
            </a:r>
            <a:r>
              <a:rPr lang="en-US" sz="2000" dirty="0"/>
              <a:t> (e.g. “div”, “li”)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184637" y="71386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3901" y="713865"/>
            <a:ext cx="432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Describing the element you want to “select”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6" y="1083197"/>
            <a:ext cx="6965284" cy="3116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8000" y="4702952"/>
            <a:ext cx="2145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Complex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XPath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3992" y="601592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8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Basic Selectors: Class, ID,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63856"/>
            <a:ext cx="6553200" cy="2486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2443" y="4466492"/>
            <a:ext cx="3956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("class name", "item1")   -&gt;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5" y="545285"/>
            <a:ext cx="8045725" cy="35267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85408" y="5246022"/>
            <a:ext cx="296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("id", "fruits")   -&gt;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98700" y="6097287"/>
            <a:ext cx="3350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 ‘tag name', “li")   -&gt;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98" y="4456784"/>
            <a:ext cx="3170195" cy="434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298" y="5082664"/>
            <a:ext cx="3589331" cy="7696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124" y="6044032"/>
            <a:ext cx="342167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Basic Selectors: Understanding IDs and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63856"/>
            <a:ext cx="6553200" cy="2486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2854" y="5221577"/>
            <a:ext cx="928760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Classes</a:t>
            </a:r>
            <a:r>
              <a:rPr lang="en-US" dirty="0"/>
              <a:t> can be unique, but more often they function as categories. Often many elements will have the same class (there are six elements above with the class “list”). Also a single element may have many different classes (the “Python” element above has three: item, ordered-item, and item1).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5" y="545285"/>
            <a:ext cx="8045725" cy="35267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52854" y="4372459"/>
            <a:ext cx="782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IDs</a:t>
            </a:r>
            <a:r>
              <a:rPr lang="en-US" dirty="0"/>
              <a:t> serve as unique identifiers. No two elements on a page will have the same ID.</a:t>
            </a:r>
          </a:p>
        </p:txBody>
      </p:sp>
    </p:spTree>
    <p:extLst>
      <p:ext uri="{BB962C8B-B14F-4D97-AF65-F5344CB8AC3E}">
        <p14:creationId xmlns:p14="http://schemas.microsoft.com/office/powerpoint/2010/main" val="192982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Complex Selectors: CSS &amp; XPath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04" y="1345992"/>
            <a:ext cx="6886865" cy="4501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6628" y="763275"/>
            <a:ext cx="78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NOTE:</a:t>
            </a:r>
            <a:r>
              <a:rPr lang="en-US" u="sng" dirty="0"/>
              <a:t> Don’t get overwhelmed by the syntax. Your browser will give it to you.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9225" y="6061222"/>
            <a:ext cx="7210303" cy="65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our purposes, there is no need to understand how these complex selectors work. But, as a reference…</a:t>
            </a:r>
          </a:p>
        </p:txBody>
      </p:sp>
    </p:spTree>
    <p:extLst>
      <p:ext uri="{BB962C8B-B14F-4D97-AF65-F5344CB8AC3E}">
        <p14:creationId xmlns:p14="http://schemas.microsoft.com/office/powerpoint/2010/main" val="135632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CSS selectors (Not Always Complex)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09808" y="3533804"/>
            <a:ext cx="388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("class name", "item1")  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32240" y="4313334"/>
            <a:ext cx="296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("id", "fruits")   =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16064" y="5164599"/>
            <a:ext cx="3279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findElements</a:t>
            </a:r>
            <a:r>
              <a:rPr lang="en-US" dirty="0"/>
              <a:t>( ‘tag name', “li")   =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4313334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findElement</a:t>
            </a:r>
            <a:r>
              <a:rPr lang="en-US" dirty="0"/>
              <a:t>("</a:t>
            </a:r>
            <a:r>
              <a:rPr lang="en-US" dirty="0" err="1"/>
              <a:t>css</a:t>
            </a:r>
            <a:r>
              <a:rPr lang="en-US" dirty="0"/>
              <a:t> selector", "#fruits")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3518370"/>
            <a:ext cx="371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findElement</a:t>
            </a:r>
            <a:r>
              <a:rPr lang="en-US" dirty="0"/>
              <a:t>("</a:t>
            </a:r>
            <a:r>
              <a:rPr lang="en-US" dirty="0" err="1"/>
              <a:t>css</a:t>
            </a:r>
            <a:r>
              <a:rPr lang="en-US" dirty="0"/>
              <a:t> selector", “.item1")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5149165"/>
            <a:ext cx="324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findElements</a:t>
            </a:r>
            <a:r>
              <a:rPr lang="en-US" dirty="0"/>
              <a:t>('</a:t>
            </a:r>
            <a:r>
              <a:rPr lang="en-US" dirty="0" err="1"/>
              <a:t>css</a:t>
            </a:r>
            <a:r>
              <a:rPr lang="en-US" dirty="0"/>
              <a:t> selector', "li")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81913" y="874540"/>
            <a:ext cx="22281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CSS prefixes: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Period (.) =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Hash (#) =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prefix =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87153" y="2938940"/>
            <a:ext cx="174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Simple Selectors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84505" y="2936222"/>
            <a:ext cx="158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CSS Equivalent</a:t>
            </a:r>
          </a:p>
        </p:txBody>
      </p:sp>
    </p:spTree>
    <p:extLst>
      <p:ext uri="{BB962C8B-B14F-4D97-AF65-F5344CB8AC3E}">
        <p14:creationId xmlns:p14="http://schemas.microsoft.com/office/powerpoint/2010/main" val="128322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Complex Selectors: XPath, 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-199292" y="5853961"/>
            <a:ext cx="830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(using = ‘</a:t>
            </a:r>
            <a:r>
              <a:rPr lang="en-US" dirty="0" err="1"/>
              <a:t>xpath</a:t>
            </a:r>
            <a:r>
              <a:rPr lang="en-US" dirty="0"/>
              <a:t>', value = “//*[@id=" programming-languages "]/li[2]")   -&gt;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61056" y="4578361"/>
            <a:ext cx="653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findElement</a:t>
            </a:r>
            <a:r>
              <a:rPr lang="en-US" dirty="0"/>
              <a:t>("</a:t>
            </a:r>
            <a:r>
              <a:rPr lang="en-US" dirty="0" err="1"/>
              <a:t>css</a:t>
            </a:r>
            <a:r>
              <a:rPr lang="en-US" dirty="0"/>
              <a:t> selector", "#programming-languages &gt; .item2")   -&gt;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00" y="4668359"/>
            <a:ext cx="3390000" cy="1893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84" y="676923"/>
            <a:ext cx="7578969" cy="3322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4388" y="476302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6989" y="4209029"/>
            <a:ext cx="687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CSS allows for compound selectors (“&gt;” symbol means child elements)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89" y="5441005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XPath selector for the same element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00" y="5943959"/>
            <a:ext cx="3390000" cy="1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Legal Issues: Two Types of Claims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6166" y="3701314"/>
            <a:ext cx="2657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Copyright infringement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7587762" y="3754314"/>
            <a:ext cx="2540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Terms of use violation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8078" y="4092720"/>
            <a:ext cx="5116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Only creative works can receive copyright protection. Facts cannot.</a:t>
            </a:r>
          </a:p>
          <a:p>
            <a:br>
              <a:rPr lang="en-US" sz="2000" dirty="0"/>
            </a:br>
            <a:r>
              <a:rPr lang="en-US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Facts (no copyright):</a:t>
            </a:r>
            <a:r>
              <a:rPr lang="en-US" sz="2000" dirty="0"/>
              <a:t> listing price for a home, number of floors, square footage.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Creative works (copyright):</a:t>
            </a:r>
            <a:r>
              <a:rPr lang="en-US" sz="2000" dirty="0"/>
              <a:t> written description of a home, photographs.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68662" y="4092720"/>
            <a:ext cx="5116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Generally, must meet three standards: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Unauthorized:</a:t>
            </a:r>
            <a:r>
              <a:rPr lang="en-US" sz="2000" dirty="0"/>
              <a:t> Is scraping prohibited in the website’s terms of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Intentional: </a:t>
            </a:r>
            <a:r>
              <a:rPr lang="en-US" sz="2000" dirty="0"/>
              <a:t>Was the person aware of the terms? Did they check an “I agree to these terms” box?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Causes damage: </a:t>
            </a:r>
            <a:r>
              <a:rPr lang="en-US" sz="2000" dirty="0"/>
              <a:t>Did the scraping overload the website, blocking user access?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62" y="751476"/>
            <a:ext cx="4120568" cy="29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417" y="25710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500000000000000" pitchFamily="34" charset="0"/>
              </a:rPr>
              <a:t>The pages we looked at today were static. Dynamic web scraping next week…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132" y="2078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041" y="4694232"/>
            <a:ext cx="52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simpler method involves downloading a web page’s </a:t>
            </a:r>
            <a:r>
              <a:rPr lang="en-US" sz="2000" i="1" dirty="0"/>
              <a:t>HTML Document </a:t>
            </a:r>
            <a:r>
              <a:rPr lang="en-US" sz="2000" dirty="0"/>
              <a:t>and parsing it. For simple web pages, this works great.</a:t>
            </a:r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940" y="1346757"/>
            <a:ext cx="4469160" cy="2867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64" y="1346757"/>
            <a:ext cx="4546394" cy="29388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50471" y="4694232"/>
            <a:ext cx="5263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more complex method involves parsing and manipulating </a:t>
            </a:r>
            <a:r>
              <a:rPr lang="en-US" sz="2000" i="1" dirty="0"/>
              <a:t>the DOM</a:t>
            </a:r>
            <a:r>
              <a:rPr lang="en-US" sz="2000" dirty="0"/>
              <a:t> – interacting with the web page as a human would, through a web browser. For web pages that rely on JavaScript (the majority, unfortunately), this is the only option.</a:t>
            </a:r>
            <a:endParaRPr lang="en-US" sz="2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20D9E-98C0-486E-836F-2D045194039A}"/>
              </a:ext>
            </a:extLst>
          </p:cNvPr>
          <p:cNvSpPr/>
          <p:nvPr/>
        </p:nvSpPr>
        <p:spPr>
          <a:xfrm>
            <a:off x="2433758" y="8495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Helvetica" panose="020B0500000000000000" pitchFamily="34" charset="0"/>
              </a:rPr>
              <a:t>Static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53D5B-EAC3-48C4-A41B-E3F5AF4BAE23}"/>
              </a:ext>
            </a:extLst>
          </p:cNvPr>
          <p:cNvSpPr/>
          <p:nvPr/>
        </p:nvSpPr>
        <p:spPr>
          <a:xfrm>
            <a:off x="8143585" y="866636"/>
            <a:ext cx="187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Helvetica" panose="020B0500000000000000" pitchFamily="34" charset="0"/>
              </a:rPr>
              <a:t>Dynamic pages</a:t>
            </a:r>
          </a:p>
        </p:txBody>
      </p:sp>
    </p:spTree>
    <p:extLst>
      <p:ext uri="{BB962C8B-B14F-4D97-AF65-F5344CB8AC3E}">
        <p14:creationId xmlns:p14="http://schemas.microsoft.com/office/powerpoint/2010/main" val="5208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Legal Issues: Continued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6470" y="980402"/>
            <a:ext cx="251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Web scraping defense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1477" y="980402"/>
            <a:ext cx="473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When web scraping is more likely to be 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116" y="1537341"/>
            <a:ext cx="296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traffic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 / user agent blocking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 blacklists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Cease and desist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Legal 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1477" y="1408901"/>
            <a:ext cx="51902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gov</a:t>
            </a:r>
            <a:r>
              <a:rPr lang="en-US" sz="2000" dirty="0"/>
              <a:t> sites and [to a lesser degree] .</a:t>
            </a:r>
            <a:r>
              <a:rPr lang="en-US" sz="2000" dirty="0" err="1"/>
              <a:t>edu</a:t>
            </a:r>
            <a:r>
              <a:rPr lang="en-US" sz="2000" dirty="0"/>
              <a:t>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Website owner has no business reason to protect the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not prohibited in terms of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Limited number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too many requests all at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Done at night, when web traffic is 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1477" y="4218953"/>
            <a:ext cx="51169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NEVER WITH SEARCH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E-commerce sites (e.g. Zillow, Expedia, Amazon)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prohibited in terms of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 number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frequency of requests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1477" y="3818843"/>
            <a:ext cx="4378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When it’s less likely to be 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6470" y="3818843"/>
            <a:ext cx="3417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Web scraping defense </a:t>
            </a:r>
            <a:r>
              <a:rPr lang="en-US" sz="2000" b="1" dirty="0" err="1"/>
              <a:t>defense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928116" y="4375782"/>
            <a:ext cx="296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Proxies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VPN (Virtual Private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Simulating human behaviors (mouse movements, delays)</a:t>
            </a:r>
          </a:p>
        </p:txBody>
      </p:sp>
    </p:spTree>
    <p:extLst>
      <p:ext uri="{BB962C8B-B14F-4D97-AF65-F5344CB8AC3E}">
        <p14:creationId xmlns:p14="http://schemas.microsoft.com/office/powerpoint/2010/main" val="28023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HTML Document vs DOM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9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434" y="4178530"/>
            <a:ext cx="4655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HTML Document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dirty="0"/>
              <a:t>An </a:t>
            </a:r>
            <a:r>
              <a:rPr lang="en-US" sz="2000" i="1" dirty="0"/>
              <a:t>HTML document</a:t>
            </a:r>
            <a:r>
              <a:rPr lang="en-US" sz="2000" dirty="0"/>
              <a:t> is a static document</a:t>
            </a:r>
            <a:br>
              <a:rPr lang="en-US" sz="2000" dirty="0"/>
            </a:br>
            <a:r>
              <a:rPr lang="en-US" sz="2000" dirty="0"/>
              <a:t>that describes the structure of a web page.</a:t>
            </a:r>
            <a:endParaRPr lang="en-US" sz="20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77" y="982615"/>
            <a:ext cx="4469160" cy="28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1" y="982615"/>
            <a:ext cx="4546394" cy="2938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7525" y="4178529"/>
            <a:ext cx="5104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DOM (Document Object Model)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dirty="0"/>
              <a:t>The </a:t>
            </a:r>
            <a:r>
              <a:rPr lang="en-US" sz="2000" i="1" dirty="0"/>
              <a:t>DOM</a:t>
            </a:r>
            <a:r>
              <a:rPr lang="en-US" sz="2000" dirty="0"/>
              <a:t> is a dynamic HTML object that describes the structure of a web page </a:t>
            </a:r>
            <a:r>
              <a:rPr lang="en-US" sz="2000" u="sng" dirty="0"/>
              <a:t>in its current state</a:t>
            </a:r>
            <a:r>
              <a:rPr lang="en-US" sz="2000" dirty="0"/>
              <a:t>.</a:t>
            </a:r>
            <a:endParaRPr lang="en-US" sz="20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78679" y="6138305"/>
            <a:ext cx="3808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What a </a:t>
            </a:r>
            <a:r>
              <a:rPr lang="en-US" sz="2000" b="1" u="sng" dirty="0"/>
              <a:t>web crawler</a:t>
            </a:r>
            <a:r>
              <a:rPr lang="en-US" sz="2000" b="1" dirty="0"/>
              <a:t> sees (usually)</a:t>
            </a:r>
            <a:endParaRPr lang="en-US" sz="2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462557" y="6138305"/>
            <a:ext cx="30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What a </a:t>
            </a:r>
            <a:r>
              <a:rPr lang="en-US" sz="2000" b="1" u="sng" dirty="0"/>
              <a:t>web browser</a:t>
            </a:r>
            <a:r>
              <a:rPr lang="en-US" sz="2000" b="1" dirty="0"/>
              <a:t> sees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95998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Getting to Know Your Browser’s Web Inspector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BF4-A74F-4A4A-86EF-5288D747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19" y="2070051"/>
            <a:ext cx="8983362" cy="4320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C71CA6-B69A-4D65-859D-3A05E7491EE8}"/>
              </a:ext>
            </a:extLst>
          </p:cNvPr>
          <p:cNvSpPr txBox="1"/>
          <p:nvPr/>
        </p:nvSpPr>
        <p:spPr>
          <a:xfrm>
            <a:off x="915972" y="706840"/>
            <a:ext cx="1036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 scraping is annoying and error-prone, so it should not be your first option.</a:t>
            </a:r>
            <a:br>
              <a:rPr lang="en-US" sz="2000" dirty="0"/>
            </a:br>
            <a:r>
              <a:rPr lang="en-US" sz="2000" dirty="0"/>
              <a:t>Often you can access a webpage’s data directly via your browser’s web inspector.</a:t>
            </a:r>
            <a:endParaRPr lang="en-US" sz="20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282C1-C076-48BB-A856-DF2A6E5730E9}"/>
              </a:ext>
            </a:extLst>
          </p:cNvPr>
          <p:cNvSpPr txBox="1"/>
          <p:nvPr/>
        </p:nvSpPr>
        <p:spPr>
          <a:xfrm>
            <a:off x="915972" y="1570260"/>
            <a:ext cx="1036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Open your browser and press F12</a:t>
            </a:r>
          </a:p>
        </p:txBody>
      </p:sp>
    </p:spTree>
    <p:extLst>
      <p:ext uri="{BB962C8B-B14F-4D97-AF65-F5344CB8AC3E}">
        <p14:creationId xmlns:p14="http://schemas.microsoft.com/office/powerpoint/2010/main" val="308201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Inspector: Elements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71CA6-B69A-4D65-859D-3A05E7491EE8}"/>
              </a:ext>
            </a:extLst>
          </p:cNvPr>
          <p:cNvSpPr txBox="1"/>
          <p:nvPr/>
        </p:nvSpPr>
        <p:spPr>
          <a:xfrm>
            <a:off x="915972" y="499704"/>
            <a:ext cx="1036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Elements tab allows you to inspect the DOM directly</a:t>
            </a:r>
            <a:endParaRPr lang="en-US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7A591-6930-4D52-B989-9F8D3FF0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3" y="1546145"/>
            <a:ext cx="7923814" cy="51988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149817-B23F-42B0-B464-BF97D788BD40}"/>
              </a:ext>
            </a:extLst>
          </p:cNvPr>
          <p:cNvSpPr/>
          <p:nvPr/>
        </p:nvSpPr>
        <p:spPr>
          <a:xfrm>
            <a:off x="1508289" y="1041957"/>
            <a:ext cx="888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tab will be helpful when building our web scrapers, but it has many other uses too…</a:t>
            </a:r>
          </a:p>
        </p:txBody>
      </p:sp>
    </p:spTree>
    <p:extLst>
      <p:ext uri="{BB962C8B-B14F-4D97-AF65-F5344CB8AC3E}">
        <p14:creationId xmlns:p14="http://schemas.microsoft.com/office/powerpoint/2010/main" val="173403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Inspector: Elements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71CA6-B69A-4D65-859D-3A05E7491EE8}"/>
              </a:ext>
            </a:extLst>
          </p:cNvPr>
          <p:cNvSpPr txBox="1"/>
          <p:nvPr/>
        </p:nvSpPr>
        <p:spPr>
          <a:xfrm>
            <a:off x="915972" y="684244"/>
            <a:ext cx="1036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Grab text from sites that have disabled copying</a:t>
            </a:r>
            <a:endParaRPr lang="en-US" sz="20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2C4B9-CA2D-4707-ABAC-DC9BB3CC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8739"/>
            <a:ext cx="5508396" cy="320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36C0C-D949-4BD2-9D93-0C0DBE45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7" y="1960351"/>
            <a:ext cx="5147585" cy="3116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1FBFE-0741-468A-ACF0-A3BC0B09D45E}"/>
              </a:ext>
            </a:extLst>
          </p:cNvPr>
          <p:cNvSpPr/>
          <p:nvPr/>
        </p:nvSpPr>
        <p:spPr>
          <a:xfrm>
            <a:off x="125690" y="6453322"/>
            <a:ext cx="11714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https://www.nytimes.com/2016/08/23/upshot/50-years-of-electoral-college-maps-how-the-us-turned-red-and-blue.html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A5BB2-BC52-48B4-A27D-EECF04519CEB}"/>
              </a:ext>
            </a:extLst>
          </p:cNvPr>
          <p:cNvSpPr/>
          <p:nvPr/>
        </p:nvSpPr>
        <p:spPr>
          <a:xfrm>
            <a:off x="417921" y="1435595"/>
            <a:ext cx="528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Right click on the element you want to copy &gt;&gt; Inspect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D3481-59E6-4196-A3D6-B4B3DD9809B6}"/>
              </a:ext>
            </a:extLst>
          </p:cNvPr>
          <p:cNvSpPr/>
          <p:nvPr/>
        </p:nvSpPr>
        <p:spPr>
          <a:xfrm>
            <a:off x="5982877" y="1435595"/>
            <a:ext cx="618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Web Inspector pane, double click on the text and copy</a:t>
            </a:r>
          </a:p>
        </p:txBody>
      </p:sp>
    </p:spTree>
    <p:extLst>
      <p:ext uri="{BB962C8B-B14F-4D97-AF65-F5344CB8AC3E}">
        <p14:creationId xmlns:p14="http://schemas.microsoft.com/office/powerpoint/2010/main" val="403689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Inspector: Elements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71CA6-B69A-4D65-859D-3A05E7491EE8}"/>
              </a:ext>
            </a:extLst>
          </p:cNvPr>
          <p:cNvSpPr txBox="1"/>
          <p:nvPr/>
        </p:nvSpPr>
        <p:spPr>
          <a:xfrm>
            <a:off x="915972" y="560556"/>
            <a:ext cx="1036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Find and download hidden image or video files</a:t>
            </a:r>
            <a:endParaRPr lang="en-US" sz="20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1FBFE-0741-468A-ACF0-A3BC0B09D45E}"/>
              </a:ext>
            </a:extLst>
          </p:cNvPr>
          <p:cNvSpPr/>
          <p:nvPr/>
        </p:nvSpPr>
        <p:spPr>
          <a:xfrm>
            <a:off x="20426" y="6611779"/>
            <a:ext cx="11714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https://i.imgur.com/9M4Rsf0.gifv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A5BB2-BC52-48B4-A27D-EECF04519CEB}"/>
              </a:ext>
            </a:extLst>
          </p:cNvPr>
          <p:cNvSpPr/>
          <p:nvPr/>
        </p:nvSpPr>
        <p:spPr>
          <a:xfrm>
            <a:off x="1540367" y="1018001"/>
            <a:ext cx="911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You can often find the URL of media files by exploring the DOM</a:t>
            </a:r>
            <a:br>
              <a:rPr lang="en-US" dirty="0"/>
            </a:br>
            <a:r>
              <a:rPr lang="en-US" dirty="0"/>
              <a:t>This one can be downloaded in .mp4 format from R using </a:t>
            </a:r>
            <a:r>
              <a:rPr lang="en-US" i="1" dirty="0" err="1"/>
              <a:t>download.file</a:t>
            </a:r>
            <a:r>
              <a:rPr lang="en-US" i="1" dirty="0"/>
              <a:t>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119F-DBE8-4316-8FB3-1AA5ABC8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67" y="1664332"/>
            <a:ext cx="9111266" cy="48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Inspector: Network 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50C15-CA9C-4A75-90EB-A8C1461F0765}"/>
              </a:ext>
            </a:extLst>
          </p:cNvPr>
          <p:cNvSpPr txBox="1"/>
          <p:nvPr/>
        </p:nvSpPr>
        <p:spPr>
          <a:xfrm>
            <a:off x="0" y="56034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Network tab shows AJAX requests, files requested by the webpage after the initial HTML has loaded</a:t>
            </a:r>
            <a:endParaRPr lang="en-US" sz="2000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690F4E-3EA0-4D19-A793-284F7ED6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2" y="1520796"/>
            <a:ext cx="10472151" cy="49476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B87B8-3734-4025-8EA7-29DA2745C65D}"/>
              </a:ext>
            </a:extLst>
          </p:cNvPr>
          <p:cNvSpPr/>
          <p:nvPr/>
        </p:nvSpPr>
        <p:spPr>
          <a:xfrm>
            <a:off x="1283613" y="1055958"/>
            <a:ext cx="962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Select </a:t>
            </a:r>
            <a:r>
              <a:rPr lang="en-US" dirty="0" err="1"/>
              <a:t>XHR</a:t>
            </a:r>
            <a:r>
              <a:rPr lang="en-US" dirty="0"/>
              <a:t> (XML HTTP Requests) to view requests for data</a:t>
            </a:r>
          </a:p>
        </p:txBody>
      </p:sp>
    </p:spTree>
    <p:extLst>
      <p:ext uri="{BB962C8B-B14F-4D97-AF65-F5344CB8AC3E}">
        <p14:creationId xmlns:p14="http://schemas.microsoft.com/office/powerpoint/2010/main" val="104481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23668</TotalTime>
  <Words>1006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190</cp:revision>
  <dcterms:created xsi:type="dcterms:W3CDTF">2017-01-24T21:41:13Z</dcterms:created>
  <dcterms:modified xsi:type="dcterms:W3CDTF">2018-02-20T21:12:15Z</dcterms:modified>
</cp:coreProperties>
</file>