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7" r:id="rId3"/>
    <p:sldId id="333" r:id="rId4"/>
    <p:sldId id="318" r:id="rId5"/>
    <p:sldId id="331" r:id="rId6"/>
    <p:sldId id="319" r:id="rId7"/>
    <p:sldId id="320" r:id="rId8"/>
    <p:sldId id="322" r:id="rId9"/>
    <p:sldId id="321" r:id="rId10"/>
    <p:sldId id="332" r:id="rId11"/>
    <p:sldId id="334" r:id="rId12"/>
    <p:sldId id="335" r:id="rId13"/>
    <p:sldId id="336" r:id="rId14"/>
    <p:sldId id="33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7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8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6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3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4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474F6-8970-4501-B194-9C1E57C8A1C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38300" y="12366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800" dirty="0">
                <a:latin typeface="Helvetica" panose="020B0500000000000000" pitchFamily="34" charset="0"/>
              </a:rPr>
              <a:t>Web Scraping 2</a:t>
            </a:r>
            <a:endParaRPr lang="en-US" sz="4000" dirty="0">
              <a:latin typeface="Helvetica" panose="020B05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" y="6189346"/>
            <a:ext cx="3186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MUSA 620: Week 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9753" y="4373464"/>
            <a:ext cx="946254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Data visualization</a:t>
            </a:r>
            <a:r>
              <a:rPr lang="en-US" sz="2600" dirty="0"/>
              <a:t>: light color scales on dark backgrounds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CSS selectors</a:t>
            </a:r>
            <a:r>
              <a:rPr lang="en-US" sz="2600" dirty="0"/>
              <a:t>: a “query language” for HTML documents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Web scraping</a:t>
            </a:r>
            <a:r>
              <a:rPr lang="en-US" sz="2600" dirty="0"/>
              <a:t>: static and dynamic webpages</a:t>
            </a:r>
          </a:p>
          <a:p>
            <a:endParaRPr lang="en-US" sz="2600" dirty="0"/>
          </a:p>
        </p:txBody>
      </p:sp>
      <p:sp>
        <p:nvSpPr>
          <p:cNvPr id="2" name="Rectangle 1"/>
          <p:cNvSpPr/>
          <p:nvPr/>
        </p:nvSpPr>
        <p:spPr>
          <a:xfrm>
            <a:off x="2313562" y="3849302"/>
            <a:ext cx="101585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u="sng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50956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DD8EF69-A464-4ECD-9A6F-9F7A3A39B02B}"/>
              </a:ext>
            </a:extLst>
          </p:cNvPr>
          <p:cNvSpPr txBox="1">
            <a:spLocks/>
          </p:cNvSpPr>
          <p:nvPr/>
        </p:nvSpPr>
        <p:spPr>
          <a:xfrm>
            <a:off x="674703" y="2044531"/>
            <a:ext cx="10795247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latin typeface="Helvetica" panose="020B0500000000000000" pitchFamily="34" charset="0"/>
              </a:rPr>
              <a:t>Web crawler vs web scraper</a:t>
            </a:r>
            <a:br>
              <a:rPr lang="en-US" sz="3800" dirty="0">
                <a:latin typeface="Helvetica" panose="020B0500000000000000" pitchFamily="34" charset="0"/>
              </a:rPr>
            </a:br>
            <a:endParaRPr lang="en-US" sz="3800" dirty="0">
              <a:latin typeface="Helvetica" panose="020B0500000000000000" pitchFamily="34" charset="0"/>
            </a:endParaRPr>
          </a:p>
          <a:p>
            <a:pPr algn="ctr"/>
            <a:r>
              <a:rPr lang="en-US" sz="3800" dirty="0">
                <a:latin typeface="Helvetica" panose="020B0500000000000000" pitchFamily="34" charset="0"/>
              </a:rPr>
              <a:t>How are they different?</a:t>
            </a:r>
          </a:p>
        </p:txBody>
      </p:sp>
    </p:spTree>
    <p:extLst>
      <p:ext uri="{BB962C8B-B14F-4D97-AF65-F5344CB8AC3E}">
        <p14:creationId xmlns:p14="http://schemas.microsoft.com/office/powerpoint/2010/main" val="40196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Refresher: HTML Document vs DOM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9569" y="1714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1434" y="4178530"/>
            <a:ext cx="46552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HTML Document</a:t>
            </a:r>
            <a:br>
              <a:rPr lang="en-US" sz="2000" b="1" u="sng" dirty="0"/>
            </a:br>
            <a:br>
              <a:rPr lang="en-US" sz="2000" b="1" u="sng" dirty="0"/>
            </a:br>
            <a:r>
              <a:rPr lang="en-US" sz="2000" dirty="0"/>
              <a:t>An </a:t>
            </a:r>
            <a:r>
              <a:rPr lang="en-US" sz="2000" i="1" dirty="0"/>
              <a:t>HTML document</a:t>
            </a:r>
            <a:r>
              <a:rPr lang="en-US" sz="2000" dirty="0"/>
              <a:t> is a static document</a:t>
            </a:r>
            <a:br>
              <a:rPr lang="en-US" sz="2000" dirty="0"/>
            </a:br>
            <a:r>
              <a:rPr lang="en-US" sz="2000" dirty="0"/>
              <a:t>that describes the structure of a web page.</a:t>
            </a:r>
            <a:endParaRPr lang="en-US" sz="2000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377" y="982615"/>
            <a:ext cx="4469160" cy="2867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01" y="982615"/>
            <a:ext cx="4546394" cy="29388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47525" y="4178529"/>
            <a:ext cx="5104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DOM (Document Object Model)</a:t>
            </a:r>
            <a:br>
              <a:rPr lang="en-US" sz="2000" b="1" u="sng" dirty="0"/>
            </a:br>
            <a:br>
              <a:rPr lang="en-US" sz="2000" b="1" u="sng" dirty="0"/>
            </a:br>
            <a:r>
              <a:rPr lang="en-US" sz="2000" dirty="0"/>
              <a:t>The </a:t>
            </a:r>
            <a:r>
              <a:rPr lang="en-US" sz="2000" i="1" dirty="0"/>
              <a:t>DOM</a:t>
            </a:r>
            <a:r>
              <a:rPr lang="en-US" sz="2000" dirty="0"/>
              <a:t> is a dynamic HTML object that describes the structure of a web page </a:t>
            </a:r>
            <a:r>
              <a:rPr lang="en-US" sz="2000" u="sng" dirty="0"/>
              <a:t>in its current state</a:t>
            </a:r>
            <a:r>
              <a:rPr lang="en-US" sz="2000" dirty="0"/>
              <a:t>.</a:t>
            </a:r>
            <a:endParaRPr lang="en-US" sz="20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178679" y="6138305"/>
            <a:ext cx="3808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What a </a:t>
            </a:r>
            <a:r>
              <a:rPr lang="en-US" sz="2000" b="1" u="sng" dirty="0"/>
              <a:t>web crawler</a:t>
            </a:r>
            <a:r>
              <a:rPr lang="en-US" sz="2000" b="1" dirty="0"/>
              <a:t> sees (usually)</a:t>
            </a:r>
            <a:endParaRPr lang="en-US" sz="20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7462557" y="6138305"/>
            <a:ext cx="3022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What a </a:t>
            </a:r>
            <a:r>
              <a:rPr lang="en-US" sz="2000" b="1" u="sng" dirty="0"/>
              <a:t>web browser</a:t>
            </a:r>
            <a:r>
              <a:rPr lang="en-US" sz="2000" b="1" dirty="0"/>
              <a:t> sees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256810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Dynamic Web Content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30D3B3-9B6B-48B2-9647-AFB4D7EF3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249" y="1418261"/>
            <a:ext cx="5082980" cy="4115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6704C7-4BAF-4C2C-B25B-2FD32640C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71" y="1418261"/>
            <a:ext cx="5121084" cy="2720576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9DB49B00-FEE8-4914-AEA1-36FB108E3E43}"/>
              </a:ext>
            </a:extLst>
          </p:cNvPr>
          <p:cNvSpPr/>
          <p:nvPr/>
        </p:nvSpPr>
        <p:spPr>
          <a:xfrm>
            <a:off x="5798951" y="2612401"/>
            <a:ext cx="754552" cy="3322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D1D24F-BE05-43E5-A7EB-BBAB68876451}"/>
              </a:ext>
            </a:extLst>
          </p:cNvPr>
          <p:cNvSpPr/>
          <p:nvPr/>
        </p:nvSpPr>
        <p:spPr>
          <a:xfrm>
            <a:off x="183553" y="6345752"/>
            <a:ext cx="349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https://blueshift.io/selectors3.html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FD67C9-C6B1-401E-B58E-5979A504D8EE}"/>
              </a:ext>
            </a:extLst>
          </p:cNvPr>
          <p:cNvSpPr/>
          <p:nvPr/>
        </p:nvSpPr>
        <p:spPr>
          <a:xfrm>
            <a:off x="1509840" y="843658"/>
            <a:ext cx="917231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/>
              <a:t>How do you scrape data that only appears after user interaction?</a:t>
            </a:r>
          </a:p>
        </p:txBody>
      </p:sp>
    </p:spTree>
    <p:extLst>
      <p:ext uri="{BB962C8B-B14F-4D97-AF65-F5344CB8AC3E}">
        <p14:creationId xmlns:p14="http://schemas.microsoft.com/office/powerpoint/2010/main" val="75597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Selenium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0490D3-053A-411F-8262-4BC5E46CD75A}"/>
              </a:ext>
            </a:extLst>
          </p:cNvPr>
          <p:cNvSpPr txBox="1"/>
          <p:nvPr/>
        </p:nvSpPr>
        <p:spPr>
          <a:xfrm>
            <a:off x="4397712" y="6258309"/>
            <a:ext cx="3396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But first, we need to set it up…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08C079-A7A8-47A6-8873-193E6F4F8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370" y="702233"/>
            <a:ext cx="8961259" cy="528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93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b="1" dirty="0">
              <a:solidFill>
                <a:schemeClr val="tx1"/>
              </a:solidFill>
              <a:latin typeface="Helvetica" panose="020B05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9417" y="25710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anose="020B0500000000000000" pitchFamily="34" charset="0"/>
              </a:rPr>
              <a:t>Two Types of Web Scraping: Static / Dynamic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6132" y="20786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5041" y="4694232"/>
            <a:ext cx="5232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simpler method involves downloading a web page’s </a:t>
            </a:r>
            <a:r>
              <a:rPr lang="en-US" sz="2000" i="1" dirty="0"/>
              <a:t>HTML Document </a:t>
            </a:r>
            <a:r>
              <a:rPr lang="en-US" sz="2000" dirty="0"/>
              <a:t>and parsing it. For simple web pages, this works great.</a:t>
            </a:r>
            <a:endParaRPr lang="en-US" sz="2000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940" y="1346757"/>
            <a:ext cx="4469160" cy="28673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564" y="1346757"/>
            <a:ext cx="4546394" cy="293882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50471" y="4694232"/>
            <a:ext cx="52636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more complex method involves parsing and manipulating </a:t>
            </a:r>
            <a:r>
              <a:rPr lang="en-US" sz="2000" i="1" dirty="0"/>
              <a:t>the DOM</a:t>
            </a:r>
            <a:r>
              <a:rPr lang="en-US" sz="2000" dirty="0"/>
              <a:t> – interacting with the web page as a human would, through a web browser. For web pages that rely on JavaScript (the majority, unfortunately), this is the only option.</a:t>
            </a:r>
            <a:endParaRPr lang="en-US" sz="20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B20D9E-98C0-486E-836F-2D045194039A}"/>
              </a:ext>
            </a:extLst>
          </p:cNvPr>
          <p:cNvSpPr/>
          <p:nvPr/>
        </p:nvSpPr>
        <p:spPr>
          <a:xfrm>
            <a:off x="2433758" y="849560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Helvetica" panose="020B0500000000000000" pitchFamily="34" charset="0"/>
              </a:rPr>
              <a:t>Static pages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53D5B-EAC3-48C4-A41B-E3F5AF4BAE23}"/>
              </a:ext>
            </a:extLst>
          </p:cNvPr>
          <p:cNvSpPr/>
          <p:nvPr/>
        </p:nvSpPr>
        <p:spPr>
          <a:xfrm>
            <a:off x="8143585" y="866636"/>
            <a:ext cx="1877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Helvetica" panose="020B0500000000000000" pitchFamily="34" charset="0"/>
              </a:rPr>
              <a:t>Dynamic pages</a:t>
            </a:r>
          </a:p>
        </p:txBody>
      </p:sp>
    </p:spTree>
    <p:extLst>
      <p:ext uri="{BB962C8B-B14F-4D97-AF65-F5344CB8AC3E}">
        <p14:creationId xmlns:p14="http://schemas.microsoft.com/office/powerpoint/2010/main" val="72789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Recap: Data Formats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170778-8456-4CB1-A636-1F6583026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129" y="2486893"/>
            <a:ext cx="6386113" cy="153937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C22B80E-67DD-4C1E-AAC6-797EC5BF9A75}"/>
              </a:ext>
            </a:extLst>
          </p:cNvPr>
          <p:cNvSpPr/>
          <p:nvPr/>
        </p:nvSpPr>
        <p:spPr>
          <a:xfrm>
            <a:off x="2375129" y="1852090"/>
            <a:ext cx="5713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Data formats to look for in the web inspector network tab</a:t>
            </a:r>
          </a:p>
        </p:txBody>
      </p:sp>
    </p:spTree>
    <p:extLst>
      <p:ext uri="{BB962C8B-B14F-4D97-AF65-F5344CB8AC3E}">
        <p14:creationId xmlns:p14="http://schemas.microsoft.com/office/powerpoint/2010/main" val="360753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Web Definitions: Element, Tag, &amp; Attribute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5813" y="34635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5813" y="3410445"/>
            <a:ext cx="703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Tags: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92441" y="2651760"/>
            <a:ext cx="10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Element: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5218" y="4169130"/>
            <a:ext cx="1234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Attributes: 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784" y="1407208"/>
            <a:ext cx="1400175" cy="4000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828" y="4106146"/>
            <a:ext cx="8772525" cy="4953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252" y="3371273"/>
            <a:ext cx="8829675" cy="4667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0826" y="2651760"/>
            <a:ext cx="87725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0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Selecting HTML Elements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6363" y="1760914"/>
            <a:ext cx="34792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Using the HTML elements, tags, and attributes shown here, how would you write a SQL-style query to return each of these?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Python, R,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Python, Apple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Apple, Banana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73992" y="6015929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E9D570-05AA-428C-9B86-EF6E84361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912" y="1151692"/>
            <a:ext cx="8045725" cy="352676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70774E-08BC-479B-8789-4A5121A76E08}"/>
              </a:ext>
            </a:extLst>
          </p:cNvPr>
          <p:cNvSpPr/>
          <p:nvPr/>
        </p:nvSpPr>
        <p:spPr>
          <a:xfrm>
            <a:off x="176363" y="1272300"/>
            <a:ext cx="2996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Describing an HTML selection</a:t>
            </a:r>
          </a:p>
        </p:txBody>
      </p:sp>
    </p:spTree>
    <p:extLst>
      <p:ext uri="{BB962C8B-B14F-4D97-AF65-F5344CB8AC3E}">
        <p14:creationId xmlns:p14="http://schemas.microsoft.com/office/powerpoint/2010/main" val="319823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Web Definitions: CSS Selectors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4" y="4702952"/>
            <a:ext cx="40208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/>
              <a:t>Basic Selectors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Class</a:t>
            </a:r>
            <a:r>
              <a:rPr lang="en-US" sz="2000" dirty="0"/>
              <a:t> (e.g. “.item”, “.ordered-list”)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ID</a:t>
            </a:r>
            <a:r>
              <a:rPr lang="en-US" sz="2000" dirty="0"/>
              <a:t> (e.g. “#my-lists”, “#fruits”)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Tag</a:t>
            </a:r>
            <a:r>
              <a:rPr lang="en-US" sz="2000" dirty="0"/>
              <a:t> (e.g. “div”, “li”)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184637" y="71386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33901" y="713865"/>
            <a:ext cx="4324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Describing the element you want to “select”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6" y="1083197"/>
            <a:ext cx="6965284" cy="31168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68194" y="4716910"/>
            <a:ext cx="65953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/>
              <a:t>Composite Selectors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“html &gt; body &gt; .my-lists &gt; .unordered-list &gt; </a:t>
            </a:r>
            <a:r>
              <a:rPr lang="en-US" sz="2000" dirty="0" err="1"/>
              <a:t>li:nth-child</a:t>
            </a:r>
            <a:r>
              <a:rPr lang="en-US" sz="2000" dirty="0"/>
              <a:t>(2)”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“#programming-languages &gt; li[1]”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“body li[1]”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73992" y="6015929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878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Basic Selectors: Class, ID, Tag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963856"/>
            <a:ext cx="6553200" cy="24860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32076" y="4466492"/>
            <a:ext cx="1317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“.item1"   -&gt;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305" y="545285"/>
            <a:ext cx="8045725" cy="352676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026369" y="5246022"/>
            <a:ext cx="1322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“#fruits"   -&gt;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88740" y="6097287"/>
            <a:ext cx="860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“.li"   -&gt;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298" y="4456784"/>
            <a:ext cx="3170195" cy="4343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298" y="5082664"/>
            <a:ext cx="3589331" cy="76968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124" y="6044032"/>
            <a:ext cx="3421677" cy="4572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1DB45CD-DB08-4FEA-9943-77A77B4965B3}"/>
              </a:ext>
            </a:extLst>
          </p:cNvPr>
          <p:cNvSpPr/>
          <p:nvPr/>
        </p:nvSpPr>
        <p:spPr>
          <a:xfrm>
            <a:off x="602068" y="4281800"/>
            <a:ext cx="1847109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/>
              <a:t>CSS prefixes</a:t>
            </a:r>
            <a:r>
              <a:rPr lang="en-US" sz="2000" u="sng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 =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=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prefix =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1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Basic Selectors: Understanding IDs and Classes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963856"/>
            <a:ext cx="6553200" cy="24860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52854" y="5221577"/>
            <a:ext cx="928760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Classes</a:t>
            </a:r>
            <a:r>
              <a:rPr lang="en-US" dirty="0"/>
              <a:t> can be unique, but more often they function as categories. Often many elements will have the same class (there are six elements above with the class “list”). Also a single element may have many different classes (the “Python” element above has three: item, ordered-item, and item1).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305" y="545285"/>
            <a:ext cx="8045725" cy="352676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52854" y="4372459"/>
            <a:ext cx="782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IDs</a:t>
            </a:r>
            <a:r>
              <a:rPr lang="en-US" dirty="0"/>
              <a:t> serve as unique identifiers. No two elements on a page will have the same ID.</a:t>
            </a:r>
          </a:p>
        </p:txBody>
      </p:sp>
    </p:spTree>
    <p:extLst>
      <p:ext uri="{BB962C8B-B14F-4D97-AF65-F5344CB8AC3E}">
        <p14:creationId xmlns:p14="http://schemas.microsoft.com/office/powerpoint/2010/main" val="192982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Compound Selectors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937461-2195-4244-8932-8646BBD65881}"/>
              </a:ext>
            </a:extLst>
          </p:cNvPr>
          <p:cNvSpPr/>
          <p:nvPr/>
        </p:nvSpPr>
        <p:spPr>
          <a:xfrm>
            <a:off x="633176" y="807029"/>
            <a:ext cx="3867021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Other CSS syntax: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 = child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space = </a:t>
            </a:r>
            <a:r>
              <a:rPr lang="en-US" dirty="0" err="1"/>
              <a:t>decendant</a:t>
            </a:r>
            <a:r>
              <a:rPr lang="en-US" dirty="0"/>
              <a:t>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:nth-child(n) = nth child of its parent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DD5F0F-A9FF-40B5-9A2E-2CEFB475C89E}"/>
              </a:ext>
            </a:extLst>
          </p:cNvPr>
          <p:cNvSpPr/>
          <p:nvPr/>
        </p:nvSpPr>
        <p:spPr>
          <a:xfrm>
            <a:off x="5360516" y="807029"/>
            <a:ext cx="6866239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Examples</a:t>
            </a:r>
            <a:br>
              <a:rPr lang="en-US" dirty="0"/>
            </a:br>
            <a:r>
              <a:rPr lang="en-US" dirty="0"/>
              <a:t>“body &gt; div”          = select all </a:t>
            </a:r>
            <a:r>
              <a:rPr lang="en-US" dirty="0" err="1"/>
              <a:t>div’s</a:t>
            </a:r>
            <a:r>
              <a:rPr lang="en-US" dirty="0"/>
              <a:t> immediately beneath a “body” tag</a:t>
            </a:r>
            <a:br>
              <a:rPr lang="en-US" dirty="0"/>
            </a:br>
            <a:r>
              <a:rPr lang="en-US" dirty="0"/>
              <a:t>“body div”              = select all </a:t>
            </a:r>
            <a:r>
              <a:rPr lang="en-US" dirty="0" err="1"/>
              <a:t>div’s</a:t>
            </a:r>
            <a:r>
              <a:rPr lang="en-US" dirty="0"/>
              <a:t> beneath a “body” tag</a:t>
            </a:r>
          </a:p>
          <a:p>
            <a:r>
              <a:rPr lang="en-US" dirty="0"/>
              <a:t>“</a:t>
            </a:r>
            <a:r>
              <a:rPr lang="en-US" dirty="0" err="1"/>
              <a:t>div:nth-child</a:t>
            </a:r>
            <a:r>
              <a:rPr lang="en-US" dirty="0"/>
              <a:t>(2)”  = select all </a:t>
            </a:r>
            <a:r>
              <a:rPr lang="en-US" dirty="0" err="1"/>
              <a:t>div’s</a:t>
            </a:r>
            <a:r>
              <a:rPr lang="en-US" dirty="0"/>
              <a:t> that are the 2</a:t>
            </a:r>
            <a:r>
              <a:rPr lang="en-US" baseline="30000" dirty="0"/>
              <a:t>nd</a:t>
            </a:r>
            <a:r>
              <a:rPr lang="en-US" dirty="0"/>
              <a:t> child of their parents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DF8AE1-C100-4638-8683-96A2F9F73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80" y="3355876"/>
            <a:ext cx="1848187" cy="281119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034C9D-308C-4621-8CB5-9F6993FA06FD}"/>
              </a:ext>
            </a:extLst>
          </p:cNvPr>
          <p:cNvCxnSpPr/>
          <p:nvPr/>
        </p:nvCxnSpPr>
        <p:spPr>
          <a:xfrm>
            <a:off x="214543" y="2258487"/>
            <a:ext cx="11762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BB19255-F7C0-4442-912B-4D7FD6306681}"/>
              </a:ext>
            </a:extLst>
          </p:cNvPr>
          <p:cNvSpPr/>
          <p:nvPr/>
        </p:nvSpPr>
        <p:spPr>
          <a:xfrm>
            <a:off x="91497" y="6475819"/>
            <a:ext cx="27617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https://blueshift.io/selectors3.html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32E1F58-2FF6-428C-94F8-72DEF6FD2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432" y="2549911"/>
            <a:ext cx="5894182" cy="392590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CEC5F1-CDFD-4AD7-BDA5-78794C05C080}"/>
              </a:ext>
            </a:extLst>
          </p:cNvPr>
          <p:cNvSpPr/>
          <p:nvPr/>
        </p:nvSpPr>
        <p:spPr>
          <a:xfrm>
            <a:off x="394713" y="2530157"/>
            <a:ext cx="37298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Which elements will be selected?</a:t>
            </a:r>
          </a:p>
        </p:txBody>
      </p:sp>
    </p:spTree>
    <p:extLst>
      <p:ext uri="{BB962C8B-B14F-4D97-AF65-F5344CB8AC3E}">
        <p14:creationId xmlns:p14="http://schemas.microsoft.com/office/powerpoint/2010/main" val="128322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Getting CSS Selectors From Your Browser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882" y="1523546"/>
            <a:ext cx="6886865" cy="45018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6628" y="763275"/>
            <a:ext cx="7878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NOTE:</a:t>
            </a:r>
            <a:r>
              <a:rPr lang="en-US" u="sng" dirty="0"/>
              <a:t> Don’t get overwhelmed by the syntax. Your browser will give it to you.</a:t>
            </a:r>
          </a:p>
        </p:txBody>
      </p:sp>
    </p:spTree>
    <p:extLst>
      <p:ext uri="{BB962C8B-B14F-4D97-AF65-F5344CB8AC3E}">
        <p14:creationId xmlns:p14="http://schemas.microsoft.com/office/powerpoint/2010/main" val="135632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25286</TotalTime>
  <Words>525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Galka</dc:creator>
  <cp:lastModifiedBy>Max Galka</cp:lastModifiedBy>
  <cp:revision>216</cp:revision>
  <dcterms:created xsi:type="dcterms:W3CDTF">2017-01-24T21:41:13Z</dcterms:created>
  <dcterms:modified xsi:type="dcterms:W3CDTF">2018-03-04T00:53:49Z</dcterms:modified>
</cp:coreProperties>
</file>