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/>
    <p:restoredTop sz="94730"/>
  </p:normalViewPr>
  <p:slideViewPr>
    <p:cSldViewPr snapToGrid="0">
      <p:cViewPr varScale="1">
        <p:scale>
          <a:sx n="132" d="100"/>
          <a:sy n="132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49E3F-ECDA-E249-AFAB-866AB257B76A}" type="datetimeFigureOut">
              <a:rPr lang="en-US" smtClean="0"/>
              <a:t>9/1/25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27478-09EF-0B4C-9DCA-90879BE1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7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27478-09EF-0B4C-9DCA-90879BE152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27478-09EF-0B4C-9DCA-90879BE15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27478-09EF-0B4C-9DCA-90879BE152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2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6" name="Picture 15" descr="3D rendering of a city in white">
            <a:extLst>
              <a:ext uri="{FF2B5EF4-FFF2-40B4-BE49-F238E27FC236}">
                <a16:creationId xmlns:a16="http://schemas.microsoft.com/office/drawing/2014/main" id="{8A99970A-DC68-AA33-CE62-D77B2D96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08"/>
          <a:stretch>
            <a:fillRect/>
          </a:stretch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60000">
                <a:schemeClr val="bg1">
                  <a:alpha val="3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7DF3-0A93-45E1-0B84-E3BC4B46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8138160" cy="1061981"/>
          </a:xfrm>
        </p:spPr>
        <p:txBody>
          <a:bodyPr anchor="t">
            <a:normAutofit/>
          </a:bodyPr>
          <a:lstStyle/>
          <a:p>
            <a:pPr algn="l"/>
            <a:r>
              <a:rPr lang="en-US" sz="4100"/>
              <a:t>Mexico City Mode comparison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57916-1EB9-FE73-CC0F-150950C6C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0" y="5532013"/>
            <a:ext cx="4267179" cy="1325977"/>
          </a:xfrm>
        </p:spPr>
        <p:txBody>
          <a:bodyPr anchor="t">
            <a:normAutofit fontScale="92500" lnSpcReduction="10000"/>
          </a:bodyPr>
          <a:lstStyle/>
          <a:p>
            <a:pPr algn="r"/>
            <a:r>
              <a:rPr lang="en-US" sz="2000" dirty="0"/>
              <a:t>Household Travel Survey Analysis </a:t>
            </a:r>
          </a:p>
          <a:p>
            <a:pPr algn="r"/>
            <a:r>
              <a:rPr lang="en-US" sz="2000" dirty="0"/>
              <a:t>Zhanchao Yang</a:t>
            </a:r>
          </a:p>
          <a:p>
            <a:pPr algn="r"/>
            <a:r>
              <a:rPr lang="en-US" sz="2000" dirty="0"/>
              <a:t>2007-2017</a:t>
            </a:r>
          </a:p>
        </p:txBody>
      </p:sp>
    </p:spTree>
    <p:extLst>
      <p:ext uri="{BB962C8B-B14F-4D97-AF65-F5344CB8AC3E}">
        <p14:creationId xmlns:p14="http://schemas.microsoft.com/office/powerpoint/2010/main" val="49456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689C-7E2A-F724-62AF-5333111E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trip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A4EC-CDB3-5573-EDDD-1EEA6793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Single-mode trips</a:t>
            </a:r>
          </a:p>
          <a:p>
            <a:r>
              <a:rPr lang="en-US" dirty="0"/>
              <a:t>76.68% (2007) vs 70.47% (2017, excluding walking) </a:t>
            </a:r>
          </a:p>
          <a:p>
            <a:r>
              <a:rPr lang="en-US" dirty="0"/>
              <a:t>76.68% (2007) vs 79.25% (2017, including walking)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8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AB78B-86E9-A829-F86D-BB51CE7A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/>
              <a:t>2007 vs 2017 single-mode weighted trip distribution</a:t>
            </a:r>
          </a:p>
        </p:txBody>
      </p:sp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E0F09BB-FC5C-1245-50F2-26565953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681" y="2362952"/>
            <a:ext cx="5297213" cy="3840480"/>
          </a:xfrm>
          <a:prstGeom prst="rect">
            <a:avLst/>
          </a:prstGeom>
        </p:spPr>
      </p:pic>
      <p:pic>
        <p:nvPicPr>
          <p:cNvPr id="5" name="Content Placeholder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3B9FD19F-74F8-3A6B-F4C2-F477811CD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128" y="2362952"/>
            <a:ext cx="5297213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832F-AB79-BA40-7E7D-F94F2336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Single-trip Metro vs multimodal Metro (2007)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75C0-EC62-9FF0-2DE0-09FFDC47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5.94% vs 19.66%</a:t>
            </a:r>
          </a:p>
        </p:txBody>
      </p:sp>
      <p:pic>
        <p:nvPicPr>
          <p:cNvPr id="5" name="Picture 4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9B3BB3B3-059A-57A2-BC8E-4A07687A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53452"/>
            <a:ext cx="7772400" cy="44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3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10DFA-49C9-A8AF-890B-7AA64999C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8DBA-24F3-20A6-B0FC-D3A29D14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Single-trip Metro vs multimodal Metro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CDFC-3B4F-E457-8DC5-EFAFBC6B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3.44% vs 22.71%</a:t>
            </a:r>
          </a:p>
        </p:txBody>
      </p:sp>
      <p:pic>
        <p:nvPicPr>
          <p:cNvPr id="6" name="Picture 5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B7D8B06D-D99E-2AE1-8E3D-B769BC3F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97831"/>
            <a:ext cx="7772400" cy="44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3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9E35-5CDF-0A53-4655-5CB8538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Metro multimodal trip comparison (weighted)</a:t>
            </a:r>
          </a:p>
        </p:txBody>
      </p:sp>
      <p:pic>
        <p:nvPicPr>
          <p:cNvPr id="5" name="Picture 4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67DFD3D9-0DD9-9D71-2198-7F14F712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550" y="1991969"/>
            <a:ext cx="5559552" cy="3182843"/>
          </a:xfrm>
          <a:prstGeom prst="rect">
            <a:avLst/>
          </a:prstGeom>
        </p:spPr>
      </p:pic>
      <p:pic>
        <p:nvPicPr>
          <p:cNvPr id="4" name="Picture 3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80970368-4968-C7A1-5AEC-3293B07C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9" y="1991969"/>
            <a:ext cx="5559552" cy="31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1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65CE5-815E-92C2-5B81-38FFF83B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BRT</a:t>
            </a:r>
          </a:p>
        </p:txBody>
      </p:sp>
      <p:pic>
        <p:nvPicPr>
          <p:cNvPr id="5" name="Content Placeholder 4" descr="A graph with a yellow bar&#10;&#10;AI-generated content may be incorrect.">
            <a:extLst>
              <a:ext uri="{FF2B5EF4-FFF2-40B4-BE49-F238E27FC236}">
                <a16:creationId xmlns:a16="http://schemas.microsoft.com/office/drawing/2014/main" id="{99DAF57A-2C68-2FBF-6661-166C24D46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7550" y="2691223"/>
            <a:ext cx="5559552" cy="2015337"/>
          </a:xfrm>
          <a:prstGeom prst="rect">
            <a:avLst/>
          </a:prstGeom>
        </p:spPr>
      </p:pic>
      <p:pic>
        <p:nvPicPr>
          <p:cNvPr id="7" name="Picture 6" descr="A graph with a bar&#10;&#10;AI-generated content may be incorrect.">
            <a:extLst>
              <a:ext uri="{FF2B5EF4-FFF2-40B4-BE49-F238E27FC236}">
                <a16:creationId xmlns:a16="http://schemas.microsoft.com/office/drawing/2014/main" id="{D95EB8C7-E105-B645-B19B-D7B2093A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" y="2691223"/>
            <a:ext cx="5559552" cy="20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8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5DD48-AE76-A403-FCA2-6DDCFDF8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BUS</a:t>
            </a:r>
          </a:p>
        </p:txBody>
      </p:sp>
      <p:pic>
        <p:nvPicPr>
          <p:cNvPr id="7" name="Picture 6" descr="A graph with a bar chart&#10;&#10;AI-generated content may be incorrect.">
            <a:extLst>
              <a:ext uri="{FF2B5EF4-FFF2-40B4-BE49-F238E27FC236}">
                <a16:creationId xmlns:a16="http://schemas.microsoft.com/office/drawing/2014/main" id="{ADAE6940-7202-D448-725A-C59B7FC1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0" y="2691225"/>
            <a:ext cx="5559552" cy="2015337"/>
          </a:xfrm>
          <a:prstGeom prst="rect">
            <a:avLst/>
          </a:prstGeom>
        </p:spPr>
      </p:pic>
      <p:pic>
        <p:nvPicPr>
          <p:cNvPr id="5" name="Picture 4" descr="A chart with a yellow and blue bar&#10;&#10;AI-generated content may be incorrect.">
            <a:extLst>
              <a:ext uri="{FF2B5EF4-FFF2-40B4-BE49-F238E27FC236}">
                <a16:creationId xmlns:a16="http://schemas.microsoft.com/office/drawing/2014/main" id="{C081614B-C544-AE4A-4329-6886DD43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25" y="2906658"/>
            <a:ext cx="5559552" cy="15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782C6-FCF2-0D48-AF20-56228F88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Bus only, High Capacity only, and bus +High Capacity</a:t>
            </a:r>
          </a:p>
        </p:txBody>
      </p:sp>
      <p:pic>
        <p:nvPicPr>
          <p:cNvPr id="5" name="Picture 4" descr="A graph with a bar graph&#10;&#10;AI-generated content may be incorrect.">
            <a:extLst>
              <a:ext uri="{FF2B5EF4-FFF2-40B4-BE49-F238E27FC236}">
                <a16:creationId xmlns:a16="http://schemas.microsoft.com/office/drawing/2014/main" id="{316D7325-1420-7507-E74A-4786E4E9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0" y="2691225"/>
            <a:ext cx="5559552" cy="2015337"/>
          </a:xfrm>
          <a:prstGeom prst="rect">
            <a:avLst/>
          </a:prstGeom>
        </p:spPr>
      </p:pic>
      <p:pic>
        <p:nvPicPr>
          <p:cNvPr id="7" name="Picture 6" descr="A graph with a bar graph&#10;&#10;AI-generated content may be incorrect.">
            <a:extLst>
              <a:ext uri="{FF2B5EF4-FFF2-40B4-BE49-F238E27FC236}">
                <a16:creationId xmlns:a16="http://schemas.microsoft.com/office/drawing/2014/main" id="{E10B16C5-B6AC-C84E-99AC-011A6A4C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25" y="2691225"/>
            <a:ext cx="5559552" cy="20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1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9404-AC2B-5901-76B8-BECE3EF4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 trip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E0F7-2745-9B42-8B80-EB149671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77.59% (2007) vs 86.18% (2017)</a:t>
            </a:r>
          </a:p>
          <a:p>
            <a:endParaRPr lang="en-US" sz="4000" b="1" dirty="0"/>
          </a:p>
          <a:p>
            <a:endParaRPr lang="en-US" sz="40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In 2017, walking was counted as a separate category. Walking + other modes is counted as “other” modes.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walking + driving = driving </a:t>
            </a:r>
          </a:p>
        </p:txBody>
      </p:sp>
    </p:spTree>
    <p:extLst>
      <p:ext uri="{BB962C8B-B14F-4D97-AF65-F5344CB8AC3E}">
        <p14:creationId xmlns:p14="http://schemas.microsoft.com/office/powerpoint/2010/main" val="32149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94A8D-02FD-1FC9-EC4F-97A1A6FE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2007 vs 2017 single mode trip distribution</a:t>
            </a:r>
          </a:p>
        </p:txBody>
      </p:sp>
      <p:pic>
        <p:nvPicPr>
          <p:cNvPr id="8" name="Picture 7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A78F2C82-413E-EAE8-64E8-BB9B39BB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021" y="1778654"/>
            <a:ext cx="5297213" cy="3840480"/>
          </a:xfrm>
          <a:prstGeom prst="rect">
            <a:avLst/>
          </a:prstGeom>
        </p:spPr>
      </p:pic>
      <p:pic>
        <p:nvPicPr>
          <p:cNvPr id="5" name="Content Placeholder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8C698C9-A0B0-DF53-3128-39C49166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940" y="1778654"/>
            <a:ext cx="5297213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6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B2A3-ECA6-6DC9-0701-50C81921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847023"/>
          </a:xfrm>
        </p:spPr>
        <p:txBody>
          <a:bodyPr/>
          <a:lstStyle/>
          <a:p>
            <a:r>
              <a:rPr lang="en-US" dirty="0"/>
              <a:t>Single-trip Metro vs multimodal Metro (2007)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597EA-3A14-7CC9-230B-2C41D252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95663"/>
            <a:ext cx="10653579" cy="4593828"/>
          </a:xfrm>
        </p:spPr>
        <p:txBody>
          <a:bodyPr/>
          <a:lstStyle/>
          <a:p>
            <a:r>
              <a:rPr lang="en-US" sz="4000" b="1" dirty="0"/>
              <a:t>6.13% vs 19.67%</a:t>
            </a:r>
          </a:p>
        </p:txBody>
      </p:sp>
      <p:pic>
        <p:nvPicPr>
          <p:cNvPr id="7" name="Picture 6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6AEFB5E3-9EA3-ADFD-795C-7A4B8CF9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37" y="2334928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5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FC1B422-B8D7-7478-E62C-65A4A0818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711F-6312-2D5F-266D-D2B6E1C1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847023"/>
          </a:xfrm>
        </p:spPr>
        <p:txBody>
          <a:bodyPr/>
          <a:lstStyle/>
          <a:p>
            <a:r>
              <a:rPr lang="en-US" dirty="0"/>
              <a:t>Single-trip Metro vs multimodal Metro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984C-486C-9616-2FEF-019DEB740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95663"/>
            <a:ext cx="10653579" cy="1020278"/>
          </a:xfrm>
        </p:spPr>
        <p:txBody>
          <a:bodyPr/>
          <a:lstStyle/>
          <a:p>
            <a:r>
              <a:rPr lang="en-US" sz="4000" b="1" dirty="0"/>
              <a:t>2.46% vs 10.64%</a:t>
            </a:r>
          </a:p>
        </p:txBody>
      </p:sp>
      <p:pic>
        <p:nvPicPr>
          <p:cNvPr id="7" name="Picture 6" descr="A graph with numbers and a red line&#10;&#10;AI-generated content may be incorrect.">
            <a:extLst>
              <a:ext uri="{FF2B5EF4-FFF2-40B4-BE49-F238E27FC236}">
                <a16:creationId xmlns:a16="http://schemas.microsoft.com/office/drawing/2014/main" id="{CFDE38E4-814C-A299-76CC-48E1824B9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415941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56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11B60-4E50-A60D-382C-B89AA76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/>
              <a:t>Metro multimodal trip comparison</a:t>
            </a:r>
          </a:p>
        </p:txBody>
      </p:sp>
      <p:pic>
        <p:nvPicPr>
          <p:cNvPr id="7" name="Picture 6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895C1705-E4A1-38C5-A389-CC5D1A93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0" y="2362952"/>
            <a:ext cx="5567617" cy="2783807"/>
          </a:xfrm>
          <a:prstGeom prst="rect">
            <a:avLst/>
          </a:prstGeom>
        </p:spPr>
      </p:pic>
      <p:pic>
        <p:nvPicPr>
          <p:cNvPr id="9" name="Picture 8" descr="A graph with numbers and a red line&#10;&#10;AI-generated content may be incorrect.">
            <a:extLst>
              <a:ext uri="{FF2B5EF4-FFF2-40B4-BE49-F238E27FC236}">
                <a16:creationId xmlns:a16="http://schemas.microsoft.com/office/drawing/2014/main" id="{5E940B10-05DA-8D32-1DB6-12C7B1B8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4" y="2362952"/>
            <a:ext cx="5625723" cy="28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1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FD4CD-6A66-18DB-C1B2-4A05B057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BRT (0.5% vs. 1.1%)</a:t>
            </a:r>
          </a:p>
        </p:txBody>
      </p:sp>
      <p:pic>
        <p:nvPicPr>
          <p:cNvPr id="11" name="Picture 10" descr="A graph with a bar and text&#10;&#10;AI-generated content may be incorrect.">
            <a:extLst>
              <a:ext uri="{FF2B5EF4-FFF2-40B4-BE49-F238E27FC236}">
                <a16:creationId xmlns:a16="http://schemas.microsoft.com/office/drawing/2014/main" id="{3B1EA71B-EF60-F60E-D860-D289E455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0" y="2362952"/>
            <a:ext cx="5567617" cy="2018261"/>
          </a:xfrm>
          <a:prstGeom prst="rect">
            <a:avLst/>
          </a:prstGeom>
        </p:spPr>
      </p:pic>
      <p:pic>
        <p:nvPicPr>
          <p:cNvPr id="14" name="Picture 13" descr="A graph with a bar&#10;&#10;AI-generated content may be incorrect.">
            <a:extLst>
              <a:ext uri="{FF2B5EF4-FFF2-40B4-BE49-F238E27FC236}">
                <a16:creationId xmlns:a16="http://schemas.microsoft.com/office/drawing/2014/main" id="{91D7FC37-D224-3B8D-A540-76CB45AC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4" y="2362952"/>
            <a:ext cx="5625723" cy="20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6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750A9-D2DB-2C48-E4AB-6AF9D09E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Bus (2.2%vs 1.95%)</a:t>
            </a:r>
          </a:p>
        </p:txBody>
      </p:sp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8C16DB0-A1A1-E831-3BBC-AA25F7647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40" y="2362952"/>
            <a:ext cx="5567617" cy="2018261"/>
          </a:xfrm>
          <a:prstGeom prst="rect">
            <a:avLst/>
          </a:prstGeom>
        </p:spPr>
      </p:pic>
      <p:pic>
        <p:nvPicPr>
          <p:cNvPr id="7" name="Picture 6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BB58F2B2-D64B-0DED-A2D8-C65A8C9D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4" y="2362952"/>
            <a:ext cx="5625723" cy="18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9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DE9AD-A6E1-FE5F-6473-13163A18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Bus only, High Capacity only, and bus +High Capacity</a:t>
            </a:r>
          </a:p>
        </p:txBody>
      </p:sp>
      <p:pic>
        <p:nvPicPr>
          <p:cNvPr id="7" name="Picture 6" descr="A graph with multiple colored squares&#10;&#10;AI-generated content may be incorrect.">
            <a:extLst>
              <a:ext uri="{FF2B5EF4-FFF2-40B4-BE49-F238E27FC236}">
                <a16:creationId xmlns:a16="http://schemas.microsoft.com/office/drawing/2014/main" id="{11E581CC-045F-7994-01BA-67BDF7DD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49" y="2575722"/>
            <a:ext cx="5559552" cy="2015337"/>
          </a:xfrm>
          <a:prstGeom prst="rect">
            <a:avLst/>
          </a:prstGeom>
        </p:spPr>
      </p:pic>
      <p:pic>
        <p:nvPicPr>
          <p:cNvPr id="5" name="Content Placeholder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521E9624-547F-882E-B3E7-BE66DADDB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149" y="2575722"/>
            <a:ext cx="5559552" cy="20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9029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2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213</Words>
  <Application>Microsoft Macintosh PowerPoint</Application>
  <PresentationFormat>Widescreen</PresentationFormat>
  <Paragraphs>36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Neue Haas Grotesk Text Pro</vt:lpstr>
      <vt:lpstr>Times New Roman</vt:lpstr>
      <vt:lpstr>VanillaVTI</vt:lpstr>
      <vt:lpstr>Mexico City Mode comparison </vt:lpstr>
      <vt:lpstr>Single mode trip </vt:lpstr>
      <vt:lpstr>2007 vs 2017 single mode trip distribution</vt:lpstr>
      <vt:lpstr>Single-trip Metro vs multimodal Metro (2007)</vt:lpstr>
      <vt:lpstr>Single-trip Metro vs multimodal Metro (2017)</vt:lpstr>
      <vt:lpstr>Metro multimodal trip comparison</vt:lpstr>
      <vt:lpstr>BRT (0.5% vs. 1.1%)</vt:lpstr>
      <vt:lpstr>Bus (2.2%vs 1.95%)</vt:lpstr>
      <vt:lpstr>Bus only, High Capacity only, and bus +High Capacity</vt:lpstr>
      <vt:lpstr>Weighted trip Analysis</vt:lpstr>
      <vt:lpstr>2007 vs 2017 single-mode weighted trip distribution</vt:lpstr>
      <vt:lpstr>Single-trip Metro vs multimodal Metro (2007)</vt:lpstr>
      <vt:lpstr>Single-trip Metro vs multimodal Metro (2017)</vt:lpstr>
      <vt:lpstr>Metro multimodal trip comparison (weighted)</vt:lpstr>
      <vt:lpstr>BRT</vt:lpstr>
      <vt:lpstr>BUS</vt:lpstr>
      <vt:lpstr>Bus only, High Capacity only, and bus +High Capacity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Zhanchao Yang</dc:creator>
  <cp:lastModifiedBy>Zhanchao Yang</cp:lastModifiedBy>
  <cp:revision>17</cp:revision>
  <dcterms:created xsi:type="dcterms:W3CDTF">2025-08-24T16:09:38Z</dcterms:created>
  <dcterms:modified xsi:type="dcterms:W3CDTF">2025-09-01T18:46:53Z</dcterms:modified>
</cp:coreProperties>
</file>