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/>
    <p:restoredTop sz="94730"/>
  </p:normalViewPr>
  <p:slideViewPr>
    <p:cSldViewPr snapToGrid="0">
      <p:cViewPr>
        <p:scale>
          <a:sx n="170" d="100"/>
          <a:sy n="170" d="100"/>
        </p:scale>
        <p:origin x="328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49E3F-ECDA-E249-AFAB-866AB257B76A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27478-09EF-0B4C-9DCA-90879BE1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7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27478-09EF-0B4C-9DCA-90879BE152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27478-09EF-0B4C-9DCA-90879BE15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27478-09EF-0B4C-9DCA-90879BE152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3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7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7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2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6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6" name="Picture 15" descr="3D rendering of a city in white">
            <a:extLst>
              <a:ext uri="{FF2B5EF4-FFF2-40B4-BE49-F238E27FC236}">
                <a16:creationId xmlns:a16="http://schemas.microsoft.com/office/drawing/2014/main" id="{8A99970A-DC68-AA33-CE62-D77B2D96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08"/>
          <a:stretch>
            <a:fillRect/>
          </a:stretch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60000">
                <a:schemeClr val="bg1">
                  <a:alpha val="3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7DF3-0A93-45E1-0B84-E3BC4B46A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8138160" cy="1061981"/>
          </a:xfrm>
        </p:spPr>
        <p:txBody>
          <a:bodyPr anchor="t">
            <a:normAutofit/>
          </a:bodyPr>
          <a:lstStyle/>
          <a:p>
            <a:pPr algn="l"/>
            <a:r>
              <a:rPr lang="en-US" sz="4100"/>
              <a:t>Mexico City Mode comparison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57916-1EB9-FE73-CC0F-150950C6C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0" y="5532013"/>
            <a:ext cx="4267179" cy="1325977"/>
          </a:xfrm>
        </p:spPr>
        <p:txBody>
          <a:bodyPr anchor="t">
            <a:normAutofit fontScale="92500" lnSpcReduction="10000"/>
          </a:bodyPr>
          <a:lstStyle/>
          <a:p>
            <a:pPr algn="r"/>
            <a:r>
              <a:rPr lang="en-US" sz="2000" dirty="0"/>
              <a:t>Household Travel Survey Analysis </a:t>
            </a:r>
          </a:p>
          <a:p>
            <a:pPr algn="r"/>
            <a:r>
              <a:rPr lang="en-US" sz="2000" dirty="0"/>
              <a:t>Zhanchao Yang</a:t>
            </a:r>
          </a:p>
          <a:p>
            <a:pPr algn="r"/>
            <a:r>
              <a:rPr lang="en-US" sz="2000" dirty="0"/>
              <a:t>2007-2017</a:t>
            </a:r>
          </a:p>
        </p:txBody>
      </p:sp>
    </p:spTree>
    <p:extLst>
      <p:ext uri="{BB962C8B-B14F-4D97-AF65-F5344CB8AC3E}">
        <p14:creationId xmlns:p14="http://schemas.microsoft.com/office/powerpoint/2010/main" val="49456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9404-AC2B-5901-76B8-BECE3EF4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mode trip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E0F7-2745-9B42-8B80-EB149671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77.59% (2007) vs 86.18% (2017)</a:t>
            </a:r>
          </a:p>
          <a:p>
            <a:endParaRPr lang="en-US" sz="4000" b="1" dirty="0"/>
          </a:p>
          <a:p>
            <a:endParaRPr lang="en-US" sz="40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In 2017, walking was counted as a separate category. Walking + other modes is counted as “other” modes.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walking + driving = driving </a:t>
            </a:r>
          </a:p>
        </p:txBody>
      </p:sp>
    </p:spTree>
    <p:extLst>
      <p:ext uri="{BB962C8B-B14F-4D97-AF65-F5344CB8AC3E}">
        <p14:creationId xmlns:p14="http://schemas.microsoft.com/office/powerpoint/2010/main" val="32149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94A8D-02FD-1FC9-EC4F-97A1A6FE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1170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2007 vs 2017 single mode trip distribution</a:t>
            </a:r>
          </a:p>
        </p:txBody>
      </p:sp>
      <p:pic>
        <p:nvPicPr>
          <p:cNvPr id="5" name="Content Placeholder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48C698C9-A0B0-DF53-3128-39C49166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278" y="1778654"/>
            <a:ext cx="5297213" cy="3840480"/>
          </a:xfrm>
          <a:prstGeom prst="rect">
            <a:avLst/>
          </a:prstGeom>
        </p:spPr>
      </p:pic>
      <p:pic>
        <p:nvPicPr>
          <p:cNvPr id="7" name="Picture 6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E8DC1045-280E-4CCD-0715-5E02D7A62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25" y="1778654"/>
            <a:ext cx="5297213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6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B2A3-ECA6-6DC9-0701-50C81921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847023"/>
          </a:xfrm>
        </p:spPr>
        <p:txBody>
          <a:bodyPr/>
          <a:lstStyle/>
          <a:p>
            <a:r>
              <a:rPr lang="en-US" dirty="0"/>
              <a:t>Single-trip Metro vs multimodal Metro (2007)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597EA-3A14-7CC9-230B-2C41D252C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95663"/>
            <a:ext cx="10653579" cy="4593828"/>
          </a:xfrm>
        </p:spPr>
        <p:txBody>
          <a:bodyPr/>
          <a:lstStyle/>
          <a:p>
            <a:r>
              <a:rPr lang="en-US" sz="4000" b="1" dirty="0"/>
              <a:t>6.13% vs 19.67%</a:t>
            </a:r>
          </a:p>
        </p:txBody>
      </p:sp>
      <p:pic>
        <p:nvPicPr>
          <p:cNvPr id="7" name="Picture 6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6AEFB5E3-9EA3-ADFD-795C-7A4B8CF9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37" y="2334928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5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FC1B422-B8D7-7478-E62C-65A4A0818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711F-6312-2D5F-266D-D2B6E1C1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847023"/>
          </a:xfrm>
        </p:spPr>
        <p:txBody>
          <a:bodyPr/>
          <a:lstStyle/>
          <a:p>
            <a:r>
              <a:rPr lang="en-US" dirty="0"/>
              <a:t>Single-trip Metro vs multimodal Metro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984C-486C-9616-2FEF-019DEB740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95663"/>
            <a:ext cx="10653579" cy="1020278"/>
          </a:xfrm>
        </p:spPr>
        <p:txBody>
          <a:bodyPr/>
          <a:lstStyle/>
          <a:p>
            <a:r>
              <a:rPr lang="en-US" sz="4000" b="1" dirty="0"/>
              <a:t>2.46% vs 10.64%</a:t>
            </a:r>
          </a:p>
        </p:txBody>
      </p:sp>
      <p:pic>
        <p:nvPicPr>
          <p:cNvPr id="7" name="Picture 6" descr="A graph with numbers and a red line&#10;&#10;AI-generated content may be incorrect.">
            <a:extLst>
              <a:ext uri="{FF2B5EF4-FFF2-40B4-BE49-F238E27FC236}">
                <a16:creationId xmlns:a16="http://schemas.microsoft.com/office/drawing/2014/main" id="{CFDE38E4-814C-A299-76CC-48E1824B9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415941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56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F3E6F82-836B-858F-ADED-19E9A71A0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11B60-4E50-A60D-382C-B89AA76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454924"/>
            <a:ext cx="8732520" cy="905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/>
              <a:t>Metro multimodal trip comparison</a:t>
            </a:r>
          </a:p>
        </p:txBody>
      </p:sp>
      <p:pic>
        <p:nvPicPr>
          <p:cNvPr id="7" name="Picture 6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895C1705-E4A1-38C5-A389-CC5D1A933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0" y="2362952"/>
            <a:ext cx="5567617" cy="2783807"/>
          </a:xfrm>
          <a:prstGeom prst="rect">
            <a:avLst/>
          </a:prstGeom>
        </p:spPr>
      </p:pic>
      <p:pic>
        <p:nvPicPr>
          <p:cNvPr id="9" name="Picture 8" descr="A graph with numbers and a red line&#10;&#10;AI-generated content may be incorrect.">
            <a:extLst>
              <a:ext uri="{FF2B5EF4-FFF2-40B4-BE49-F238E27FC236}">
                <a16:creationId xmlns:a16="http://schemas.microsoft.com/office/drawing/2014/main" id="{5E940B10-05DA-8D32-1DB6-12C7B1B82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24" y="2362952"/>
            <a:ext cx="5625723" cy="28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1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F3E6F82-836B-858F-ADED-19E9A71A0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FD4CD-6A66-18DB-C1B2-4A05B057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454924"/>
            <a:ext cx="8732520" cy="905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BRT (0.5% vs. 1.1%)</a:t>
            </a:r>
          </a:p>
        </p:txBody>
      </p:sp>
      <p:pic>
        <p:nvPicPr>
          <p:cNvPr id="11" name="Picture 10" descr="A graph with a bar and text&#10;&#10;AI-generated content may be incorrect.">
            <a:extLst>
              <a:ext uri="{FF2B5EF4-FFF2-40B4-BE49-F238E27FC236}">
                <a16:creationId xmlns:a16="http://schemas.microsoft.com/office/drawing/2014/main" id="{3B1EA71B-EF60-F60E-D860-D289E455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0" y="2362952"/>
            <a:ext cx="5567617" cy="2018261"/>
          </a:xfrm>
          <a:prstGeom prst="rect">
            <a:avLst/>
          </a:prstGeom>
        </p:spPr>
      </p:pic>
      <p:pic>
        <p:nvPicPr>
          <p:cNvPr id="14" name="Picture 13" descr="A graph with a bar&#10;&#10;AI-generated content may be incorrect.">
            <a:extLst>
              <a:ext uri="{FF2B5EF4-FFF2-40B4-BE49-F238E27FC236}">
                <a16:creationId xmlns:a16="http://schemas.microsoft.com/office/drawing/2014/main" id="{91D7FC37-D224-3B8D-A540-76CB45ACF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24" y="2362952"/>
            <a:ext cx="5625723" cy="20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6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3E6F82-836B-858F-ADED-19E9A71A0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750A9-D2DB-2C48-E4AB-6AF9D09E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454924"/>
            <a:ext cx="8732520" cy="905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Bus (2.2%vs 1.95%)</a:t>
            </a:r>
          </a:p>
        </p:txBody>
      </p:sp>
      <p:pic>
        <p:nvPicPr>
          <p:cNvPr id="5" name="Content Placeholder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A8C16DB0-A1A1-E831-3BBC-AA25F7647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740" y="2362952"/>
            <a:ext cx="5567617" cy="2018261"/>
          </a:xfrm>
          <a:prstGeom prst="rect">
            <a:avLst/>
          </a:prstGeom>
        </p:spPr>
      </p:pic>
      <p:pic>
        <p:nvPicPr>
          <p:cNvPr id="7" name="Picture 6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BB58F2B2-D64B-0DED-A2D8-C65A8C9D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24" y="2362952"/>
            <a:ext cx="5625723" cy="187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9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9788-C975-0677-4293-1E4E6B77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64FD-E551-7A1C-9A9F-3EC66AC0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Metro gives priority (no trips being double-counted).</a:t>
            </a:r>
          </a:p>
          <a:p>
            <a:r>
              <a:rPr lang="en-US" dirty="0">
                <a:solidFill>
                  <a:srgbClr val="FF0000"/>
                </a:solidFill>
              </a:rPr>
              <a:t>Percentage calculation? Focuses?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7701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2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129</Words>
  <Application>Microsoft Macintosh PowerPoint</Application>
  <PresentationFormat>Widescreen</PresentationFormat>
  <Paragraphs>25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Neue Haas Grotesk Text Pro</vt:lpstr>
      <vt:lpstr>Times New Roman</vt:lpstr>
      <vt:lpstr>VanillaVTI</vt:lpstr>
      <vt:lpstr>Mexico City Mode comparison </vt:lpstr>
      <vt:lpstr>Single mode trip </vt:lpstr>
      <vt:lpstr>2007 vs 2017 single mode trip distribution</vt:lpstr>
      <vt:lpstr>Single-trip Metro vs multimodal Metro (2007)</vt:lpstr>
      <vt:lpstr>Single-trip Metro vs multimodal Metro (2017)</vt:lpstr>
      <vt:lpstr>Metro multimodal trip comparison</vt:lpstr>
      <vt:lpstr>BRT (0.5% vs. 1.1%)</vt:lpstr>
      <vt:lpstr>Bus (2.2%vs 1.95%)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Zhanchao Yang</dc:creator>
  <cp:lastModifiedBy>Zhanchao Yang</cp:lastModifiedBy>
  <cp:revision>11</cp:revision>
  <dcterms:created xsi:type="dcterms:W3CDTF">2025-08-24T16:09:38Z</dcterms:created>
  <dcterms:modified xsi:type="dcterms:W3CDTF">2025-08-24T19:17:20Z</dcterms:modified>
</cp:coreProperties>
</file>