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01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27C8-2D11-06D0-A9A8-D50749435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8CC8E-EFFF-F6E7-CFB4-2535835D7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334AC-4B9F-632D-2DEC-ACCA287F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E753-CDEA-F74A-B0A9-59BF1C804280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309E5-47DD-CE8E-5A29-2A28835F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F4226-1A78-3788-077F-E4F1E443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4715-166A-BB4D-8B1F-FADD8336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4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D53F-66D4-AA70-7C61-CD18D212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5B05D-79B7-BA6D-975F-480E14798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BB51-BAA7-713C-C851-475A2394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E753-CDEA-F74A-B0A9-59BF1C804280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50388-2A20-943D-A2FB-98A0B9D4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83C0-73F7-E086-94DC-C60460CE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4715-166A-BB4D-8B1F-FADD8336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5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E1AAA-4AFD-9E6C-50E0-91CC1685F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DB239-3E88-3250-DA28-5DB8759A8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9ED3-31E5-F8C6-2C28-3C24EAAE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E753-CDEA-F74A-B0A9-59BF1C804280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B0793-B092-BE7D-41B2-F518F74F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30C76-8F09-AB89-586F-0DF5FC58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4715-166A-BB4D-8B1F-FADD8336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9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797A-DC8E-6655-1D08-F1614E54D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D710D-EF15-8183-4CF3-18A15050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41BC7-1022-91E2-0B58-DA1E8D83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E753-CDEA-F74A-B0A9-59BF1C804280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616B6-AECD-E985-752C-F646828E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70692-C63D-820C-4276-56CAE5F0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4715-166A-BB4D-8B1F-FADD8336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1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4074-3B66-31E6-5663-629F616E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D9ADA-A8DD-F895-9D5D-FDB570975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76D9F-352E-B64E-93A0-2B706315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E753-CDEA-F74A-B0A9-59BF1C804280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DC21B-B6BD-3506-1569-FD56D59C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85B19-CF1E-F3ED-4858-7ECB2521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4715-166A-BB4D-8B1F-FADD8336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3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DCEB-4DD4-57A3-D47F-690FEA97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A2472-C260-D07C-1252-9649F54A7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5C631-7CE2-770B-A0A7-E3360A4D5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940F2-2EFD-3B09-6500-CF574BEE0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E753-CDEA-F74A-B0A9-59BF1C804280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323C5-A818-6829-6C7C-E10E2183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11D5E-8232-7FBF-EF9B-613D5262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4715-166A-BB4D-8B1F-FADD8336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26F6-1804-33A5-4074-1A401C1AF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69B5F-A3DB-6ADE-9123-9A45D3ABC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6D491-470C-5B79-A89F-2DA938DEC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36981-1185-E206-3020-3A6065B79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6D5A4-A92F-F799-32BE-E418F853C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147496-D921-9D0B-EB09-182F75B2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E753-CDEA-F74A-B0A9-59BF1C804280}" type="datetimeFigureOut">
              <a:rPr lang="en-US" smtClean="0"/>
              <a:t>7/14/25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FFFA8-BE30-6BD3-DBAA-8EE4839D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21461-DA1B-765E-BAB0-D52981A8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4715-166A-BB4D-8B1F-FADD8336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3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4E4E-0994-9EAC-310D-845FB9B0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22C4A-8CA7-7F82-E83A-8C8D602E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E753-CDEA-F74A-B0A9-59BF1C804280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59756-8101-BED1-D4B9-4EE40627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19C6F-E0C0-B1CB-5C13-7D97168B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4715-166A-BB4D-8B1F-FADD8336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3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CCF33-D1E3-A4E5-CCAB-11F7E38A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E753-CDEA-F74A-B0A9-59BF1C804280}" type="datetimeFigureOut">
              <a:rPr lang="en-US" smtClean="0"/>
              <a:t>7/14/25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56AF9-BEBA-6ACB-9088-A63C4F17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82460-6F54-D7A6-0AF0-BE4CCD0E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4715-166A-BB4D-8B1F-FADD8336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1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14F3-A7EC-C276-A5F2-A478FACB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4DAEB-130D-C403-2416-9FECEB2E4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993C7-077E-40CA-0479-5DFA132CF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39A33-9E05-8E70-0421-6F07E578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E753-CDEA-F74A-B0A9-59BF1C804280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9D5EB-D3E2-FD71-CC5E-04DC8610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0D4E3-7EB1-9764-BB49-9CFE405E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4715-166A-BB4D-8B1F-FADD8336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0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9351-FE31-D0C8-DB26-E4F1DDAE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766D2-BB98-1CA6-3766-C1C147B23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50AD9-45FB-514A-FB1B-CB8EE9765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04133-3C69-9B0F-E1D3-B30CF848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4E753-CDEA-F74A-B0A9-59BF1C804280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4107-4154-8A80-08DB-778415D6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DB1FB-F92E-EC1E-97C1-AFC7ECD2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4715-166A-BB4D-8B1F-FADD8336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11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0B495-1B5C-76B1-2FB7-1E991951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270AD-C8E3-009C-3388-2687A918C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0C1D3-ECF2-FFA4-5FE9-9879A5B29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4E753-CDEA-F74A-B0A9-59BF1C804280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55F71-EA02-0E0F-FAFF-E776C3159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B8F6-8631-5AFC-2651-A55A918FE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84715-166A-BB4D-8B1F-FADD8336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4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8C77-64D5-5947-B69D-2D66F1517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Non-support Perception Portrait Cluster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2563E-1A22-F30D-8F74-332A69312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593" y="4327252"/>
            <a:ext cx="9144000" cy="560059"/>
          </a:xfrm>
        </p:spPr>
        <p:txBody>
          <a:bodyPr/>
          <a:lstStyle/>
          <a:p>
            <a:r>
              <a:rPr lang="en-US" dirty="0"/>
              <a:t>Zhanchao Yang</a:t>
            </a:r>
          </a:p>
        </p:txBody>
      </p:sp>
    </p:spTree>
    <p:extLst>
      <p:ext uri="{BB962C8B-B14F-4D97-AF65-F5344CB8AC3E}">
        <p14:creationId xmlns:p14="http://schemas.microsoft.com/office/powerpoint/2010/main" val="316911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017D-B914-A854-2094-127505ED2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Class Analysis (clustering)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DEEB-D419-E52A-C626-4213C9D1B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option: k = 3/ k = 2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CE02F6-0C13-F9B6-EA6A-18A7AC2205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4" t="2648" r="1574" b="3530"/>
          <a:stretch>
            <a:fillRect/>
          </a:stretch>
        </p:blipFill>
        <p:spPr>
          <a:xfrm>
            <a:off x="945930" y="2606566"/>
            <a:ext cx="8345215" cy="26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1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E50967DE-3E4F-1E3F-25D7-75070DA49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61" r="2443" b="6821"/>
          <a:stretch>
            <a:fillRect/>
          </a:stretch>
        </p:blipFill>
        <p:spPr>
          <a:xfrm>
            <a:off x="0" y="611680"/>
            <a:ext cx="8723587" cy="624632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ED5924A-979D-FA5A-E45A-455539F8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3269"/>
            <a:ext cx="10515600" cy="1325563"/>
          </a:xfrm>
        </p:spPr>
        <p:txBody>
          <a:bodyPr/>
          <a:lstStyle/>
          <a:p>
            <a:r>
              <a:rPr lang="en-US" dirty="0"/>
              <a:t>K = 3;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B5FBF-A408-B572-3E4C-402E85D7DDD5}"/>
              </a:ext>
            </a:extLst>
          </p:cNvPr>
          <p:cNvSpPr txBox="1"/>
          <p:nvPr/>
        </p:nvSpPr>
        <p:spPr>
          <a:xfrm>
            <a:off x="9007365" y="3411674"/>
            <a:ext cx="282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Deem metro will not make their lives better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350BD-49E4-4B58-F3AF-C534F97CDA53}"/>
              </a:ext>
            </a:extLst>
          </p:cNvPr>
          <p:cNvSpPr txBox="1"/>
          <p:nvPr/>
        </p:nvSpPr>
        <p:spPr>
          <a:xfrm>
            <a:off x="9101958" y="5147441"/>
            <a:ext cx="2827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will increase, except commuting time will decrease, and local businesses will remain unchanged.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344B09-F745-31DD-D1F9-260AEFA5CC3D}"/>
              </a:ext>
            </a:extLst>
          </p:cNvPr>
          <p:cNvSpPr txBox="1"/>
          <p:nvPr/>
        </p:nvSpPr>
        <p:spPr>
          <a:xfrm>
            <a:off x="9007365" y="1052294"/>
            <a:ext cx="282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</a:t>
            </a:r>
          </a:p>
        </p:txBody>
      </p:sp>
    </p:spTree>
    <p:extLst>
      <p:ext uri="{BB962C8B-B14F-4D97-AF65-F5344CB8AC3E}">
        <p14:creationId xmlns:p14="http://schemas.microsoft.com/office/powerpoint/2010/main" val="2589208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2E8B8-0173-BAEB-480D-6B758DFC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25" y="0"/>
            <a:ext cx="3429000" cy="1078432"/>
          </a:xfrm>
        </p:spPr>
        <p:txBody>
          <a:bodyPr anchor="b">
            <a:normAutofit/>
          </a:bodyPr>
          <a:lstStyle/>
          <a:p>
            <a:r>
              <a:rPr lang="en-US" sz="5400" dirty="0"/>
              <a:t>K = 2,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D59C4C7D-E204-9FB0-055C-A8FCBB63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095"/>
          <a:stretch>
            <a:fillRect/>
          </a:stretch>
        </p:blipFill>
        <p:spPr>
          <a:xfrm>
            <a:off x="4674108" y="1522692"/>
            <a:ext cx="6903720" cy="469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6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8F00-8EE0-E82F-BDE4-401AD241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5" name="Content Placeholder 4" descr="A graph with a line and a number of clusters&#10;&#10;AI-generated content may be incorrect.">
            <a:extLst>
              <a:ext uri="{FF2B5EF4-FFF2-40B4-BE49-F238E27FC236}">
                <a16:creationId xmlns:a16="http://schemas.microsoft.com/office/drawing/2014/main" id="{1EC7C642-5638-5131-5F60-1E2984C01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531" y="1690688"/>
            <a:ext cx="5874306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D49445A-C83F-2718-7DDA-304BF9A339BE}"/>
              </a:ext>
            </a:extLst>
          </p:cNvPr>
          <p:cNvSpPr txBox="1">
            <a:spLocks/>
          </p:cNvSpPr>
          <p:nvPr/>
        </p:nvSpPr>
        <p:spPr>
          <a:xfrm>
            <a:off x="7025640" y="22019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5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8E564A-CCE0-E568-BCF5-8A560AC75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848248"/>
              </p:ext>
            </p:extLst>
          </p:nvPr>
        </p:nvGraphicFramePr>
        <p:xfrm>
          <a:off x="294289" y="367863"/>
          <a:ext cx="11729543" cy="62016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1339">
                  <a:extLst>
                    <a:ext uri="{9D8B030D-6E8A-4147-A177-3AD203B41FA5}">
                      <a16:colId xmlns:a16="http://schemas.microsoft.com/office/drawing/2014/main" val="2369494511"/>
                    </a:ext>
                  </a:extLst>
                </a:gridCol>
                <a:gridCol w="1167931">
                  <a:extLst>
                    <a:ext uri="{9D8B030D-6E8A-4147-A177-3AD203B41FA5}">
                      <a16:colId xmlns:a16="http://schemas.microsoft.com/office/drawing/2014/main" val="2116115677"/>
                    </a:ext>
                  </a:extLst>
                </a:gridCol>
                <a:gridCol w="912204">
                  <a:extLst>
                    <a:ext uri="{9D8B030D-6E8A-4147-A177-3AD203B41FA5}">
                      <a16:colId xmlns:a16="http://schemas.microsoft.com/office/drawing/2014/main" val="1017737304"/>
                    </a:ext>
                  </a:extLst>
                </a:gridCol>
                <a:gridCol w="1072964">
                  <a:extLst>
                    <a:ext uri="{9D8B030D-6E8A-4147-A177-3AD203B41FA5}">
                      <a16:colId xmlns:a16="http://schemas.microsoft.com/office/drawing/2014/main" val="4239652928"/>
                    </a:ext>
                  </a:extLst>
                </a:gridCol>
                <a:gridCol w="1233727">
                  <a:extLst>
                    <a:ext uri="{9D8B030D-6E8A-4147-A177-3AD203B41FA5}">
                      <a16:colId xmlns:a16="http://schemas.microsoft.com/office/drawing/2014/main" val="2113397971"/>
                    </a:ext>
                  </a:extLst>
                </a:gridCol>
                <a:gridCol w="1072964">
                  <a:extLst>
                    <a:ext uri="{9D8B030D-6E8A-4147-A177-3AD203B41FA5}">
                      <a16:colId xmlns:a16="http://schemas.microsoft.com/office/drawing/2014/main" val="526323057"/>
                    </a:ext>
                  </a:extLst>
                </a:gridCol>
                <a:gridCol w="965792">
                  <a:extLst>
                    <a:ext uri="{9D8B030D-6E8A-4147-A177-3AD203B41FA5}">
                      <a16:colId xmlns:a16="http://schemas.microsoft.com/office/drawing/2014/main" val="4137623859"/>
                    </a:ext>
                  </a:extLst>
                </a:gridCol>
                <a:gridCol w="1233727">
                  <a:extLst>
                    <a:ext uri="{9D8B030D-6E8A-4147-A177-3AD203B41FA5}">
                      <a16:colId xmlns:a16="http://schemas.microsoft.com/office/drawing/2014/main" val="1538459632"/>
                    </a:ext>
                  </a:extLst>
                </a:gridCol>
                <a:gridCol w="1072964">
                  <a:extLst>
                    <a:ext uri="{9D8B030D-6E8A-4147-A177-3AD203B41FA5}">
                      <a16:colId xmlns:a16="http://schemas.microsoft.com/office/drawing/2014/main" val="161122285"/>
                    </a:ext>
                  </a:extLst>
                </a:gridCol>
                <a:gridCol w="912204">
                  <a:extLst>
                    <a:ext uri="{9D8B030D-6E8A-4147-A177-3AD203B41FA5}">
                      <a16:colId xmlns:a16="http://schemas.microsoft.com/office/drawing/2014/main" val="3437331437"/>
                    </a:ext>
                  </a:extLst>
                </a:gridCol>
                <a:gridCol w="1233727">
                  <a:extLst>
                    <a:ext uri="{9D8B030D-6E8A-4147-A177-3AD203B41FA5}">
                      <a16:colId xmlns:a16="http://schemas.microsoft.com/office/drawing/2014/main" val="2408264836"/>
                    </a:ext>
                  </a:extLst>
                </a:gridCol>
              </a:tblGrid>
              <a:tr h="3262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 (%)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5529" marR="75529" marT="0" marB="0"/>
                </a:tc>
                <a:extLst>
                  <a:ext uri="{0D108BD9-81ED-4DB2-BD59-A6C34878D82A}">
                    <a16:rowId xmlns:a16="http://schemas.microsoft.com/office/drawing/2014/main" val="995996261"/>
                  </a:ext>
                </a:extLst>
              </a:tr>
              <a:tr h="6165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 err="1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housingvalues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100; 0; 0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100; 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50; 33.3; 16.7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66.7; 33.3;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62.5; 25; 12.5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33.3; 66.7;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100; 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87.5; 12.5;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100; 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0; 100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extLst>
                  <a:ext uri="{0D108BD9-81ED-4DB2-BD59-A6C34878D82A}">
                    <a16:rowId xmlns:a16="http://schemas.microsoft.com/office/drawing/2014/main" val="3737052374"/>
                  </a:ext>
                </a:extLst>
              </a:tr>
              <a:tr h="6165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safety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100; 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100; 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83.3; 16.7;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0; 100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12.5; 37.5; 50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100;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33.3; 66.7;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50; 25; 25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0; 100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33.3; 66.7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extLst>
                  <a:ext uri="{0D108BD9-81ED-4DB2-BD59-A6C34878D82A}">
                    <a16:rowId xmlns:a16="http://schemas.microsoft.com/office/drawing/2014/main" val="4034218872"/>
                  </a:ext>
                </a:extLst>
              </a:tr>
              <a:tr h="6165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expense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33.3; 33.3; 33.3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100; 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66.7; 33.3;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66.7; 33.3;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87.5; 12.5;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16.7; 83.3;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66.7; 33.3;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75; 25;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0; 100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33.3; 33.3; 33.3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extLst>
                  <a:ext uri="{0D108BD9-81ED-4DB2-BD59-A6C34878D82A}">
                    <a16:rowId xmlns:a16="http://schemas.microsoft.com/office/drawing/2014/main" val="248182766"/>
                  </a:ext>
                </a:extLst>
              </a:tr>
              <a:tr h="6165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business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66.7; 33.3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100; 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66.7; 33.3;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66.7; 33.3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75; 12.5; 12.5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83.3; 16.7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33.3; 66.7;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75; 25;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0; 100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0; 100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extLst>
                  <a:ext uri="{0D108BD9-81ED-4DB2-BD59-A6C34878D82A}">
                    <a16:rowId xmlns:a16="http://schemas.microsoft.com/office/drawing/2014/main" val="2387023232"/>
                  </a:ext>
                </a:extLst>
              </a:tr>
              <a:tr h="6165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Public transit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0; 100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100; 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100; 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100; 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37.5; 62.5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66.7; 33.3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66.7; 33.3;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62.5; 37.5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50; 50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0; 100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extLst>
                  <a:ext uri="{0D108BD9-81ED-4DB2-BD59-A6C34878D82A}">
                    <a16:rowId xmlns:a16="http://schemas.microsoft.com/office/drawing/2014/main" val="4065685560"/>
                  </a:ext>
                </a:extLst>
              </a:tr>
              <a:tr h="6165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time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33.3; 66.7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66.7; 33.3;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16.7; 83.3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33.3; 66.7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37.5; 37.5; 25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66.7; 33.3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0; 100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37.5; 50; 12.5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100;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33.3; 66.7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extLst>
                  <a:ext uri="{0D108BD9-81ED-4DB2-BD59-A6C34878D82A}">
                    <a16:rowId xmlns:a16="http://schemas.microsoft.com/office/drawing/2014/main" val="691498505"/>
                  </a:ext>
                </a:extLst>
              </a:tr>
              <a:tr h="6165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noise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100; 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100; 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100; 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100; 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100; 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100;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33.3; 66.7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100; 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50; 50;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100; 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extLst>
                  <a:ext uri="{0D108BD9-81ED-4DB2-BD59-A6C34878D82A}">
                    <a16:rowId xmlns:a16="http://schemas.microsoft.com/office/drawing/2014/main" val="3729999886"/>
                  </a:ext>
                </a:extLst>
              </a:tr>
              <a:tr h="6165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Public space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100; 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100; 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33.3; 16.7; 50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33.3; 33.3; 33.3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12.5; 87.5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33.3; 66.7;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33.3; 33.3; 33.3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12.5; 87.5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50; 50;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0; 100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extLst>
                  <a:ext uri="{0D108BD9-81ED-4DB2-BD59-A6C34878D82A}">
                    <a16:rowId xmlns:a16="http://schemas.microsoft.com/office/drawing/2014/main" val="213565063"/>
                  </a:ext>
                </a:extLst>
              </a:tr>
              <a:tr h="6165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Housing project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100; 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66.7; 33.3;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50; 50;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66.7; 33.3;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100; 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100;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100; 0; 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0; 25; 75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50; 50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0; 0; 100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extLst>
                  <a:ext uri="{0D108BD9-81ED-4DB2-BD59-A6C34878D82A}">
                    <a16:rowId xmlns:a16="http://schemas.microsoft.com/office/drawing/2014/main" val="3688932231"/>
                  </a:ext>
                </a:extLst>
              </a:tr>
              <a:tr h="3262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count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3 (6.7%)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3 (6.7%)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6 (13.4%)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3 (6.7%)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8 (17.8%)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6 (13.4%)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3 (6.7%)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8 (17.8%)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2 (4.44%)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3 (6.7%)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75529" marR="75529" marT="0" marB="0"/>
                </a:tc>
                <a:extLst>
                  <a:ext uri="{0D108BD9-81ED-4DB2-BD59-A6C34878D82A}">
                    <a16:rowId xmlns:a16="http://schemas.microsoft.com/office/drawing/2014/main" val="722354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59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E1FB2-7C33-6231-0FF3-21584650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7" y="121454"/>
            <a:ext cx="4036334" cy="1583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Hierarchical clustering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52F168-8AD7-EFA6-F668-8E0F1038E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017528"/>
              </p:ext>
            </p:extLst>
          </p:nvPr>
        </p:nvGraphicFramePr>
        <p:xfrm>
          <a:off x="5738287" y="545027"/>
          <a:ext cx="6440078" cy="5767310"/>
        </p:xfrm>
        <a:graphic>
          <a:graphicData uri="http://schemas.openxmlformats.org/drawingml/2006/table">
            <a:tbl>
              <a:tblPr firstRow="1" firstCol="1" bandRow="1"/>
              <a:tblGrid>
                <a:gridCol w="1545382">
                  <a:extLst>
                    <a:ext uri="{9D8B030D-6E8A-4147-A177-3AD203B41FA5}">
                      <a16:colId xmlns:a16="http://schemas.microsoft.com/office/drawing/2014/main" val="1932791286"/>
                    </a:ext>
                  </a:extLst>
                </a:gridCol>
                <a:gridCol w="2476255">
                  <a:extLst>
                    <a:ext uri="{9D8B030D-6E8A-4147-A177-3AD203B41FA5}">
                      <a16:colId xmlns:a16="http://schemas.microsoft.com/office/drawing/2014/main" val="1065948443"/>
                    </a:ext>
                  </a:extLst>
                </a:gridCol>
                <a:gridCol w="2418441">
                  <a:extLst>
                    <a:ext uri="{9D8B030D-6E8A-4147-A177-3AD203B41FA5}">
                      <a16:colId xmlns:a16="http://schemas.microsoft.com/office/drawing/2014/main" val="3814186191"/>
                    </a:ext>
                  </a:extLst>
                </a:gridCol>
              </a:tblGrid>
              <a:tr h="47717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i="0" u="none" strike="noStrike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 (%)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i="0" u="none" strike="noStrike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i="0" u="none" strike="noStrike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301931"/>
                  </a:ext>
                </a:extLst>
              </a:tr>
              <a:tr h="47717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i="0" u="none" strike="noStrike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Property values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i="0" u="none" strike="noStrike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70.3, 16.2, 13.5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i="0" u="none" strike="noStrike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50, 50, 0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646729"/>
                  </a:ext>
                </a:extLst>
              </a:tr>
              <a:tr h="477178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safety</a:t>
                      </a: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i="0" u="none" strike="noStrike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45.9, 21.6, 32.4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i="0" u="none" strike="noStrike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0, 87.5, 12.5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160570"/>
                  </a:ext>
                </a:extLst>
              </a:tr>
              <a:tr h="47717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i="0" u="none" strike="noStrike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Living expense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i="0" u="none" strike="noStrike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70.3, 21.6, 8.1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i="0" u="none" strike="noStrike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12.5, 75, 12.5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834496"/>
                  </a:ext>
                </a:extLst>
              </a:tr>
              <a:tr h="477178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commercial</a:t>
                      </a: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i="0" u="none" strike="noStrike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54.1, 27, 18.9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i="0" u="none" strike="noStrike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0, 75, 25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533727"/>
                  </a:ext>
                </a:extLst>
              </a:tr>
              <a:tr h="477178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Public transit</a:t>
                      </a: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i="0" u="none" strike="noStrike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37.8, 21.6, 40.5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i="0" u="none" strike="noStrike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0, 75, 25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743822"/>
                  </a:ext>
                </a:extLst>
              </a:tr>
              <a:tr h="477178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i="0" u="none" strike="noStrike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21.6, 32.4, 45.9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i="0" u="none" strike="noStrike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0, 75, 25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244427"/>
                  </a:ext>
                </a:extLst>
              </a:tr>
              <a:tr h="477178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(noise)</a:t>
                      </a: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i="0" u="none" strike="noStrike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91.9, 2.7, 5.4</a:t>
                      </a:r>
                      <a:endParaRPr lang="en-US" sz="3600" b="0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i="0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12.5, 87.5, 0</a:t>
                      </a:r>
                      <a:endParaRPr lang="en-US" sz="36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334256"/>
                  </a:ext>
                </a:extLst>
              </a:tr>
              <a:tr h="477178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Public space</a:t>
                      </a: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i="0" u="none" strike="noStrike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29.7, 13.5, 56.8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i="0" u="none" strike="noStrike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25, 62.5, 12.5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092724"/>
                  </a:ext>
                </a:extLst>
              </a:tr>
              <a:tr h="477178">
                <a:tc>
                  <a:txBody>
                    <a:bodyPr/>
                    <a:lstStyle/>
                    <a:p>
                      <a:pPr marL="0" marR="0" algn="l" defTabSz="914400" rtl="0" eaLnBrk="1" fontAlgn="t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New project</a:t>
                      </a: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i="0" u="none" strike="noStrike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56.8, 16.2, 27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i="0" u="none" strike="noStrike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0, 100, 0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679783"/>
                  </a:ext>
                </a:extLst>
              </a:tr>
              <a:tr h="47717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i="0" u="none" strike="noStrike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count</a:t>
                      </a:r>
                      <a:endParaRPr lang="en-US" sz="3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i="0" u="none" strike="noStrike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37 (82.2%)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b="0" i="0" u="none" strike="noStrike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8 (17.8%)</a:t>
                      </a:r>
                      <a:endParaRPr lang="en-US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989" marR="136989" marT="19026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7957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2831C5-E6EF-3280-0896-0BCF579ED255}"/>
              </a:ext>
            </a:extLst>
          </p:cNvPr>
          <p:cNvSpPr txBox="1"/>
          <p:nvPr/>
        </p:nvSpPr>
        <p:spPr>
          <a:xfrm>
            <a:off x="731521" y="2017986"/>
            <a:ext cx="4471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1: Mixed opinion (not significant and noticeable); Renting, living expense, and noise pollution are expected to 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 2: highly rated unchanged, with some variation (noticeable toward increase)</a:t>
            </a:r>
          </a:p>
        </p:txBody>
      </p:sp>
    </p:spTree>
    <p:extLst>
      <p:ext uri="{BB962C8B-B14F-4D97-AF65-F5344CB8AC3E}">
        <p14:creationId xmlns:p14="http://schemas.microsoft.com/office/powerpoint/2010/main" val="365382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735</Words>
  <Application>Microsoft Macintosh PowerPoint</Application>
  <PresentationFormat>Widescreen</PresentationFormat>
  <Paragraphs>168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</vt:lpstr>
      <vt:lpstr>Office Theme</vt:lpstr>
      <vt:lpstr>Non-support Perception Portrait Cluster Analysis</vt:lpstr>
      <vt:lpstr>Latent Class Analysis (clustering)</vt:lpstr>
      <vt:lpstr>K = 3;</vt:lpstr>
      <vt:lpstr>K = 2,</vt:lpstr>
      <vt:lpstr>K-means </vt:lpstr>
      <vt:lpstr>PowerPoint Presentation</vt:lpstr>
      <vt:lpstr>Hierarchical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Zhanchao Yang</dc:creator>
  <cp:lastModifiedBy>Zhanchao Yang</cp:lastModifiedBy>
  <cp:revision>12</cp:revision>
  <dcterms:created xsi:type="dcterms:W3CDTF">2025-07-14T23:00:22Z</dcterms:created>
  <dcterms:modified xsi:type="dcterms:W3CDTF">2025-07-15T02:13:17Z</dcterms:modified>
</cp:coreProperties>
</file>