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622A-5E4F-C406-0776-8CBE8FFE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6A91F5-5DCC-FADE-AF4F-80D8FAF3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34D77-4BD8-E924-39C0-4C807268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2D3AB9-6FB5-D278-6FAB-4FFD80EA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7193C-A00F-31A4-392D-D8A7C43D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4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19970-39EB-3E8D-A806-70C02231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0C1DF4-03B2-BB0C-8BF6-F8EDCD481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C4D7C-CEF2-E627-BB3A-A3E2D1E1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EA8E0-B9BF-5284-0832-148FA1C1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97F1E-B5DE-F54B-B9A6-D8062BD1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1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F2FDC9-2276-AB29-FAD1-D3719A298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EFA900-E4E7-9039-8CB1-5ADCDF41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C72D-57C7-9DE3-12F9-25A98F1F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33F33-1858-E246-3E92-11B122B2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39F3A-D4AA-C0AE-15F4-2A70222A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37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25798-6B8D-66C3-1789-EAB0750C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B80FA-B072-EB28-CDC1-87CD4755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E843-3F69-8A57-8E7A-0B351681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13D1-7C83-9742-5B00-0A481071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74ECA-64FF-F757-E9E5-F164D28A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96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0BE77-335C-77EE-25D9-6C4D32B0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89857-0164-56F1-2D2F-7156CC326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29EA6-65DD-49A7-DB73-A5A9D0CE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9AD87-4D98-1F15-A959-31E10A8A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6C144-1E44-38BC-3CE8-B5E0B8D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74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3FC7-1F8E-10E9-1398-F71AE420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EF9C9-8B2F-0D26-FF0C-E3B200EE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80B069-72F3-080B-6CD1-EEB392D22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BFCE0F-B35E-6582-4F00-EB13A0AB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D9C99-D773-6C6C-B526-189A6F82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A16D4D-B9FD-F4AC-F514-40058B02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4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1FE94-4C78-F61A-F448-8294E558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3827C-8C14-F99F-3582-CE63506E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A86484-7653-B7D2-C04C-731C27E6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DF1D74-3E47-544C-F12F-B62663856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826CB6-30E2-3E9C-8FA6-7A35F1919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434F24-179C-CDCD-E48E-9915BD5C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CDE745-575C-A7CD-9C20-2CC3BC06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972766-6947-D374-FB1A-59B591DF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3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E645F-7E83-32D9-DF47-3022B56A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AC5315-95EE-BDCC-2ABE-1466656E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DEDDE1-5681-9F9A-AE33-C3686BD4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2AC9D0-4418-B39A-E1AD-0D595F1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E34F96-1CA3-8140-65CD-CAB2F2C9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47320D-B318-8C85-E9E2-B8ED3C3B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525A6-3D45-F7FD-AF1B-6F45D870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3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2FD1E-2815-5E8D-D9A3-F78BADA1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6660A-2E3C-9E41-F700-1263ACFE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82C3D7-8B86-174F-DBA3-A81C5E93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FE20A-38CD-9E2C-5DC3-18919891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49B6D-924A-7314-5210-E74BADDA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D15368-F7AA-0AEB-53BC-1FED59F0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80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177A-F20E-99E0-C888-FE1A6613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328FBF-9483-EB27-903C-EB6E74FC9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9B75DC-85FA-7D18-4A44-4899B7C41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BE8AB6-DFCE-B3DD-2303-786EC9CA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655D5-DEF0-130B-B050-9747F87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442A6-B136-F3B8-D4F6-420BD19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0F97F5-B7D0-2645-0C59-B843123F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42149-96C3-3BD5-4EBC-99BD8A03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D9B7E-1886-5F27-FF1B-0EEB274A4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680DF-76FC-4FCE-B578-D6528DFCC5FF}" type="datetimeFigureOut">
              <a:rPr lang="es-CO" smtClean="0"/>
              <a:t>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668A-4800-1842-2B26-F1FDC0B8D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15B2F1-F161-811A-D7E2-8D2D39CB1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DB793-5C83-409D-A4CD-821A5D7776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21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0DAF3F-D815-D727-63F1-2FD40B5E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3" y="164903"/>
            <a:ext cx="4391638" cy="2162477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512B2D6-5892-50B4-0AEA-B4438BAF9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54890"/>
              </p:ext>
            </p:extLst>
          </p:nvPr>
        </p:nvGraphicFramePr>
        <p:xfrm>
          <a:off x="5277393" y="1468603"/>
          <a:ext cx="55357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875">
                  <a:extLst>
                    <a:ext uri="{9D8B030D-6E8A-4147-A177-3AD203B41FA5}">
                      <a16:colId xmlns:a16="http://schemas.microsoft.com/office/drawing/2014/main" val="437988801"/>
                    </a:ext>
                  </a:extLst>
                </a:gridCol>
                <a:gridCol w="2767875">
                  <a:extLst>
                    <a:ext uri="{9D8B030D-6E8A-4147-A177-3AD203B41FA5}">
                      <a16:colId xmlns:a16="http://schemas.microsoft.com/office/drawing/2014/main" val="782297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1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Transmilenio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6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Feeder</a:t>
                      </a:r>
                      <a:r>
                        <a:rPr lang="es-CO" dirty="0"/>
                        <a:t>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1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SITP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Transmicable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Cable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8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Dual </a:t>
                      </a:r>
                      <a:r>
                        <a:rPr lang="es-CO" dirty="0" err="1"/>
                        <a:t>service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4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Intermunicipal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Intermunicipal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2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27681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36059180-D4FD-68D0-D4E2-93D00E6B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6" y="2464525"/>
            <a:ext cx="4758301" cy="43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0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1EC7BD-97EC-5E4F-C977-9C36253C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" y="815855"/>
            <a:ext cx="10807337" cy="4835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DE72E9-88D1-B19C-C57E-5AD054DD003C}"/>
              </a:ext>
            </a:extLst>
          </p:cNvPr>
          <p:cNvSpPr txBox="1"/>
          <p:nvPr/>
        </p:nvSpPr>
        <p:spPr>
          <a:xfrm>
            <a:off x="1271452" y="278674"/>
            <a:ext cx="89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/>
              <a:t>Transportation</a:t>
            </a:r>
            <a:r>
              <a:rPr lang="es-CO" b="1" dirty="0"/>
              <a:t> </a:t>
            </a:r>
            <a:r>
              <a:rPr lang="es-CO" b="1" dirty="0" err="1"/>
              <a:t>mode</a:t>
            </a:r>
            <a:r>
              <a:rPr lang="es-CO" b="1" dirty="0"/>
              <a:t> </a:t>
            </a:r>
            <a:r>
              <a:rPr lang="es-CO" b="1" dirty="0" err="1"/>
              <a:t>before</a:t>
            </a:r>
            <a:r>
              <a:rPr lang="es-CO" b="1" dirty="0"/>
              <a:t> and </a:t>
            </a:r>
            <a:r>
              <a:rPr lang="es-CO" b="1" dirty="0" err="1"/>
              <a:t>during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pandemic</a:t>
            </a:r>
            <a:r>
              <a:rPr lang="es-CO" b="1" dirty="0"/>
              <a:t> COVID-19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9D1A75-E73C-D7F4-2AB8-C72D49D004EF}"/>
              </a:ext>
            </a:extLst>
          </p:cNvPr>
          <p:cNvSpPr txBox="1"/>
          <p:nvPr/>
        </p:nvSpPr>
        <p:spPr>
          <a:xfrm>
            <a:off x="11086011" y="3161211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BRT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74A355-A526-9E99-D6C4-11395A90D49E}"/>
              </a:ext>
            </a:extLst>
          </p:cNvPr>
          <p:cNvSpPr txBox="1"/>
          <p:nvPr/>
        </p:nvSpPr>
        <p:spPr>
          <a:xfrm>
            <a:off x="11068594" y="3850792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SITP</a:t>
            </a:r>
          </a:p>
        </p:txBody>
      </p:sp>
    </p:spTree>
    <p:extLst>
      <p:ext uri="{BB962C8B-B14F-4D97-AF65-F5344CB8AC3E}">
        <p14:creationId xmlns:p14="http://schemas.microsoft.com/office/powerpoint/2010/main" val="58278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13DE95-E9DC-B7DF-62BE-9462EECD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8" y="1847629"/>
            <a:ext cx="4839375" cy="1581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1DD7B3-19B9-9C5F-7867-FA85A8BD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38" y="2562276"/>
            <a:ext cx="5751195" cy="25829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EEB9A0-709A-82D6-0E1C-F577C34B287F}"/>
              </a:ext>
            </a:extLst>
          </p:cNvPr>
          <p:cNvSpPr txBox="1"/>
          <p:nvPr/>
        </p:nvSpPr>
        <p:spPr>
          <a:xfrm>
            <a:off x="1201783" y="418011"/>
            <a:ext cx="5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/>
              <a:t>Relationship</a:t>
            </a:r>
            <a:r>
              <a:rPr lang="es-CO" sz="2800" dirty="0"/>
              <a:t> 1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D05A198-8EB0-F125-BFE2-E192F3F29B6C}"/>
              </a:ext>
            </a:extLst>
          </p:cNvPr>
          <p:cNvSpPr/>
          <p:nvPr/>
        </p:nvSpPr>
        <p:spPr>
          <a:xfrm>
            <a:off x="5189013" y="1482012"/>
            <a:ext cx="744038" cy="281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5A3E23-BD65-E5F7-598A-EFD8791AB349}"/>
              </a:ext>
            </a:extLst>
          </p:cNvPr>
          <p:cNvSpPr txBox="1"/>
          <p:nvPr/>
        </p:nvSpPr>
        <p:spPr>
          <a:xfrm>
            <a:off x="676275" y="3971925"/>
            <a:ext cx="405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Hypotheses:</a:t>
            </a:r>
          </a:p>
          <a:p>
            <a:pPr marL="285750" indent="-285750">
              <a:buFontTx/>
              <a:buChar char="-"/>
            </a:pPr>
            <a:r>
              <a:rPr lang="en-US" noProof="0" dirty="0"/>
              <a:t>The more optimistic the person is the higher the probability is a renter</a:t>
            </a:r>
          </a:p>
          <a:p>
            <a:pPr marL="285750" indent="-285750">
              <a:buFontTx/>
              <a:buChar char="-"/>
            </a:pPr>
            <a:r>
              <a:rPr lang="en-US" noProof="0" dirty="0"/>
              <a:t>The more pessimistic the person is the higher the probability the person is an owner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B53EF5-51C5-FB79-EFD2-B075BA97A251}"/>
              </a:ext>
            </a:extLst>
          </p:cNvPr>
          <p:cNvSpPr txBox="1"/>
          <p:nvPr/>
        </p:nvSpPr>
        <p:spPr>
          <a:xfrm>
            <a:off x="6932273" y="370301"/>
            <a:ext cx="4057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Statistics </a:t>
            </a:r>
          </a:p>
          <a:p>
            <a:r>
              <a:rPr lang="en-US" noProof="0" dirty="0" err="1"/>
              <a:t>Bivarate</a:t>
            </a:r>
            <a:r>
              <a:rPr lang="en-US" noProof="0" dirty="0"/>
              <a:t> Tables</a:t>
            </a:r>
          </a:p>
          <a:p>
            <a:endParaRPr lang="en-US" dirty="0"/>
          </a:p>
          <a:p>
            <a:r>
              <a:rPr lang="en-US" noProof="0" dirty="0"/>
              <a:t>Regression models</a:t>
            </a:r>
          </a:p>
          <a:p>
            <a:r>
              <a:rPr lang="en-US" dirty="0"/>
              <a:t>- According to the dependent variable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2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8C9F-C273-E678-5015-3913E178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856C03F-4FE2-02AF-73B8-2D76D38C6A4E}"/>
              </a:ext>
            </a:extLst>
          </p:cNvPr>
          <p:cNvSpPr txBox="1"/>
          <p:nvPr/>
        </p:nvSpPr>
        <p:spPr>
          <a:xfrm>
            <a:off x="853440" y="313236"/>
            <a:ext cx="5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/>
              <a:t>Relationship</a:t>
            </a:r>
            <a:r>
              <a:rPr lang="es-CO" sz="2800" dirty="0"/>
              <a:t> 2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3D872-E853-77BF-9041-597D57B93235}"/>
              </a:ext>
            </a:extLst>
          </p:cNvPr>
          <p:cNvSpPr txBox="1"/>
          <p:nvPr/>
        </p:nvSpPr>
        <p:spPr>
          <a:xfrm>
            <a:off x="6827248" y="1785256"/>
            <a:ext cx="3849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Purpose</a:t>
            </a:r>
            <a:r>
              <a:rPr lang="es-CO" dirty="0"/>
              <a:t> of </a:t>
            </a:r>
            <a:r>
              <a:rPr lang="es-CO" dirty="0" err="1"/>
              <a:t>trip</a:t>
            </a:r>
            <a:r>
              <a:rPr lang="es-CO" dirty="0"/>
              <a:t>:</a:t>
            </a:r>
          </a:p>
          <a:p>
            <a:pPr algn="ctr"/>
            <a:r>
              <a:rPr lang="es-CO" dirty="0"/>
              <a:t> WORK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320987-B27C-7C51-5CDA-FB0E0D6C62D9}"/>
              </a:ext>
            </a:extLst>
          </p:cNvPr>
          <p:cNvSpPr txBox="1"/>
          <p:nvPr/>
        </p:nvSpPr>
        <p:spPr>
          <a:xfrm>
            <a:off x="676275" y="3971925"/>
            <a:ext cx="405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Hypotheses</a:t>
            </a:r>
            <a:r>
              <a:rPr lang="es-CO" dirty="0"/>
              <a:t>:</a:t>
            </a:r>
          </a:p>
          <a:p>
            <a:pPr marL="285750" indent="-285750">
              <a:buFontTx/>
              <a:buChar char="-"/>
            </a:pPr>
            <a:r>
              <a:rPr lang="es-CO" dirty="0" err="1"/>
              <a:t>Most</a:t>
            </a:r>
            <a:r>
              <a:rPr lang="es-CO" dirty="0"/>
              <a:t> </a:t>
            </a:r>
            <a:r>
              <a:rPr lang="es-CO" dirty="0" err="1"/>
              <a:t>residents</a:t>
            </a:r>
            <a:r>
              <a:rPr lang="es-CO" dirty="0"/>
              <a:t> are </a:t>
            </a:r>
            <a:r>
              <a:rPr lang="es-CO" dirty="0" err="1"/>
              <a:t>renters</a:t>
            </a:r>
            <a:endParaRPr lang="es-CO" dirty="0"/>
          </a:p>
          <a:p>
            <a:pPr marL="285750" indent="-285750">
              <a:buFontTx/>
              <a:buChar char="-"/>
            </a:pPr>
            <a:r>
              <a:rPr lang="es-CO" dirty="0" err="1"/>
              <a:t>They</a:t>
            </a:r>
            <a:r>
              <a:rPr lang="es-CO" dirty="0"/>
              <a:t> </a:t>
            </a:r>
            <a:r>
              <a:rPr lang="es-CO" dirty="0" err="1"/>
              <a:t>prefer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live</a:t>
            </a:r>
            <a:r>
              <a:rPr lang="es-CO" dirty="0"/>
              <a:t> </a:t>
            </a:r>
            <a:r>
              <a:rPr lang="es-CO" dirty="0" err="1"/>
              <a:t>close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mass</a:t>
            </a:r>
            <a:r>
              <a:rPr lang="es-CO" dirty="0"/>
              <a:t> </a:t>
            </a:r>
            <a:r>
              <a:rPr lang="es-CO" dirty="0" err="1"/>
              <a:t>transit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reduce </a:t>
            </a:r>
            <a:r>
              <a:rPr lang="es-CO" dirty="0" err="1"/>
              <a:t>travel</a:t>
            </a:r>
            <a:r>
              <a:rPr lang="es-CO" dirty="0"/>
              <a:t> times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8159EE-C2DB-9189-D0A4-BAB678691EAE}"/>
              </a:ext>
            </a:extLst>
          </p:cNvPr>
          <p:cNvSpPr txBox="1"/>
          <p:nvPr/>
        </p:nvSpPr>
        <p:spPr>
          <a:xfrm>
            <a:off x="6827248" y="2734057"/>
            <a:ext cx="3849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Renters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C4BA33-E85E-D693-8A64-7BC4432E1BAF}"/>
              </a:ext>
            </a:extLst>
          </p:cNvPr>
          <p:cNvSpPr txBox="1"/>
          <p:nvPr/>
        </p:nvSpPr>
        <p:spPr>
          <a:xfrm>
            <a:off x="676275" y="2108422"/>
            <a:ext cx="3849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Impacts</a:t>
            </a:r>
            <a:r>
              <a:rPr lang="es-CO" dirty="0"/>
              <a:t> of Metro Project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Housing</a:t>
            </a:r>
            <a:r>
              <a:rPr lang="es-CO" dirty="0"/>
              <a:t> </a:t>
            </a:r>
            <a:r>
              <a:rPr lang="es-CO" dirty="0" err="1"/>
              <a:t>rents</a:t>
            </a:r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4A0E82C-43E1-FACC-A914-0B142907183E}"/>
              </a:ext>
            </a:extLst>
          </p:cNvPr>
          <p:cNvSpPr/>
          <p:nvPr/>
        </p:nvSpPr>
        <p:spPr>
          <a:xfrm>
            <a:off x="4884212" y="1021888"/>
            <a:ext cx="1459437" cy="281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5D1306A-123E-DBEE-C836-AE03FF634979}"/>
              </a:ext>
            </a:extLst>
          </p:cNvPr>
          <p:cNvSpPr txBox="1"/>
          <p:nvPr/>
        </p:nvSpPr>
        <p:spPr>
          <a:xfrm>
            <a:off x="7027523" y="4132676"/>
            <a:ext cx="4057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Statistics </a:t>
            </a:r>
          </a:p>
          <a:p>
            <a:r>
              <a:rPr lang="en-US" noProof="0" dirty="0" err="1"/>
              <a:t>Bivarate</a:t>
            </a:r>
            <a:r>
              <a:rPr lang="en-US" noProof="0" dirty="0"/>
              <a:t> Tables</a:t>
            </a:r>
          </a:p>
          <a:p>
            <a:endParaRPr lang="en-US" dirty="0"/>
          </a:p>
          <a:p>
            <a:r>
              <a:rPr lang="en-US" noProof="0" dirty="0"/>
              <a:t>Regression models</a:t>
            </a:r>
          </a:p>
          <a:p>
            <a:r>
              <a:rPr lang="en-US" dirty="0"/>
              <a:t>- According to the dependent variable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14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E434A-E5DC-7270-89A9-A3BBA8AD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9F93425-7CBB-A299-BD86-5891202CA1BF}"/>
              </a:ext>
            </a:extLst>
          </p:cNvPr>
          <p:cNvSpPr txBox="1"/>
          <p:nvPr/>
        </p:nvSpPr>
        <p:spPr>
          <a:xfrm>
            <a:off x="853440" y="313236"/>
            <a:ext cx="5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/>
              <a:t>Relationship</a:t>
            </a:r>
            <a:r>
              <a:rPr lang="es-CO" sz="2800" dirty="0"/>
              <a:t> 3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116D2F-273C-B09F-59D3-1CF7F3DC3376}"/>
              </a:ext>
            </a:extLst>
          </p:cNvPr>
          <p:cNvSpPr txBox="1"/>
          <p:nvPr/>
        </p:nvSpPr>
        <p:spPr>
          <a:xfrm>
            <a:off x="676275" y="3971925"/>
            <a:ext cx="405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Hypotheses</a:t>
            </a:r>
            <a:r>
              <a:rPr lang="es-CO" dirty="0"/>
              <a:t>:</a:t>
            </a:r>
          </a:p>
          <a:p>
            <a:pPr marL="285750" indent="-285750">
              <a:buFontTx/>
              <a:buChar char="-"/>
            </a:pP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higher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income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higher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they</a:t>
            </a:r>
            <a:r>
              <a:rPr lang="es-CO" dirty="0"/>
              <a:t> are </a:t>
            </a:r>
            <a:r>
              <a:rPr lang="es-CO" dirty="0" err="1"/>
              <a:t>willing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pay</a:t>
            </a:r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642AB14-725C-BE1C-0F2E-16D98780CFB7}"/>
              </a:ext>
            </a:extLst>
          </p:cNvPr>
          <p:cNvSpPr/>
          <p:nvPr/>
        </p:nvSpPr>
        <p:spPr>
          <a:xfrm>
            <a:off x="5198537" y="1298113"/>
            <a:ext cx="1459437" cy="281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B2BFA7-21D2-741E-2101-BDB977BB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425"/>
          <a:stretch>
            <a:fillRect/>
          </a:stretch>
        </p:blipFill>
        <p:spPr>
          <a:xfrm>
            <a:off x="7228790" y="1695890"/>
            <a:ext cx="3382060" cy="1733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EF2C9F-08ED-9F6F-D4C4-34006D93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954"/>
          <a:stretch>
            <a:fillRect/>
          </a:stretch>
        </p:blipFill>
        <p:spPr>
          <a:xfrm>
            <a:off x="137086" y="2009657"/>
            <a:ext cx="4673040" cy="1091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390FDC5-169D-AFCE-9E5C-A2EC4C0C120D}"/>
              </a:ext>
            </a:extLst>
          </p:cNvPr>
          <p:cNvSpPr txBox="1"/>
          <p:nvPr/>
        </p:nvSpPr>
        <p:spPr>
          <a:xfrm>
            <a:off x="7457783" y="4433590"/>
            <a:ext cx="4057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Statistics </a:t>
            </a:r>
          </a:p>
          <a:p>
            <a:r>
              <a:rPr lang="en-US" noProof="0" dirty="0" err="1"/>
              <a:t>Bivarate</a:t>
            </a:r>
            <a:r>
              <a:rPr lang="en-US" noProof="0" dirty="0"/>
              <a:t> Tables</a:t>
            </a:r>
          </a:p>
          <a:p>
            <a:endParaRPr lang="en-US" dirty="0"/>
          </a:p>
          <a:p>
            <a:r>
              <a:rPr lang="en-US" noProof="0" dirty="0"/>
              <a:t>Regression models</a:t>
            </a:r>
          </a:p>
          <a:p>
            <a:r>
              <a:rPr lang="en-US" dirty="0"/>
              <a:t>- According to the dependent variable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47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724E-EA33-E167-A84F-67906AD2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51ADB1-DFFE-ADE0-23B9-B65707894FC6}"/>
              </a:ext>
            </a:extLst>
          </p:cNvPr>
          <p:cNvSpPr txBox="1"/>
          <p:nvPr/>
        </p:nvSpPr>
        <p:spPr>
          <a:xfrm>
            <a:off x="853440" y="313236"/>
            <a:ext cx="5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/>
              <a:t>Relationship</a:t>
            </a:r>
            <a:r>
              <a:rPr lang="es-CO" sz="2800" dirty="0"/>
              <a:t> 4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3C928B-3783-8122-0AE2-5A3E8BA544F7}"/>
              </a:ext>
            </a:extLst>
          </p:cNvPr>
          <p:cNvSpPr txBox="1"/>
          <p:nvPr/>
        </p:nvSpPr>
        <p:spPr>
          <a:xfrm>
            <a:off x="676275" y="3971925"/>
            <a:ext cx="405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Hypotheses</a:t>
            </a:r>
            <a:r>
              <a:rPr lang="es-CO" dirty="0"/>
              <a:t>:</a:t>
            </a:r>
          </a:p>
          <a:p>
            <a:pPr marL="285750" indent="-285750">
              <a:buFontTx/>
              <a:buChar char="-"/>
            </a:pP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posibility</a:t>
            </a:r>
            <a:r>
              <a:rPr lang="es-CO" dirty="0"/>
              <a:t> of modal shift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transportación </a:t>
            </a:r>
            <a:r>
              <a:rPr lang="es-CO" dirty="0" err="1"/>
              <a:t>modes</a:t>
            </a:r>
            <a:r>
              <a:rPr lang="es-CO" dirty="0"/>
              <a:t> 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420B56F-09B0-3785-F17E-D7D55CF387A6}"/>
              </a:ext>
            </a:extLst>
          </p:cNvPr>
          <p:cNvSpPr/>
          <p:nvPr/>
        </p:nvSpPr>
        <p:spPr>
          <a:xfrm>
            <a:off x="3474720" y="1152525"/>
            <a:ext cx="1459437" cy="281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2318E4-AF5C-D978-8BD2-6022015F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617" y="2771653"/>
            <a:ext cx="3629532" cy="8764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A2EC99-1C59-B42B-8FD2-22AFEA62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6" y="1956781"/>
            <a:ext cx="2814471" cy="89481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1C7ADC6-2016-4AAA-EA2C-C0D919B737BD}"/>
              </a:ext>
            </a:extLst>
          </p:cNvPr>
          <p:cNvSpPr txBox="1"/>
          <p:nvPr/>
        </p:nvSpPr>
        <p:spPr>
          <a:xfrm>
            <a:off x="6505721" y="1037076"/>
            <a:ext cx="2219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Preffered</a:t>
            </a:r>
            <a:r>
              <a:rPr lang="es-CO" dirty="0"/>
              <a:t> </a:t>
            </a:r>
            <a:r>
              <a:rPr lang="es-CO" dirty="0" err="1"/>
              <a:t>mode</a:t>
            </a:r>
            <a:r>
              <a:rPr lang="es-CO" dirty="0"/>
              <a:t> of </a:t>
            </a:r>
            <a:r>
              <a:rPr lang="es-CO" dirty="0" err="1"/>
              <a:t>transport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trip</a:t>
            </a:r>
            <a:r>
              <a:rPr lang="es-CO" dirty="0"/>
              <a:t> </a:t>
            </a:r>
            <a:r>
              <a:rPr lang="es-CO" dirty="0" err="1"/>
              <a:t>purpose</a:t>
            </a:r>
            <a:r>
              <a:rPr lang="es-CO" dirty="0"/>
              <a:t>: WORK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EC468B-32CD-6E07-04EC-FAF3458A0C6E}"/>
              </a:ext>
            </a:extLst>
          </p:cNvPr>
          <p:cNvSpPr txBox="1"/>
          <p:nvPr/>
        </p:nvSpPr>
        <p:spPr>
          <a:xfrm>
            <a:off x="6960848" y="4723226"/>
            <a:ext cx="4057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Statistics </a:t>
            </a:r>
          </a:p>
          <a:p>
            <a:r>
              <a:rPr lang="en-US" noProof="0" dirty="0" err="1"/>
              <a:t>Bivarate</a:t>
            </a:r>
            <a:r>
              <a:rPr lang="en-US" noProof="0" dirty="0"/>
              <a:t> Tables</a:t>
            </a:r>
          </a:p>
          <a:p>
            <a:endParaRPr lang="en-US" dirty="0"/>
          </a:p>
          <a:p>
            <a:r>
              <a:rPr lang="en-US" noProof="0" dirty="0"/>
              <a:t>Regression models</a:t>
            </a:r>
          </a:p>
          <a:p>
            <a:r>
              <a:rPr lang="en-US" dirty="0"/>
              <a:t>- According to the dependent variable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470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175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Vergel</dc:creator>
  <cp:lastModifiedBy>Erik Vergel Tovar</cp:lastModifiedBy>
  <cp:revision>1</cp:revision>
  <dcterms:created xsi:type="dcterms:W3CDTF">2025-07-02T16:08:58Z</dcterms:created>
  <dcterms:modified xsi:type="dcterms:W3CDTF">2025-07-02T16:45:37Z</dcterms:modified>
</cp:coreProperties>
</file>