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7" r:id="rId1"/>
  </p:sldMasterIdLst>
  <p:notesMasterIdLst>
    <p:notesMasterId r:id="rId3"/>
  </p:notesMasterIdLst>
  <p:sldIdLst>
    <p:sldId id="262" r:id="rId2"/>
  </p:sldIdLst>
  <p:sldSz cx="36576000" cy="29260800"/>
  <p:notesSz cx="6858000" cy="9144000"/>
  <p:defaultTextStyle>
    <a:defPPr>
      <a:defRPr lang="en-US"/>
    </a:defPPr>
    <a:lvl1pPr algn="l" defTabSz="2035743" rtl="0" eaLnBrk="0" fontAlgn="base" hangingPunct="0">
      <a:spcBef>
        <a:spcPct val="0"/>
      </a:spcBef>
      <a:spcAft>
        <a:spcPct val="0"/>
      </a:spcAft>
      <a:defRPr sz="7800" kern="1200">
        <a:solidFill>
          <a:schemeClr val="tx1"/>
        </a:solidFill>
        <a:latin typeface="Calibri" charset="0"/>
        <a:ea typeface="MS PGothic" charset="0"/>
        <a:cs typeface="MS PGothic" charset="0"/>
      </a:defRPr>
    </a:lvl1pPr>
    <a:lvl2pPr marL="2035743" indent="-1578775" algn="l" defTabSz="2035743" rtl="0" eaLnBrk="0" fontAlgn="base" hangingPunct="0">
      <a:spcBef>
        <a:spcPct val="0"/>
      </a:spcBef>
      <a:spcAft>
        <a:spcPct val="0"/>
      </a:spcAft>
      <a:defRPr sz="7800" kern="1200">
        <a:solidFill>
          <a:schemeClr val="tx1"/>
        </a:solidFill>
        <a:latin typeface="Calibri" charset="0"/>
        <a:ea typeface="MS PGothic" charset="0"/>
        <a:cs typeface="MS PGothic" charset="0"/>
      </a:defRPr>
    </a:lvl2pPr>
    <a:lvl3pPr marL="4071495" indent="-3157550" algn="l" defTabSz="2035743" rtl="0" eaLnBrk="0" fontAlgn="base" hangingPunct="0">
      <a:spcBef>
        <a:spcPct val="0"/>
      </a:spcBef>
      <a:spcAft>
        <a:spcPct val="0"/>
      </a:spcAft>
      <a:defRPr sz="7800" kern="1200">
        <a:solidFill>
          <a:schemeClr val="tx1"/>
        </a:solidFill>
        <a:latin typeface="Calibri" charset="0"/>
        <a:ea typeface="MS PGothic" charset="0"/>
        <a:cs typeface="MS PGothic" charset="0"/>
      </a:defRPr>
    </a:lvl3pPr>
    <a:lvl4pPr marL="6107242" indent="-4736325" algn="l" defTabSz="2035743" rtl="0" eaLnBrk="0" fontAlgn="base" hangingPunct="0">
      <a:spcBef>
        <a:spcPct val="0"/>
      </a:spcBef>
      <a:spcAft>
        <a:spcPct val="0"/>
      </a:spcAft>
      <a:defRPr sz="7800" kern="1200">
        <a:solidFill>
          <a:schemeClr val="tx1"/>
        </a:solidFill>
        <a:latin typeface="Calibri" charset="0"/>
        <a:ea typeface="MS PGothic" charset="0"/>
        <a:cs typeface="MS PGothic" charset="0"/>
      </a:defRPr>
    </a:lvl4pPr>
    <a:lvl5pPr marL="8144573" indent="-6316688" algn="l" defTabSz="2035743" rtl="0" eaLnBrk="0" fontAlgn="base" hangingPunct="0">
      <a:spcBef>
        <a:spcPct val="0"/>
      </a:spcBef>
      <a:spcAft>
        <a:spcPct val="0"/>
      </a:spcAft>
      <a:defRPr sz="7800" kern="1200">
        <a:solidFill>
          <a:schemeClr val="tx1"/>
        </a:solidFill>
        <a:latin typeface="Calibri" charset="0"/>
        <a:ea typeface="MS PGothic" charset="0"/>
        <a:cs typeface="MS PGothic" charset="0"/>
      </a:defRPr>
    </a:lvl5pPr>
    <a:lvl6pPr marL="2284858" algn="l" defTabSz="456972" rtl="0" eaLnBrk="1" latinLnBrk="0" hangingPunct="1">
      <a:defRPr sz="7800" kern="1200">
        <a:solidFill>
          <a:schemeClr val="tx1"/>
        </a:solidFill>
        <a:latin typeface="Calibri" charset="0"/>
        <a:ea typeface="MS PGothic" charset="0"/>
        <a:cs typeface="MS PGothic" charset="0"/>
      </a:defRPr>
    </a:lvl6pPr>
    <a:lvl7pPr marL="2741835" algn="l" defTabSz="456972" rtl="0" eaLnBrk="1" latinLnBrk="0" hangingPunct="1">
      <a:defRPr sz="7800" kern="1200">
        <a:solidFill>
          <a:schemeClr val="tx1"/>
        </a:solidFill>
        <a:latin typeface="Calibri" charset="0"/>
        <a:ea typeface="MS PGothic" charset="0"/>
        <a:cs typeface="MS PGothic" charset="0"/>
      </a:defRPr>
    </a:lvl7pPr>
    <a:lvl8pPr marL="3198803" algn="l" defTabSz="456972" rtl="0" eaLnBrk="1" latinLnBrk="0" hangingPunct="1">
      <a:defRPr sz="7800" kern="1200">
        <a:solidFill>
          <a:schemeClr val="tx1"/>
        </a:solidFill>
        <a:latin typeface="Calibri" charset="0"/>
        <a:ea typeface="MS PGothic" charset="0"/>
        <a:cs typeface="MS PGothic" charset="0"/>
      </a:defRPr>
    </a:lvl8pPr>
    <a:lvl9pPr marL="3655775" algn="l" defTabSz="456972" rtl="0" eaLnBrk="1" latinLnBrk="0" hangingPunct="1">
      <a:defRPr sz="7800" kern="1200">
        <a:solidFill>
          <a:schemeClr val="tx1"/>
        </a:solidFill>
        <a:latin typeface="Calibri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216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8B1E"/>
    <a:srgbClr val="715185"/>
    <a:srgbClr val="9878AC"/>
    <a:srgbClr val="B6B3CD"/>
    <a:srgbClr val="AE6DEF"/>
    <a:srgbClr val="9999FF"/>
    <a:srgbClr val="400080"/>
    <a:srgbClr val="E1D6EC"/>
    <a:srgbClr val="E1D344"/>
    <a:srgbClr val="E0D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0630" autoAdjust="0"/>
    <p:restoredTop sz="93759" autoAdjust="0"/>
  </p:normalViewPr>
  <p:slideViewPr>
    <p:cSldViewPr>
      <p:cViewPr>
        <p:scale>
          <a:sx n="30" d="100"/>
          <a:sy n="30" d="100"/>
        </p:scale>
        <p:origin x="-1480" y="408"/>
      </p:cViewPr>
      <p:guideLst>
        <p:guide orient="horz" pos="9216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4862F1A-3685-B948-98E7-08823BA71FE2}" type="datetime1">
              <a:rPr lang="el-GR"/>
              <a:pPr/>
              <a:t>12/6/15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l-GR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l-G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3EE8643-61F6-A843-A446-B6267D6E21CA}" type="slidenum">
              <a:rPr lang="el-GR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08894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1pPr>
    <a:lvl2pPr marL="45697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2pPr>
    <a:lvl3pPr marL="9139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3pPr>
    <a:lvl4pPr marL="137091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4pPr>
    <a:lvl5pPr marL="182788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5pPr>
    <a:lvl6pPr marL="2284858" algn="l" defTabSz="9139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835" algn="l" defTabSz="9139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803" algn="l" defTabSz="9139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775" algn="l" defTabSz="9139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0" y="19731917"/>
            <a:ext cx="16154400" cy="3982720"/>
          </a:xfrm>
        </p:spPr>
        <p:txBody>
          <a:bodyPr>
            <a:normAutofit/>
          </a:bodyPr>
          <a:lstStyle>
            <a:lvl1pPr>
              <a:defRPr sz="115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0" y="23733758"/>
            <a:ext cx="16154400" cy="3193826"/>
          </a:xfrm>
        </p:spPr>
        <p:txBody>
          <a:bodyPr>
            <a:normAutofit/>
          </a:bodyPr>
          <a:lstStyle>
            <a:lvl1pPr marL="0" indent="0" algn="l">
              <a:spcBef>
                <a:spcPts val="1234"/>
              </a:spcBef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202402" y="27416066"/>
            <a:ext cx="4930588" cy="1557867"/>
          </a:xfrm>
        </p:spPr>
        <p:txBody>
          <a:bodyPr/>
          <a:lstStyle>
            <a:lvl1pPr algn="l">
              <a:defRPr/>
            </a:lvl1pPr>
          </a:lstStyle>
          <a:p>
            <a:fld id="{2E6CE7CD-F68D-CB4F-B04D-F08E5924DCF3}" type="datetime1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44612" y="27416066"/>
            <a:ext cx="10470776" cy="1557867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30300" y="975360"/>
            <a:ext cx="16941800" cy="17868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7209752" y="975360"/>
            <a:ext cx="8229600" cy="8700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497552" y="10143744"/>
            <a:ext cx="8229600" cy="87002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marL="0" algn="ctr" defTabSz="3762024" rtl="0" eaLnBrk="1" latinLnBrk="0" hangingPunct="1"/>
            <a:endParaRPr sz="74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99566" y="745867"/>
            <a:ext cx="1653236" cy="35455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2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497552" y="975360"/>
            <a:ext cx="8229600" cy="87002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27209752" y="10143744"/>
            <a:ext cx="8229600" cy="87002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667388" y="1205649"/>
            <a:ext cx="2743200" cy="6827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892742" y="975360"/>
            <a:ext cx="1043636" cy="2363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E7CD-F68D-CB4F-B04D-F08E5924DCF3}" type="datetime1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2011682" y="8473442"/>
            <a:ext cx="14629652" cy="8388096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2011682" y="17770517"/>
            <a:ext cx="14629652" cy="8388096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17640300" y="8473442"/>
            <a:ext cx="14630400" cy="8388096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17640300" y="17790566"/>
            <a:ext cx="14630400" cy="8388096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667388" y="1205649"/>
            <a:ext cx="2743200" cy="6827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892742" y="975360"/>
            <a:ext cx="1043636" cy="2363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E7CD-F68D-CB4F-B04D-F08E5924DCF3}" type="datetime1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E7CD-F68D-CB4F-B04D-F08E5924DCF3}" type="datetime1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30302" y="975360"/>
            <a:ext cx="13804900" cy="27073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220" y="10972800"/>
            <a:ext cx="13021056" cy="4958080"/>
          </a:xfrm>
        </p:spPr>
        <p:txBody>
          <a:bodyPr anchor="b">
            <a:normAutofit/>
          </a:bodyPr>
          <a:lstStyle>
            <a:lvl1pPr algn="l">
              <a:defRPr sz="107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75102" y="1165016"/>
            <a:ext cx="18389596" cy="24973282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372" y="15930882"/>
            <a:ext cx="13021056" cy="10207415"/>
          </a:xfrm>
        </p:spPr>
        <p:txBody>
          <a:bodyPr/>
          <a:lstStyle>
            <a:lvl1pPr marL="0" indent="0">
              <a:spcBef>
                <a:spcPts val="2469"/>
              </a:spcBef>
              <a:buNone/>
              <a:defRPr sz="5800">
                <a:solidFill>
                  <a:schemeClr val="bg1"/>
                </a:solidFill>
              </a:defRPr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565598" y="27407298"/>
            <a:ext cx="6149788" cy="1557867"/>
          </a:xfrm>
        </p:spPr>
        <p:txBody>
          <a:bodyPr/>
          <a:lstStyle/>
          <a:p>
            <a:fld id="{2E6CE7CD-F68D-CB4F-B04D-F08E5924DCF3}" type="datetime1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437222" y="27407298"/>
            <a:ext cx="13267764" cy="1557867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99566" y="745867"/>
            <a:ext cx="1653236" cy="35455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2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2667388" y="1205647"/>
            <a:ext cx="2743200" cy="12894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77616" y="13329920"/>
            <a:ext cx="15593088" cy="3718562"/>
          </a:xfrm>
        </p:spPr>
        <p:txBody>
          <a:bodyPr anchor="b">
            <a:normAutofit/>
          </a:bodyPr>
          <a:lstStyle>
            <a:lvl1pPr algn="l">
              <a:defRPr sz="107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1624" y="975360"/>
            <a:ext cx="13842632" cy="27073015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77616" y="17048478"/>
            <a:ext cx="15593088" cy="9164322"/>
          </a:xfrm>
        </p:spPr>
        <p:txBody>
          <a:bodyPr/>
          <a:lstStyle>
            <a:lvl1pPr marL="0" indent="0">
              <a:spcBef>
                <a:spcPts val="2469"/>
              </a:spcBef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565598" y="27407298"/>
            <a:ext cx="6149788" cy="1557867"/>
          </a:xfrm>
        </p:spPr>
        <p:txBody>
          <a:bodyPr/>
          <a:lstStyle/>
          <a:p>
            <a:fld id="{2E6CE7CD-F68D-CB4F-B04D-F08E5924DCF3}" type="datetime1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764000" y="27407298"/>
            <a:ext cx="12020552" cy="1557867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960440" y="14381781"/>
            <a:ext cx="882272" cy="15758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99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022" y="18876083"/>
            <a:ext cx="24764628" cy="3557197"/>
          </a:xfrm>
        </p:spPr>
        <p:txBody>
          <a:bodyPr anchor="b">
            <a:normAutofit/>
          </a:bodyPr>
          <a:lstStyle>
            <a:lvl1pPr algn="l">
              <a:defRPr sz="107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1622" y="975360"/>
            <a:ext cx="25513556" cy="17868595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6022" y="22433278"/>
            <a:ext cx="24764628" cy="3779520"/>
          </a:xfrm>
        </p:spPr>
        <p:txBody>
          <a:bodyPr/>
          <a:lstStyle>
            <a:lvl1pPr marL="0" indent="0">
              <a:spcBef>
                <a:spcPts val="1234"/>
              </a:spcBef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E7CD-F68D-CB4F-B04D-F08E5924DCF3}" type="datetime1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09752" y="975360"/>
            <a:ext cx="8229600" cy="87002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7209752" y="10143744"/>
            <a:ext cx="8229600" cy="87002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1308848" y="19766579"/>
            <a:ext cx="882272" cy="15758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99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30298" y="975360"/>
            <a:ext cx="25548668" cy="27073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218" y="10972800"/>
            <a:ext cx="24726444" cy="4958080"/>
          </a:xfrm>
        </p:spPr>
        <p:txBody>
          <a:bodyPr anchor="b">
            <a:normAutofit/>
          </a:bodyPr>
          <a:lstStyle>
            <a:lvl1pPr algn="l">
              <a:defRPr sz="107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376" y="15930882"/>
            <a:ext cx="24718264" cy="10207415"/>
          </a:xfrm>
        </p:spPr>
        <p:txBody>
          <a:bodyPr/>
          <a:lstStyle>
            <a:lvl1pPr marL="0" indent="0">
              <a:spcBef>
                <a:spcPts val="2469"/>
              </a:spcBef>
              <a:buNone/>
              <a:defRPr sz="5800">
                <a:solidFill>
                  <a:schemeClr val="bg1"/>
                </a:solidFill>
              </a:defRPr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849048" y="26605259"/>
            <a:ext cx="5393592" cy="1557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6CE7CD-F68D-CB4F-B04D-F08E5924DCF3}" type="datetime1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382" y="26605259"/>
            <a:ext cx="18592420" cy="1557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99566" y="745867"/>
            <a:ext cx="1653236" cy="35455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2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209752" y="975360"/>
            <a:ext cx="8229600" cy="8700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209752" y="10133077"/>
            <a:ext cx="8229600" cy="870021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7209752" y="19351143"/>
            <a:ext cx="8229600" cy="870021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30300" y="975360"/>
            <a:ext cx="16941800" cy="27073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218" y="10972800"/>
            <a:ext cx="16066532" cy="4958080"/>
          </a:xfrm>
        </p:spPr>
        <p:txBody>
          <a:bodyPr anchor="b">
            <a:normAutofit/>
          </a:bodyPr>
          <a:lstStyle>
            <a:lvl1pPr algn="l">
              <a:defRPr sz="107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376" y="15930882"/>
            <a:ext cx="16061216" cy="10207415"/>
          </a:xfrm>
        </p:spPr>
        <p:txBody>
          <a:bodyPr/>
          <a:lstStyle>
            <a:lvl1pPr marL="0" indent="0">
              <a:spcBef>
                <a:spcPts val="2469"/>
              </a:spcBef>
              <a:buNone/>
              <a:defRPr sz="5800">
                <a:solidFill>
                  <a:schemeClr val="bg1"/>
                </a:solidFill>
              </a:defRPr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0" y="26605259"/>
            <a:ext cx="5393592" cy="1557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6CE7CD-F68D-CB4F-B04D-F08E5924DCF3}" type="datetime1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382" y="26605259"/>
            <a:ext cx="10362820" cy="1557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99566" y="745867"/>
            <a:ext cx="1653236" cy="35455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2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209752" y="975360"/>
            <a:ext cx="8229600" cy="8700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8497552" y="19348164"/>
            <a:ext cx="8229600" cy="87002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8497552" y="975360"/>
            <a:ext cx="8229600" cy="870021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8497552" y="10161762"/>
            <a:ext cx="8229600" cy="870021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27212544" y="10161758"/>
            <a:ext cx="8229600" cy="17868595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2667388" y="1205647"/>
            <a:ext cx="2743200" cy="12894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0" y="13329920"/>
            <a:ext cx="12435840" cy="3718562"/>
          </a:xfrm>
        </p:spPr>
        <p:txBody>
          <a:bodyPr anchor="b">
            <a:normAutofit/>
          </a:bodyPr>
          <a:lstStyle>
            <a:lvl1pPr algn="l">
              <a:defRPr sz="107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1622" y="10091725"/>
            <a:ext cx="16960476" cy="17868595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12000" y="17048478"/>
            <a:ext cx="12435840" cy="9164322"/>
          </a:xfrm>
        </p:spPr>
        <p:txBody>
          <a:bodyPr/>
          <a:lstStyle>
            <a:lvl1pPr marL="0" indent="0">
              <a:spcBef>
                <a:spcPts val="2469"/>
              </a:spcBef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565598" y="27407298"/>
            <a:ext cx="6149788" cy="1557867"/>
          </a:xfrm>
        </p:spPr>
        <p:txBody>
          <a:bodyPr/>
          <a:lstStyle/>
          <a:p>
            <a:fld id="{2E6CE7CD-F68D-CB4F-B04D-F08E5924DCF3}" type="datetime1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764000" y="27407298"/>
            <a:ext cx="12020552" cy="1557867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01444" y="14381781"/>
            <a:ext cx="882272" cy="15758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99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111620" y="975360"/>
            <a:ext cx="8229600" cy="870021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9842500" y="975360"/>
            <a:ext cx="8229600" cy="870021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667388" y="1205649"/>
            <a:ext cx="2743200" cy="6827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892742" y="975360"/>
            <a:ext cx="1043636" cy="2363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E7CD-F68D-CB4F-B04D-F08E5924DCF3}" type="datetime1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842202" y="1205649"/>
            <a:ext cx="2568388" cy="6827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E7CD-F68D-CB4F-B04D-F08E5924DCF3}" type="datetime1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2742" y="975360"/>
            <a:ext cx="1043636" cy="2363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272940" y="1205649"/>
            <a:ext cx="365760" cy="6827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2667388" y="1205647"/>
            <a:ext cx="2743200" cy="12894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983088" y="4073566"/>
            <a:ext cx="2725272" cy="22064734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4090694"/>
            <a:ext cx="27432000" cy="2212210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E7CD-F68D-CB4F-B04D-F08E5924DCF3}" type="datetime1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34337658" y="2439540"/>
            <a:ext cx="1113212" cy="22775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667388" y="1205649"/>
            <a:ext cx="2743200" cy="6827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3898" y="573743"/>
            <a:ext cx="30225252" cy="4245683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E7CD-F68D-CB4F-B04D-F08E5924DCF3}" type="datetime1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2742" y="975360"/>
            <a:ext cx="1043636" cy="2363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4072" y="4819426"/>
            <a:ext cx="30235840" cy="3305387"/>
          </a:xfrm>
        </p:spPr>
        <p:txBody>
          <a:bodyPr vert="horz" lIns="376202" tIns="188101" rIns="376202" bIns="188101" rtlCol="0" anchor="t" anchorCtr="0">
            <a:noAutofit/>
          </a:bodyPr>
          <a:lstStyle>
            <a:lvl1pPr marL="0" indent="0">
              <a:buNone/>
              <a:defRPr kumimoji="0" sz="99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marL="0" marR="0" lvl="0" indent="0" algn="l" defTabSz="37620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71600" y="4267200"/>
            <a:ext cx="12039600" cy="2362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t"/>
          <a:lstStyle/>
          <a:p>
            <a:pPr algn="ctr"/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838201"/>
            <a:ext cx="30784800" cy="2819400"/>
          </a:xfrm>
        </p:spPr>
        <p:txBody>
          <a:bodyPr lIns="188101" tIns="188101" rIns="188101" anchor="t">
            <a:noAutofit/>
          </a:bodyPr>
          <a:lstStyle>
            <a:lvl1pPr marL="0" indent="0" algn="ctr">
              <a:spcBef>
                <a:spcPts val="2469"/>
              </a:spcBef>
              <a:buNone/>
              <a:defRPr sz="10000">
                <a:solidFill>
                  <a:schemeClr val="tx1"/>
                </a:solidFill>
              </a:defRPr>
            </a:lvl1pPr>
            <a:lvl2pPr>
              <a:defRPr sz="49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24841200" y="4267200"/>
            <a:ext cx="9982200" cy="1150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t"/>
          <a:lstStyle/>
          <a:p>
            <a:pPr algn="ctr"/>
            <a:endParaRPr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14097000" y="4267200"/>
            <a:ext cx="9982200" cy="11506200"/>
          </a:xfrm>
          <a:prstGeom prst="rect">
            <a:avLst/>
          </a:prstGeom>
          <a:solidFill>
            <a:srgbClr val="958B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t"/>
          <a:lstStyle/>
          <a:p>
            <a:pPr algn="ctr"/>
            <a:endParaRPr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4841200" y="16459200"/>
            <a:ext cx="9982200" cy="11506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t"/>
          <a:lstStyle/>
          <a:p>
            <a:pPr algn="ctr"/>
            <a:endParaRPr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14097000" y="16459200"/>
            <a:ext cx="9982200" cy="1150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t"/>
          <a:lstStyle/>
          <a:p>
            <a:pPr algn="ctr"/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35628" y="975360"/>
            <a:ext cx="32803720" cy="27073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0" y="13329922"/>
            <a:ext cx="22555200" cy="5811520"/>
          </a:xfrm>
        </p:spPr>
        <p:txBody>
          <a:bodyPr anchor="b" anchorCtr="0">
            <a:normAutofit/>
          </a:bodyPr>
          <a:lstStyle>
            <a:lvl1pPr algn="l">
              <a:defRPr sz="1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0" y="19182082"/>
            <a:ext cx="22555200" cy="6400798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234"/>
              </a:spcBef>
              <a:buNone/>
              <a:defRPr sz="5800" cap="none" baseline="0">
                <a:solidFill>
                  <a:schemeClr val="bg1"/>
                </a:solidFill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35624" y="26661438"/>
            <a:ext cx="5898776" cy="1557867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2E6CE7CD-F68D-CB4F-B04D-F08E5924DCF3}" type="datetime1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0" y="26661438"/>
            <a:ext cx="22555200" cy="1557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223200" y="26661438"/>
            <a:ext cx="2216152" cy="1557867"/>
          </a:xfrm>
        </p:spPr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14450" y="13272553"/>
            <a:ext cx="1043636" cy="26263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65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2842202" y="1205649"/>
            <a:ext cx="2568388" cy="6827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32272940" y="1205649"/>
            <a:ext cx="365760" cy="6827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892742" y="975360"/>
            <a:ext cx="1043636" cy="2363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94072" y="8473442"/>
            <a:ext cx="14630400" cy="17664853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99512" y="8473442"/>
            <a:ext cx="14630400" cy="17664853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E7CD-F68D-CB4F-B04D-F08E5924DCF3}" type="datetime1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2667388" y="1205649"/>
            <a:ext cx="2743200" cy="6827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892742" y="975360"/>
            <a:ext cx="1043636" cy="2363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90164" y="10442093"/>
            <a:ext cx="14630400" cy="15696201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599512" y="10442093"/>
            <a:ext cx="14630400" cy="15696201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E7CD-F68D-CB4F-B04D-F08E5924DCF3}" type="datetime1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0164" y="8835616"/>
            <a:ext cx="14630400" cy="1376977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7400" b="0">
                <a:solidFill>
                  <a:schemeClr val="bg1"/>
                </a:solidFill>
              </a:defRPr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599512" y="8835616"/>
            <a:ext cx="14630400" cy="13769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7400" b="0">
                <a:solidFill>
                  <a:schemeClr val="bg1"/>
                </a:solidFill>
              </a:defRPr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92742" y="975360"/>
            <a:ext cx="1043636" cy="2363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94070" y="8473442"/>
            <a:ext cx="30276628" cy="8388096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E7CD-F68D-CB4F-B04D-F08E5924DCF3}" type="datetime1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1994070" y="17770517"/>
            <a:ext cx="30276628" cy="8388096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32667388" y="1205649"/>
            <a:ext cx="2743200" cy="6827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3223200" y="1033534"/>
            <a:ext cx="2216152" cy="1557867"/>
          </a:xfrm>
        </p:spPr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667388" y="1205649"/>
            <a:ext cx="2743200" cy="6827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892742" y="975360"/>
            <a:ext cx="1043636" cy="2363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40300" y="8473442"/>
            <a:ext cx="14630400" cy="8388096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E7CD-F68D-CB4F-B04D-F08E5924DCF3}" type="datetime1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1994072" y="8473442"/>
            <a:ext cx="14630400" cy="17664853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17640300" y="17790566"/>
            <a:ext cx="14630400" cy="8388096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93898" y="2065468"/>
            <a:ext cx="30225252" cy="4762052"/>
          </a:xfrm>
          <a:prstGeom prst="rect">
            <a:avLst/>
          </a:prstGeom>
        </p:spPr>
        <p:txBody>
          <a:bodyPr vert="horz" lIns="376202" tIns="188101" rIns="376202" bIns="188101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3898" y="8453122"/>
            <a:ext cx="30225252" cy="17685175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180988" y="27407298"/>
            <a:ext cx="8534400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4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6CE7CD-F68D-CB4F-B04D-F08E5924DCF3}" type="datetime1">
              <a:rPr lang="en-US" smtClean="0"/>
              <a:pPr/>
              <a:t>12/6/15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6824" y="27407298"/>
            <a:ext cx="24491576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>
              <a:defRPr sz="4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223200" y="1033534"/>
            <a:ext cx="2216152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5800">
                <a:solidFill>
                  <a:schemeClr val="bg1"/>
                </a:solidFill>
              </a:defRPr>
            </a:lvl1pPr>
          </a:lstStyle>
          <a:p>
            <a:fld id="{F7A55BED-860D-604E-8221-BD47D52848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  <p:sldLayoutId id="2147483960" r:id="rId13"/>
    <p:sldLayoutId id="2147483961" r:id="rId14"/>
    <p:sldLayoutId id="2147483962" r:id="rId15"/>
    <p:sldLayoutId id="2147483963" r:id="rId16"/>
    <p:sldLayoutId id="2147483964" r:id="rId17"/>
    <p:sldLayoutId id="2147483965" r:id="rId18"/>
    <p:sldLayoutId id="2147483966" r:id="rId19"/>
    <p:sldLayoutId id="2147483967" r:id="rId20"/>
  </p:sldLayoutIdLst>
  <p:txStyles>
    <p:titleStyle>
      <a:lvl1pPr algn="l" defTabSz="3762024" rtl="0" eaLnBrk="1" latinLnBrk="0" hangingPunct="1">
        <a:spcBef>
          <a:spcPct val="0"/>
        </a:spcBef>
        <a:buNone/>
        <a:defRPr sz="148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40506" indent="-940506" algn="l" defTabSz="3762024" rtl="0" eaLnBrk="1" latinLnBrk="0" hangingPunct="1">
        <a:spcBef>
          <a:spcPts val="8228"/>
        </a:spcBef>
        <a:buClr>
          <a:schemeClr val="accent1"/>
        </a:buClr>
        <a:buSzPct val="75000"/>
        <a:buFont typeface="Wingdings" pitchFamily="2" charset="2"/>
        <a:buChar char="n"/>
        <a:defRPr sz="8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1881012" indent="-940506" algn="l" defTabSz="3762024" rtl="0" eaLnBrk="1" latinLnBrk="0" hangingPunct="1">
        <a:spcBef>
          <a:spcPts val="2469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7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2821518" indent="-940506" algn="l" defTabSz="3762024" rtl="0" eaLnBrk="1" latinLnBrk="0" hangingPunct="1">
        <a:spcBef>
          <a:spcPts val="2469"/>
        </a:spcBef>
        <a:buClr>
          <a:schemeClr val="accent1"/>
        </a:buClr>
        <a:buSzPct val="75000"/>
        <a:buFont typeface="Wingdings" pitchFamily="2" charset="2"/>
        <a:buChar char="n"/>
        <a:defRPr sz="7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3762024" indent="-940506" algn="l" defTabSz="3762024" rtl="0" eaLnBrk="1" latinLnBrk="0" hangingPunct="1">
        <a:spcBef>
          <a:spcPts val="2469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7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4702531" indent="-940506" algn="l" defTabSz="3762024" rtl="0" eaLnBrk="1" latinLnBrk="0" hangingPunct="1">
        <a:spcBef>
          <a:spcPts val="2469"/>
        </a:spcBef>
        <a:buClr>
          <a:schemeClr val="accent1"/>
        </a:buClr>
        <a:buSzPct val="75000"/>
        <a:buFont typeface="Wingdings" pitchFamily="2" charset="2"/>
        <a:buChar char="n"/>
        <a:defRPr sz="7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5669162" indent="-940506" algn="l" defTabSz="3762024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74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6596605" indent="-940506" algn="l" defTabSz="3762024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74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7530582" indent="-940506" algn="l" defTabSz="3762024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74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8464555" indent="-940506" algn="l" defTabSz="3762024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74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0" y="1066800"/>
            <a:ext cx="4898571" cy="27432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71600" y="4267200"/>
            <a:ext cx="12039600" cy="2362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t"/>
          <a:lstStyle/>
          <a:p>
            <a:pPr algn="ctr"/>
            <a:r>
              <a:rPr lang="en-US" sz="7000" dirty="0" smtClean="0"/>
              <a:t>Goal</a:t>
            </a:r>
          </a:p>
          <a:p>
            <a:r>
              <a:rPr lang="en-US" sz="3000" dirty="0" smtClean="0"/>
              <a:t>From </a:t>
            </a:r>
            <a:r>
              <a:rPr lang="en-US" sz="3000" dirty="0" smtClean="0"/>
              <a:t>an FMRI image predict which word which was shown to the subject</a:t>
            </a:r>
          </a:p>
          <a:p>
            <a:endParaRPr lang="en-US" sz="4000" dirty="0" smtClean="0"/>
          </a:p>
          <a:p>
            <a:pPr algn="ctr"/>
            <a:r>
              <a:rPr lang="en-US" sz="7000" dirty="0" smtClean="0"/>
              <a:t>Data </a:t>
            </a:r>
            <a:endParaRPr lang="en-US" sz="7000" dirty="0" smtClean="0"/>
          </a:p>
          <a:p>
            <a:pPr algn="ctr"/>
            <a:endParaRPr lang="en-US" sz="3000" dirty="0" smtClean="0"/>
          </a:p>
          <a:p>
            <a:r>
              <a:rPr lang="en-US" sz="3000" b="1" dirty="0" smtClean="0"/>
              <a:t>60 </a:t>
            </a:r>
            <a:r>
              <a:rPr lang="en-US" sz="3000" b="1" dirty="0" smtClean="0"/>
              <a:t>Words: </a:t>
            </a:r>
            <a:r>
              <a:rPr lang="en-US" sz="3000" dirty="0" smtClean="0"/>
              <a:t>nouns</a:t>
            </a:r>
          </a:p>
          <a:p>
            <a:endParaRPr lang="en-US" sz="3000" dirty="0" smtClean="0"/>
          </a:p>
          <a:p>
            <a:r>
              <a:rPr lang="en-US" sz="3000" b="1" dirty="0" smtClean="0"/>
              <a:t>218 Semantic </a:t>
            </a:r>
            <a:r>
              <a:rPr lang="en-US" sz="3000" b="1" dirty="0" smtClean="0"/>
              <a:t>features: </a:t>
            </a:r>
          </a:p>
          <a:p>
            <a:r>
              <a:rPr lang="en-US" sz="3000" dirty="0" smtClean="0"/>
              <a:t>rated </a:t>
            </a:r>
            <a:r>
              <a:rPr lang="en-US" sz="3000" dirty="0" smtClean="0"/>
              <a:t>1-5 </a:t>
            </a:r>
            <a:r>
              <a:rPr lang="en-US" sz="3000" dirty="0"/>
              <a:t>(</a:t>
            </a:r>
            <a:r>
              <a:rPr lang="en-US" sz="3000" dirty="0" smtClean="0"/>
              <a:t> </a:t>
            </a:r>
            <a:r>
              <a:rPr lang="en-US" sz="3000" dirty="0" smtClean="0"/>
              <a:t>Does it fly? Is </a:t>
            </a:r>
            <a:r>
              <a:rPr lang="en-US" sz="3000" dirty="0" smtClean="0"/>
              <a:t>it</a:t>
            </a:r>
          </a:p>
          <a:p>
            <a:r>
              <a:rPr lang="en-US" sz="3000" dirty="0" smtClean="0"/>
              <a:t> </a:t>
            </a:r>
            <a:r>
              <a:rPr lang="en-US" sz="3000" dirty="0" smtClean="0"/>
              <a:t>an animal</a:t>
            </a:r>
            <a:r>
              <a:rPr lang="en-US" sz="3000" dirty="0" smtClean="0"/>
              <a:t>?)</a:t>
            </a:r>
          </a:p>
          <a:p>
            <a:endParaRPr lang="en-US" sz="3000" dirty="0" smtClean="0"/>
          </a:p>
          <a:p>
            <a:r>
              <a:rPr lang="en-US" sz="3000" b="1" dirty="0" smtClean="0"/>
              <a:t>300 + 60 FMRI </a:t>
            </a:r>
            <a:r>
              <a:rPr lang="en-US" sz="3000" b="1" dirty="0" smtClean="0"/>
              <a:t>images:</a:t>
            </a:r>
          </a:p>
          <a:p>
            <a:r>
              <a:rPr lang="en-US" sz="3000" dirty="0" smtClean="0"/>
              <a:t> </a:t>
            </a:r>
            <a:r>
              <a:rPr lang="en-US" sz="3000" dirty="0" smtClean="0"/>
              <a:t>values of voxels (20,000)</a:t>
            </a:r>
          </a:p>
          <a:p>
            <a:pPr algn="ctr"/>
            <a:endParaRPr lang="en-US" dirty="0" smtClean="0"/>
          </a:p>
          <a:p>
            <a:pPr algn="ctr"/>
            <a:endParaRPr lang="en-US" sz="7000" dirty="0" smtClean="0"/>
          </a:p>
          <a:p>
            <a:pPr algn="ctr"/>
            <a:r>
              <a:rPr lang="en-US" sz="7000" dirty="0" smtClean="0"/>
              <a:t>Methods</a:t>
            </a:r>
            <a:endParaRPr lang="en-US" sz="7000" dirty="0" smtClean="0"/>
          </a:p>
          <a:p>
            <a:endParaRPr lang="en-US" sz="4000" dirty="0" smtClean="0"/>
          </a:p>
          <a:p>
            <a:pPr marL="571500" indent="-571500">
              <a:buFont typeface="Arial"/>
              <a:buChar char="•"/>
            </a:pPr>
            <a:r>
              <a:rPr lang="en-US" sz="3000" dirty="0" smtClean="0"/>
              <a:t>Train different ML models on 300 fMRI’s</a:t>
            </a:r>
          </a:p>
          <a:p>
            <a:pPr marL="571500" indent="-571500">
              <a:buFont typeface="Arial"/>
              <a:buChar char="•"/>
            </a:pPr>
            <a:r>
              <a:rPr lang="en-US" sz="3000" dirty="0" smtClean="0"/>
              <a:t>Predict </a:t>
            </a:r>
            <a:r>
              <a:rPr lang="en-US" sz="3000" dirty="0"/>
              <a:t>semantic features </a:t>
            </a:r>
            <a:r>
              <a:rPr lang="en-US" sz="3000" dirty="0" smtClean="0"/>
              <a:t>ratings from fMRI image. </a:t>
            </a:r>
            <a:endParaRPr lang="en-US" sz="3000" dirty="0"/>
          </a:p>
          <a:p>
            <a:pPr marL="571500" indent="-571500">
              <a:buFont typeface="Arial"/>
              <a:buChar char="•"/>
            </a:pPr>
            <a:r>
              <a:rPr lang="en-US" sz="3000" dirty="0"/>
              <a:t>Calculate </a:t>
            </a:r>
            <a:r>
              <a:rPr lang="en-US" sz="3000" dirty="0" smtClean="0"/>
              <a:t>distance to prediction </a:t>
            </a:r>
            <a:r>
              <a:rPr lang="en-US" sz="3000" dirty="0"/>
              <a:t>from </a:t>
            </a:r>
            <a:r>
              <a:rPr lang="en-US" sz="3000" dirty="0" smtClean="0"/>
              <a:t>features of two </a:t>
            </a:r>
            <a:r>
              <a:rPr lang="en-US" sz="3000" dirty="0"/>
              <a:t>given </a:t>
            </a:r>
            <a:r>
              <a:rPr lang="en-US" sz="3000" dirty="0" smtClean="0"/>
              <a:t>words</a:t>
            </a:r>
            <a:endParaRPr lang="en-US" sz="3000" dirty="0"/>
          </a:p>
          <a:p>
            <a:pPr marL="571500" indent="-571500">
              <a:buFont typeface="Arial"/>
              <a:buChar char="•"/>
            </a:pPr>
            <a:r>
              <a:rPr lang="en-US" sz="3000" dirty="0"/>
              <a:t>Choose word </a:t>
            </a:r>
            <a:r>
              <a:rPr lang="en-US" sz="3000" dirty="0" smtClean="0"/>
              <a:t>with smallest distance</a:t>
            </a:r>
          </a:p>
          <a:p>
            <a:pPr marL="1143000" indent="-1143000" algn="ctr">
              <a:buFontTx/>
              <a:buChar char="-"/>
            </a:pPr>
            <a:endParaRPr lang="en-US" dirty="0" smtClean="0"/>
          </a:p>
          <a:p>
            <a:pPr algn="ctr"/>
            <a:r>
              <a:rPr lang="en-US" sz="7000" dirty="0" smtClean="0"/>
              <a:t>Results: </a:t>
            </a:r>
            <a:endParaRPr lang="en-US" sz="7000" dirty="0" smtClean="0"/>
          </a:p>
          <a:p>
            <a:pPr algn="ctr"/>
            <a:r>
              <a:rPr lang="en-US" sz="5000" dirty="0"/>
              <a:t>P</a:t>
            </a:r>
            <a:r>
              <a:rPr lang="en-US" sz="5000" dirty="0" smtClean="0"/>
              <a:t>redicting out of 2 words</a:t>
            </a:r>
            <a:endParaRPr lang="en-US" sz="5000" dirty="0" smtClean="0"/>
          </a:p>
          <a:p>
            <a:pPr algn="ctr"/>
            <a:endParaRPr lang="en-US" sz="4000" dirty="0"/>
          </a:p>
          <a:p>
            <a:pPr marL="514350" indent="-514350">
              <a:buAutoNum type="arabicParenR"/>
            </a:pPr>
            <a:r>
              <a:rPr lang="en-US" sz="3000" dirty="0" smtClean="0"/>
              <a:t>Lasso </a:t>
            </a:r>
            <a:r>
              <a:rPr lang="en-US" sz="3000" dirty="0"/>
              <a:t>– 50% accuracy </a:t>
            </a:r>
            <a:r>
              <a:rPr lang="en-US" sz="3000" dirty="0" smtClean="0"/>
              <a:t>regardless of how regularization chosen</a:t>
            </a:r>
          </a:p>
          <a:p>
            <a:pPr marL="514350" indent="-514350">
              <a:buAutoNum type="arabicParenR"/>
            </a:pPr>
            <a:r>
              <a:rPr lang="en-US" sz="3000" dirty="0" smtClean="0"/>
              <a:t>PCA </a:t>
            </a:r>
            <a:r>
              <a:rPr lang="en-US" sz="3000" dirty="0"/>
              <a:t>and Lasso  - 70% accuracy</a:t>
            </a:r>
          </a:p>
          <a:p>
            <a:pPr marL="514350" indent="-514350">
              <a:buAutoNum type="arabicParenR"/>
            </a:pPr>
            <a:r>
              <a:rPr lang="en-US" sz="3000" dirty="0"/>
              <a:t>PCA and Least Squares – 80% </a:t>
            </a:r>
            <a:r>
              <a:rPr lang="en-US" sz="3000" dirty="0" smtClean="0"/>
              <a:t>accuracy</a:t>
            </a:r>
          </a:p>
          <a:p>
            <a:endParaRPr lang="en-US" sz="3000" dirty="0" smtClean="0"/>
          </a:p>
          <a:p>
            <a:r>
              <a:rPr lang="en-US" sz="3000" dirty="0" smtClean="0"/>
              <a:t>Same </a:t>
            </a:r>
            <a:r>
              <a:rPr lang="en-US" sz="3000" dirty="0" smtClean="0"/>
              <a:t>predictive power </a:t>
            </a:r>
            <a:r>
              <a:rPr lang="en-US" sz="3000" dirty="0" smtClean="0"/>
              <a:t>as random cosines </a:t>
            </a:r>
            <a:r>
              <a:rPr lang="en-US" sz="3000" dirty="0" smtClean="0"/>
              <a:t>ML </a:t>
            </a:r>
            <a:r>
              <a:rPr lang="en-US" sz="3000" dirty="0" smtClean="0"/>
              <a:t>model (Mitchel et al, 2008)</a:t>
            </a:r>
            <a:endParaRPr lang="en-US" sz="3000" dirty="0" smtClean="0"/>
          </a:p>
          <a:p>
            <a:r>
              <a:rPr lang="en-US" sz="3000" dirty="0" smtClean="0"/>
              <a:t>    </a:t>
            </a:r>
            <a:endParaRPr lang="en-US" sz="3000" dirty="0"/>
          </a:p>
          <a:p>
            <a:pPr algn="ctr"/>
            <a:endParaRPr lang="en-US" sz="7000" dirty="0" smtClean="0"/>
          </a:p>
          <a:p>
            <a:pPr algn="ctr"/>
            <a:endParaRPr lang="en-US" dirty="0"/>
          </a:p>
          <a:p>
            <a:pPr algn="ctr"/>
            <a:endParaRPr dirty="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1371600" y="838201"/>
            <a:ext cx="30251400" cy="2819400"/>
          </a:xfrm>
          <a:prstGeom prst="rect">
            <a:avLst/>
          </a:prstGeom>
        </p:spPr>
        <p:txBody>
          <a:bodyPr lIns="188101" tIns="188101" rIns="188101" anchor="t">
            <a:noAutofit/>
          </a:bodyPr>
          <a:lstStyle>
            <a:lvl1pPr marL="0" indent="0" algn="ctr" defTabSz="3762024" rtl="0" eaLnBrk="1" latinLnBrk="0" hangingPunct="1">
              <a:spcBef>
                <a:spcPts val="2469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81012" indent="-940506" algn="l" defTabSz="3762024" rtl="0" eaLnBrk="1" latinLnBrk="0" hangingPunct="1">
              <a:spcBef>
                <a:spcPts val="2469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4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821518" indent="-940506" algn="l" defTabSz="3762024" rtl="0" eaLnBrk="1" latinLnBrk="0" hangingPunct="1">
              <a:spcBef>
                <a:spcPts val="2469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4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762024" indent="-940506" algn="l" defTabSz="3762024" rtl="0" eaLnBrk="1" latinLnBrk="0" hangingPunct="1">
              <a:spcBef>
                <a:spcPts val="2469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37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702531" indent="-940506" algn="l" defTabSz="3762024" rtl="0" eaLnBrk="1" latinLnBrk="0" hangingPunct="1">
              <a:spcBef>
                <a:spcPts val="2469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37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5669162" indent="-940506" algn="l" defTabSz="3762024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7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96605" indent="-940506" algn="l" defTabSz="3762024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74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530582" indent="-940506" algn="l" defTabSz="3762024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74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464555" indent="-940506" algn="l" defTabSz="3762024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74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500" dirty="0" smtClean="0"/>
              <a:t>Reading minds : predicting words from FMRI images</a:t>
            </a:r>
            <a:endParaRPr lang="en-US" sz="8500" dirty="0"/>
          </a:p>
          <a:p>
            <a:r>
              <a:rPr lang="en-US" sz="6000" dirty="0" smtClean="0"/>
              <a:t>Tomasz </a:t>
            </a:r>
            <a:r>
              <a:rPr lang="en-US" sz="6000" dirty="0" err="1" smtClean="0"/>
              <a:t>Sakrejda</a:t>
            </a:r>
            <a:r>
              <a:rPr lang="en-US" sz="6000" dirty="0"/>
              <a:t> &amp; Stella </a:t>
            </a:r>
            <a:r>
              <a:rPr lang="en-US" sz="6000" dirty="0" smtClean="0"/>
              <a:t>Stylianidou</a:t>
            </a: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24841200" y="4267200"/>
            <a:ext cx="9982200" cy="1150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t"/>
          <a:lstStyle/>
          <a:p>
            <a:pPr algn="ctr"/>
            <a:r>
              <a:rPr lang="en-US" dirty="0" smtClean="0"/>
              <a:t>PCA dimensions</a:t>
            </a:r>
          </a:p>
          <a:p>
            <a:pPr algn="ctr"/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 smtClean="0"/>
              <a:t>Accuracy increases with PCA </a:t>
            </a:r>
            <a:r>
              <a:rPr lang="en-US" sz="3000" dirty="0" smtClean="0"/>
              <a:t>components - </a:t>
            </a:r>
            <a:r>
              <a:rPr lang="en-US" sz="3000" dirty="0" smtClean="0"/>
              <a:t>not overfitting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 smtClean="0"/>
              <a:t>Compare test RMSE vs accuracy</a:t>
            </a:r>
            <a:endParaRPr sz="3000" dirty="0"/>
          </a:p>
        </p:txBody>
      </p:sp>
      <p:sp>
        <p:nvSpPr>
          <p:cNvPr id="5" name="Rectangle 4"/>
          <p:cNvSpPr/>
          <p:nvPr/>
        </p:nvSpPr>
        <p:spPr>
          <a:xfrm>
            <a:off x="14097000" y="4267200"/>
            <a:ext cx="9982200" cy="11506200"/>
          </a:xfrm>
          <a:prstGeom prst="rect">
            <a:avLst/>
          </a:prstGeom>
          <a:solidFill>
            <a:srgbClr val="958B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t"/>
          <a:lstStyle/>
          <a:p>
            <a:pPr algn="ctr"/>
            <a:r>
              <a:rPr lang="en-US" sz="7000" dirty="0" smtClean="0"/>
              <a:t>A step </a:t>
            </a:r>
            <a:r>
              <a:rPr lang="en-US" sz="7000" dirty="0" smtClean="0"/>
              <a:t>further: </a:t>
            </a:r>
          </a:p>
          <a:p>
            <a:pPr algn="ctr"/>
            <a:r>
              <a:rPr lang="en-US" sz="5000" dirty="0" smtClean="0"/>
              <a:t>Ranking </a:t>
            </a:r>
            <a:r>
              <a:rPr lang="en-US" sz="5000" dirty="0" smtClean="0"/>
              <a:t>of </a:t>
            </a:r>
            <a:r>
              <a:rPr lang="en-US" sz="5000" dirty="0" smtClean="0"/>
              <a:t> all 60 words</a:t>
            </a:r>
            <a:endParaRPr lang="en-US" sz="5000" dirty="0" smtClean="0"/>
          </a:p>
          <a:p>
            <a:pPr algn="ctr"/>
            <a:endParaRPr lang="en-US" sz="7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 smtClean="0"/>
              <a:t>Rank likelihood of words according to semantic distance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/>
              <a:t>Training data set : &lt;rank&gt; =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/>
              <a:t>Test data set : &lt;rank&gt;  = </a:t>
            </a:r>
            <a:r>
              <a:rPr lang="en-US" sz="3000" dirty="0" smtClean="0"/>
              <a:t>13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 smtClean="0"/>
              <a:t>Consistent with error rate on 2-word prediction</a:t>
            </a:r>
            <a:endParaRPr lang="en-US" sz="3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endParaRPr lang="en-US" sz="4000" dirty="0" smtClean="0"/>
          </a:p>
          <a:p>
            <a:pPr algn="ctr"/>
            <a:endParaRPr lang="en-US" sz="4000" dirty="0"/>
          </a:p>
          <a:p>
            <a:pPr algn="ctr"/>
            <a:endParaRPr lang="en-US" sz="4000" dirty="0" smtClean="0"/>
          </a:p>
          <a:p>
            <a:pPr algn="ctr"/>
            <a:endParaRPr lang="en-US" sz="4000" dirty="0" smtClean="0"/>
          </a:p>
          <a:p>
            <a:pPr algn="ctr"/>
            <a:endParaRPr lang="en-US" sz="4000" dirty="0"/>
          </a:p>
          <a:p>
            <a:pPr algn="ctr"/>
            <a:endParaRPr lang="en-US" sz="4000" dirty="0" smtClean="0"/>
          </a:p>
          <a:p>
            <a:pPr algn="ctr"/>
            <a:endParaRPr lang="en-US" sz="4000" dirty="0"/>
          </a:p>
          <a:p>
            <a:pPr algn="ctr"/>
            <a:endParaRPr sz="4000" dirty="0"/>
          </a:p>
        </p:txBody>
      </p:sp>
      <p:sp>
        <p:nvSpPr>
          <p:cNvPr id="6" name="Rectangle 5"/>
          <p:cNvSpPr/>
          <p:nvPr/>
        </p:nvSpPr>
        <p:spPr>
          <a:xfrm>
            <a:off x="24841200" y="16459200"/>
            <a:ext cx="9982200" cy="11506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t"/>
          <a:lstStyle/>
          <a:p>
            <a:pPr algn="ctr"/>
            <a:r>
              <a:rPr lang="en-US" dirty="0" smtClean="0"/>
              <a:t>Mistakes</a:t>
            </a:r>
          </a:p>
          <a:p>
            <a:endParaRPr lang="en-US" sz="3000" dirty="0" smtClean="0"/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Small difference between RMSE’s of correct and incorrect word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N</a:t>
            </a:r>
            <a:r>
              <a:rPr lang="en-US" sz="3000" smtClean="0"/>
              <a:t>ot </a:t>
            </a:r>
            <a:r>
              <a:rPr lang="en-US" sz="3000" dirty="0" smtClean="0"/>
              <a:t>caused by particular semantic feature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May be due to head movement (</a:t>
            </a:r>
            <a:r>
              <a:rPr lang="en-US" sz="3000" dirty="0"/>
              <a:t>Mitchel et al, 2008)</a:t>
            </a:r>
          </a:p>
          <a:p>
            <a:endParaRPr lang="en-US" sz="3000" dirty="0"/>
          </a:p>
          <a:p>
            <a:pPr algn="ctr"/>
            <a:endParaRPr lang="en-US" dirty="0" smtClean="0"/>
          </a:p>
          <a:p>
            <a:pPr algn="ctr"/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4097000" y="16459200"/>
            <a:ext cx="9982200" cy="1150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t"/>
          <a:lstStyle/>
          <a:p>
            <a:pPr algn="ctr"/>
            <a:r>
              <a:rPr lang="en-US" dirty="0"/>
              <a:t>Analysis of semantic </a:t>
            </a:r>
            <a:r>
              <a:rPr lang="en-US" dirty="0" smtClean="0"/>
              <a:t>features</a:t>
            </a:r>
          </a:p>
          <a:p>
            <a:pPr algn="ctr"/>
            <a:endParaRPr lang="en-US" sz="3000" dirty="0"/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Increased accuracy with addition of semantic features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Each semantic features shows similar values of RMSE in the test data.</a:t>
            </a:r>
            <a:endParaRPr sz="3000" dirty="0"/>
          </a:p>
        </p:txBody>
      </p:sp>
      <p:pic>
        <p:nvPicPr>
          <p:cNvPr id="8" name="Picture 7" descr="Macintosh HD:Users:Stella:PycharmProjects:cse546hmw1:fmri:accuracy_2of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1400" y="11887200"/>
            <a:ext cx="4191000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Macintosh HD:Users:Stella:PycharmProjects:cse546hmw1:fmri:rmse_with_pca_dimensions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4600" y="8382000"/>
            <a:ext cx="4572000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Macintosh HD:Users:Stella:Desktop:pca variance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5400" y="13335000"/>
            <a:ext cx="2057400" cy="159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400" y="21564589"/>
            <a:ext cx="6908815" cy="51816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0" y="7924800"/>
            <a:ext cx="3352800" cy="40561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632400" y="8763000"/>
            <a:ext cx="3657600" cy="1938992"/>
          </a:xfrm>
          <a:prstGeom prst="rect">
            <a:avLst/>
          </a:prstGeom>
          <a:noFill/>
        </p:spPr>
        <p:txBody>
          <a:bodyPr vert="horz" wrap="square" rtlCol="0" anchor="t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Rockwell"/>
                <a:cs typeface="Rockwell"/>
              </a:rPr>
              <a:t>Figure 3. The RMSE of the training data and test data decreases as we include more PCA dimensions, where as the RMSE of incorrect words increases. </a:t>
            </a:r>
            <a:endParaRPr lang="en-US" sz="2000" dirty="0">
              <a:solidFill>
                <a:schemeClr val="bg1"/>
              </a:solidFill>
              <a:latin typeface="Rockwell"/>
              <a:cs typeface="Rockwel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08000" y="12725400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Rockwell"/>
                <a:cs typeface="Rockwell"/>
              </a:rPr>
              <a:t>Figure 4. The accuracy of selecting the correct word out of two increases with more PCA dimensions, reaching a plateau at ~ 150. Insert shows variance of PCA dimensions.</a:t>
            </a:r>
            <a:endParaRPr lang="en-US" sz="2000" dirty="0">
              <a:solidFill>
                <a:schemeClr val="bg1"/>
              </a:solidFill>
              <a:latin typeface="Rockwell"/>
              <a:cs typeface="Rockwel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97200" y="26721137"/>
            <a:ext cx="64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Rockwell"/>
                <a:cs typeface="Rockwell"/>
              </a:rPr>
              <a:t>Figure 2. Each semantic feature versus the RMSE for the training and testing data, showing a similar range.</a:t>
            </a:r>
            <a:endParaRPr lang="en-US" sz="2000" dirty="0">
              <a:solidFill>
                <a:schemeClr val="bg1"/>
              </a:solidFill>
              <a:latin typeface="Rockwell"/>
              <a:cs typeface="Rockwell"/>
            </a:endParaRPr>
          </a:p>
        </p:txBody>
      </p:sp>
      <p:pic>
        <p:nvPicPr>
          <p:cNvPr id="19" name="Picture 18" descr="mistaken_word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400" y="22250400"/>
            <a:ext cx="5036909" cy="3777682"/>
          </a:xfrm>
          <a:prstGeom prst="rect">
            <a:avLst/>
          </a:prstGeom>
        </p:spPr>
      </p:pic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263770"/>
              </p:ext>
            </p:extLst>
          </p:nvPr>
        </p:nvGraphicFramePr>
        <p:xfrm>
          <a:off x="25450800" y="22326600"/>
          <a:ext cx="3352800" cy="2281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  <a:gridCol w="838200"/>
                <a:gridCol w="838200"/>
              </a:tblGrid>
              <a:tr h="3648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Correct Word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RMSE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Incorrect Word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RMSE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960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bear 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0.9823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airplane 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0.9725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3648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cow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0.8577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screwdriver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0.8206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960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arm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0.7299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saw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0.6092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960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shirt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0.6587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skirt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0.6502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960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0.9628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telephone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0.7606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960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butterfly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1.1005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0.7247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9144000" y="120396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Rockwell"/>
                <a:cs typeface="Rockwell"/>
              </a:rPr>
              <a:t>Figure 1. FMRI image (Mitchel et al, 2008)</a:t>
            </a:r>
            <a:endParaRPr lang="en-US" sz="2000" dirty="0">
              <a:solidFill>
                <a:schemeClr val="bg1"/>
              </a:solidFill>
              <a:latin typeface="Rockwell"/>
              <a:cs typeface="Rockwel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450800" y="24917400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Rockwell"/>
                <a:cs typeface="Rockwell"/>
              </a:rPr>
              <a:t>Table 1. Example of 5 incorrectly guessed words and their RMSE.</a:t>
            </a:r>
            <a:endParaRPr lang="en-US" sz="2000" dirty="0">
              <a:solidFill>
                <a:schemeClr val="bg1"/>
              </a:solidFill>
              <a:latin typeface="Rockwell"/>
              <a:cs typeface="Rockwel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108400" y="26212800"/>
            <a:ext cx="502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Rockwell"/>
                <a:cs typeface="Rockwell"/>
              </a:rPr>
              <a:t>Figure 5. RMSE of each semantic feature for the correct and incorrect word for one of the incorrectly guessed cases.</a:t>
            </a:r>
            <a:endParaRPr lang="en-US" sz="2000" dirty="0">
              <a:solidFill>
                <a:schemeClr val="bg1"/>
              </a:solidFill>
              <a:latin typeface="Rockwell"/>
              <a:cs typeface="Rockwel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623000" y="13639800"/>
            <a:ext cx="338554" cy="78111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 smtClean="0"/>
              <a:t>variance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02219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18007</TotalTime>
  <Words>417</Words>
  <Application>Microsoft Macintosh PowerPoint</Application>
  <PresentationFormat>Custom</PresentationFormat>
  <Paragraphs>97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Advantage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Ximena</dc:creator>
  <cp:lastModifiedBy>Stella Stylianidou</cp:lastModifiedBy>
  <cp:revision>317</cp:revision>
  <cp:lastPrinted>2012-06-19T19:25:18Z</cp:lastPrinted>
  <dcterms:created xsi:type="dcterms:W3CDTF">2012-06-19T17:28:34Z</dcterms:created>
  <dcterms:modified xsi:type="dcterms:W3CDTF">2015-12-06T22:28:31Z</dcterms:modified>
</cp:coreProperties>
</file>