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13" r:id="rId3"/>
    <p:sldId id="257" r:id="rId4"/>
    <p:sldId id="259" r:id="rId5"/>
    <p:sldId id="260" r:id="rId6"/>
    <p:sldId id="261" r:id="rId7"/>
    <p:sldId id="262" r:id="rId8"/>
    <p:sldId id="336" r:id="rId9"/>
    <p:sldId id="263" r:id="rId10"/>
    <p:sldId id="264" r:id="rId11"/>
    <p:sldId id="314" r:id="rId12"/>
    <p:sldId id="315" r:id="rId13"/>
    <p:sldId id="317" r:id="rId14"/>
    <p:sldId id="265" r:id="rId15"/>
    <p:sldId id="266" r:id="rId16"/>
    <p:sldId id="268" r:id="rId17"/>
    <p:sldId id="269" r:id="rId18"/>
    <p:sldId id="270" r:id="rId19"/>
    <p:sldId id="271" r:id="rId20"/>
    <p:sldId id="272" r:id="rId21"/>
    <p:sldId id="274" r:id="rId22"/>
    <p:sldId id="275" r:id="rId23"/>
    <p:sldId id="276" r:id="rId24"/>
    <p:sldId id="277" r:id="rId25"/>
    <p:sldId id="318" r:id="rId26"/>
    <p:sldId id="278" r:id="rId27"/>
    <p:sldId id="279" r:id="rId28"/>
    <p:sldId id="280" r:id="rId29"/>
    <p:sldId id="281" r:id="rId30"/>
    <p:sldId id="282" r:id="rId31"/>
    <p:sldId id="319" r:id="rId32"/>
    <p:sldId id="309" r:id="rId33"/>
    <p:sldId id="310" r:id="rId34"/>
    <p:sldId id="311" r:id="rId35"/>
    <p:sldId id="312" r:id="rId36"/>
    <p:sldId id="323" r:id="rId37"/>
    <p:sldId id="284" r:id="rId38"/>
    <p:sldId id="283" r:id="rId39"/>
    <p:sldId id="286" r:id="rId40"/>
    <p:sldId id="335" r:id="rId41"/>
    <p:sldId id="328" r:id="rId42"/>
    <p:sldId id="329" r:id="rId43"/>
    <p:sldId id="330" r:id="rId44"/>
    <p:sldId id="331" r:id="rId45"/>
    <p:sldId id="332" r:id="rId46"/>
    <p:sldId id="333" r:id="rId47"/>
    <p:sldId id="334" r:id="rId48"/>
    <p:sldId id="288" r:id="rId49"/>
    <p:sldId id="290" r:id="rId50"/>
    <p:sldId id="291" r:id="rId51"/>
    <p:sldId id="292" r:id="rId52"/>
    <p:sldId id="326" r:id="rId53"/>
    <p:sldId id="297" r:id="rId54"/>
    <p:sldId id="298" r:id="rId55"/>
    <p:sldId id="299" r:id="rId56"/>
    <p:sldId id="300" r:id="rId57"/>
    <p:sldId id="301" r:id="rId58"/>
    <p:sldId id="302" r:id="rId59"/>
    <p:sldId id="303" r:id="rId60"/>
    <p:sldId id="304" r:id="rId61"/>
    <p:sldId id="305" r:id="rId62"/>
    <p:sldId id="306" r:id="rId63"/>
    <p:sldId id="321" r:id="rId64"/>
    <p:sldId id="322" r:id="rId6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14" autoAdjust="0"/>
    <p:restoredTop sz="94660"/>
  </p:normalViewPr>
  <p:slideViewPr>
    <p:cSldViewPr>
      <p:cViewPr>
        <p:scale>
          <a:sx n="95" d="100"/>
          <a:sy n="95" d="100"/>
        </p:scale>
        <p:origin x="-1992" y="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EE264-4397-481F-8C79-239D3FD1D00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76EB3CAD-6132-476B-90AA-ED8F3B373C41}">
      <dgm:prSet phldrT="[Texte]"/>
      <dgm:spPr/>
      <dgm:t>
        <a:bodyPr/>
        <a:lstStyle/>
        <a:p>
          <a:r>
            <a:rPr lang="fr-FR" dirty="0">
              <a:solidFill>
                <a:schemeClr val="bg1"/>
              </a:solidFill>
            </a:rPr>
            <a:t>Tous les visiteurs peuvent modifier les </a:t>
          </a:r>
          <a:r>
            <a:rPr lang="fr-FR" dirty="0" err="1">
              <a:solidFill>
                <a:schemeClr val="bg1"/>
              </a:solidFill>
            </a:rPr>
            <a:t>urls</a:t>
          </a:r>
          <a:endParaRPr lang="fr-FR" dirty="0">
            <a:solidFill>
              <a:schemeClr val="bg1"/>
            </a:solidFill>
          </a:endParaRPr>
        </a:p>
      </dgm:t>
    </dgm:pt>
    <dgm:pt modelId="{E886356B-081E-4B1B-8EDD-A0F568812612}" type="parTrans" cxnId="{18DB8BFE-A0E1-47B6-94DC-E0947EFE8AD2}">
      <dgm:prSet/>
      <dgm:spPr/>
      <dgm:t>
        <a:bodyPr/>
        <a:lstStyle/>
        <a:p>
          <a:endParaRPr lang="fr-FR"/>
        </a:p>
      </dgm:t>
    </dgm:pt>
    <dgm:pt modelId="{4801D49D-CE71-4699-9EB5-347CD2D6CA8F}" type="sibTrans" cxnId="{18DB8BFE-A0E1-47B6-94DC-E0947EFE8AD2}">
      <dgm:prSet/>
      <dgm:spPr/>
      <dgm:t>
        <a:bodyPr/>
        <a:lstStyle/>
        <a:p>
          <a:endParaRPr lang="fr-FR"/>
        </a:p>
      </dgm:t>
    </dgm:pt>
    <dgm:pt modelId="{9BB33B7E-C036-426B-93B8-F5CC286CF338}" type="asst">
      <dgm:prSet phldrT="[Texte]"/>
      <dgm:spPr/>
      <dgm:t>
        <a:bodyPr/>
        <a:lstStyle/>
        <a:p>
          <a:r>
            <a:rPr lang="fr-FR" dirty="0"/>
            <a:t>Modifier les valeurs des paramètres</a:t>
          </a:r>
        </a:p>
      </dgm:t>
    </dgm:pt>
    <dgm:pt modelId="{CAEE9FC7-8891-444F-96FF-EBD777CD5E06}" type="parTrans" cxnId="{78385CC7-C902-4C83-B309-A790DB4C6BFB}">
      <dgm:prSet/>
      <dgm:spPr/>
      <dgm:t>
        <a:bodyPr/>
        <a:lstStyle/>
        <a:p>
          <a:endParaRPr lang="fr-FR"/>
        </a:p>
      </dgm:t>
    </dgm:pt>
    <dgm:pt modelId="{C8C73DF6-9B52-4B30-A482-86BF43768528}" type="sibTrans" cxnId="{78385CC7-C902-4C83-B309-A790DB4C6BFB}">
      <dgm:prSet/>
      <dgm:spPr/>
      <dgm:t>
        <a:bodyPr/>
        <a:lstStyle/>
        <a:p>
          <a:endParaRPr lang="fr-FR"/>
        </a:p>
      </dgm:t>
    </dgm:pt>
    <dgm:pt modelId="{40C414DF-47CC-487E-A464-6AE1A6188B36}">
      <dgm:prSet phldrT="[Texte]"/>
      <dgm:spPr/>
      <dgm:t>
        <a:bodyPr/>
        <a:lstStyle/>
        <a:p>
          <a:r>
            <a:rPr lang="fr-FR" dirty="0"/>
            <a:t>Supprimer un paramètre qui peut engendrer une erreur</a:t>
          </a:r>
        </a:p>
      </dgm:t>
    </dgm:pt>
    <dgm:pt modelId="{92FD1D86-1894-462B-8D12-C78FF3B053CF}" type="parTrans" cxnId="{D773D4D4-7DED-4AC7-8BED-D4035C0CA006}">
      <dgm:prSet/>
      <dgm:spPr/>
      <dgm:t>
        <a:bodyPr/>
        <a:lstStyle/>
        <a:p>
          <a:endParaRPr lang="fr-FR"/>
        </a:p>
      </dgm:t>
    </dgm:pt>
    <dgm:pt modelId="{9A3A1E79-9C29-4994-8CAA-A4678ABDA3BA}" type="sibTrans" cxnId="{D773D4D4-7DED-4AC7-8BED-D4035C0CA006}">
      <dgm:prSet/>
      <dgm:spPr/>
      <dgm:t>
        <a:bodyPr/>
        <a:lstStyle/>
        <a:p>
          <a:endParaRPr lang="fr-FR"/>
        </a:p>
      </dgm:t>
    </dgm:pt>
    <dgm:pt modelId="{62E4C2BC-4BC1-451F-BB39-E3F86BDE2C11}">
      <dgm:prSet phldrT="[Texte]"/>
      <dgm:spPr/>
      <dgm:t>
        <a:bodyPr/>
        <a:lstStyle/>
        <a:p>
          <a:r>
            <a:rPr lang="fr-FR" dirty="0"/>
            <a:t>Exécuter un script </a:t>
          </a:r>
        </a:p>
      </dgm:t>
    </dgm:pt>
    <dgm:pt modelId="{D94158E9-9DC8-414A-B3DB-343D6387E25E}" type="parTrans" cxnId="{3397C4C7-AF22-4FAB-83FA-E629B6F854B5}">
      <dgm:prSet/>
      <dgm:spPr/>
      <dgm:t>
        <a:bodyPr/>
        <a:lstStyle/>
        <a:p>
          <a:endParaRPr lang="fr-FR"/>
        </a:p>
      </dgm:t>
    </dgm:pt>
    <dgm:pt modelId="{E18E0E3A-86B2-45AA-9E0C-7170D3A770F3}" type="sibTrans" cxnId="{3397C4C7-AF22-4FAB-83FA-E629B6F854B5}">
      <dgm:prSet/>
      <dgm:spPr/>
      <dgm:t>
        <a:bodyPr/>
        <a:lstStyle/>
        <a:p>
          <a:endParaRPr lang="fr-FR"/>
        </a:p>
      </dgm:t>
    </dgm:pt>
    <dgm:pt modelId="{79A56691-EEA9-494C-AE5A-93818097EC78}" type="pres">
      <dgm:prSet presAssocID="{225EE264-4397-481F-8C79-239D3FD1D008}" presName="hierChild1" presStyleCnt="0">
        <dgm:presLayoutVars>
          <dgm:orgChart val="1"/>
          <dgm:chPref val="1"/>
          <dgm:dir/>
          <dgm:animOne val="branch"/>
          <dgm:animLvl val="lvl"/>
          <dgm:resizeHandles/>
        </dgm:presLayoutVars>
      </dgm:prSet>
      <dgm:spPr/>
      <dgm:t>
        <a:bodyPr/>
        <a:lstStyle/>
        <a:p>
          <a:endParaRPr lang="fr-FR"/>
        </a:p>
      </dgm:t>
    </dgm:pt>
    <dgm:pt modelId="{080A5EA4-EF7F-4B4A-B44D-D1ABA3401EC0}" type="pres">
      <dgm:prSet presAssocID="{76EB3CAD-6132-476B-90AA-ED8F3B373C41}" presName="hierRoot1" presStyleCnt="0">
        <dgm:presLayoutVars>
          <dgm:hierBranch val="init"/>
        </dgm:presLayoutVars>
      </dgm:prSet>
      <dgm:spPr/>
    </dgm:pt>
    <dgm:pt modelId="{F3F55C5C-962B-4F2E-BA5B-07ECBDC990E4}" type="pres">
      <dgm:prSet presAssocID="{76EB3CAD-6132-476B-90AA-ED8F3B373C41}" presName="rootComposite1" presStyleCnt="0"/>
      <dgm:spPr/>
    </dgm:pt>
    <dgm:pt modelId="{3A32DF28-7348-4296-8FD9-BD7DB4DA6667}" type="pres">
      <dgm:prSet presAssocID="{76EB3CAD-6132-476B-90AA-ED8F3B373C41}" presName="rootText1" presStyleLbl="node0" presStyleIdx="0" presStyleCnt="1" custScaleX="218179" custScaleY="170870">
        <dgm:presLayoutVars>
          <dgm:chPref val="3"/>
        </dgm:presLayoutVars>
      </dgm:prSet>
      <dgm:spPr/>
      <dgm:t>
        <a:bodyPr/>
        <a:lstStyle/>
        <a:p>
          <a:endParaRPr lang="fr-FR"/>
        </a:p>
      </dgm:t>
    </dgm:pt>
    <dgm:pt modelId="{E97D123F-7872-44B2-A99A-815C8060C716}" type="pres">
      <dgm:prSet presAssocID="{76EB3CAD-6132-476B-90AA-ED8F3B373C41}" presName="rootConnector1" presStyleLbl="node1" presStyleIdx="0" presStyleCnt="0"/>
      <dgm:spPr/>
      <dgm:t>
        <a:bodyPr/>
        <a:lstStyle/>
        <a:p>
          <a:endParaRPr lang="fr-FR"/>
        </a:p>
      </dgm:t>
    </dgm:pt>
    <dgm:pt modelId="{2FC41D02-B0CF-4F73-9C17-89D44F707C9C}" type="pres">
      <dgm:prSet presAssocID="{76EB3CAD-6132-476B-90AA-ED8F3B373C41}" presName="hierChild2" presStyleCnt="0"/>
      <dgm:spPr/>
    </dgm:pt>
    <dgm:pt modelId="{B59205CE-8424-4E9F-B975-D3FDC546020C}" type="pres">
      <dgm:prSet presAssocID="{92FD1D86-1894-462B-8D12-C78FF3B053CF}" presName="Name37" presStyleLbl="parChTrans1D2" presStyleIdx="0" presStyleCnt="3"/>
      <dgm:spPr/>
      <dgm:t>
        <a:bodyPr/>
        <a:lstStyle/>
        <a:p>
          <a:endParaRPr lang="fr-FR"/>
        </a:p>
      </dgm:t>
    </dgm:pt>
    <dgm:pt modelId="{E71DD228-0375-4A5E-A267-C13639D16C6C}" type="pres">
      <dgm:prSet presAssocID="{40C414DF-47CC-487E-A464-6AE1A6188B36}" presName="hierRoot2" presStyleCnt="0">
        <dgm:presLayoutVars>
          <dgm:hierBranch val="init"/>
        </dgm:presLayoutVars>
      </dgm:prSet>
      <dgm:spPr/>
    </dgm:pt>
    <dgm:pt modelId="{A95B3906-7EC1-4A6A-9F4A-1E17D7363733}" type="pres">
      <dgm:prSet presAssocID="{40C414DF-47CC-487E-A464-6AE1A6188B36}" presName="rootComposite" presStyleCnt="0"/>
      <dgm:spPr/>
    </dgm:pt>
    <dgm:pt modelId="{28FA6CE3-DA37-45EA-8CDE-86E33A9283DD}" type="pres">
      <dgm:prSet presAssocID="{40C414DF-47CC-487E-A464-6AE1A6188B36}" presName="rootText" presStyleLbl="node2" presStyleIdx="0" presStyleCnt="2">
        <dgm:presLayoutVars>
          <dgm:chPref val="3"/>
        </dgm:presLayoutVars>
      </dgm:prSet>
      <dgm:spPr/>
      <dgm:t>
        <a:bodyPr/>
        <a:lstStyle/>
        <a:p>
          <a:endParaRPr lang="fr-FR"/>
        </a:p>
      </dgm:t>
    </dgm:pt>
    <dgm:pt modelId="{79FA37A4-4FA6-4087-A75E-5D41AD1DD29A}" type="pres">
      <dgm:prSet presAssocID="{40C414DF-47CC-487E-A464-6AE1A6188B36}" presName="rootConnector" presStyleLbl="node2" presStyleIdx="0" presStyleCnt="2"/>
      <dgm:spPr/>
      <dgm:t>
        <a:bodyPr/>
        <a:lstStyle/>
        <a:p>
          <a:endParaRPr lang="fr-FR"/>
        </a:p>
      </dgm:t>
    </dgm:pt>
    <dgm:pt modelId="{8420BD4B-65DA-4EB4-BE54-C562F442F183}" type="pres">
      <dgm:prSet presAssocID="{40C414DF-47CC-487E-A464-6AE1A6188B36}" presName="hierChild4" presStyleCnt="0"/>
      <dgm:spPr/>
    </dgm:pt>
    <dgm:pt modelId="{FA07F65E-F93E-41AC-A023-594EB8956927}" type="pres">
      <dgm:prSet presAssocID="{40C414DF-47CC-487E-A464-6AE1A6188B36}" presName="hierChild5" presStyleCnt="0"/>
      <dgm:spPr/>
    </dgm:pt>
    <dgm:pt modelId="{460D754D-CE2D-45AC-9272-3114F15F6FEA}" type="pres">
      <dgm:prSet presAssocID="{D94158E9-9DC8-414A-B3DB-343D6387E25E}" presName="Name37" presStyleLbl="parChTrans1D2" presStyleIdx="1" presStyleCnt="3"/>
      <dgm:spPr/>
      <dgm:t>
        <a:bodyPr/>
        <a:lstStyle/>
        <a:p>
          <a:endParaRPr lang="fr-FR"/>
        </a:p>
      </dgm:t>
    </dgm:pt>
    <dgm:pt modelId="{77E48155-7A7C-4FC0-9DA2-1C9CA790144B}" type="pres">
      <dgm:prSet presAssocID="{62E4C2BC-4BC1-451F-BB39-E3F86BDE2C11}" presName="hierRoot2" presStyleCnt="0">
        <dgm:presLayoutVars>
          <dgm:hierBranch val="init"/>
        </dgm:presLayoutVars>
      </dgm:prSet>
      <dgm:spPr/>
    </dgm:pt>
    <dgm:pt modelId="{9FCF6D8E-5D72-4B4B-ADCC-9CC2A6A84D72}" type="pres">
      <dgm:prSet presAssocID="{62E4C2BC-4BC1-451F-BB39-E3F86BDE2C11}" presName="rootComposite" presStyleCnt="0"/>
      <dgm:spPr/>
    </dgm:pt>
    <dgm:pt modelId="{7B1A49FD-FEE8-45C2-9860-170E41A2DD18}" type="pres">
      <dgm:prSet presAssocID="{62E4C2BC-4BC1-451F-BB39-E3F86BDE2C11}" presName="rootText" presStyleLbl="node2" presStyleIdx="1" presStyleCnt="2">
        <dgm:presLayoutVars>
          <dgm:chPref val="3"/>
        </dgm:presLayoutVars>
      </dgm:prSet>
      <dgm:spPr/>
      <dgm:t>
        <a:bodyPr/>
        <a:lstStyle/>
        <a:p>
          <a:endParaRPr lang="fr-FR"/>
        </a:p>
      </dgm:t>
    </dgm:pt>
    <dgm:pt modelId="{461F13E5-E371-4E15-95F0-53B6F09E7D71}" type="pres">
      <dgm:prSet presAssocID="{62E4C2BC-4BC1-451F-BB39-E3F86BDE2C11}" presName="rootConnector" presStyleLbl="node2" presStyleIdx="1" presStyleCnt="2"/>
      <dgm:spPr/>
      <dgm:t>
        <a:bodyPr/>
        <a:lstStyle/>
        <a:p>
          <a:endParaRPr lang="fr-FR"/>
        </a:p>
      </dgm:t>
    </dgm:pt>
    <dgm:pt modelId="{42A53AFE-B247-47D6-8B88-45EF867E1015}" type="pres">
      <dgm:prSet presAssocID="{62E4C2BC-4BC1-451F-BB39-E3F86BDE2C11}" presName="hierChild4" presStyleCnt="0"/>
      <dgm:spPr/>
    </dgm:pt>
    <dgm:pt modelId="{B2BC6B39-04E3-48B6-BE24-203A739C508D}" type="pres">
      <dgm:prSet presAssocID="{62E4C2BC-4BC1-451F-BB39-E3F86BDE2C11}" presName="hierChild5" presStyleCnt="0"/>
      <dgm:spPr/>
    </dgm:pt>
    <dgm:pt modelId="{45C67C1B-D748-465B-923C-19316CCEF718}" type="pres">
      <dgm:prSet presAssocID="{76EB3CAD-6132-476B-90AA-ED8F3B373C41}" presName="hierChild3" presStyleCnt="0"/>
      <dgm:spPr/>
    </dgm:pt>
    <dgm:pt modelId="{A9DA5D1D-AD08-4297-89E3-1DB2E543FC18}" type="pres">
      <dgm:prSet presAssocID="{CAEE9FC7-8891-444F-96FF-EBD777CD5E06}" presName="Name111" presStyleLbl="parChTrans1D2" presStyleIdx="2" presStyleCnt="3"/>
      <dgm:spPr/>
      <dgm:t>
        <a:bodyPr/>
        <a:lstStyle/>
        <a:p>
          <a:endParaRPr lang="fr-FR"/>
        </a:p>
      </dgm:t>
    </dgm:pt>
    <dgm:pt modelId="{004B23DF-1ECB-484F-A0E5-0ED356672E2D}" type="pres">
      <dgm:prSet presAssocID="{9BB33B7E-C036-426B-93B8-F5CC286CF338}" presName="hierRoot3" presStyleCnt="0">
        <dgm:presLayoutVars>
          <dgm:hierBranch val="init"/>
        </dgm:presLayoutVars>
      </dgm:prSet>
      <dgm:spPr/>
    </dgm:pt>
    <dgm:pt modelId="{17DA4AD4-6618-47C0-832A-36018CF71366}" type="pres">
      <dgm:prSet presAssocID="{9BB33B7E-C036-426B-93B8-F5CC286CF338}" presName="rootComposite3" presStyleCnt="0"/>
      <dgm:spPr/>
    </dgm:pt>
    <dgm:pt modelId="{8DE74A37-77D7-4CAD-8F5D-DF025CCC9F52}" type="pres">
      <dgm:prSet presAssocID="{9BB33B7E-C036-426B-93B8-F5CC286CF338}" presName="rootText3" presStyleLbl="asst1" presStyleIdx="0" presStyleCnt="1">
        <dgm:presLayoutVars>
          <dgm:chPref val="3"/>
        </dgm:presLayoutVars>
      </dgm:prSet>
      <dgm:spPr/>
      <dgm:t>
        <a:bodyPr/>
        <a:lstStyle/>
        <a:p>
          <a:endParaRPr lang="fr-FR"/>
        </a:p>
      </dgm:t>
    </dgm:pt>
    <dgm:pt modelId="{0D87324B-C878-4B28-9F0F-8C8BAA1896C1}" type="pres">
      <dgm:prSet presAssocID="{9BB33B7E-C036-426B-93B8-F5CC286CF338}" presName="rootConnector3" presStyleLbl="asst1" presStyleIdx="0" presStyleCnt="1"/>
      <dgm:spPr/>
      <dgm:t>
        <a:bodyPr/>
        <a:lstStyle/>
        <a:p>
          <a:endParaRPr lang="fr-FR"/>
        </a:p>
      </dgm:t>
    </dgm:pt>
    <dgm:pt modelId="{975DA979-9C71-4A95-90DC-37BF7936AA73}" type="pres">
      <dgm:prSet presAssocID="{9BB33B7E-C036-426B-93B8-F5CC286CF338}" presName="hierChild6" presStyleCnt="0"/>
      <dgm:spPr/>
    </dgm:pt>
    <dgm:pt modelId="{68937DDB-BE0A-4004-9E69-B4F2FBB753D4}" type="pres">
      <dgm:prSet presAssocID="{9BB33B7E-C036-426B-93B8-F5CC286CF338}" presName="hierChild7" presStyleCnt="0"/>
      <dgm:spPr/>
    </dgm:pt>
  </dgm:ptLst>
  <dgm:cxnLst>
    <dgm:cxn modelId="{E53AA73D-D9F7-4BE1-BD53-DD49C88698EB}" type="presOf" srcId="{62E4C2BC-4BC1-451F-BB39-E3F86BDE2C11}" destId="{7B1A49FD-FEE8-45C2-9860-170E41A2DD18}" srcOrd="0" destOrd="0" presId="urn:microsoft.com/office/officeart/2005/8/layout/orgChart1"/>
    <dgm:cxn modelId="{D6DB53D5-14D7-4C81-9BDE-B8756E8DD2F0}" type="presOf" srcId="{76EB3CAD-6132-476B-90AA-ED8F3B373C41}" destId="{E97D123F-7872-44B2-A99A-815C8060C716}" srcOrd="1" destOrd="0" presId="urn:microsoft.com/office/officeart/2005/8/layout/orgChart1"/>
    <dgm:cxn modelId="{B5F60066-C1A9-4F41-997D-16E3D25EC9C3}" type="presOf" srcId="{62E4C2BC-4BC1-451F-BB39-E3F86BDE2C11}" destId="{461F13E5-E371-4E15-95F0-53B6F09E7D71}" srcOrd="1" destOrd="0" presId="urn:microsoft.com/office/officeart/2005/8/layout/orgChart1"/>
    <dgm:cxn modelId="{D773D4D4-7DED-4AC7-8BED-D4035C0CA006}" srcId="{76EB3CAD-6132-476B-90AA-ED8F3B373C41}" destId="{40C414DF-47CC-487E-A464-6AE1A6188B36}" srcOrd="1" destOrd="0" parTransId="{92FD1D86-1894-462B-8D12-C78FF3B053CF}" sibTransId="{9A3A1E79-9C29-4994-8CAA-A4678ABDA3BA}"/>
    <dgm:cxn modelId="{44A1973D-974E-483D-8701-B8BBE901CB96}" type="presOf" srcId="{CAEE9FC7-8891-444F-96FF-EBD777CD5E06}" destId="{A9DA5D1D-AD08-4297-89E3-1DB2E543FC18}" srcOrd="0" destOrd="0" presId="urn:microsoft.com/office/officeart/2005/8/layout/orgChart1"/>
    <dgm:cxn modelId="{84F3826C-A636-4F1F-A5DF-B83002F1F91F}" type="presOf" srcId="{D94158E9-9DC8-414A-B3DB-343D6387E25E}" destId="{460D754D-CE2D-45AC-9272-3114F15F6FEA}" srcOrd="0" destOrd="0" presId="urn:microsoft.com/office/officeart/2005/8/layout/orgChart1"/>
    <dgm:cxn modelId="{8F405830-C2BD-474C-8A36-F7BBC77BF2D3}" type="presOf" srcId="{9BB33B7E-C036-426B-93B8-F5CC286CF338}" destId="{0D87324B-C878-4B28-9F0F-8C8BAA1896C1}" srcOrd="1" destOrd="0" presId="urn:microsoft.com/office/officeart/2005/8/layout/orgChart1"/>
    <dgm:cxn modelId="{18DB8BFE-A0E1-47B6-94DC-E0947EFE8AD2}" srcId="{225EE264-4397-481F-8C79-239D3FD1D008}" destId="{76EB3CAD-6132-476B-90AA-ED8F3B373C41}" srcOrd="0" destOrd="0" parTransId="{E886356B-081E-4B1B-8EDD-A0F568812612}" sibTransId="{4801D49D-CE71-4699-9EB5-347CD2D6CA8F}"/>
    <dgm:cxn modelId="{AFF4F097-62B4-40E5-A513-AA833F949679}" type="presOf" srcId="{40C414DF-47CC-487E-A464-6AE1A6188B36}" destId="{28FA6CE3-DA37-45EA-8CDE-86E33A9283DD}" srcOrd="0" destOrd="0" presId="urn:microsoft.com/office/officeart/2005/8/layout/orgChart1"/>
    <dgm:cxn modelId="{A6C9E2BA-A084-4363-BCF1-09CF0ABD091D}" type="presOf" srcId="{76EB3CAD-6132-476B-90AA-ED8F3B373C41}" destId="{3A32DF28-7348-4296-8FD9-BD7DB4DA6667}" srcOrd="0" destOrd="0" presId="urn:microsoft.com/office/officeart/2005/8/layout/orgChart1"/>
    <dgm:cxn modelId="{78385CC7-C902-4C83-B309-A790DB4C6BFB}" srcId="{76EB3CAD-6132-476B-90AA-ED8F3B373C41}" destId="{9BB33B7E-C036-426B-93B8-F5CC286CF338}" srcOrd="0" destOrd="0" parTransId="{CAEE9FC7-8891-444F-96FF-EBD777CD5E06}" sibTransId="{C8C73DF6-9B52-4B30-A482-86BF43768528}"/>
    <dgm:cxn modelId="{CB75B3BC-572C-4BDB-8723-86FC363A7217}" type="presOf" srcId="{40C414DF-47CC-487E-A464-6AE1A6188B36}" destId="{79FA37A4-4FA6-4087-A75E-5D41AD1DD29A}" srcOrd="1" destOrd="0" presId="urn:microsoft.com/office/officeart/2005/8/layout/orgChart1"/>
    <dgm:cxn modelId="{3397C4C7-AF22-4FAB-83FA-E629B6F854B5}" srcId="{76EB3CAD-6132-476B-90AA-ED8F3B373C41}" destId="{62E4C2BC-4BC1-451F-BB39-E3F86BDE2C11}" srcOrd="2" destOrd="0" parTransId="{D94158E9-9DC8-414A-B3DB-343D6387E25E}" sibTransId="{E18E0E3A-86B2-45AA-9E0C-7170D3A770F3}"/>
    <dgm:cxn modelId="{26C918A2-8084-452A-9663-C960F8025030}" type="presOf" srcId="{9BB33B7E-C036-426B-93B8-F5CC286CF338}" destId="{8DE74A37-77D7-4CAD-8F5D-DF025CCC9F52}" srcOrd="0" destOrd="0" presId="urn:microsoft.com/office/officeart/2005/8/layout/orgChart1"/>
    <dgm:cxn modelId="{49F47333-0CCE-4BCA-882F-D4004F7B5124}" type="presOf" srcId="{225EE264-4397-481F-8C79-239D3FD1D008}" destId="{79A56691-EEA9-494C-AE5A-93818097EC78}" srcOrd="0" destOrd="0" presId="urn:microsoft.com/office/officeart/2005/8/layout/orgChart1"/>
    <dgm:cxn modelId="{B698CAA2-1769-4848-B225-B71E3BC94C88}" type="presOf" srcId="{92FD1D86-1894-462B-8D12-C78FF3B053CF}" destId="{B59205CE-8424-4E9F-B975-D3FDC546020C}" srcOrd="0" destOrd="0" presId="urn:microsoft.com/office/officeart/2005/8/layout/orgChart1"/>
    <dgm:cxn modelId="{96D1E430-BE64-4790-ABCB-0A6B68466EEC}" type="presParOf" srcId="{79A56691-EEA9-494C-AE5A-93818097EC78}" destId="{080A5EA4-EF7F-4B4A-B44D-D1ABA3401EC0}" srcOrd="0" destOrd="0" presId="urn:microsoft.com/office/officeart/2005/8/layout/orgChart1"/>
    <dgm:cxn modelId="{E77F298A-F0F1-49D3-A3F1-999C17F5F3E4}" type="presParOf" srcId="{080A5EA4-EF7F-4B4A-B44D-D1ABA3401EC0}" destId="{F3F55C5C-962B-4F2E-BA5B-07ECBDC990E4}" srcOrd="0" destOrd="0" presId="urn:microsoft.com/office/officeart/2005/8/layout/orgChart1"/>
    <dgm:cxn modelId="{973247B0-5BC7-43F5-AFF4-26254FB4E58A}" type="presParOf" srcId="{F3F55C5C-962B-4F2E-BA5B-07ECBDC990E4}" destId="{3A32DF28-7348-4296-8FD9-BD7DB4DA6667}" srcOrd="0" destOrd="0" presId="urn:microsoft.com/office/officeart/2005/8/layout/orgChart1"/>
    <dgm:cxn modelId="{90611EAF-268A-4722-BE39-7CB2DFD1F667}" type="presParOf" srcId="{F3F55C5C-962B-4F2E-BA5B-07ECBDC990E4}" destId="{E97D123F-7872-44B2-A99A-815C8060C716}" srcOrd="1" destOrd="0" presId="urn:microsoft.com/office/officeart/2005/8/layout/orgChart1"/>
    <dgm:cxn modelId="{89845BAB-DF5F-4DC3-83C1-2622CF414AC8}" type="presParOf" srcId="{080A5EA4-EF7F-4B4A-B44D-D1ABA3401EC0}" destId="{2FC41D02-B0CF-4F73-9C17-89D44F707C9C}" srcOrd="1" destOrd="0" presId="urn:microsoft.com/office/officeart/2005/8/layout/orgChart1"/>
    <dgm:cxn modelId="{59B347A6-15F9-4326-B59C-669ACA67AF30}" type="presParOf" srcId="{2FC41D02-B0CF-4F73-9C17-89D44F707C9C}" destId="{B59205CE-8424-4E9F-B975-D3FDC546020C}" srcOrd="0" destOrd="0" presId="urn:microsoft.com/office/officeart/2005/8/layout/orgChart1"/>
    <dgm:cxn modelId="{C8E4B6D6-0E19-45A8-8C7E-303B6986738A}" type="presParOf" srcId="{2FC41D02-B0CF-4F73-9C17-89D44F707C9C}" destId="{E71DD228-0375-4A5E-A267-C13639D16C6C}" srcOrd="1" destOrd="0" presId="urn:microsoft.com/office/officeart/2005/8/layout/orgChart1"/>
    <dgm:cxn modelId="{8A8963DE-7985-47F9-AF3A-06DAF7151CA3}" type="presParOf" srcId="{E71DD228-0375-4A5E-A267-C13639D16C6C}" destId="{A95B3906-7EC1-4A6A-9F4A-1E17D7363733}" srcOrd="0" destOrd="0" presId="urn:microsoft.com/office/officeart/2005/8/layout/orgChart1"/>
    <dgm:cxn modelId="{27CB2376-423E-4F7B-A3D6-64FF719F1A53}" type="presParOf" srcId="{A95B3906-7EC1-4A6A-9F4A-1E17D7363733}" destId="{28FA6CE3-DA37-45EA-8CDE-86E33A9283DD}" srcOrd="0" destOrd="0" presId="urn:microsoft.com/office/officeart/2005/8/layout/orgChart1"/>
    <dgm:cxn modelId="{10E4CFF1-CABB-46E4-B022-A9AC649F3774}" type="presParOf" srcId="{A95B3906-7EC1-4A6A-9F4A-1E17D7363733}" destId="{79FA37A4-4FA6-4087-A75E-5D41AD1DD29A}" srcOrd="1" destOrd="0" presId="urn:microsoft.com/office/officeart/2005/8/layout/orgChart1"/>
    <dgm:cxn modelId="{2F75C974-B14E-407A-9733-293ACC3B7A70}" type="presParOf" srcId="{E71DD228-0375-4A5E-A267-C13639D16C6C}" destId="{8420BD4B-65DA-4EB4-BE54-C562F442F183}" srcOrd="1" destOrd="0" presId="urn:microsoft.com/office/officeart/2005/8/layout/orgChart1"/>
    <dgm:cxn modelId="{468F74C6-5E33-4FC7-88B1-979C4CF6A6CA}" type="presParOf" srcId="{E71DD228-0375-4A5E-A267-C13639D16C6C}" destId="{FA07F65E-F93E-41AC-A023-594EB8956927}" srcOrd="2" destOrd="0" presId="urn:microsoft.com/office/officeart/2005/8/layout/orgChart1"/>
    <dgm:cxn modelId="{3DF2942B-A8D8-41F0-9638-C9E166D74724}" type="presParOf" srcId="{2FC41D02-B0CF-4F73-9C17-89D44F707C9C}" destId="{460D754D-CE2D-45AC-9272-3114F15F6FEA}" srcOrd="2" destOrd="0" presId="urn:microsoft.com/office/officeart/2005/8/layout/orgChart1"/>
    <dgm:cxn modelId="{E69A1D2B-FB40-47F9-B268-98209E4263D0}" type="presParOf" srcId="{2FC41D02-B0CF-4F73-9C17-89D44F707C9C}" destId="{77E48155-7A7C-4FC0-9DA2-1C9CA790144B}" srcOrd="3" destOrd="0" presId="urn:microsoft.com/office/officeart/2005/8/layout/orgChart1"/>
    <dgm:cxn modelId="{B1890DE6-ACE4-489D-9FFE-D2A0BBA3BC07}" type="presParOf" srcId="{77E48155-7A7C-4FC0-9DA2-1C9CA790144B}" destId="{9FCF6D8E-5D72-4B4B-ADCC-9CC2A6A84D72}" srcOrd="0" destOrd="0" presId="urn:microsoft.com/office/officeart/2005/8/layout/orgChart1"/>
    <dgm:cxn modelId="{B05D21EC-3BB9-4223-AC79-BE3662E838BF}" type="presParOf" srcId="{9FCF6D8E-5D72-4B4B-ADCC-9CC2A6A84D72}" destId="{7B1A49FD-FEE8-45C2-9860-170E41A2DD18}" srcOrd="0" destOrd="0" presId="urn:microsoft.com/office/officeart/2005/8/layout/orgChart1"/>
    <dgm:cxn modelId="{E8EE83EB-98B0-4B49-B43E-A48E01ED86EA}" type="presParOf" srcId="{9FCF6D8E-5D72-4B4B-ADCC-9CC2A6A84D72}" destId="{461F13E5-E371-4E15-95F0-53B6F09E7D71}" srcOrd="1" destOrd="0" presId="urn:microsoft.com/office/officeart/2005/8/layout/orgChart1"/>
    <dgm:cxn modelId="{82C59D6D-7CDA-4736-AB7E-1C5368B71BEA}" type="presParOf" srcId="{77E48155-7A7C-4FC0-9DA2-1C9CA790144B}" destId="{42A53AFE-B247-47D6-8B88-45EF867E1015}" srcOrd="1" destOrd="0" presId="urn:microsoft.com/office/officeart/2005/8/layout/orgChart1"/>
    <dgm:cxn modelId="{0A388EED-0AE2-45AF-A72D-76C35557FA5C}" type="presParOf" srcId="{77E48155-7A7C-4FC0-9DA2-1C9CA790144B}" destId="{B2BC6B39-04E3-48B6-BE24-203A739C508D}" srcOrd="2" destOrd="0" presId="urn:microsoft.com/office/officeart/2005/8/layout/orgChart1"/>
    <dgm:cxn modelId="{D5BCCFD2-1155-484D-9002-DE7E4BCD3649}" type="presParOf" srcId="{080A5EA4-EF7F-4B4A-B44D-D1ABA3401EC0}" destId="{45C67C1B-D748-465B-923C-19316CCEF718}" srcOrd="2" destOrd="0" presId="urn:microsoft.com/office/officeart/2005/8/layout/orgChart1"/>
    <dgm:cxn modelId="{0CB34D93-91E4-4E8D-9C38-7DB4335C2657}" type="presParOf" srcId="{45C67C1B-D748-465B-923C-19316CCEF718}" destId="{A9DA5D1D-AD08-4297-89E3-1DB2E543FC18}" srcOrd="0" destOrd="0" presId="urn:microsoft.com/office/officeart/2005/8/layout/orgChart1"/>
    <dgm:cxn modelId="{B6D368FD-E343-4E56-B2F2-EB1E5D725E9B}" type="presParOf" srcId="{45C67C1B-D748-465B-923C-19316CCEF718}" destId="{004B23DF-1ECB-484F-A0E5-0ED356672E2D}" srcOrd="1" destOrd="0" presId="urn:microsoft.com/office/officeart/2005/8/layout/orgChart1"/>
    <dgm:cxn modelId="{8558021C-D7DD-425A-B0AE-054CB9C4AC25}" type="presParOf" srcId="{004B23DF-1ECB-484F-A0E5-0ED356672E2D}" destId="{17DA4AD4-6618-47C0-832A-36018CF71366}" srcOrd="0" destOrd="0" presId="urn:microsoft.com/office/officeart/2005/8/layout/orgChart1"/>
    <dgm:cxn modelId="{D61E9BB4-4EB7-49A9-A335-A8A330517BC0}" type="presParOf" srcId="{17DA4AD4-6618-47C0-832A-36018CF71366}" destId="{8DE74A37-77D7-4CAD-8F5D-DF025CCC9F52}" srcOrd="0" destOrd="0" presId="urn:microsoft.com/office/officeart/2005/8/layout/orgChart1"/>
    <dgm:cxn modelId="{6D4A7BE1-760B-4AEB-A209-E2A7C858CF98}" type="presParOf" srcId="{17DA4AD4-6618-47C0-832A-36018CF71366}" destId="{0D87324B-C878-4B28-9F0F-8C8BAA1896C1}" srcOrd="1" destOrd="0" presId="urn:microsoft.com/office/officeart/2005/8/layout/orgChart1"/>
    <dgm:cxn modelId="{B359754C-0EFA-4252-A8B4-605CB7152098}" type="presParOf" srcId="{004B23DF-1ECB-484F-A0E5-0ED356672E2D}" destId="{975DA979-9C71-4A95-90DC-37BF7936AA73}" srcOrd="1" destOrd="0" presId="urn:microsoft.com/office/officeart/2005/8/layout/orgChart1"/>
    <dgm:cxn modelId="{C58D91B6-D0D1-4935-B388-28D7A022C5FB}" type="presParOf" srcId="{004B23DF-1ECB-484F-A0E5-0ED356672E2D}" destId="{68937DDB-BE0A-4004-9E69-B4F2FBB753D4}" srcOrd="2" destOrd="0" presId="urn:microsoft.com/office/officeart/2005/8/layout/orgChar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A5D1D-AD08-4297-89E3-1DB2E543FC18}">
      <dsp:nvSpPr>
        <dsp:cNvPr id="0" name=""/>
        <dsp:cNvSpPr/>
      </dsp:nvSpPr>
      <dsp:spPr>
        <a:xfrm>
          <a:off x="2860476" y="1526892"/>
          <a:ext cx="187523" cy="821531"/>
        </a:xfrm>
        <a:custGeom>
          <a:avLst/>
          <a:gdLst/>
          <a:ahLst/>
          <a:cxnLst/>
          <a:rect l="0" t="0" r="0" b="0"/>
          <a:pathLst>
            <a:path>
              <a:moveTo>
                <a:pt x="187523" y="0"/>
              </a:moveTo>
              <a:lnTo>
                <a:pt x="187523" y="821531"/>
              </a:lnTo>
              <a:lnTo>
                <a:pt x="0" y="82153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0D754D-CE2D-45AC-9272-3114F15F6FEA}">
      <dsp:nvSpPr>
        <dsp:cNvPr id="0" name=""/>
        <dsp:cNvSpPr/>
      </dsp:nvSpPr>
      <dsp:spPr>
        <a:xfrm>
          <a:off x="3048000" y="1526892"/>
          <a:ext cx="1080492" cy="1643062"/>
        </a:xfrm>
        <a:custGeom>
          <a:avLst/>
          <a:gdLst/>
          <a:ahLst/>
          <a:cxnLst/>
          <a:rect l="0" t="0" r="0" b="0"/>
          <a:pathLst>
            <a:path>
              <a:moveTo>
                <a:pt x="0" y="0"/>
              </a:moveTo>
              <a:lnTo>
                <a:pt x="0" y="1455539"/>
              </a:lnTo>
              <a:lnTo>
                <a:pt x="1080492" y="1455539"/>
              </a:lnTo>
              <a:lnTo>
                <a:pt x="1080492" y="164306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9205CE-8424-4E9F-B975-D3FDC546020C}">
      <dsp:nvSpPr>
        <dsp:cNvPr id="0" name=""/>
        <dsp:cNvSpPr/>
      </dsp:nvSpPr>
      <dsp:spPr>
        <a:xfrm>
          <a:off x="1967507" y="1526892"/>
          <a:ext cx="1080492" cy="1643062"/>
        </a:xfrm>
        <a:custGeom>
          <a:avLst/>
          <a:gdLst/>
          <a:ahLst/>
          <a:cxnLst/>
          <a:rect l="0" t="0" r="0" b="0"/>
          <a:pathLst>
            <a:path>
              <a:moveTo>
                <a:pt x="1080492" y="0"/>
              </a:moveTo>
              <a:lnTo>
                <a:pt x="1080492" y="1455539"/>
              </a:lnTo>
              <a:lnTo>
                <a:pt x="0" y="1455539"/>
              </a:lnTo>
              <a:lnTo>
                <a:pt x="0" y="164306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2DF28-7348-4296-8FD9-BD7DB4DA6667}">
      <dsp:nvSpPr>
        <dsp:cNvPr id="0" name=""/>
        <dsp:cNvSpPr/>
      </dsp:nvSpPr>
      <dsp:spPr>
        <a:xfrm>
          <a:off x="1099729" y="1076"/>
          <a:ext cx="3896540" cy="15258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bg1"/>
              </a:solidFill>
            </a:rPr>
            <a:t>Tous les visiteurs peuvent modifier les </a:t>
          </a:r>
          <a:r>
            <a:rPr lang="fr-FR" sz="1600" kern="1200" dirty="0" err="1">
              <a:solidFill>
                <a:schemeClr val="bg1"/>
              </a:solidFill>
            </a:rPr>
            <a:t>urls</a:t>
          </a:r>
          <a:endParaRPr lang="fr-FR" sz="1600" kern="1200" dirty="0">
            <a:solidFill>
              <a:schemeClr val="bg1"/>
            </a:solidFill>
          </a:endParaRPr>
        </a:p>
      </dsp:txBody>
      <dsp:txXfrm>
        <a:off x="1099729" y="1076"/>
        <a:ext cx="3896540" cy="1525815"/>
      </dsp:txXfrm>
    </dsp:sp>
    <dsp:sp modelId="{28FA6CE3-DA37-45EA-8CDE-86E33A9283DD}">
      <dsp:nvSpPr>
        <dsp:cNvPr id="0" name=""/>
        <dsp:cNvSpPr/>
      </dsp:nvSpPr>
      <dsp:spPr>
        <a:xfrm>
          <a:off x="1074539" y="3169954"/>
          <a:ext cx="1785937" cy="89296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Supprimer un paramètre qui peut engendrer une erreur</a:t>
          </a:r>
        </a:p>
      </dsp:txBody>
      <dsp:txXfrm>
        <a:off x="1074539" y="3169954"/>
        <a:ext cx="1785937" cy="892968"/>
      </dsp:txXfrm>
    </dsp:sp>
    <dsp:sp modelId="{7B1A49FD-FEE8-45C2-9860-170E41A2DD18}">
      <dsp:nvSpPr>
        <dsp:cNvPr id="0" name=""/>
        <dsp:cNvSpPr/>
      </dsp:nvSpPr>
      <dsp:spPr>
        <a:xfrm>
          <a:off x="3235523" y="3169954"/>
          <a:ext cx="1785937" cy="89296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Exécuter un script </a:t>
          </a:r>
        </a:p>
      </dsp:txBody>
      <dsp:txXfrm>
        <a:off x="3235523" y="3169954"/>
        <a:ext cx="1785937" cy="892968"/>
      </dsp:txXfrm>
    </dsp:sp>
    <dsp:sp modelId="{8DE74A37-77D7-4CAD-8F5D-DF025CCC9F52}">
      <dsp:nvSpPr>
        <dsp:cNvPr id="0" name=""/>
        <dsp:cNvSpPr/>
      </dsp:nvSpPr>
      <dsp:spPr>
        <a:xfrm>
          <a:off x="1074539" y="1901939"/>
          <a:ext cx="1785937" cy="89296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Modifier les valeurs des paramètres</a:t>
          </a:r>
        </a:p>
      </dsp:txBody>
      <dsp:txXfrm>
        <a:off x="1074539" y="1901939"/>
        <a:ext cx="1785937" cy="8929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fld id="{C884B5CE-D61D-43A4-85C8-51CFB867A8F9}" type="datetimeFigureOut">
              <a:rPr lang="fr-FR" smtClean="0"/>
              <a:pPr/>
              <a:t>01/07/2021</a:t>
            </a:fld>
            <a:endParaRPr lang="fr-FR"/>
          </a:p>
        </p:txBody>
      </p:sp>
      <p:sp>
        <p:nvSpPr>
          <p:cNvPr id="17" name="Espace réservé du pied de page 16"/>
          <p:cNvSpPr>
            <a:spLocks noGrp="1"/>
          </p:cNvSpPr>
          <p:nvPr>
            <p:ph type="ftr" sz="quarter" idx="11"/>
          </p:nvPr>
        </p:nvSpPr>
        <p:spPr>
          <a:xfrm>
            <a:off x="5410200" y="4205288"/>
            <a:ext cx="1295400" cy="457200"/>
          </a:xfrm>
        </p:spPr>
        <p:txBody>
          <a:bodyPr/>
          <a:lstStyle/>
          <a:p>
            <a:endParaRPr lang="fr-FR"/>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3DE8EE3-6503-48F4-83C6-9E70CAA25739}" type="slidenum">
              <a:rPr lang="fr-FR" smtClean="0"/>
              <a:pPr/>
              <a:t>‹N°›</a:t>
            </a:fld>
            <a:endParaRPr lang="fr-F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884B5CE-D61D-43A4-85C8-51CFB867A8F9}" type="datetimeFigureOut">
              <a:rPr lang="fr-FR" smtClean="0"/>
              <a:pPr/>
              <a:t>01/07/2021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DE8EE3-6503-48F4-83C6-9E70CAA25739}" type="slidenum">
              <a:rPr lang="fr-FR" smtClean="0"/>
              <a:pPr/>
              <a:t>‹N°›</a:t>
            </a:fld>
            <a:endParaRPr lang="fr-F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884B5CE-D61D-43A4-85C8-51CFB867A8F9}" type="datetimeFigureOut">
              <a:rPr lang="fr-FR" smtClean="0"/>
              <a:pPr/>
              <a:t>01/07/2021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DE8EE3-6503-48F4-83C6-9E70CAA25739}" type="slidenum">
              <a:rPr lang="fr-FR" smtClean="0"/>
              <a:pPr/>
              <a:t>‹N°›</a:t>
            </a:fld>
            <a:endParaRPr lang="fr-F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884B5CE-D61D-43A4-85C8-51CFB867A8F9}" type="datetimeFigureOut">
              <a:rPr lang="fr-FR" smtClean="0"/>
              <a:pPr/>
              <a:t>01/07/2021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DE8EE3-6503-48F4-83C6-9E70CAA25739}" type="slidenum">
              <a:rPr lang="fr-FR" smtClean="0"/>
              <a:pPr/>
              <a:t>‹N°›</a:t>
            </a:fld>
            <a:endParaRPr lang="fr-F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C884B5CE-D61D-43A4-85C8-51CFB867A8F9}" type="datetimeFigureOut">
              <a:rPr lang="fr-FR" smtClean="0"/>
              <a:pPr/>
              <a:t>01/07/2021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DE8EE3-6503-48F4-83C6-9E70CAA25739}" type="slidenum">
              <a:rPr lang="fr-FR" smtClean="0"/>
              <a:pPr/>
              <a:t>‹N°›</a:t>
            </a:fld>
            <a:endParaRPr lang="fr-F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C884B5CE-D61D-43A4-85C8-51CFB867A8F9}" type="datetimeFigureOut">
              <a:rPr lang="fr-FR" smtClean="0"/>
              <a:pPr/>
              <a:t>01/07/2021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DE8EE3-6503-48F4-83C6-9E70CAA25739}" type="slidenum">
              <a:rPr lang="fr-FR" smtClean="0"/>
              <a:pPr/>
              <a:t>‹N°›</a:t>
            </a:fld>
            <a:endParaRPr lang="fr-F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6" name="Espace réservé de la date 25"/>
          <p:cNvSpPr>
            <a:spLocks noGrp="1"/>
          </p:cNvSpPr>
          <p:nvPr>
            <p:ph type="dt" sz="half" idx="10"/>
          </p:nvPr>
        </p:nvSpPr>
        <p:spPr/>
        <p:txBody>
          <a:bodyPr rtlCol="0"/>
          <a:lstStyle/>
          <a:p>
            <a:fld id="{C884B5CE-D61D-43A4-85C8-51CFB867A8F9}" type="datetimeFigureOut">
              <a:rPr lang="fr-FR" smtClean="0"/>
              <a:pPr/>
              <a:t>01/07/2021</a:t>
            </a:fld>
            <a:endParaRPr lang="fr-FR"/>
          </a:p>
        </p:txBody>
      </p:sp>
      <p:sp>
        <p:nvSpPr>
          <p:cNvPr id="27" name="Espace réservé du numéro de diapositive 26"/>
          <p:cNvSpPr>
            <a:spLocks noGrp="1"/>
          </p:cNvSpPr>
          <p:nvPr>
            <p:ph type="sldNum" sz="quarter" idx="11"/>
          </p:nvPr>
        </p:nvSpPr>
        <p:spPr/>
        <p:txBody>
          <a:bodyPr rtlCol="0"/>
          <a:lstStyle/>
          <a:p>
            <a:fld id="{93DE8EE3-6503-48F4-83C6-9E70CAA25739}" type="slidenum">
              <a:rPr lang="fr-FR" smtClean="0"/>
              <a:pPr/>
              <a:t>‹N°›</a:t>
            </a:fld>
            <a:endParaRPr lang="fr-FR"/>
          </a:p>
        </p:txBody>
      </p:sp>
      <p:sp>
        <p:nvSpPr>
          <p:cNvPr id="28" name="Espace réservé du pied de page 27"/>
          <p:cNvSpPr>
            <a:spLocks noGrp="1"/>
          </p:cNvSpPr>
          <p:nvPr>
            <p:ph type="ftr" sz="quarter" idx="12"/>
          </p:nvPr>
        </p:nvSpPr>
        <p:spPr/>
        <p:txBody>
          <a:bodyPr rtlCol="0"/>
          <a:lstStyle/>
          <a:p>
            <a:endParaRPr lang="fr-F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fld id="{C884B5CE-D61D-43A4-85C8-51CFB867A8F9}" type="datetimeFigureOut">
              <a:rPr lang="fr-FR" smtClean="0"/>
              <a:pPr/>
              <a:t>01/07/2021</a:t>
            </a:fld>
            <a:endParaRPr lang="fr-FR"/>
          </a:p>
        </p:txBody>
      </p:sp>
      <p:sp>
        <p:nvSpPr>
          <p:cNvPr id="4" name="Espace réservé du pied de page 3"/>
          <p:cNvSpPr>
            <a:spLocks noGrp="1"/>
          </p:cNvSpPr>
          <p:nvPr>
            <p:ph type="ftr" sz="quarter" idx="11"/>
          </p:nvPr>
        </p:nvSpPr>
        <p:spPr>
          <a:xfrm>
            <a:off x="5257800" y="612648"/>
            <a:ext cx="1325880" cy="457200"/>
          </a:xfrm>
        </p:spPr>
        <p:txBody>
          <a:bodyPr/>
          <a:lstStyle/>
          <a:p>
            <a:endParaRPr lang="fr-FR"/>
          </a:p>
        </p:txBody>
      </p:sp>
      <p:sp>
        <p:nvSpPr>
          <p:cNvPr id="5" name="Espace réservé du numéro de diapositive 4"/>
          <p:cNvSpPr>
            <a:spLocks noGrp="1"/>
          </p:cNvSpPr>
          <p:nvPr>
            <p:ph type="sldNum" sz="quarter" idx="12"/>
          </p:nvPr>
        </p:nvSpPr>
        <p:spPr>
          <a:xfrm>
            <a:off x="8174736" y="2272"/>
            <a:ext cx="762000" cy="365760"/>
          </a:xfrm>
        </p:spPr>
        <p:txBody>
          <a:bodyPr/>
          <a:lstStyle/>
          <a:p>
            <a:fld id="{93DE8EE3-6503-48F4-83C6-9E70CAA25739}" type="slidenum">
              <a:rPr lang="fr-FR" smtClean="0"/>
              <a:pPr/>
              <a:t>‹N°›</a:t>
            </a:fld>
            <a:endParaRPr lang="fr-F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884B5CE-D61D-43A4-85C8-51CFB867A8F9}" type="datetimeFigureOut">
              <a:rPr lang="fr-FR" smtClean="0"/>
              <a:pPr/>
              <a:t>01/07/2021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3DE8EE3-6503-48F4-83C6-9E70CAA25739}" type="slidenum">
              <a:rPr lang="fr-FR" smtClean="0"/>
              <a:pPr/>
              <a:t>‹N°›</a:t>
            </a:fld>
            <a:endParaRPr lang="fr-F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C884B5CE-D61D-43A4-85C8-51CFB867A8F9}" type="datetimeFigureOut">
              <a:rPr lang="fr-FR" smtClean="0"/>
              <a:pPr/>
              <a:t>01/07/2021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DE8EE3-6503-48F4-83C6-9E70CAA25739}" type="slidenum">
              <a:rPr lang="fr-FR" smtClean="0"/>
              <a:pPr/>
              <a:t>‹N°›</a:t>
            </a:fld>
            <a:endParaRPr lang="fr-F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C884B5CE-D61D-43A4-85C8-51CFB867A8F9}" type="datetimeFigureOut">
              <a:rPr lang="fr-FR" smtClean="0"/>
              <a:pPr/>
              <a:t>01/07/2021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DE8EE3-6503-48F4-83C6-9E70CAA25739}" type="slidenum">
              <a:rPr lang="fr-FR" smtClean="0"/>
              <a:pPr/>
              <a:t>‹N°›</a:t>
            </a:fld>
            <a:endParaRPr lang="fr-F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884B5CE-D61D-43A4-85C8-51CFB867A8F9}" type="datetimeFigureOut">
              <a:rPr lang="fr-FR" smtClean="0"/>
              <a:pPr/>
              <a:t>01/07/2021</a:t>
            </a:fld>
            <a:endParaRPr lang="fr-FR"/>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fr-FR"/>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3DE8EE3-6503-48F4-83C6-9E70CAA2573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notre-planete.info/PHP/cours_8.ph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1052736"/>
            <a:ext cx="8458200" cy="1470025"/>
          </a:xfrm>
        </p:spPr>
        <p:txBody>
          <a:bodyPr>
            <a:normAutofit/>
          </a:bodyPr>
          <a:lstStyle/>
          <a:p>
            <a:pPr algn="ctr"/>
            <a:r>
              <a:rPr lang="fr-FR" sz="3200" b="1" dirty="0"/>
              <a:t>PHP</a:t>
            </a:r>
            <a:endParaRPr lang="fr-FR" sz="3200" dirty="0"/>
          </a:p>
        </p:txBody>
      </p:sp>
      <p:grpSp>
        <p:nvGrpSpPr>
          <p:cNvPr id="8" name="Groupe 7"/>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7" name="Image 6"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Include</a:t>
            </a: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57200" y="1484784"/>
            <a:ext cx="8229600" cy="4680520"/>
          </a:xfrm>
        </p:spPr>
        <p:txBody>
          <a:bodyPr>
            <a:normAutofit/>
          </a:bodyPr>
          <a:lstStyle/>
          <a:p>
            <a:pPr>
              <a:buNone/>
            </a:pPr>
            <a:endParaRPr lang="fr-FR" b="1" dirty="0"/>
          </a:p>
          <a:p>
            <a:pPr>
              <a:buNone/>
            </a:pPr>
            <a:r>
              <a:rPr lang="fr-FR" b="1" dirty="0"/>
              <a:t>Exercice</a:t>
            </a:r>
          </a:p>
          <a:p>
            <a:pPr>
              <a:buNone/>
            </a:pPr>
            <a:endParaRPr lang="fr-FR" sz="2000" dirty="0"/>
          </a:p>
          <a:p>
            <a:endParaRPr lang="fr-FR" sz="2000" dirty="0"/>
          </a:p>
          <a:p>
            <a:r>
              <a:rPr lang="fr-FR" sz="2000" dirty="0"/>
              <a:t>Créer deux pages Index.php et presentation.php contenant le même en-tête et pieds de page en utilisant la fonction « </a:t>
            </a:r>
            <a:r>
              <a:rPr lang="fr-FR" sz="2000" dirty="0" err="1"/>
              <a:t>include</a:t>
            </a:r>
            <a:r>
              <a:rPr lang="fr-FR" sz="2000" dirty="0"/>
              <a:t>() ».</a:t>
            </a:r>
          </a:p>
          <a:p>
            <a:pPr>
              <a:buNone/>
            </a:pPr>
            <a:r>
              <a:rPr lang="fr-FR" sz="2000" dirty="0"/>
              <a:t/>
            </a:r>
            <a:br>
              <a:rPr lang="fr-FR" sz="2000" dirty="0"/>
            </a:br>
            <a:endParaRPr lang="fr-FR" sz="2000" dirty="0"/>
          </a:p>
          <a:p>
            <a:endParaRPr lang="fr-FR" sz="20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variables</a:t>
            </a:r>
            <a:br>
              <a:rPr lang="fr-FR" sz="3200" b="1" dirty="0"/>
            </a:br>
            <a:endParaRPr lang="fr-FR" sz="3200" dirty="0"/>
          </a:p>
        </p:txBody>
      </p:sp>
      <p:grpSp>
        <p:nvGrpSpPr>
          <p:cNvPr id="2" name="Groupe 3"/>
          <p:cNvGrpSpPr/>
          <p:nvPr/>
        </p:nvGrpSpPr>
        <p:grpSpPr>
          <a:xfrm>
            <a:off x="143000" y="6205640"/>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57200" y="1484784"/>
            <a:ext cx="8229600" cy="4680520"/>
          </a:xfrm>
        </p:spPr>
        <p:txBody>
          <a:bodyPr>
            <a:normAutofit fontScale="92500" lnSpcReduction="20000"/>
          </a:bodyPr>
          <a:lstStyle/>
          <a:p>
            <a:pPr>
              <a:buNone/>
            </a:pPr>
            <a:r>
              <a:rPr lang="fr-FR" b="1" dirty="0"/>
              <a:t>Déclaration des variables</a:t>
            </a:r>
          </a:p>
          <a:p>
            <a:pPr>
              <a:buNone/>
            </a:pPr>
            <a:r>
              <a:rPr lang="fr-FR" b="1" dirty="0" smtClean="0"/>
              <a:t> </a:t>
            </a:r>
            <a:endParaRPr lang="fr-FR" b="1" dirty="0"/>
          </a:p>
          <a:p>
            <a:r>
              <a:rPr lang="fr-FR" sz="2000" dirty="0"/>
              <a:t>Les variables sont des zones mémoires où l'on stocke des valeurs temporaires.</a:t>
            </a:r>
          </a:p>
          <a:p>
            <a:r>
              <a:rPr lang="fr-FR" sz="2000" dirty="0"/>
              <a:t>Type de la variable évolue en fonction de la valeur que vous lui assignez.</a:t>
            </a:r>
            <a:endParaRPr lang="fr-FR" sz="2000" b="1" dirty="0"/>
          </a:p>
          <a:p>
            <a:r>
              <a:rPr lang="fr-FR" sz="2000" dirty="0"/>
              <a:t>Tous les noms de variable commencent obligatoirement par le signe $.</a:t>
            </a:r>
          </a:p>
          <a:p>
            <a:r>
              <a:rPr lang="fr-FR" sz="2000" dirty="0"/>
              <a:t>Exemples d'affectations de valeurs à différents types de variables :</a:t>
            </a:r>
          </a:p>
          <a:p>
            <a:pPr>
              <a:buNone/>
            </a:pPr>
            <a:r>
              <a:rPr lang="fr-FR" sz="2000" dirty="0"/>
              <a:t/>
            </a:r>
            <a:br>
              <a:rPr lang="fr-FR" sz="2000" dirty="0"/>
            </a:br>
            <a:r>
              <a:rPr lang="fr-FR" sz="2000" i="1" dirty="0"/>
              <a:t>$</a:t>
            </a:r>
            <a:r>
              <a:rPr lang="fr-FR" sz="2000" i="1" dirty="0" err="1"/>
              <a:t>titre_article</a:t>
            </a:r>
            <a:r>
              <a:rPr lang="fr-FR" sz="2000" i="1" dirty="0"/>
              <a:t> = "Global Land </a:t>
            </a:r>
            <a:r>
              <a:rPr lang="fr-FR" sz="2000" i="1" dirty="0" err="1"/>
              <a:t>Cover</a:t>
            </a:r>
            <a:r>
              <a:rPr lang="fr-FR" sz="2000" i="1" dirty="0"/>
              <a:t> une image exceptionnelle de la végétation mondiale";</a:t>
            </a:r>
            <a:br>
              <a:rPr lang="fr-FR" sz="2000" i="1" dirty="0"/>
            </a:br>
            <a:r>
              <a:rPr lang="fr-FR" sz="2000" i="1" dirty="0"/>
              <a:t>$</a:t>
            </a:r>
            <a:r>
              <a:rPr lang="fr-FR" sz="2000" i="1" dirty="0" err="1"/>
              <a:t>nb_lectures</a:t>
            </a:r>
            <a:r>
              <a:rPr lang="fr-FR" sz="2000" i="1" dirty="0"/>
              <a:t> = 139;</a:t>
            </a:r>
            <a:br>
              <a:rPr lang="fr-FR" sz="2000" i="1" dirty="0"/>
            </a:br>
            <a:r>
              <a:rPr lang="fr-FR" sz="2000" i="1" dirty="0"/>
              <a:t>$</a:t>
            </a:r>
            <a:r>
              <a:rPr lang="fr-FR" sz="2000" i="1" dirty="0" err="1"/>
              <a:t>date_ecriture</a:t>
            </a:r>
            <a:r>
              <a:rPr lang="fr-FR" sz="2000" i="1" dirty="0"/>
              <a:t> = "03/12/2003";</a:t>
            </a:r>
            <a:br>
              <a:rPr lang="fr-FR" sz="2000" i="1" dirty="0"/>
            </a:br>
            <a:r>
              <a:rPr lang="fr-FR" sz="2000" i="1" dirty="0"/>
              <a:t>$</a:t>
            </a:r>
            <a:r>
              <a:rPr lang="fr-FR" sz="2000" i="1" dirty="0" err="1"/>
              <a:t>date_actuelle</a:t>
            </a:r>
            <a:r>
              <a:rPr lang="fr-FR" sz="2000" i="1" dirty="0"/>
              <a:t> = date("d/m/y");</a:t>
            </a:r>
            <a:br>
              <a:rPr lang="fr-FR" sz="2000" i="1" dirty="0"/>
            </a:br>
            <a:r>
              <a:rPr lang="fr-FR" sz="2000" i="1" dirty="0"/>
              <a:t>$note = $</a:t>
            </a:r>
            <a:r>
              <a:rPr lang="fr-FR" sz="2000" i="1" dirty="0" err="1"/>
              <a:t>nb_lectures</a:t>
            </a:r>
            <a:r>
              <a:rPr lang="fr-FR" sz="2000" i="1" dirty="0"/>
              <a:t> / 10;</a:t>
            </a:r>
            <a:br>
              <a:rPr lang="fr-FR" sz="2000" i="1" dirty="0"/>
            </a:br>
            <a:r>
              <a:rPr lang="fr-FR" sz="2000" i="1" dirty="0"/>
              <a:t>$commentaire = $_POST['comment'];</a:t>
            </a:r>
            <a:r>
              <a:rPr lang="fr-FR" sz="2000" dirty="0"/>
              <a:t/>
            </a:r>
            <a:br>
              <a:rPr lang="fr-FR" sz="2000" dirty="0"/>
            </a:br>
            <a:endParaRPr lang="fr-FR" sz="2000" dirty="0"/>
          </a:p>
          <a:p>
            <a:endParaRPr lang="fr-FR" sz="2000"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variables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57200" y="1484784"/>
            <a:ext cx="8229600" cy="4680520"/>
          </a:xfrm>
        </p:spPr>
        <p:txBody>
          <a:bodyPr>
            <a:normAutofit/>
          </a:bodyPr>
          <a:lstStyle/>
          <a:p>
            <a:pPr>
              <a:buNone/>
            </a:pPr>
            <a:r>
              <a:rPr lang="fr-FR" b="1" dirty="0"/>
              <a:t>Exercice 1/2 : </a:t>
            </a:r>
          </a:p>
          <a:p>
            <a:pPr>
              <a:buNone/>
            </a:pPr>
            <a:endParaRPr lang="fr-FR" b="1" dirty="0"/>
          </a:p>
          <a:p>
            <a:pPr>
              <a:buNone/>
            </a:pPr>
            <a:endParaRPr lang="fr-FR" b="1" dirty="0"/>
          </a:p>
          <a:p>
            <a:r>
              <a:rPr lang="fr-FR" sz="2000" dirty="0"/>
              <a:t>Parmi les variables suivantes, lesquelles ont un nom valide :</a:t>
            </a:r>
          </a:p>
          <a:p>
            <a:pPr>
              <a:buNone/>
            </a:pPr>
            <a:r>
              <a:rPr lang="fr-FR" sz="2000" dirty="0" err="1"/>
              <a:t>mavar</a:t>
            </a:r>
            <a:r>
              <a:rPr lang="fr-FR" sz="2000" dirty="0"/>
              <a:t>, $</a:t>
            </a:r>
            <a:r>
              <a:rPr lang="fr-FR" sz="2000" dirty="0" err="1"/>
              <a:t>mavar</a:t>
            </a:r>
            <a:r>
              <a:rPr lang="fr-FR" sz="2000" dirty="0"/>
              <a:t>, $var5, $</a:t>
            </a:r>
            <a:r>
              <a:rPr lang="fr-FR" sz="2000" dirty="0" err="1"/>
              <a:t>_mavar</a:t>
            </a:r>
            <a:r>
              <a:rPr lang="fr-FR" sz="2000" dirty="0"/>
              <a:t>, $_5var, $__élément1,</a:t>
            </a:r>
          </a:p>
          <a:p>
            <a:pPr>
              <a:buNone/>
            </a:pPr>
            <a:r>
              <a:rPr lang="fr-FR" sz="2000" dirty="0"/>
              <a:t>$hotel4* ?</a:t>
            </a:r>
          </a:p>
          <a:p>
            <a:pPr>
              <a:buNone/>
            </a:pPr>
            <a:endParaRPr lang="fr-FR" sz="2000" dirty="0"/>
          </a:p>
          <a:p>
            <a:pPr>
              <a:buNone/>
            </a:pPr>
            <a:r>
              <a:rPr lang="fr-FR" sz="2000" dirty="0"/>
              <a:t/>
            </a:r>
            <a:br>
              <a:rPr lang="fr-FR" sz="2000" dirty="0"/>
            </a:br>
            <a:endParaRPr lang="fr-FR" sz="2000" dirty="0"/>
          </a:p>
          <a:p>
            <a:endParaRPr lang="fr-FR" sz="20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variables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57200" y="1484784"/>
            <a:ext cx="8229600" cy="4680520"/>
          </a:xfrm>
        </p:spPr>
        <p:txBody>
          <a:bodyPr>
            <a:normAutofit/>
          </a:bodyPr>
          <a:lstStyle/>
          <a:p>
            <a:pPr>
              <a:buNone/>
            </a:pPr>
            <a:r>
              <a:rPr lang="fr-FR" b="1" dirty="0"/>
              <a:t>Exercice 2/2 : </a:t>
            </a:r>
          </a:p>
          <a:p>
            <a:pPr>
              <a:buNone/>
            </a:pPr>
            <a:endParaRPr lang="fr-FR" b="1" dirty="0"/>
          </a:p>
          <a:p>
            <a:pPr>
              <a:buNone/>
            </a:pPr>
            <a:endParaRPr lang="fr-FR" b="1" dirty="0"/>
          </a:p>
          <a:p>
            <a:pPr>
              <a:buNone/>
            </a:pPr>
            <a:r>
              <a:rPr lang="fr-FR" sz="2000" dirty="0"/>
              <a:t>Donner les valeurs de $x, $y, $z à la fin du script suivant :</a:t>
            </a:r>
          </a:p>
          <a:p>
            <a:pPr>
              <a:buNone/>
            </a:pPr>
            <a:r>
              <a:rPr lang="fr-FR" sz="2000" dirty="0"/>
              <a:t>$x="</a:t>
            </a:r>
            <a:r>
              <a:rPr lang="fr-FR" sz="2000" dirty="0" err="1"/>
              <a:t>PostgreSQL</a:t>
            </a:r>
            <a:r>
              <a:rPr lang="fr-FR" sz="2000" dirty="0"/>
              <a:t>";</a:t>
            </a:r>
          </a:p>
          <a:p>
            <a:pPr>
              <a:buNone/>
            </a:pPr>
            <a:r>
              <a:rPr lang="fr-FR" sz="2000" dirty="0"/>
              <a:t>$y="MySQL";</a:t>
            </a:r>
          </a:p>
          <a:p>
            <a:pPr>
              <a:buNone/>
            </a:pPr>
            <a:r>
              <a:rPr lang="fr-FR" sz="2000" dirty="0"/>
              <a:t>$z=&amp;$x;</a:t>
            </a:r>
          </a:p>
          <a:p>
            <a:pPr>
              <a:buNone/>
            </a:pPr>
            <a:r>
              <a:rPr lang="fr-FR" sz="2000" dirty="0"/>
              <a:t>$x="PHP 5";</a:t>
            </a:r>
          </a:p>
          <a:p>
            <a:pPr>
              <a:buNone/>
            </a:pPr>
            <a:r>
              <a:rPr lang="fr-FR" sz="2000" dirty="0"/>
              <a:t>$y=&amp;$x;</a:t>
            </a:r>
          </a:p>
          <a:p>
            <a:pPr>
              <a:buNone/>
            </a:pPr>
            <a:endParaRPr lang="fr-FR" sz="2000" dirty="0"/>
          </a:p>
          <a:p>
            <a:pPr>
              <a:buNone/>
            </a:pPr>
            <a:r>
              <a:rPr lang="fr-FR" sz="2000" dirty="0"/>
              <a:t/>
            </a:r>
            <a:br>
              <a:rPr lang="fr-FR" sz="2000" dirty="0"/>
            </a:br>
            <a:endParaRPr lang="fr-FR" sz="2000" dirty="0"/>
          </a:p>
          <a:p>
            <a:endParaRPr lang="fr-FR" sz="20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variables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57200" y="1484784"/>
            <a:ext cx="8229600" cy="4680520"/>
          </a:xfrm>
        </p:spPr>
        <p:txBody>
          <a:bodyPr>
            <a:normAutofit fontScale="92500" lnSpcReduction="20000"/>
          </a:bodyPr>
          <a:lstStyle/>
          <a:p>
            <a:pPr>
              <a:buNone/>
            </a:pPr>
            <a:r>
              <a:rPr lang="fr-FR" b="1" dirty="0"/>
              <a:t>Les fonctions </a:t>
            </a:r>
            <a:r>
              <a:rPr lang="fr-FR" b="1" dirty="0" err="1"/>
              <a:t>gettype</a:t>
            </a:r>
            <a:r>
              <a:rPr lang="fr-FR" b="1" dirty="0"/>
              <a:t>() et </a:t>
            </a:r>
            <a:r>
              <a:rPr lang="fr-FR" b="1" dirty="0" err="1"/>
              <a:t>settype</a:t>
            </a:r>
            <a:r>
              <a:rPr lang="fr-FR" b="1" dirty="0"/>
              <a:t>()</a:t>
            </a:r>
          </a:p>
          <a:p>
            <a:pPr>
              <a:buNone/>
            </a:pPr>
            <a:endParaRPr lang="fr-FR" sz="2200" i="1" dirty="0">
              <a:solidFill>
                <a:schemeClr val="bg2">
                  <a:lumMod val="50000"/>
                </a:schemeClr>
              </a:solidFill>
            </a:endParaRPr>
          </a:p>
          <a:p>
            <a:pPr>
              <a:buNone/>
            </a:pPr>
            <a:r>
              <a:rPr lang="fr-FR" sz="2200" i="1" dirty="0">
                <a:solidFill>
                  <a:schemeClr val="bg2">
                    <a:lumMod val="50000"/>
                  </a:schemeClr>
                </a:solidFill>
              </a:rPr>
              <a:t>  &lt;?</a:t>
            </a:r>
            <a:r>
              <a:rPr lang="fr-FR" sz="2200" i="1" dirty="0" err="1">
                <a:solidFill>
                  <a:schemeClr val="bg2">
                    <a:lumMod val="50000"/>
                  </a:schemeClr>
                </a:solidFill>
              </a:rPr>
              <a:t>php</a:t>
            </a:r>
            <a:r>
              <a:rPr lang="fr-FR" sz="2200" i="1" dirty="0">
                <a:solidFill>
                  <a:schemeClr val="bg2">
                    <a:lumMod val="50000"/>
                  </a:schemeClr>
                </a:solidFill>
              </a:rPr>
              <a:t/>
            </a:r>
            <a:br>
              <a:rPr lang="fr-FR" sz="2200" i="1" dirty="0">
                <a:solidFill>
                  <a:schemeClr val="bg2">
                    <a:lumMod val="50000"/>
                  </a:schemeClr>
                </a:solidFill>
              </a:rPr>
            </a:br>
            <a:r>
              <a:rPr lang="fr-FR" sz="2200" i="1" dirty="0">
                <a:solidFill>
                  <a:schemeClr val="bg2">
                    <a:lumMod val="50000"/>
                  </a:schemeClr>
                </a:solidFill>
              </a:rPr>
              <a:t>if (</a:t>
            </a:r>
            <a:r>
              <a:rPr lang="fr-FR" sz="2200" i="1" dirty="0" err="1">
                <a:solidFill>
                  <a:schemeClr val="bg2">
                    <a:lumMod val="50000"/>
                  </a:schemeClr>
                </a:solidFill>
              </a:rPr>
              <a:t>gettype</a:t>
            </a:r>
            <a:r>
              <a:rPr lang="fr-FR" sz="2200" i="1" dirty="0">
                <a:solidFill>
                  <a:schemeClr val="bg2">
                    <a:lumMod val="50000"/>
                  </a:schemeClr>
                </a:solidFill>
              </a:rPr>
              <a:t>($</a:t>
            </a:r>
            <a:r>
              <a:rPr lang="fr-FR" sz="2200" i="1" dirty="0" err="1">
                <a:solidFill>
                  <a:schemeClr val="bg2">
                    <a:lumMod val="50000"/>
                  </a:schemeClr>
                </a:solidFill>
              </a:rPr>
              <a:t>age</a:t>
            </a:r>
            <a:r>
              <a:rPr lang="fr-FR" sz="2200" i="1" dirty="0">
                <a:solidFill>
                  <a:schemeClr val="bg2">
                    <a:lumMod val="50000"/>
                  </a:schemeClr>
                </a:solidFill>
              </a:rPr>
              <a:t>) != "</a:t>
            </a:r>
            <a:r>
              <a:rPr lang="fr-FR" sz="2200" i="1" dirty="0" err="1">
                <a:solidFill>
                  <a:schemeClr val="bg2">
                    <a:lumMod val="50000"/>
                  </a:schemeClr>
                </a:solidFill>
              </a:rPr>
              <a:t>integer</a:t>
            </a:r>
            <a:r>
              <a:rPr lang="fr-FR" sz="2200" i="1" dirty="0">
                <a:solidFill>
                  <a:schemeClr val="bg2">
                    <a:lumMod val="50000"/>
                  </a:schemeClr>
                </a:solidFill>
              </a:rPr>
              <a:t>") {</a:t>
            </a:r>
            <a:br>
              <a:rPr lang="fr-FR" sz="2200" i="1" dirty="0">
                <a:solidFill>
                  <a:schemeClr val="bg2">
                    <a:lumMod val="50000"/>
                  </a:schemeClr>
                </a:solidFill>
              </a:rPr>
            </a:br>
            <a:r>
              <a:rPr lang="fr-FR" sz="2200" i="1" dirty="0">
                <a:solidFill>
                  <a:schemeClr val="bg2">
                    <a:lumMod val="50000"/>
                  </a:schemeClr>
                </a:solidFill>
              </a:rPr>
              <a:t>    </a:t>
            </a:r>
            <a:r>
              <a:rPr lang="fr-FR" sz="2200" i="1" dirty="0" err="1">
                <a:solidFill>
                  <a:schemeClr val="bg2">
                    <a:lumMod val="50000"/>
                  </a:schemeClr>
                </a:solidFill>
              </a:rPr>
              <a:t>settype</a:t>
            </a:r>
            <a:r>
              <a:rPr lang="fr-FR" sz="2200" i="1" dirty="0">
                <a:solidFill>
                  <a:schemeClr val="bg2">
                    <a:lumMod val="50000"/>
                  </a:schemeClr>
                </a:solidFill>
              </a:rPr>
              <a:t> ($</a:t>
            </a:r>
            <a:r>
              <a:rPr lang="fr-FR" sz="2200" i="1" dirty="0" err="1">
                <a:solidFill>
                  <a:schemeClr val="bg2">
                    <a:lumMod val="50000"/>
                  </a:schemeClr>
                </a:solidFill>
              </a:rPr>
              <a:t>age</a:t>
            </a:r>
            <a:r>
              <a:rPr lang="fr-FR" sz="2200" i="1" dirty="0">
                <a:solidFill>
                  <a:schemeClr val="bg2">
                    <a:lumMod val="50000"/>
                  </a:schemeClr>
                </a:solidFill>
              </a:rPr>
              <a:t>,"</a:t>
            </a:r>
            <a:r>
              <a:rPr lang="fr-FR" sz="2200" i="1" dirty="0" err="1">
                <a:solidFill>
                  <a:schemeClr val="bg2">
                    <a:lumMod val="50000"/>
                  </a:schemeClr>
                </a:solidFill>
              </a:rPr>
              <a:t>integer</a:t>
            </a:r>
            <a:r>
              <a:rPr lang="fr-FR" sz="2200" i="1" dirty="0">
                <a:solidFill>
                  <a:schemeClr val="bg2">
                    <a:lumMod val="50000"/>
                  </a:schemeClr>
                </a:solidFill>
              </a:rPr>
              <a:t>"); // ou encore $</a:t>
            </a:r>
            <a:r>
              <a:rPr lang="fr-FR" sz="2200" i="1" dirty="0" err="1">
                <a:solidFill>
                  <a:schemeClr val="bg2">
                    <a:lumMod val="50000"/>
                  </a:schemeClr>
                </a:solidFill>
              </a:rPr>
              <a:t>age</a:t>
            </a:r>
            <a:r>
              <a:rPr lang="fr-FR" sz="2200" i="1" dirty="0">
                <a:solidFill>
                  <a:schemeClr val="bg2">
                    <a:lumMod val="50000"/>
                  </a:schemeClr>
                </a:solidFill>
              </a:rPr>
              <a:t> = (</a:t>
            </a:r>
            <a:r>
              <a:rPr lang="fr-FR" sz="2200" i="1" dirty="0" err="1">
                <a:solidFill>
                  <a:schemeClr val="bg2">
                    <a:lumMod val="50000"/>
                  </a:schemeClr>
                </a:solidFill>
              </a:rPr>
              <a:t>int</a:t>
            </a:r>
            <a:r>
              <a:rPr lang="fr-FR" sz="2200" i="1" dirty="0">
                <a:solidFill>
                  <a:schemeClr val="bg2">
                    <a:lumMod val="50000"/>
                  </a:schemeClr>
                </a:solidFill>
              </a:rPr>
              <a:t>) $</a:t>
            </a:r>
            <a:r>
              <a:rPr lang="fr-FR" sz="2200" i="1" dirty="0" err="1">
                <a:solidFill>
                  <a:schemeClr val="bg2">
                    <a:lumMod val="50000"/>
                  </a:schemeClr>
                </a:solidFill>
              </a:rPr>
              <a:t>age</a:t>
            </a:r>
            <a:r>
              <a:rPr lang="fr-FR" sz="2200" i="1" dirty="0">
                <a:solidFill>
                  <a:schemeClr val="bg2">
                    <a:lumMod val="50000"/>
                  </a:schemeClr>
                </a:solidFill>
              </a:rPr>
              <a:t>;</a:t>
            </a:r>
            <a:br>
              <a:rPr lang="fr-FR" sz="2200" i="1" dirty="0">
                <a:solidFill>
                  <a:schemeClr val="bg2">
                    <a:lumMod val="50000"/>
                  </a:schemeClr>
                </a:solidFill>
              </a:rPr>
            </a:br>
            <a:r>
              <a:rPr lang="fr-FR" sz="2200" i="1" dirty="0">
                <a:solidFill>
                  <a:schemeClr val="bg2">
                    <a:lumMod val="50000"/>
                  </a:schemeClr>
                </a:solidFill>
              </a:rPr>
              <a:t>}</a:t>
            </a:r>
            <a:br>
              <a:rPr lang="fr-FR" sz="2200" i="1" dirty="0">
                <a:solidFill>
                  <a:schemeClr val="bg2">
                    <a:lumMod val="50000"/>
                  </a:schemeClr>
                </a:solidFill>
              </a:rPr>
            </a:br>
            <a:r>
              <a:rPr lang="fr-FR" sz="2200" i="1" dirty="0" err="1">
                <a:solidFill>
                  <a:schemeClr val="bg2">
                    <a:lumMod val="50000"/>
                  </a:schemeClr>
                </a:solidFill>
              </a:rPr>
              <a:t>echo</a:t>
            </a:r>
            <a:r>
              <a:rPr lang="fr-FR" sz="2200" i="1" dirty="0">
                <a:solidFill>
                  <a:schemeClr val="bg2">
                    <a:lumMod val="50000"/>
                  </a:schemeClr>
                </a:solidFill>
              </a:rPr>
              <a:t> "Vous avez $</a:t>
            </a:r>
            <a:r>
              <a:rPr lang="fr-FR" sz="2200" i="1" dirty="0" err="1">
                <a:solidFill>
                  <a:schemeClr val="bg2">
                    <a:lumMod val="50000"/>
                  </a:schemeClr>
                </a:solidFill>
              </a:rPr>
              <a:t>age</a:t>
            </a:r>
            <a:r>
              <a:rPr lang="fr-FR" sz="2200" i="1" dirty="0">
                <a:solidFill>
                  <a:schemeClr val="bg2">
                    <a:lumMod val="50000"/>
                  </a:schemeClr>
                </a:solidFill>
              </a:rPr>
              <a:t> ans !";</a:t>
            </a:r>
          </a:p>
          <a:p>
            <a:pPr>
              <a:buNone/>
            </a:pPr>
            <a:r>
              <a:rPr lang="fr-FR" sz="2200" i="1" dirty="0">
                <a:solidFill>
                  <a:schemeClr val="bg2">
                    <a:lumMod val="50000"/>
                  </a:schemeClr>
                </a:solidFill>
              </a:rPr>
              <a:t>  ?&gt;</a:t>
            </a:r>
          </a:p>
          <a:p>
            <a:pPr>
              <a:buNone/>
            </a:pPr>
            <a:endParaRPr lang="fr-FR" sz="2200" i="1" dirty="0">
              <a:solidFill>
                <a:schemeClr val="bg2">
                  <a:lumMod val="50000"/>
                </a:schemeClr>
              </a:solidFill>
            </a:endParaRPr>
          </a:p>
          <a:p>
            <a:r>
              <a:rPr lang="fr-FR" dirty="0"/>
              <a:t>Les valeurs renvoyées par </a:t>
            </a:r>
            <a:r>
              <a:rPr lang="fr-FR" dirty="0" err="1"/>
              <a:t>gettype</a:t>
            </a:r>
            <a:r>
              <a:rPr lang="fr-FR" dirty="0"/>
              <a:t>() sont :</a:t>
            </a:r>
            <a:br>
              <a:rPr lang="fr-FR" dirty="0"/>
            </a:br>
            <a:r>
              <a:rPr lang="fr-FR" dirty="0"/>
              <a:t>"</a:t>
            </a:r>
            <a:r>
              <a:rPr lang="fr-FR" dirty="0" err="1"/>
              <a:t>integer</a:t>
            </a:r>
            <a:r>
              <a:rPr lang="fr-FR" dirty="0"/>
              <a:t>", "double", "string", "</a:t>
            </a:r>
            <a:r>
              <a:rPr lang="fr-FR" dirty="0" err="1"/>
              <a:t>array</a:t>
            </a:r>
            <a:r>
              <a:rPr lang="fr-FR" dirty="0"/>
              <a:t>" (pour les tableaux), "</a:t>
            </a:r>
            <a:r>
              <a:rPr lang="fr-FR" dirty="0" err="1"/>
              <a:t>object</a:t>
            </a:r>
            <a:r>
              <a:rPr lang="fr-FR" dirty="0"/>
              <a:t>" (pour les objets), "class" (pour les classes) et "</a:t>
            </a:r>
            <a:r>
              <a:rPr lang="fr-FR" dirty="0" err="1"/>
              <a:t>unknown</a:t>
            </a:r>
            <a:r>
              <a:rPr lang="fr-FR" dirty="0"/>
              <a:t> type" pour un type inconnu...</a:t>
            </a:r>
          </a:p>
          <a:p>
            <a:pPr>
              <a:buNone/>
            </a:pPr>
            <a:r>
              <a:rPr lang="fr-FR" sz="2000" dirty="0"/>
              <a:t/>
            </a:r>
            <a:br>
              <a:rPr lang="fr-FR" sz="2000" dirty="0"/>
            </a:br>
            <a:endParaRPr lang="fr-FR" sz="2000" dirty="0"/>
          </a:p>
          <a:p>
            <a:endParaRPr lang="fr-FR" sz="2000"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variables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57200" y="1484784"/>
            <a:ext cx="8229600" cy="4680520"/>
          </a:xfrm>
        </p:spPr>
        <p:txBody>
          <a:bodyPr>
            <a:normAutofit fontScale="92500" lnSpcReduction="20000"/>
          </a:bodyPr>
          <a:lstStyle/>
          <a:p>
            <a:pPr>
              <a:buNone/>
            </a:pPr>
            <a:r>
              <a:rPr lang="fr-FR" b="1" dirty="0"/>
              <a:t>Les constantes</a:t>
            </a:r>
          </a:p>
          <a:p>
            <a:pPr>
              <a:buNone/>
            </a:pPr>
            <a:endParaRPr lang="fr-FR" sz="2200" i="1" dirty="0">
              <a:solidFill>
                <a:schemeClr val="bg2">
                  <a:lumMod val="50000"/>
                </a:schemeClr>
              </a:solidFill>
            </a:endParaRPr>
          </a:p>
          <a:p>
            <a:r>
              <a:rPr lang="fr-FR" sz="2200" i="1" dirty="0">
                <a:solidFill>
                  <a:schemeClr val="bg2">
                    <a:lumMod val="50000"/>
                  </a:schemeClr>
                </a:solidFill>
              </a:rPr>
              <a:t>  </a:t>
            </a:r>
            <a:r>
              <a:rPr lang="fr-FR" sz="2400" dirty="0"/>
              <a:t>Une constance est une référence à une valeur qui ne change pas et qui ne peut être par la suite modifiée.</a:t>
            </a:r>
          </a:p>
          <a:p>
            <a:endParaRPr lang="fr-FR" sz="2400" dirty="0"/>
          </a:p>
          <a:p>
            <a:r>
              <a:rPr lang="fr-FR" sz="2400" dirty="0"/>
              <a:t>Syntaxe:</a:t>
            </a:r>
          </a:p>
          <a:p>
            <a:pPr>
              <a:buNone/>
            </a:pPr>
            <a:r>
              <a:rPr lang="fr-FR" sz="2000" dirty="0">
                <a:solidFill>
                  <a:schemeClr val="bg2">
                    <a:lumMod val="50000"/>
                  </a:schemeClr>
                </a:solidFill>
              </a:rPr>
              <a:t>&lt;?</a:t>
            </a:r>
            <a:r>
              <a:rPr lang="fr-FR" sz="2000" dirty="0" err="1">
                <a:solidFill>
                  <a:schemeClr val="bg2">
                    <a:lumMod val="50000"/>
                  </a:schemeClr>
                </a:solidFill>
              </a:rPr>
              <a:t>php</a:t>
            </a:r>
            <a:r>
              <a:rPr lang="fr-FR" sz="2000" dirty="0">
                <a:solidFill>
                  <a:schemeClr val="bg2">
                    <a:lumMod val="50000"/>
                  </a:schemeClr>
                </a:solidFill>
              </a:rPr>
              <a:t/>
            </a:r>
            <a:br>
              <a:rPr lang="fr-FR" sz="2000" dirty="0">
                <a:solidFill>
                  <a:schemeClr val="bg2">
                    <a:lumMod val="50000"/>
                  </a:schemeClr>
                </a:solidFill>
              </a:rPr>
            </a:br>
            <a:r>
              <a:rPr lang="fr-FR" sz="2000" dirty="0" err="1">
                <a:solidFill>
                  <a:schemeClr val="bg2">
                    <a:lumMod val="50000"/>
                  </a:schemeClr>
                </a:solidFill>
              </a:rPr>
              <a:t>define</a:t>
            </a:r>
            <a:r>
              <a:rPr lang="fr-FR" sz="2000" dirty="0">
                <a:solidFill>
                  <a:schemeClr val="bg2">
                    <a:lumMod val="50000"/>
                  </a:schemeClr>
                </a:solidFill>
              </a:rPr>
              <a:t> ("SITE", endev.ma"); // titre du site</a:t>
            </a:r>
            <a:br>
              <a:rPr lang="fr-FR" sz="2000" dirty="0">
                <a:solidFill>
                  <a:schemeClr val="bg2">
                    <a:lumMod val="50000"/>
                  </a:schemeClr>
                </a:solidFill>
              </a:rPr>
            </a:br>
            <a:r>
              <a:rPr lang="fr-FR" sz="2000" dirty="0" err="1">
                <a:solidFill>
                  <a:schemeClr val="bg2">
                    <a:lumMod val="50000"/>
                  </a:schemeClr>
                </a:solidFill>
              </a:rPr>
              <a:t>define</a:t>
            </a:r>
            <a:r>
              <a:rPr lang="fr-FR" sz="2000" dirty="0">
                <a:solidFill>
                  <a:schemeClr val="bg2">
                    <a:lumMod val="50000"/>
                  </a:schemeClr>
                </a:solidFill>
              </a:rPr>
              <a:t> ("NA", 2150); // nombre d'abonnés à la newsletter</a:t>
            </a:r>
            <a:br>
              <a:rPr lang="fr-FR" sz="2000" dirty="0">
                <a:solidFill>
                  <a:schemeClr val="bg2">
                    <a:lumMod val="50000"/>
                  </a:schemeClr>
                </a:solidFill>
              </a:rPr>
            </a:br>
            <a:r>
              <a:rPr lang="fr-FR" sz="2000" dirty="0">
                <a:solidFill>
                  <a:schemeClr val="bg2">
                    <a:lumMod val="50000"/>
                  </a:schemeClr>
                </a:solidFill>
              </a:rPr>
              <a:t>?&gt;</a:t>
            </a:r>
          </a:p>
          <a:p>
            <a:pPr>
              <a:buNone/>
            </a:pPr>
            <a:r>
              <a:rPr lang="fr-FR" sz="2000" dirty="0">
                <a:solidFill>
                  <a:schemeClr val="bg2">
                    <a:lumMod val="50000"/>
                  </a:schemeClr>
                </a:solidFill>
              </a:rPr>
              <a:t>…</a:t>
            </a:r>
          </a:p>
          <a:p>
            <a:pPr>
              <a:buNone/>
            </a:pPr>
            <a:r>
              <a:rPr lang="fr-FR" sz="2000" dirty="0">
                <a:solidFill>
                  <a:schemeClr val="bg2">
                    <a:lumMod val="50000"/>
                  </a:schemeClr>
                </a:solidFill>
              </a:rPr>
              <a:t>&lt;?</a:t>
            </a:r>
            <a:r>
              <a:rPr lang="fr-FR" sz="2000" dirty="0" err="1">
                <a:solidFill>
                  <a:schemeClr val="bg2">
                    <a:lumMod val="50000"/>
                  </a:schemeClr>
                </a:solidFill>
              </a:rPr>
              <a:t>php</a:t>
            </a:r>
            <a:r>
              <a:rPr lang="fr-FR" sz="2000" dirty="0">
                <a:solidFill>
                  <a:schemeClr val="bg2">
                    <a:lumMod val="50000"/>
                  </a:schemeClr>
                </a:solidFill>
              </a:rPr>
              <a:t/>
            </a:r>
            <a:br>
              <a:rPr lang="fr-FR" sz="2000" dirty="0">
                <a:solidFill>
                  <a:schemeClr val="bg2">
                    <a:lumMod val="50000"/>
                  </a:schemeClr>
                </a:solidFill>
              </a:rPr>
            </a:br>
            <a:r>
              <a:rPr lang="fr-FR" sz="2000" dirty="0" err="1">
                <a:solidFill>
                  <a:schemeClr val="bg2">
                    <a:lumMod val="50000"/>
                  </a:schemeClr>
                </a:solidFill>
              </a:rPr>
              <a:t>echo</a:t>
            </a:r>
            <a:r>
              <a:rPr lang="fr-FR" sz="2000" dirty="0">
                <a:solidFill>
                  <a:schemeClr val="bg2">
                    <a:lumMod val="50000"/>
                  </a:schemeClr>
                </a:solidFill>
              </a:rPr>
              <a:t> SITE;</a:t>
            </a:r>
            <a:br>
              <a:rPr lang="fr-FR" sz="2000" dirty="0">
                <a:solidFill>
                  <a:schemeClr val="bg2">
                    <a:lumMod val="50000"/>
                  </a:schemeClr>
                </a:solidFill>
              </a:rPr>
            </a:br>
            <a:r>
              <a:rPr lang="fr-FR" sz="2000" dirty="0" err="1">
                <a:solidFill>
                  <a:schemeClr val="bg2">
                    <a:lumMod val="50000"/>
                  </a:schemeClr>
                </a:solidFill>
              </a:rPr>
              <a:t>echo</a:t>
            </a:r>
            <a:r>
              <a:rPr lang="fr-FR" sz="2000" dirty="0">
                <a:solidFill>
                  <a:schemeClr val="bg2">
                    <a:lumMod val="50000"/>
                  </a:schemeClr>
                </a:solidFill>
              </a:rPr>
              <a:t> "&lt;</a:t>
            </a:r>
            <a:r>
              <a:rPr lang="fr-FR" sz="2000" dirty="0" err="1">
                <a:solidFill>
                  <a:schemeClr val="bg2">
                    <a:lumMod val="50000"/>
                  </a:schemeClr>
                </a:solidFill>
              </a:rPr>
              <a:t>br</a:t>
            </a:r>
            <a:r>
              <a:rPr lang="fr-FR" sz="2000" dirty="0">
                <a:solidFill>
                  <a:schemeClr val="bg2">
                    <a:lumMod val="50000"/>
                  </a:schemeClr>
                </a:solidFill>
              </a:rPr>
              <a:t> /&gt;mon site s'appelle ".SITE." et ".NA." personnes en suivent</a:t>
            </a:r>
            <a:br>
              <a:rPr lang="fr-FR" sz="2000" dirty="0">
                <a:solidFill>
                  <a:schemeClr val="bg2">
                    <a:lumMod val="50000"/>
                  </a:schemeClr>
                </a:solidFill>
              </a:rPr>
            </a:br>
            <a:r>
              <a:rPr lang="fr-FR" sz="2000" dirty="0">
                <a:solidFill>
                  <a:schemeClr val="bg2">
                    <a:lumMod val="50000"/>
                  </a:schemeClr>
                </a:solidFill>
              </a:rPr>
              <a:t>l'actualité via la lettre d'information, et vous ?";</a:t>
            </a:r>
            <a:br>
              <a:rPr lang="fr-FR" sz="2000" dirty="0">
                <a:solidFill>
                  <a:schemeClr val="bg2">
                    <a:lumMod val="50000"/>
                  </a:schemeClr>
                </a:solidFill>
              </a:rPr>
            </a:br>
            <a:r>
              <a:rPr lang="fr-FR" sz="2000" dirty="0">
                <a:solidFill>
                  <a:schemeClr val="bg2">
                    <a:lumMod val="50000"/>
                  </a:schemeClr>
                </a:solidFill>
              </a:rPr>
              <a:t>?&gt;</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variables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57200" y="1484784"/>
            <a:ext cx="8229600" cy="4680520"/>
          </a:xfrm>
        </p:spPr>
        <p:txBody>
          <a:bodyPr>
            <a:normAutofit/>
          </a:bodyPr>
          <a:lstStyle/>
          <a:p>
            <a:r>
              <a:rPr lang="fr-FR" b="1" dirty="0"/>
              <a:t>L'interprétation des variables</a:t>
            </a:r>
            <a:endParaRPr lang="fr-FR" sz="1800" dirty="0">
              <a:solidFill>
                <a:srgbClr val="0070C0"/>
              </a:solidFill>
            </a:endParaRPr>
          </a:p>
          <a:p>
            <a:pPr>
              <a:buNone/>
            </a:pPr>
            <a:r>
              <a:rPr lang="fr-FR" sz="1800" dirty="0">
                <a:solidFill>
                  <a:srgbClr val="0070C0"/>
                </a:solidFill>
              </a:rPr>
              <a:t>&lt;?</a:t>
            </a:r>
            <a:r>
              <a:rPr lang="fr-FR" sz="1800" dirty="0" err="1">
                <a:solidFill>
                  <a:srgbClr val="0070C0"/>
                </a:solidFill>
              </a:rPr>
              <a:t>php</a:t>
            </a:r>
            <a:r>
              <a:rPr lang="fr-FR" sz="1800" dirty="0">
                <a:solidFill>
                  <a:srgbClr val="0070C0"/>
                </a:solidFill>
              </a:rPr>
              <a:t/>
            </a:r>
            <a:br>
              <a:rPr lang="fr-FR" sz="1800" dirty="0">
                <a:solidFill>
                  <a:srgbClr val="0070C0"/>
                </a:solidFill>
              </a:rPr>
            </a:br>
            <a:r>
              <a:rPr lang="fr-FR" sz="1800" dirty="0">
                <a:solidFill>
                  <a:srgbClr val="0070C0"/>
                </a:solidFill>
              </a:rPr>
              <a:t>$</a:t>
            </a:r>
            <a:r>
              <a:rPr lang="fr-FR" sz="1800" dirty="0" err="1">
                <a:solidFill>
                  <a:srgbClr val="0070C0"/>
                </a:solidFill>
              </a:rPr>
              <a:t>annee_actu</a:t>
            </a:r>
            <a:r>
              <a:rPr lang="fr-FR" sz="1800" dirty="0">
                <a:solidFill>
                  <a:srgbClr val="0070C0"/>
                </a:solidFill>
              </a:rPr>
              <a:t> = "2003";</a:t>
            </a:r>
            <a:br>
              <a:rPr lang="fr-FR" sz="1800" dirty="0">
                <a:solidFill>
                  <a:srgbClr val="0070C0"/>
                </a:solidFill>
              </a:rPr>
            </a:br>
            <a:r>
              <a:rPr lang="fr-FR" sz="1800" dirty="0" err="1">
                <a:solidFill>
                  <a:srgbClr val="0070C0"/>
                </a:solidFill>
              </a:rPr>
              <a:t>echo</a:t>
            </a:r>
            <a:r>
              <a:rPr lang="fr-FR" sz="1800" dirty="0">
                <a:solidFill>
                  <a:srgbClr val="0070C0"/>
                </a:solidFill>
              </a:rPr>
              <a:t> "Année : $</a:t>
            </a:r>
            <a:r>
              <a:rPr lang="fr-FR" sz="1800" dirty="0" err="1">
                <a:solidFill>
                  <a:srgbClr val="0070C0"/>
                </a:solidFill>
              </a:rPr>
              <a:t>annee_actu</a:t>
            </a:r>
            <a:r>
              <a:rPr lang="fr-FR" sz="1800" dirty="0">
                <a:solidFill>
                  <a:srgbClr val="0070C0"/>
                </a:solidFill>
              </a:rPr>
              <a:t>&lt;</a:t>
            </a:r>
            <a:r>
              <a:rPr lang="fr-FR" sz="1800" dirty="0" err="1">
                <a:solidFill>
                  <a:srgbClr val="0070C0"/>
                </a:solidFill>
              </a:rPr>
              <a:t>br</a:t>
            </a:r>
            <a:r>
              <a:rPr lang="fr-FR" sz="1800" dirty="0">
                <a:solidFill>
                  <a:srgbClr val="0070C0"/>
                </a:solidFill>
              </a:rPr>
              <a:t> /&gt;";</a:t>
            </a:r>
            <a:br>
              <a:rPr lang="fr-FR" sz="1800" dirty="0">
                <a:solidFill>
                  <a:srgbClr val="0070C0"/>
                </a:solidFill>
              </a:rPr>
            </a:br>
            <a:r>
              <a:rPr lang="fr-FR" sz="1800" dirty="0" err="1">
                <a:solidFill>
                  <a:srgbClr val="0070C0"/>
                </a:solidFill>
              </a:rPr>
              <a:t>echo</a:t>
            </a:r>
            <a:r>
              <a:rPr lang="fr-FR" sz="1800" dirty="0">
                <a:solidFill>
                  <a:srgbClr val="0070C0"/>
                </a:solidFill>
              </a:rPr>
              <a:t> 'Année : $</a:t>
            </a:r>
            <a:r>
              <a:rPr lang="fr-FR" sz="1800" dirty="0" err="1">
                <a:solidFill>
                  <a:srgbClr val="0070C0"/>
                </a:solidFill>
              </a:rPr>
              <a:t>annee_actu</a:t>
            </a:r>
            <a:r>
              <a:rPr lang="fr-FR" sz="1800" dirty="0">
                <a:solidFill>
                  <a:srgbClr val="0070C0"/>
                </a:solidFill>
              </a:rPr>
              <a:t>&lt;</a:t>
            </a:r>
            <a:r>
              <a:rPr lang="fr-FR" sz="1800" dirty="0" err="1">
                <a:solidFill>
                  <a:srgbClr val="0070C0"/>
                </a:solidFill>
              </a:rPr>
              <a:t>br</a:t>
            </a:r>
            <a:r>
              <a:rPr lang="fr-FR" sz="1800" dirty="0">
                <a:solidFill>
                  <a:srgbClr val="0070C0"/>
                </a:solidFill>
              </a:rPr>
              <a:t> /&gt;';</a:t>
            </a:r>
            <a:br>
              <a:rPr lang="fr-FR" sz="1800" dirty="0">
                <a:solidFill>
                  <a:srgbClr val="0070C0"/>
                </a:solidFill>
              </a:rPr>
            </a:br>
            <a:r>
              <a:rPr lang="fr-FR" sz="1800" dirty="0" err="1">
                <a:solidFill>
                  <a:srgbClr val="0070C0"/>
                </a:solidFill>
              </a:rPr>
              <a:t>echo</a:t>
            </a:r>
            <a:r>
              <a:rPr lang="fr-FR" sz="1800" dirty="0">
                <a:solidFill>
                  <a:srgbClr val="0070C0"/>
                </a:solidFill>
              </a:rPr>
              <a:t> 'Année : '.$</a:t>
            </a:r>
            <a:r>
              <a:rPr lang="fr-FR" sz="1800" dirty="0" err="1">
                <a:solidFill>
                  <a:srgbClr val="0070C0"/>
                </a:solidFill>
              </a:rPr>
              <a:t>annee_actu</a:t>
            </a:r>
            <a:r>
              <a:rPr lang="fr-FR" sz="1800" dirty="0">
                <a:solidFill>
                  <a:srgbClr val="0070C0"/>
                </a:solidFill>
              </a:rPr>
              <a:t>.'&lt;</a:t>
            </a:r>
            <a:r>
              <a:rPr lang="fr-FR" sz="1800" dirty="0" err="1">
                <a:solidFill>
                  <a:srgbClr val="0070C0"/>
                </a:solidFill>
              </a:rPr>
              <a:t>br</a:t>
            </a:r>
            <a:r>
              <a:rPr lang="fr-FR" sz="1800" dirty="0">
                <a:solidFill>
                  <a:srgbClr val="0070C0"/>
                </a:solidFill>
              </a:rPr>
              <a:t> /&gt;';</a:t>
            </a:r>
            <a:br>
              <a:rPr lang="fr-FR" sz="1800" dirty="0">
                <a:solidFill>
                  <a:srgbClr val="0070C0"/>
                </a:solidFill>
              </a:rPr>
            </a:br>
            <a:r>
              <a:rPr lang="fr-FR" sz="1800" dirty="0" err="1">
                <a:solidFill>
                  <a:srgbClr val="0070C0"/>
                </a:solidFill>
              </a:rPr>
              <a:t>echo</a:t>
            </a:r>
            <a:r>
              <a:rPr lang="fr-FR" sz="1800" dirty="0">
                <a:solidFill>
                  <a:srgbClr val="0070C0"/>
                </a:solidFill>
              </a:rPr>
              <a:t> 'Année n + 2 = '.($</a:t>
            </a:r>
            <a:r>
              <a:rPr lang="fr-FR" sz="1800" dirty="0" err="1">
                <a:solidFill>
                  <a:srgbClr val="0070C0"/>
                </a:solidFill>
              </a:rPr>
              <a:t>annee_actu</a:t>
            </a:r>
            <a:r>
              <a:rPr lang="fr-FR" sz="1800" dirty="0">
                <a:solidFill>
                  <a:srgbClr val="0070C0"/>
                </a:solidFill>
              </a:rPr>
              <a:t> + 2).'&lt;</a:t>
            </a:r>
            <a:r>
              <a:rPr lang="fr-FR" sz="1800" dirty="0" err="1">
                <a:solidFill>
                  <a:srgbClr val="0070C0"/>
                </a:solidFill>
              </a:rPr>
              <a:t>br</a:t>
            </a:r>
            <a:r>
              <a:rPr lang="fr-FR" sz="1800" dirty="0">
                <a:solidFill>
                  <a:srgbClr val="0070C0"/>
                </a:solidFill>
              </a:rPr>
              <a:t> /&gt;';</a:t>
            </a:r>
            <a:br>
              <a:rPr lang="fr-FR" sz="1800" dirty="0">
                <a:solidFill>
                  <a:srgbClr val="0070C0"/>
                </a:solidFill>
              </a:rPr>
            </a:br>
            <a:r>
              <a:rPr lang="fr-FR" sz="1800" dirty="0" err="1">
                <a:solidFill>
                  <a:srgbClr val="0070C0"/>
                </a:solidFill>
              </a:rPr>
              <a:t>echo</a:t>
            </a:r>
            <a:r>
              <a:rPr lang="fr-FR" sz="1800" dirty="0">
                <a:solidFill>
                  <a:srgbClr val="0070C0"/>
                </a:solidFill>
              </a:rPr>
              <a:t> "La variable \$</a:t>
            </a:r>
            <a:r>
              <a:rPr lang="fr-FR" sz="1800" dirty="0" err="1">
                <a:solidFill>
                  <a:srgbClr val="0070C0"/>
                </a:solidFill>
              </a:rPr>
              <a:t>annee_actu</a:t>
            </a:r>
            <a:r>
              <a:rPr lang="fr-FR" sz="1800" dirty="0">
                <a:solidFill>
                  <a:srgbClr val="0070C0"/>
                </a:solidFill>
              </a:rPr>
              <a:t> vaut $</a:t>
            </a:r>
            <a:r>
              <a:rPr lang="fr-FR" sz="1800" dirty="0" err="1">
                <a:solidFill>
                  <a:srgbClr val="0070C0"/>
                </a:solidFill>
              </a:rPr>
              <a:t>annee_actu</a:t>
            </a:r>
            <a:r>
              <a:rPr lang="fr-FR" sz="1800" dirty="0">
                <a:solidFill>
                  <a:srgbClr val="0070C0"/>
                </a:solidFill>
              </a:rPr>
              <a:t>";</a:t>
            </a:r>
            <a:br>
              <a:rPr lang="fr-FR" sz="1800" dirty="0">
                <a:solidFill>
                  <a:srgbClr val="0070C0"/>
                </a:solidFill>
              </a:rPr>
            </a:br>
            <a:r>
              <a:rPr lang="fr-FR" sz="1800" dirty="0">
                <a:solidFill>
                  <a:srgbClr val="0070C0"/>
                </a:solidFill>
              </a:rPr>
              <a:t>// l'emploi du \ est indispensable pour déspécialiser</a:t>
            </a:r>
            <a:br>
              <a:rPr lang="fr-FR" sz="1800" dirty="0">
                <a:solidFill>
                  <a:srgbClr val="0070C0"/>
                </a:solidFill>
              </a:rPr>
            </a:br>
            <a:r>
              <a:rPr lang="fr-FR" sz="1800" dirty="0">
                <a:solidFill>
                  <a:srgbClr val="0070C0"/>
                </a:solidFill>
              </a:rPr>
              <a:t>?&gt;</a:t>
            </a:r>
          </a:p>
          <a:p>
            <a:pPr>
              <a:buNone/>
            </a:pPr>
            <a:endParaRPr lang="fr-FR" dirty="0"/>
          </a:p>
        </p:txBody>
      </p:sp>
      <p:sp>
        <p:nvSpPr>
          <p:cNvPr id="8" name="Rectangle 7"/>
          <p:cNvSpPr/>
          <p:nvPr/>
        </p:nvSpPr>
        <p:spPr>
          <a:xfrm>
            <a:off x="1547664" y="4437112"/>
            <a:ext cx="4572000" cy="1754326"/>
          </a:xfrm>
          <a:prstGeom prst="rect">
            <a:avLst/>
          </a:prstGeom>
        </p:spPr>
        <p:txBody>
          <a:bodyPr>
            <a:spAutoFit/>
          </a:bodyPr>
          <a:lstStyle/>
          <a:p>
            <a:pPr>
              <a:buNone/>
            </a:pPr>
            <a:r>
              <a:rPr lang="fr-FR" dirty="0"/>
              <a:t>Résultat :</a:t>
            </a:r>
          </a:p>
          <a:p>
            <a:pPr>
              <a:buNone/>
            </a:pPr>
            <a:r>
              <a:rPr lang="fr-FR" dirty="0">
                <a:solidFill>
                  <a:srgbClr val="FF0000"/>
                </a:solidFill>
              </a:rPr>
              <a:t>Année : 2003</a:t>
            </a:r>
            <a:br>
              <a:rPr lang="fr-FR" dirty="0">
                <a:solidFill>
                  <a:srgbClr val="FF0000"/>
                </a:solidFill>
              </a:rPr>
            </a:br>
            <a:r>
              <a:rPr lang="fr-FR" dirty="0">
                <a:solidFill>
                  <a:srgbClr val="FF0000"/>
                </a:solidFill>
              </a:rPr>
              <a:t>Année : $</a:t>
            </a:r>
            <a:r>
              <a:rPr lang="fr-FR" dirty="0" err="1">
                <a:solidFill>
                  <a:srgbClr val="FF0000"/>
                </a:solidFill>
              </a:rPr>
              <a:t>annee_actu</a:t>
            </a:r>
            <a:r>
              <a:rPr lang="fr-FR" dirty="0">
                <a:solidFill>
                  <a:srgbClr val="FF0000"/>
                </a:solidFill>
              </a:rPr>
              <a:t/>
            </a:r>
            <a:br>
              <a:rPr lang="fr-FR" dirty="0">
                <a:solidFill>
                  <a:srgbClr val="FF0000"/>
                </a:solidFill>
              </a:rPr>
            </a:br>
            <a:r>
              <a:rPr lang="fr-FR" dirty="0">
                <a:solidFill>
                  <a:srgbClr val="FF0000"/>
                </a:solidFill>
              </a:rPr>
              <a:t>Année : 2003</a:t>
            </a:r>
            <a:br>
              <a:rPr lang="fr-FR" dirty="0">
                <a:solidFill>
                  <a:srgbClr val="FF0000"/>
                </a:solidFill>
              </a:rPr>
            </a:br>
            <a:r>
              <a:rPr lang="fr-FR" dirty="0">
                <a:solidFill>
                  <a:srgbClr val="FF0000"/>
                </a:solidFill>
              </a:rPr>
              <a:t>Année n + 2 = 2005</a:t>
            </a:r>
            <a:br>
              <a:rPr lang="fr-FR" dirty="0">
                <a:solidFill>
                  <a:srgbClr val="FF0000"/>
                </a:solidFill>
              </a:rPr>
            </a:br>
            <a:r>
              <a:rPr lang="fr-FR" dirty="0">
                <a:solidFill>
                  <a:srgbClr val="FF0000"/>
                </a:solidFill>
              </a:rPr>
              <a:t>La variable $</a:t>
            </a:r>
            <a:r>
              <a:rPr lang="fr-FR" dirty="0" err="1">
                <a:solidFill>
                  <a:srgbClr val="FF0000"/>
                </a:solidFill>
              </a:rPr>
              <a:t>annee_actu</a:t>
            </a:r>
            <a:r>
              <a:rPr lang="fr-FR" dirty="0">
                <a:solidFill>
                  <a:srgbClr val="FF0000"/>
                </a:solidFill>
              </a:rPr>
              <a:t> vaut 2003</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opérateurs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57200" y="1484784"/>
            <a:ext cx="8229600" cy="4680520"/>
          </a:xfrm>
        </p:spPr>
        <p:txBody>
          <a:bodyPr>
            <a:normAutofit/>
          </a:bodyPr>
          <a:lstStyle/>
          <a:p>
            <a:pPr>
              <a:buNone/>
            </a:pPr>
            <a:r>
              <a:rPr lang="fr-FR" b="1" dirty="0"/>
              <a:t>Les opérateurs numériques</a:t>
            </a:r>
          </a:p>
          <a:p>
            <a:pPr>
              <a:buNone/>
            </a:pPr>
            <a:endParaRPr lang="fr-FR" dirty="0">
              <a:solidFill>
                <a:srgbClr val="0070C0"/>
              </a:solidFill>
            </a:endParaRPr>
          </a:p>
        </p:txBody>
      </p:sp>
      <p:pic>
        <p:nvPicPr>
          <p:cNvPr id="8" name="Image 7" descr="Capture.JPG"/>
          <p:cNvPicPr>
            <a:picLocks noChangeAspect="1"/>
          </p:cNvPicPr>
          <p:nvPr/>
        </p:nvPicPr>
        <p:blipFill>
          <a:blip r:embed="rId4" cstate="print"/>
          <a:stretch>
            <a:fillRect/>
          </a:stretch>
        </p:blipFill>
        <p:spPr>
          <a:xfrm>
            <a:off x="4499992" y="1927860"/>
            <a:ext cx="4283968" cy="4463329"/>
          </a:xfrm>
          <a:prstGeom prst="rect">
            <a:avLst/>
          </a:prstGeom>
        </p:spPr>
      </p:pic>
      <p:sp>
        <p:nvSpPr>
          <p:cNvPr id="9" name="Rectangle 8"/>
          <p:cNvSpPr/>
          <p:nvPr/>
        </p:nvSpPr>
        <p:spPr>
          <a:xfrm>
            <a:off x="179512" y="3140968"/>
            <a:ext cx="4572000" cy="1200329"/>
          </a:xfrm>
          <a:prstGeom prst="rect">
            <a:avLst/>
          </a:prstGeom>
        </p:spPr>
        <p:txBody>
          <a:bodyPr>
            <a:spAutoFit/>
          </a:bodyPr>
          <a:lstStyle/>
          <a:p>
            <a:r>
              <a:rPr lang="fr-FR" dirty="0"/>
              <a:t>&lt;?</a:t>
            </a:r>
            <a:r>
              <a:rPr lang="fr-FR" dirty="0" err="1"/>
              <a:t>php</a:t>
            </a:r>
            <a:r>
              <a:rPr lang="fr-FR" dirty="0"/>
              <a:t/>
            </a:r>
            <a:br>
              <a:rPr lang="fr-FR" dirty="0"/>
            </a:br>
            <a:r>
              <a:rPr lang="fr-FR" dirty="0"/>
              <a:t>$op1 = 5 // opérande 1;</a:t>
            </a:r>
            <a:br>
              <a:rPr lang="fr-FR" dirty="0"/>
            </a:br>
            <a:r>
              <a:rPr lang="fr-FR" dirty="0"/>
              <a:t>$op2 = 2 // opérande 2;</a:t>
            </a:r>
            <a:br>
              <a:rPr lang="fr-FR" dirty="0"/>
            </a:br>
            <a:r>
              <a:rPr lang="fr-FR" dirty="0"/>
              <a:t>?&gt;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opérateurs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57200" y="1484784"/>
            <a:ext cx="8229600" cy="4680520"/>
          </a:xfrm>
        </p:spPr>
        <p:txBody>
          <a:bodyPr>
            <a:normAutofit/>
          </a:bodyPr>
          <a:lstStyle/>
          <a:p>
            <a:pPr>
              <a:buNone/>
            </a:pPr>
            <a:r>
              <a:rPr lang="fr-FR" b="1" dirty="0"/>
              <a:t>Les opérateurs de comparaison</a:t>
            </a:r>
          </a:p>
          <a:p>
            <a:pPr>
              <a:buNone/>
            </a:pPr>
            <a:endParaRPr lang="fr-FR" b="1" dirty="0"/>
          </a:p>
          <a:p>
            <a:pPr>
              <a:buNone/>
            </a:pPr>
            <a:endParaRPr lang="fr-FR" dirty="0">
              <a:solidFill>
                <a:srgbClr val="0070C0"/>
              </a:solidFill>
            </a:endParaRPr>
          </a:p>
        </p:txBody>
      </p:sp>
      <p:pic>
        <p:nvPicPr>
          <p:cNvPr id="10" name="Image 9" descr="Capture.JPG"/>
          <p:cNvPicPr>
            <a:picLocks noChangeAspect="1"/>
          </p:cNvPicPr>
          <p:nvPr/>
        </p:nvPicPr>
        <p:blipFill>
          <a:blip r:embed="rId4" cstate="print"/>
          <a:stretch>
            <a:fillRect/>
          </a:stretch>
        </p:blipFill>
        <p:spPr>
          <a:xfrm>
            <a:off x="1916430" y="1988840"/>
            <a:ext cx="5311140" cy="4526260"/>
          </a:xfrm>
          <a:prstGeom prst="rect">
            <a:avLst/>
          </a:prstGeo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opérateurs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57200" y="1484784"/>
            <a:ext cx="8229600" cy="4680520"/>
          </a:xfrm>
        </p:spPr>
        <p:txBody>
          <a:bodyPr>
            <a:normAutofit/>
          </a:bodyPr>
          <a:lstStyle/>
          <a:p>
            <a:pPr>
              <a:buNone/>
            </a:pPr>
            <a:r>
              <a:rPr lang="fr-FR" b="1" dirty="0"/>
              <a:t>L'opérateur d'affectation</a:t>
            </a:r>
          </a:p>
          <a:p>
            <a:pPr>
              <a:buNone/>
            </a:pPr>
            <a:endParaRPr lang="fr-FR" dirty="0">
              <a:solidFill>
                <a:srgbClr val="FF0000"/>
              </a:solidFill>
            </a:endParaRPr>
          </a:p>
          <a:p>
            <a:pPr>
              <a:buNone/>
            </a:pPr>
            <a:endParaRPr lang="fr-FR" dirty="0">
              <a:solidFill>
                <a:srgbClr val="FF0000"/>
              </a:solidFill>
            </a:endParaRPr>
          </a:p>
          <a:p>
            <a:pPr>
              <a:buNone/>
            </a:pPr>
            <a:r>
              <a:rPr lang="fr-FR" dirty="0">
                <a:solidFill>
                  <a:srgbClr val="FF0000"/>
                </a:solidFill>
              </a:rPr>
              <a:t>   Attention ! En PHP, il ne faut pas confondre le signe d'affectation constitué d'un seul "=" avec le signe d'égalité constitué de deux "==".</a:t>
            </a:r>
            <a:br>
              <a:rPr lang="fr-FR" dirty="0">
                <a:solidFill>
                  <a:srgbClr val="FF0000"/>
                </a:solidFill>
              </a:rPr>
            </a:br>
            <a:endParaRPr lang="fr-FR" dirty="0">
              <a:solidFill>
                <a:srgbClr val="FF0000"/>
              </a:solidFill>
            </a:endParaRPr>
          </a:p>
          <a:p>
            <a:pPr>
              <a:buNone/>
            </a:pPr>
            <a:endParaRPr lang="fr-FR" dirty="0">
              <a:solidFill>
                <a:srgbClr val="0070C0"/>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title"/>
          </p:nvPr>
        </p:nvSpPr>
        <p:spPr>
          <a:xfrm>
            <a:off x="457200" y="417984"/>
            <a:ext cx="8229600" cy="1066800"/>
          </a:xfrm>
        </p:spPr>
        <p:txBody>
          <a:bodyPr>
            <a:normAutofit/>
          </a:bodyPr>
          <a:lstStyle/>
          <a:p>
            <a:r>
              <a:rPr lang="fr-FR" sz="3200" dirty="0"/>
              <a:t>Plan de la formation</a:t>
            </a:r>
          </a:p>
        </p:txBody>
      </p:sp>
      <p:sp>
        <p:nvSpPr>
          <p:cNvPr id="5" name="Espace réservé du contenu 1"/>
          <p:cNvSpPr>
            <a:spLocks noGrp="1"/>
          </p:cNvSpPr>
          <p:nvPr>
            <p:ph idx="1"/>
          </p:nvPr>
        </p:nvSpPr>
        <p:spPr>
          <a:xfrm>
            <a:off x="457200" y="1268760"/>
            <a:ext cx="8229600" cy="4525963"/>
          </a:xfrm>
          <a:ln>
            <a:noFill/>
          </a:ln>
        </p:spPr>
        <p:txBody>
          <a:bodyPr>
            <a:normAutofit/>
          </a:bodyPr>
          <a:lstStyle/>
          <a:p>
            <a:pPr marL="566928" indent="-457200"/>
            <a:endParaRPr lang="fr-FR" sz="2400" dirty="0"/>
          </a:p>
          <a:p>
            <a:pPr marL="566928" indent="-457200">
              <a:buClr>
                <a:srgbClr val="7030A0"/>
              </a:buClr>
            </a:pPr>
            <a:r>
              <a:rPr lang="fr-FR" sz="2400" b="1" dirty="0">
                <a:latin typeface="Cambria" pitchFamily="18" charset="0"/>
              </a:rPr>
              <a:t>PHP </a:t>
            </a:r>
          </a:p>
          <a:p>
            <a:pPr marL="566928" indent="-457200">
              <a:buClr>
                <a:srgbClr val="7030A0"/>
              </a:buClr>
            </a:pPr>
            <a:r>
              <a:rPr lang="fr-FR" sz="2400" b="1" dirty="0">
                <a:latin typeface="Cambria" pitchFamily="18" charset="0"/>
              </a:rPr>
              <a:t>La programmation orienté objet </a:t>
            </a:r>
          </a:p>
          <a:p>
            <a:pPr marL="566928" indent="-457200"/>
            <a:r>
              <a:rPr lang="fr-FR" sz="2400" b="1" dirty="0">
                <a:latin typeface="Cambria" pitchFamily="18" charset="0"/>
              </a:rPr>
              <a:t>Programmation orienté objet en PHP  </a:t>
            </a:r>
          </a:p>
          <a:p>
            <a:pPr marL="566928" indent="-457200"/>
            <a:r>
              <a:rPr lang="fr-FR" sz="2400" b="1" dirty="0">
                <a:latin typeface="Cambria" pitchFamily="18" charset="0"/>
              </a:rPr>
              <a:t>HTML </a:t>
            </a:r>
          </a:p>
          <a:p>
            <a:pPr marL="566928" indent="-457200"/>
            <a:r>
              <a:rPr lang="fr-FR" sz="2400" b="1" dirty="0">
                <a:latin typeface="Cambria" pitchFamily="18" charset="0"/>
              </a:rPr>
              <a:t>CSS </a:t>
            </a:r>
          </a:p>
          <a:p>
            <a:pPr marL="566928" indent="-457200"/>
            <a:r>
              <a:rPr lang="fr-FR" sz="2400" b="1" dirty="0">
                <a:latin typeface="Cambria" pitchFamily="18" charset="0"/>
              </a:rPr>
              <a:t>JAVASCRIPT </a:t>
            </a:r>
          </a:p>
          <a:p>
            <a:pPr marL="566928" indent="-457200"/>
            <a:r>
              <a:rPr lang="fr-FR" sz="2400" b="1" dirty="0">
                <a:latin typeface="Cambria" pitchFamily="18" charset="0"/>
              </a:rPr>
              <a:t>Symfony 2 </a:t>
            </a:r>
          </a:p>
          <a:p>
            <a:pPr marL="566928" indent="-457200"/>
            <a:r>
              <a:rPr lang="fr-FR" sz="2400" b="1" dirty="0">
                <a:latin typeface="Cambria" pitchFamily="18" charset="0"/>
              </a:rPr>
              <a:t>Projet fin de formation </a:t>
            </a:r>
          </a:p>
        </p:txBody>
      </p:sp>
      <p:grpSp>
        <p:nvGrpSpPr>
          <p:cNvPr id="6" name="Groupe 5"/>
          <p:cNvGrpSpPr/>
          <p:nvPr/>
        </p:nvGrpSpPr>
        <p:grpSpPr>
          <a:xfrm>
            <a:off x="35496" y="6165304"/>
            <a:ext cx="9001000" cy="652360"/>
            <a:chOff x="35496" y="6165304"/>
            <a:chExt cx="9001000" cy="652360"/>
          </a:xfrm>
        </p:grpSpPr>
        <p:pic>
          <p:nvPicPr>
            <p:cNvPr id="7" name="Image 6"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8" name="Image 7"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opérateurs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57200" y="1484784"/>
            <a:ext cx="8229600" cy="4680520"/>
          </a:xfrm>
        </p:spPr>
        <p:txBody>
          <a:bodyPr>
            <a:normAutofit/>
          </a:bodyPr>
          <a:lstStyle/>
          <a:p>
            <a:pPr>
              <a:buNone/>
            </a:pPr>
            <a:r>
              <a:rPr lang="fr-FR" b="1" dirty="0"/>
              <a:t>Les opérateurs logiques</a:t>
            </a:r>
          </a:p>
          <a:p>
            <a:pPr>
              <a:buNone/>
            </a:pPr>
            <a:endParaRPr lang="fr-FR" dirty="0">
              <a:solidFill>
                <a:srgbClr val="FF0000"/>
              </a:solidFill>
            </a:endParaRPr>
          </a:p>
          <a:p>
            <a:pPr>
              <a:buNone/>
            </a:pPr>
            <a:endParaRPr lang="fr-FR" dirty="0">
              <a:solidFill>
                <a:srgbClr val="FF0000"/>
              </a:solidFill>
            </a:endParaRPr>
          </a:p>
          <a:p>
            <a:pPr>
              <a:buNone/>
            </a:pPr>
            <a:r>
              <a:rPr lang="fr-FR" dirty="0">
                <a:solidFill>
                  <a:srgbClr val="FF0000"/>
                </a:solidFill>
              </a:rPr>
              <a:t>   </a:t>
            </a:r>
            <a:endParaRPr lang="fr-FR" dirty="0">
              <a:solidFill>
                <a:srgbClr val="0070C0"/>
              </a:solidFill>
            </a:endParaRPr>
          </a:p>
        </p:txBody>
      </p:sp>
      <p:pic>
        <p:nvPicPr>
          <p:cNvPr id="8" name="Image 7" descr="Capture.JPG"/>
          <p:cNvPicPr>
            <a:picLocks noChangeAspect="1"/>
          </p:cNvPicPr>
          <p:nvPr/>
        </p:nvPicPr>
        <p:blipFill>
          <a:blip r:embed="rId4" cstate="print"/>
          <a:stretch>
            <a:fillRect/>
          </a:stretch>
        </p:blipFill>
        <p:spPr>
          <a:xfrm>
            <a:off x="1259632" y="3272026"/>
            <a:ext cx="6439131" cy="877054"/>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conditions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dirty="0">
              <a:solidFill>
                <a:srgbClr val="FF0000"/>
              </a:solidFill>
            </a:endParaRPr>
          </a:p>
          <a:p>
            <a:pPr>
              <a:buNone/>
            </a:pPr>
            <a:endParaRPr lang="fr-FR" dirty="0">
              <a:solidFill>
                <a:srgbClr val="FF0000"/>
              </a:solidFill>
            </a:endParaRPr>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683568" y="2564904"/>
            <a:ext cx="7344816" cy="1569660"/>
          </a:xfrm>
          <a:prstGeom prst="rect">
            <a:avLst/>
          </a:prstGeom>
        </p:spPr>
        <p:txBody>
          <a:bodyPr wrap="square">
            <a:spAutoFit/>
          </a:bodyPr>
          <a:lstStyle/>
          <a:p>
            <a:r>
              <a:rPr lang="fr-FR" sz="2400" dirty="0"/>
              <a:t>Permettent notamment d'effectuer des tests sur les valeurs des variables, les résultats des fonctions pour exécuter ou non d'autres instructions en fonction des premiers résultats attendus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conditions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dirty="0">
              <a:solidFill>
                <a:srgbClr val="FF0000"/>
              </a:solidFill>
            </a:endParaRPr>
          </a:p>
          <a:p>
            <a:pPr>
              <a:buNone/>
            </a:pPr>
            <a:r>
              <a:rPr lang="fr-FR" b="1" dirty="0"/>
              <a:t>If … </a:t>
            </a:r>
            <a:r>
              <a:rPr lang="fr-FR" b="1" dirty="0" err="1"/>
              <a:t>Else</a:t>
            </a: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683568" y="2564904"/>
            <a:ext cx="7344816" cy="3046988"/>
          </a:xfrm>
          <a:prstGeom prst="rect">
            <a:avLst/>
          </a:prstGeom>
        </p:spPr>
        <p:txBody>
          <a:bodyPr wrap="square">
            <a:spAutoFit/>
          </a:bodyPr>
          <a:lstStyle/>
          <a:p>
            <a:r>
              <a:rPr lang="fr-FR" sz="2400" dirty="0"/>
              <a:t>Ce test permet d'exécuter une instruction suivant l'état vrai ou faux de l'expression vérifiée.</a:t>
            </a:r>
          </a:p>
          <a:p>
            <a:endParaRPr lang="fr-FR" sz="2400" dirty="0"/>
          </a:p>
          <a:p>
            <a:r>
              <a:rPr lang="fr-FR" sz="2000" dirty="0">
                <a:solidFill>
                  <a:srgbClr val="0070C0"/>
                </a:solidFill>
              </a:rPr>
              <a:t>if (expression conditionnelle) {</a:t>
            </a:r>
            <a:br>
              <a:rPr lang="fr-FR" sz="2000" dirty="0">
                <a:solidFill>
                  <a:srgbClr val="0070C0"/>
                </a:solidFill>
              </a:rPr>
            </a:br>
            <a:r>
              <a:rPr lang="fr-FR" sz="2000" dirty="0">
                <a:solidFill>
                  <a:srgbClr val="0070C0"/>
                </a:solidFill>
              </a:rPr>
              <a:t>instruction(s) à exécuter si la condition est vraie</a:t>
            </a:r>
            <a:br>
              <a:rPr lang="fr-FR" sz="2000" dirty="0">
                <a:solidFill>
                  <a:srgbClr val="0070C0"/>
                </a:solidFill>
              </a:rPr>
            </a:br>
            <a:r>
              <a:rPr lang="fr-FR" sz="2000" dirty="0">
                <a:solidFill>
                  <a:srgbClr val="0070C0"/>
                </a:solidFill>
              </a:rPr>
              <a:t>}</a:t>
            </a:r>
            <a:br>
              <a:rPr lang="fr-FR" sz="2000" dirty="0">
                <a:solidFill>
                  <a:srgbClr val="0070C0"/>
                </a:solidFill>
              </a:rPr>
            </a:br>
            <a:r>
              <a:rPr lang="fr-FR" sz="2000" dirty="0" err="1">
                <a:solidFill>
                  <a:srgbClr val="0070C0"/>
                </a:solidFill>
              </a:rPr>
              <a:t>else</a:t>
            </a:r>
            <a:r>
              <a:rPr lang="fr-FR" sz="2000" dirty="0">
                <a:solidFill>
                  <a:srgbClr val="0070C0"/>
                </a:solidFill>
              </a:rPr>
              <a:t> {</a:t>
            </a:r>
            <a:br>
              <a:rPr lang="fr-FR" sz="2000" dirty="0">
                <a:solidFill>
                  <a:srgbClr val="0070C0"/>
                </a:solidFill>
              </a:rPr>
            </a:br>
            <a:r>
              <a:rPr lang="fr-FR" sz="2000" dirty="0">
                <a:solidFill>
                  <a:srgbClr val="0070C0"/>
                </a:solidFill>
              </a:rPr>
              <a:t>instruction(s) à exécuter si la condition est fausse</a:t>
            </a:r>
            <a:br>
              <a:rPr lang="fr-FR" sz="2000" dirty="0">
                <a:solidFill>
                  <a:srgbClr val="0070C0"/>
                </a:solidFill>
              </a:rPr>
            </a:br>
            <a:r>
              <a:rPr lang="fr-FR" sz="2000" dirty="0">
                <a:solidFill>
                  <a:srgbClr val="0070C0"/>
                </a:solidFill>
              </a:rPr>
              <a: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conditions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b="1" dirty="0"/>
              <a:t>If … </a:t>
            </a:r>
            <a:r>
              <a:rPr lang="fr-FR" b="1" dirty="0" err="1"/>
              <a:t>Elseif</a:t>
            </a:r>
            <a:r>
              <a:rPr lang="fr-FR" b="1" dirty="0"/>
              <a:t> … </a:t>
            </a:r>
            <a:r>
              <a:rPr lang="fr-FR" b="1" dirty="0" err="1"/>
              <a:t>Else</a:t>
            </a:r>
            <a:endParaRPr lang="fr-FR" dirty="0">
              <a:solidFill>
                <a:srgbClr val="0070C0"/>
              </a:solidFill>
            </a:endParaRPr>
          </a:p>
        </p:txBody>
      </p:sp>
      <p:sp>
        <p:nvSpPr>
          <p:cNvPr id="9" name="Rectangle 8"/>
          <p:cNvSpPr/>
          <p:nvPr/>
        </p:nvSpPr>
        <p:spPr>
          <a:xfrm>
            <a:off x="683568" y="2060848"/>
            <a:ext cx="7344816" cy="4093428"/>
          </a:xfrm>
          <a:prstGeom prst="rect">
            <a:avLst/>
          </a:prstGeom>
        </p:spPr>
        <p:txBody>
          <a:bodyPr wrap="square">
            <a:spAutoFit/>
          </a:bodyPr>
          <a:lstStyle/>
          <a:p>
            <a:r>
              <a:rPr lang="fr-FR" sz="2000" dirty="0"/>
              <a:t>Si l'expression conditionnelle peut retourner différents résultats (plus que deux comme vrai ou faux), on peut utiliser "</a:t>
            </a:r>
            <a:r>
              <a:rPr lang="fr-FR" sz="2000" dirty="0" err="1"/>
              <a:t>elseif</a:t>
            </a:r>
            <a:r>
              <a:rPr lang="fr-FR" sz="2000" dirty="0"/>
              <a:t>" :</a:t>
            </a:r>
          </a:p>
          <a:p>
            <a:r>
              <a:rPr lang="fr-FR" sz="2000" dirty="0">
                <a:solidFill>
                  <a:srgbClr val="0070C0"/>
                </a:solidFill>
              </a:rPr>
              <a:t>if (expression conditionnelle 1) {</a:t>
            </a:r>
            <a:br>
              <a:rPr lang="fr-FR" sz="2000" dirty="0">
                <a:solidFill>
                  <a:srgbClr val="0070C0"/>
                </a:solidFill>
              </a:rPr>
            </a:br>
            <a:r>
              <a:rPr lang="fr-FR" sz="2000" dirty="0">
                <a:solidFill>
                  <a:srgbClr val="0070C0"/>
                </a:solidFill>
              </a:rPr>
              <a:t>instruction(s) à exécuter si la condition 1 est vraie</a:t>
            </a:r>
            <a:br>
              <a:rPr lang="fr-FR" sz="2000" dirty="0">
                <a:solidFill>
                  <a:srgbClr val="0070C0"/>
                </a:solidFill>
              </a:rPr>
            </a:br>
            <a:r>
              <a:rPr lang="fr-FR" sz="2000" dirty="0">
                <a:solidFill>
                  <a:srgbClr val="0070C0"/>
                </a:solidFill>
              </a:rPr>
              <a:t>}</a:t>
            </a:r>
            <a:br>
              <a:rPr lang="fr-FR" sz="2000" dirty="0">
                <a:solidFill>
                  <a:srgbClr val="0070C0"/>
                </a:solidFill>
              </a:rPr>
            </a:br>
            <a:r>
              <a:rPr lang="fr-FR" sz="2000" dirty="0" err="1">
                <a:solidFill>
                  <a:srgbClr val="0070C0"/>
                </a:solidFill>
              </a:rPr>
              <a:t>elseif</a:t>
            </a:r>
            <a:r>
              <a:rPr lang="fr-FR" sz="2000" dirty="0">
                <a:solidFill>
                  <a:srgbClr val="0070C0"/>
                </a:solidFill>
              </a:rPr>
              <a:t> (expression conditionnelle 2) {</a:t>
            </a:r>
            <a:br>
              <a:rPr lang="fr-FR" sz="2000" dirty="0">
                <a:solidFill>
                  <a:srgbClr val="0070C0"/>
                </a:solidFill>
              </a:rPr>
            </a:br>
            <a:r>
              <a:rPr lang="fr-FR" sz="2000" dirty="0">
                <a:solidFill>
                  <a:srgbClr val="0070C0"/>
                </a:solidFill>
              </a:rPr>
              <a:t>instruction(s) à exécuter si la condition 2 est vraie</a:t>
            </a:r>
            <a:br>
              <a:rPr lang="fr-FR" sz="2000" dirty="0">
                <a:solidFill>
                  <a:srgbClr val="0070C0"/>
                </a:solidFill>
              </a:rPr>
            </a:br>
            <a:r>
              <a:rPr lang="fr-FR" sz="2000" dirty="0">
                <a:solidFill>
                  <a:srgbClr val="0070C0"/>
                </a:solidFill>
              </a:rPr>
              <a:t>}</a:t>
            </a:r>
            <a:br>
              <a:rPr lang="fr-FR" sz="2000" dirty="0">
                <a:solidFill>
                  <a:srgbClr val="0070C0"/>
                </a:solidFill>
              </a:rPr>
            </a:br>
            <a:r>
              <a:rPr lang="fr-FR" sz="2000" smtClean="0">
                <a:solidFill>
                  <a:srgbClr val="0070C0"/>
                </a:solidFill>
              </a:rPr>
              <a:t>else{</a:t>
            </a:r>
            <a:r>
              <a:rPr lang="fr-FR" sz="2000" dirty="0">
                <a:solidFill>
                  <a:srgbClr val="0070C0"/>
                </a:solidFill>
              </a:rPr>
              <a:t/>
            </a:r>
            <a:br>
              <a:rPr lang="fr-FR" sz="2000" dirty="0">
                <a:solidFill>
                  <a:srgbClr val="0070C0"/>
                </a:solidFill>
              </a:rPr>
            </a:br>
            <a:r>
              <a:rPr lang="fr-FR" sz="2000" dirty="0">
                <a:solidFill>
                  <a:srgbClr val="0070C0"/>
                </a:solidFill>
              </a:rPr>
              <a:t>instruction(s) à exécuter si toutes les valeurs des expressions précédentes sont fausses</a:t>
            </a:r>
            <a:br>
              <a:rPr lang="fr-FR" sz="2000" dirty="0">
                <a:solidFill>
                  <a:srgbClr val="0070C0"/>
                </a:solidFill>
              </a:rPr>
            </a:br>
            <a:r>
              <a:rPr lang="fr-FR" sz="2000" dirty="0">
                <a:solidFill>
                  <a:srgbClr val="0070C0"/>
                </a:solidFill>
              </a:rPr>
              <a: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conditions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b="1" dirty="0"/>
              <a:t>Switch</a:t>
            </a:r>
            <a:endParaRPr lang="fr-FR" dirty="0">
              <a:solidFill>
                <a:srgbClr val="0070C0"/>
              </a:solidFill>
            </a:endParaRPr>
          </a:p>
        </p:txBody>
      </p:sp>
      <p:sp>
        <p:nvSpPr>
          <p:cNvPr id="9" name="Rectangle 8"/>
          <p:cNvSpPr/>
          <p:nvPr/>
        </p:nvSpPr>
        <p:spPr>
          <a:xfrm>
            <a:off x="4607496" y="1844824"/>
            <a:ext cx="4536504" cy="4524315"/>
          </a:xfrm>
          <a:prstGeom prst="rect">
            <a:avLst/>
          </a:prstGeom>
        </p:spPr>
        <p:txBody>
          <a:bodyPr wrap="square">
            <a:spAutoFit/>
          </a:bodyPr>
          <a:lstStyle/>
          <a:p>
            <a:r>
              <a:rPr lang="fr-FR" dirty="0" err="1">
                <a:solidFill>
                  <a:srgbClr val="0070C0"/>
                </a:solidFill>
              </a:rPr>
              <a:t>switch</a:t>
            </a:r>
            <a:r>
              <a:rPr lang="fr-FR" dirty="0">
                <a:solidFill>
                  <a:srgbClr val="0070C0"/>
                </a:solidFill>
              </a:rPr>
              <a:t> ($variable) {</a:t>
            </a:r>
            <a:br>
              <a:rPr lang="fr-FR" dirty="0">
                <a:solidFill>
                  <a:srgbClr val="0070C0"/>
                </a:solidFill>
              </a:rPr>
            </a:br>
            <a:r>
              <a:rPr lang="fr-FR" dirty="0">
                <a:solidFill>
                  <a:srgbClr val="0070C0"/>
                </a:solidFill>
              </a:rPr>
              <a:t>case valeur1 :</a:t>
            </a:r>
            <a:br>
              <a:rPr lang="fr-FR" dirty="0">
                <a:solidFill>
                  <a:srgbClr val="0070C0"/>
                </a:solidFill>
              </a:rPr>
            </a:br>
            <a:r>
              <a:rPr lang="fr-FR" dirty="0">
                <a:solidFill>
                  <a:srgbClr val="0070C0"/>
                </a:solidFill>
              </a:rPr>
              <a:t>instruction(s) 1;</a:t>
            </a:r>
            <a:br>
              <a:rPr lang="fr-FR" dirty="0">
                <a:solidFill>
                  <a:srgbClr val="0070C0"/>
                </a:solidFill>
              </a:rPr>
            </a:br>
            <a:r>
              <a:rPr lang="fr-FR" dirty="0">
                <a:solidFill>
                  <a:srgbClr val="0070C0"/>
                </a:solidFill>
              </a:rPr>
              <a:t>break;</a:t>
            </a:r>
            <a:br>
              <a:rPr lang="fr-FR" dirty="0">
                <a:solidFill>
                  <a:srgbClr val="0070C0"/>
                </a:solidFill>
              </a:rPr>
            </a:br>
            <a:r>
              <a:rPr lang="fr-FR" dirty="0">
                <a:solidFill>
                  <a:srgbClr val="0070C0"/>
                </a:solidFill>
              </a:rPr>
              <a:t>case valeur2 :</a:t>
            </a:r>
            <a:br>
              <a:rPr lang="fr-FR" dirty="0">
                <a:solidFill>
                  <a:srgbClr val="0070C0"/>
                </a:solidFill>
              </a:rPr>
            </a:br>
            <a:r>
              <a:rPr lang="fr-FR" dirty="0">
                <a:solidFill>
                  <a:srgbClr val="0070C0"/>
                </a:solidFill>
              </a:rPr>
              <a:t>instruction(s) 2;</a:t>
            </a:r>
            <a:br>
              <a:rPr lang="fr-FR" dirty="0">
                <a:solidFill>
                  <a:srgbClr val="0070C0"/>
                </a:solidFill>
              </a:rPr>
            </a:br>
            <a:r>
              <a:rPr lang="fr-FR" dirty="0">
                <a:solidFill>
                  <a:srgbClr val="0070C0"/>
                </a:solidFill>
              </a:rPr>
              <a:t>break;</a:t>
            </a:r>
            <a:br>
              <a:rPr lang="fr-FR" dirty="0">
                <a:solidFill>
                  <a:srgbClr val="0070C0"/>
                </a:solidFill>
              </a:rPr>
            </a:br>
            <a:r>
              <a:rPr lang="fr-FR" dirty="0">
                <a:solidFill>
                  <a:srgbClr val="0070C0"/>
                </a:solidFill>
              </a:rPr>
              <a:t>...</a:t>
            </a:r>
            <a:br>
              <a:rPr lang="fr-FR" dirty="0">
                <a:solidFill>
                  <a:srgbClr val="0070C0"/>
                </a:solidFill>
              </a:rPr>
            </a:br>
            <a:r>
              <a:rPr lang="fr-FR" dirty="0">
                <a:solidFill>
                  <a:srgbClr val="0070C0"/>
                </a:solidFill>
              </a:rPr>
              <a:t>case </a:t>
            </a:r>
            <a:r>
              <a:rPr lang="fr-FR" dirty="0" err="1">
                <a:solidFill>
                  <a:srgbClr val="0070C0"/>
                </a:solidFill>
              </a:rPr>
              <a:t>valeurn</a:t>
            </a:r>
            <a:r>
              <a:rPr lang="fr-FR" dirty="0">
                <a:solidFill>
                  <a:srgbClr val="0070C0"/>
                </a:solidFill>
              </a:rPr>
              <a:t> :</a:t>
            </a:r>
            <a:br>
              <a:rPr lang="fr-FR" dirty="0">
                <a:solidFill>
                  <a:srgbClr val="0070C0"/>
                </a:solidFill>
              </a:rPr>
            </a:br>
            <a:r>
              <a:rPr lang="fr-FR" dirty="0">
                <a:solidFill>
                  <a:srgbClr val="0070C0"/>
                </a:solidFill>
              </a:rPr>
              <a:t>instruction(s) n;</a:t>
            </a:r>
            <a:br>
              <a:rPr lang="fr-FR" dirty="0">
                <a:solidFill>
                  <a:srgbClr val="0070C0"/>
                </a:solidFill>
              </a:rPr>
            </a:br>
            <a:r>
              <a:rPr lang="fr-FR" dirty="0">
                <a:solidFill>
                  <a:srgbClr val="0070C0"/>
                </a:solidFill>
              </a:rPr>
              <a:t>break;</a:t>
            </a:r>
            <a:br>
              <a:rPr lang="fr-FR" dirty="0">
                <a:solidFill>
                  <a:srgbClr val="0070C0"/>
                </a:solidFill>
              </a:rPr>
            </a:br>
            <a:r>
              <a:rPr lang="fr-FR" dirty="0">
                <a:solidFill>
                  <a:srgbClr val="0070C0"/>
                </a:solidFill>
              </a:rPr>
              <a:t>default :</a:t>
            </a:r>
            <a:br>
              <a:rPr lang="fr-FR" dirty="0">
                <a:solidFill>
                  <a:srgbClr val="0070C0"/>
                </a:solidFill>
              </a:rPr>
            </a:br>
            <a:r>
              <a:rPr lang="fr-FR" dirty="0">
                <a:solidFill>
                  <a:srgbClr val="0070C0"/>
                </a:solidFill>
              </a:rPr>
              <a:t>instruction(s) par défaut si aucune valeur </a:t>
            </a:r>
          </a:p>
          <a:p>
            <a:r>
              <a:rPr lang="fr-FR" dirty="0">
                <a:solidFill>
                  <a:srgbClr val="0070C0"/>
                </a:solidFill>
              </a:rPr>
              <a:t>ne correspond à la valeur de la variable</a:t>
            </a:r>
            <a:br>
              <a:rPr lang="fr-FR" dirty="0">
                <a:solidFill>
                  <a:srgbClr val="0070C0"/>
                </a:solidFill>
              </a:rPr>
            </a:br>
            <a:r>
              <a:rPr lang="fr-FR" dirty="0">
                <a:solidFill>
                  <a:srgbClr val="0070C0"/>
                </a:solidFill>
              </a:rPr>
              <a:t>break;</a:t>
            </a:r>
            <a:br>
              <a:rPr lang="fr-FR" dirty="0">
                <a:solidFill>
                  <a:srgbClr val="0070C0"/>
                </a:solidFill>
              </a:rPr>
            </a:br>
            <a:r>
              <a:rPr lang="fr-FR" dirty="0">
                <a:solidFill>
                  <a:srgbClr val="0070C0"/>
                </a:solidFill>
              </a:rPr>
              <a:t>}</a:t>
            </a:r>
          </a:p>
        </p:txBody>
      </p:sp>
      <p:sp>
        <p:nvSpPr>
          <p:cNvPr id="8" name="Rectangle 7"/>
          <p:cNvSpPr/>
          <p:nvPr/>
        </p:nvSpPr>
        <p:spPr>
          <a:xfrm>
            <a:off x="0" y="3068960"/>
            <a:ext cx="4572000" cy="923330"/>
          </a:xfrm>
          <a:prstGeom prst="rect">
            <a:avLst/>
          </a:prstGeom>
        </p:spPr>
        <p:txBody>
          <a:bodyPr wrap="square">
            <a:spAutoFit/>
          </a:bodyPr>
          <a:lstStyle/>
          <a:p>
            <a:r>
              <a:rPr lang="fr-FR" dirty="0"/>
              <a:t>L'instruction </a:t>
            </a:r>
            <a:r>
              <a:rPr lang="fr-FR" dirty="0" err="1"/>
              <a:t>switch</a:t>
            </a:r>
            <a:r>
              <a:rPr lang="fr-FR" dirty="0"/>
              <a:t> clarifie le code et évite plusieurs if imbriqués ou l'utilisation de </a:t>
            </a:r>
            <a:r>
              <a:rPr lang="fr-FR" dirty="0" err="1"/>
              <a:t>elseif</a:t>
            </a:r>
            <a:r>
              <a:rPr lang="fr-FR" dirty="0"/>
              <a: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conditions</a:t>
            </a:r>
            <a:br>
              <a:rPr lang="fr-FR" sz="3200" b="1" dirty="0"/>
            </a:b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b="1" dirty="0"/>
              <a:t>Exercice 1/1</a:t>
            </a:r>
            <a:endParaRPr lang="fr-FR" dirty="0">
              <a:solidFill>
                <a:srgbClr val="0070C0"/>
              </a:solidFill>
            </a:endParaRPr>
          </a:p>
        </p:txBody>
      </p:sp>
      <p:sp>
        <p:nvSpPr>
          <p:cNvPr id="9" name="Rectangle 8"/>
          <p:cNvSpPr/>
          <p:nvPr/>
        </p:nvSpPr>
        <p:spPr>
          <a:xfrm>
            <a:off x="683568" y="2661880"/>
            <a:ext cx="7344816" cy="1631216"/>
          </a:xfrm>
          <a:prstGeom prst="rect">
            <a:avLst/>
          </a:prstGeom>
        </p:spPr>
        <p:txBody>
          <a:bodyPr wrap="square">
            <a:spAutoFit/>
          </a:bodyPr>
          <a:lstStyle/>
          <a:p>
            <a:r>
              <a:rPr lang="fr-FR" sz="2000" dirty="0"/>
              <a:t>Écrire une expression conditionnelle utilisant les variables $</a:t>
            </a:r>
            <a:r>
              <a:rPr lang="fr-FR" sz="2000" dirty="0" err="1"/>
              <a:t>age</a:t>
            </a:r>
            <a:r>
              <a:rPr lang="fr-FR" sz="2000" dirty="0"/>
              <a:t> et $sexe dans une instruction if pour sélectionner une personne</a:t>
            </a:r>
          </a:p>
          <a:p>
            <a:r>
              <a:rPr lang="fr-FR" sz="2000" dirty="0"/>
              <a:t>de sexe féminin dont l’</a:t>
            </a:r>
            <a:r>
              <a:rPr lang="fr-FR" sz="2000" dirty="0" err="1"/>
              <a:t>age</a:t>
            </a:r>
            <a:r>
              <a:rPr lang="fr-FR" sz="2000" dirty="0"/>
              <a:t> est compris entre 21 et 40 ans et</a:t>
            </a:r>
          </a:p>
          <a:p>
            <a:r>
              <a:rPr lang="fr-FR" sz="2000" dirty="0"/>
              <a:t>afficher un message de bienvenue approprié.</a:t>
            </a:r>
          </a:p>
          <a:p>
            <a:endParaRPr lang="fr-FR" sz="2000" dirty="0">
              <a:solidFill>
                <a:srgbClr val="0070C0"/>
              </a:solidFill>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boucles</a:t>
            </a: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dirty="0">
              <a:solidFill>
                <a:srgbClr val="FF0000"/>
              </a:solidFill>
            </a:endParaRPr>
          </a:p>
          <a:p>
            <a:pPr>
              <a:buNone/>
            </a:pPr>
            <a:endParaRPr lang="fr-FR" dirty="0">
              <a:solidFill>
                <a:srgbClr val="FF0000"/>
              </a:solidFill>
            </a:endParaRPr>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683568" y="2564904"/>
            <a:ext cx="7344816" cy="1569660"/>
          </a:xfrm>
          <a:prstGeom prst="rect">
            <a:avLst/>
          </a:prstGeom>
        </p:spPr>
        <p:txBody>
          <a:bodyPr wrap="square">
            <a:spAutoFit/>
          </a:bodyPr>
          <a:lstStyle/>
          <a:p>
            <a:r>
              <a:rPr lang="fr-FR" sz="2400" dirty="0"/>
              <a:t>Les boucles sont des structures qui permettent d'exécuter plusieurs fois une ou plusieurs instructions en fonction d'une ou plusieurs conditions.</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Boucles</a:t>
            </a: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dirty="0">
              <a:solidFill>
                <a:srgbClr val="FF0000"/>
              </a:solidFill>
            </a:endParaRPr>
          </a:p>
          <a:p>
            <a:pPr>
              <a:buNone/>
            </a:pPr>
            <a:r>
              <a:rPr lang="fr-FR" b="1" dirty="0" err="1"/>
              <a:t>While</a:t>
            </a: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683568" y="2564904"/>
            <a:ext cx="7344816" cy="2862322"/>
          </a:xfrm>
          <a:prstGeom prst="rect">
            <a:avLst/>
          </a:prstGeom>
        </p:spPr>
        <p:txBody>
          <a:bodyPr wrap="square">
            <a:spAutoFit/>
          </a:bodyPr>
          <a:lstStyle/>
          <a:p>
            <a:r>
              <a:rPr lang="fr-FR" sz="2400" dirty="0"/>
              <a:t>Cette boucle appelée en algorithmique « tant que » permet d'effectuer les mêmes opérations (bloc d'instructions) tant que la valeur de l'expression est vraie.</a:t>
            </a:r>
            <a:br>
              <a:rPr lang="fr-FR" sz="2400" dirty="0"/>
            </a:br>
            <a:endParaRPr lang="fr-FR" sz="2400" dirty="0"/>
          </a:p>
          <a:p>
            <a:r>
              <a:rPr lang="fr-FR" sz="2000" dirty="0" err="1">
                <a:solidFill>
                  <a:srgbClr val="0070C0"/>
                </a:solidFill>
              </a:rPr>
              <a:t>while</a:t>
            </a:r>
            <a:r>
              <a:rPr lang="fr-FR" sz="2000" dirty="0">
                <a:solidFill>
                  <a:srgbClr val="0070C0"/>
                </a:solidFill>
              </a:rPr>
              <a:t> (expression à valider) {</a:t>
            </a:r>
            <a:br>
              <a:rPr lang="fr-FR" sz="2000" dirty="0">
                <a:solidFill>
                  <a:srgbClr val="0070C0"/>
                </a:solidFill>
              </a:rPr>
            </a:br>
            <a:r>
              <a:rPr lang="fr-FR" sz="2000" dirty="0">
                <a:solidFill>
                  <a:srgbClr val="0070C0"/>
                </a:solidFill>
              </a:rPr>
              <a:t>  instructions à exécuter;</a:t>
            </a:r>
            <a:br>
              <a:rPr lang="fr-FR" sz="2000" dirty="0">
                <a:solidFill>
                  <a:srgbClr val="0070C0"/>
                </a:solidFill>
              </a:rPr>
            </a:br>
            <a:r>
              <a:rPr lang="fr-FR" sz="2000" dirty="0">
                <a:solidFill>
                  <a:srgbClr val="0070C0"/>
                </a:solidFill>
              </a:rPr>
              <a:t>}</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706016"/>
            <a:ext cx="8229600" cy="1066800"/>
          </a:xfrm>
        </p:spPr>
        <p:txBody>
          <a:bodyPr>
            <a:normAutofit/>
          </a:bodyPr>
          <a:lstStyle/>
          <a:p>
            <a:r>
              <a:rPr lang="fr-FR" sz="3200" dirty="0"/>
              <a:t>Les bases de PHP : </a:t>
            </a:r>
            <a:r>
              <a:rPr lang="fr-FR" sz="3200" b="1" dirty="0"/>
              <a:t>Les Boucles</a:t>
            </a: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dirty="0">
              <a:solidFill>
                <a:srgbClr val="FF0000"/>
              </a:solidFill>
            </a:endParaRPr>
          </a:p>
          <a:p>
            <a:pPr>
              <a:buNone/>
            </a:pPr>
            <a:r>
              <a:rPr lang="fr-FR" b="1" dirty="0"/>
              <a:t>Do ... </a:t>
            </a:r>
            <a:r>
              <a:rPr lang="fr-FR" b="1" dirty="0" err="1"/>
              <a:t>while</a:t>
            </a: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683568" y="2564904"/>
            <a:ext cx="7344816" cy="3170099"/>
          </a:xfrm>
          <a:prstGeom prst="rect">
            <a:avLst/>
          </a:prstGeom>
        </p:spPr>
        <p:txBody>
          <a:bodyPr wrap="square">
            <a:spAutoFit/>
          </a:bodyPr>
          <a:lstStyle/>
          <a:p>
            <a:r>
              <a:rPr lang="fr-FR" sz="2400" dirty="0"/>
              <a:t>Cette boucle appelée "jusqu'à" fonctionne comme la boucle </a:t>
            </a:r>
            <a:r>
              <a:rPr lang="fr-FR" sz="2400" dirty="0" err="1"/>
              <a:t>while</a:t>
            </a:r>
            <a:r>
              <a:rPr lang="fr-FR" sz="2400" dirty="0"/>
              <a:t> sauf que le bloc d'instruction est au moins exécuté une fois puisque le test se fait à la fin de la structure.</a:t>
            </a:r>
            <a:br>
              <a:rPr lang="fr-FR" sz="2400" dirty="0"/>
            </a:br>
            <a:endParaRPr lang="fr-FR" sz="2400" dirty="0"/>
          </a:p>
          <a:p>
            <a:r>
              <a:rPr lang="fr-FR" sz="2000" dirty="0">
                <a:solidFill>
                  <a:srgbClr val="0070C0"/>
                </a:solidFill>
              </a:rPr>
              <a:t>do {</a:t>
            </a:r>
            <a:br>
              <a:rPr lang="fr-FR" sz="2000" dirty="0">
                <a:solidFill>
                  <a:srgbClr val="0070C0"/>
                </a:solidFill>
              </a:rPr>
            </a:br>
            <a:r>
              <a:rPr lang="fr-FR" sz="2000" dirty="0">
                <a:solidFill>
                  <a:srgbClr val="0070C0"/>
                </a:solidFill>
              </a:rPr>
              <a:t>  instructions à exécuter;</a:t>
            </a:r>
            <a:br>
              <a:rPr lang="fr-FR" sz="2000" dirty="0">
                <a:solidFill>
                  <a:srgbClr val="0070C0"/>
                </a:solidFill>
              </a:rPr>
            </a:br>
            <a:r>
              <a:rPr lang="fr-FR" sz="2000" dirty="0">
                <a:solidFill>
                  <a:srgbClr val="0070C0"/>
                </a:solidFill>
              </a:rPr>
              <a:t>}</a:t>
            </a:r>
            <a:br>
              <a:rPr lang="fr-FR" sz="2000" dirty="0">
                <a:solidFill>
                  <a:srgbClr val="0070C0"/>
                </a:solidFill>
              </a:rPr>
            </a:br>
            <a:r>
              <a:rPr lang="fr-FR" sz="2000" dirty="0" err="1">
                <a:solidFill>
                  <a:srgbClr val="0070C0"/>
                </a:solidFill>
              </a:rPr>
              <a:t>while</a:t>
            </a:r>
            <a:r>
              <a:rPr lang="fr-FR" sz="2000" dirty="0">
                <a:solidFill>
                  <a:srgbClr val="0070C0"/>
                </a:solidFill>
              </a:rPr>
              <a:t>(</a:t>
            </a:r>
            <a:r>
              <a:rPr lang="fr-FR" sz="2000" dirty="0" err="1">
                <a:solidFill>
                  <a:srgbClr val="0070C0"/>
                </a:solidFill>
              </a:rPr>
              <a:t>expresion</a:t>
            </a:r>
            <a:r>
              <a:rPr lang="fr-FR" sz="2000" dirty="0">
                <a:solidFill>
                  <a:srgbClr val="0070C0"/>
                </a:solidFill>
              </a:rPr>
              <a:t> à valider);</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476672"/>
            <a:ext cx="8229600" cy="1066800"/>
          </a:xfrm>
        </p:spPr>
        <p:txBody>
          <a:bodyPr>
            <a:normAutofit/>
          </a:bodyPr>
          <a:lstStyle/>
          <a:p>
            <a:r>
              <a:rPr lang="fr-FR" sz="3200" dirty="0"/>
              <a:t>Les bases de PHP : </a:t>
            </a:r>
            <a:r>
              <a:rPr lang="fr-FR" sz="3200" b="1" dirty="0"/>
              <a:t>Les Boucles</a:t>
            </a: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b="1" dirty="0"/>
              <a:t>For</a:t>
            </a:r>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611560" y="2132856"/>
            <a:ext cx="7344816" cy="3785652"/>
          </a:xfrm>
          <a:prstGeom prst="rect">
            <a:avLst/>
          </a:prstGeom>
        </p:spPr>
        <p:txBody>
          <a:bodyPr wrap="square">
            <a:spAutoFit/>
          </a:bodyPr>
          <a:lstStyle/>
          <a:p>
            <a:r>
              <a:rPr lang="fr-FR" dirty="0"/>
              <a:t>Cette boucle très utilisée permet d'exécuter une ou plusieurs instructions un certain nombre de fois.</a:t>
            </a:r>
          </a:p>
          <a:p>
            <a:r>
              <a:rPr lang="fr-FR" dirty="0"/>
              <a:t/>
            </a:r>
            <a:br>
              <a:rPr lang="fr-FR" dirty="0"/>
            </a:br>
            <a:r>
              <a:rPr lang="fr-FR" dirty="0"/>
              <a:t>On l'utilise couramment avec un compteur qui détermine le nombre de passage dans la boucle. Ainsi, un compteur est incrémenté (augmenté de 1) à chaque itération (passage dans la boucle). La valeur du compteur est également comparée à la valeur maximale qu'il peut prendre. Une fois cette limite atteinte, la boucle se termine.</a:t>
            </a:r>
          </a:p>
          <a:p>
            <a:endParaRPr lang="fr-FR" dirty="0"/>
          </a:p>
          <a:p>
            <a:endParaRPr lang="fr-FR" dirty="0"/>
          </a:p>
          <a:p>
            <a:r>
              <a:rPr lang="fr-FR" sz="2000" dirty="0">
                <a:solidFill>
                  <a:srgbClr val="0070C0"/>
                </a:solidFill>
              </a:rPr>
              <a:t>for (initialisation; valeur maximale; incrément du compteur) {</a:t>
            </a:r>
            <a:br>
              <a:rPr lang="fr-FR" sz="2000" dirty="0">
                <a:solidFill>
                  <a:srgbClr val="0070C0"/>
                </a:solidFill>
              </a:rPr>
            </a:br>
            <a:r>
              <a:rPr lang="fr-FR" sz="2000" dirty="0">
                <a:solidFill>
                  <a:srgbClr val="0070C0"/>
                </a:solidFill>
              </a:rPr>
              <a:t>  instructions;</a:t>
            </a:r>
            <a:br>
              <a:rPr lang="fr-FR" sz="2000" dirty="0">
                <a:solidFill>
                  <a:srgbClr val="0070C0"/>
                </a:solidFill>
              </a:rPr>
            </a:br>
            <a:r>
              <a:rPr lang="fr-FR" sz="2000" dirty="0">
                <a:solidFill>
                  <a:srgbClr val="0070C0"/>
                </a:solidFill>
              </a:rPr>
              <a:t>}</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476672"/>
            <a:ext cx="8229600" cy="1066800"/>
          </a:xfrm>
        </p:spPr>
        <p:txBody>
          <a:bodyPr>
            <a:normAutofit/>
          </a:bodyPr>
          <a:lstStyle/>
          <a:p>
            <a:r>
              <a:rPr lang="fr-FR" sz="3200" dirty="0"/>
              <a:t>SOMMAIRE</a:t>
            </a:r>
          </a:p>
        </p:txBody>
      </p:sp>
      <p:sp>
        <p:nvSpPr>
          <p:cNvPr id="2" name="Espace réservé du contenu 1"/>
          <p:cNvSpPr>
            <a:spLocks noGrp="1"/>
          </p:cNvSpPr>
          <p:nvPr>
            <p:ph idx="1"/>
          </p:nvPr>
        </p:nvSpPr>
        <p:spPr>
          <a:xfrm>
            <a:off x="611560" y="1916832"/>
            <a:ext cx="8229600" cy="3677040"/>
          </a:xfrm>
          <a:ln>
            <a:noFill/>
          </a:ln>
        </p:spPr>
        <p:txBody>
          <a:bodyPr>
            <a:normAutofit/>
          </a:bodyPr>
          <a:lstStyle/>
          <a:p>
            <a:r>
              <a:rPr lang="fr-FR" sz="2400" dirty="0"/>
              <a:t>Présentation de PHP</a:t>
            </a:r>
          </a:p>
          <a:p>
            <a:r>
              <a:rPr lang="fr-FR" sz="2400" dirty="0"/>
              <a:t>Les bases de PHP</a:t>
            </a:r>
          </a:p>
          <a:p>
            <a:r>
              <a:rPr lang="fr-FR" sz="2400" dirty="0"/>
              <a:t>Les variables URL : GET</a:t>
            </a:r>
          </a:p>
          <a:p>
            <a:r>
              <a:rPr lang="fr-FR" sz="2400" dirty="0"/>
              <a:t>Les formulaires : POST</a:t>
            </a:r>
          </a:p>
          <a:p>
            <a:r>
              <a:rPr lang="fr-FR" sz="2400" dirty="0"/>
              <a:t>Les cookies</a:t>
            </a:r>
          </a:p>
          <a:p>
            <a:r>
              <a:rPr lang="fr-FR" sz="2400" dirty="0"/>
              <a:t>Les sessions</a:t>
            </a:r>
          </a:p>
          <a:p>
            <a:r>
              <a:rPr lang="fr-FR" sz="2400" dirty="0"/>
              <a:t>Les bases de données</a:t>
            </a:r>
          </a:p>
        </p:txBody>
      </p:sp>
      <p:grpSp>
        <p:nvGrpSpPr>
          <p:cNvPr id="4"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476672"/>
            <a:ext cx="8229600" cy="1066800"/>
          </a:xfrm>
        </p:spPr>
        <p:txBody>
          <a:bodyPr>
            <a:normAutofit/>
          </a:bodyPr>
          <a:lstStyle/>
          <a:p>
            <a:r>
              <a:rPr lang="fr-FR" sz="3200" dirty="0"/>
              <a:t>Les bases de PHP : </a:t>
            </a:r>
            <a:r>
              <a:rPr lang="fr-FR" sz="3200" b="1" dirty="0"/>
              <a:t>Les Boucles</a:t>
            </a: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b="1" dirty="0" err="1"/>
              <a:t>Foreach</a:t>
            </a: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611560" y="2132856"/>
            <a:ext cx="7344816" cy="3016210"/>
          </a:xfrm>
          <a:prstGeom prst="rect">
            <a:avLst/>
          </a:prstGeom>
        </p:spPr>
        <p:txBody>
          <a:bodyPr wrap="square">
            <a:spAutoFit/>
          </a:bodyPr>
          <a:lstStyle/>
          <a:p>
            <a:r>
              <a:rPr lang="fr-FR" dirty="0"/>
              <a:t>Cette boucle empruntée au Perl permet de parcourir tous les éléments d'un tableau. A chaque itération (passage dans la boucle), l'élément suivant est exploité avec sa clé (ou indice) et sa valeur, sans qu'il faille l'indiquer. La boucle cessera dès qu'il n'y aura plus d'éléments à parcourir dans le tableau.</a:t>
            </a:r>
          </a:p>
          <a:p>
            <a:endParaRPr lang="fr-FR" sz="2000" dirty="0">
              <a:solidFill>
                <a:srgbClr val="0070C0"/>
              </a:solidFill>
            </a:endParaRPr>
          </a:p>
          <a:p>
            <a:endParaRPr lang="fr-FR" sz="2000" dirty="0">
              <a:solidFill>
                <a:srgbClr val="0070C0"/>
              </a:solidFill>
            </a:endParaRPr>
          </a:p>
          <a:p>
            <a:r>
              <a:rPr lang="fr-FR" sz="2000" dirty="0" err="1">
                <a:solidFill>
                  <a:srgbClr val="0070C0"/>
                </a:solidFill>
              </a:rPr>
              <a:t>foreach</a:t>
            </a:r>
            <a:r>
              <a:rPr lang="fr-FR" sz="2000" dirty="0">
                <a:solidFill>
                  <a:srgbClr val="0070C0"/>
                </a:solidFill>
              </a:rPr>
              <a:t> ($tableau as $valeur) {</a:t>
            </a:r>
            <a:br>
              <a:rPr lang="fr-FR" sz="2000" dirty="0">
                <a:solidFill>
                  <a:srgbClr val="0070C0"/>
                </a:solidFill>
              </a:rPr>
            </a:br>
            <a:r>
              <a:rPr lang="fr-FR" sz="2000" dirty="0">
                <a:solidFill>
                  <a:srgbClr val="0070C0"/>
                </a:solidFill>
              </a:rPr>
              <a:t>  instructions à exécuter;</a:t>
            </a:r>
            <a:br>
              <a:rPr lang="fr-FR" sz="2000" dirty="0">
                <a:solidFill>
                  <a:srgbClr val="0070C0"/>
                </a:solidFill>
              </a:rPr>
            </a:br>
            <a:r>
              <a:rPr lang="fr-FR" sz="2000" dirty="0">
                <a:solidFill>
                  <a:srgbClr val="0070C0"/>
                </a:solidFill>
              </a:rPr>
              <a:t>}</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476672"/>
            <a:ext cx="8229600" cy="1066800"/>
          </a:xfrm>
        </p:spPr>
        <p:txBody>
          <a:bodyPr>
            <a:normAutofit/>
          </a:bodyPr>
          <a:lstStyle/>
          <a:p>
            <a:r>
              <a:rPr lang="fr-FR" sz="3200" dirty="0"/>
              <a:t>Les bases de PHP : </a:t>
            </a:r>
            <a:r>
              <a:rPr lang="fr-FR" sz="3200" b="1" dirty="0"/>
              <a:t>Les Boucles</a:t>
            </a: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b="1" dirty="0"/>
              <a:t>Exercice 1/1</a:t>
            </a:r>
          </a:p>
          <a:p>
            <a:pPr>
              <a:buNone/>
            </a:pP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611560" y="3175808"/>
            <a:ext cx="8712968" cy="1477328"/>
          </a:xfrm>
          <a:prstGeom prst="rect">
            <a:avLst/>
          </a:prstGeom>
        </p:spPr>
        <p:txBody>
          <a:bodyPr wrap="square">
            <a:spAutoFit/>
          </a:bodyPr>
          <a:lstStyle/>
          <a:p>
            <a:r>
              <a:rPr lang="fr-FR" dirty="0"/>
              <a:t>Écrire une page PHP « page1.php » qui permet d’afficher deux fois tous les nombres de 1 à 100 séparés par un tiret « ­ »  </a:t>
            </a:r>
            <a:r>
              <a:rPr lang="fr-FR"/>
              <a:t>(</a:t>
            </a:r>
            <a:r>
              <a:rPr lang="fr-FR" smtClean="0"/>
              <a:t>11-22-33…­99</a:t>
            </a:r>
            <a:r>
              <a:rPr lang="fr-FR"/>
              <a:t>) </a:t>
            </a:r>
            <a:endParaRPr lang="fr-FR" dirty="0"/>
          </a:p>
          <a:p>
            <a:endParaRPr lang="fr-FR" dirty="0"/>
          </a:p>
          <a:p>
            <a:pPr lvl="1">
              <a:buFont typeface="Arial" pitchFamily="34" charset="0"/>
              <a:buChar char="•"/>
            </a:pPr>
            <a:r>
              <a:rPr lang="fr-FR" dirty="0"/>
              <a:t>   vous utiliserez la structure « for » </a:t>
            </a:r>
          </a:p>
          <a:p>
            <a:pPr lvl="1">
              <a:buFont typeface="Arial" pitchFamily="34" charset="0"/>
              <a:buChar char="•"/>
            </a:pPr>
            <a:r>
              <a:rPr lang="fr-FR" dirty="0"/>
              <a:t>   vous utiliserez la structure « </a:t>
            </a:r>
            <a:r>
              <a:rPr lang="fr-FR" dirty="0" err="1"/>
              <a:t>while</a:t>
            </a:r>
            <a:r>
              <a:rPr lang="fr-FR" dirty="0"/>
              <a:t> » </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476672"/>
            <a:ext cx="8229600" cy="1066800"/>
          </a:xfrm>
        </p:spPr>
        <p:txBody>
          <a:bodyPr>
            <a:normAutofit/>
          </a:bodyPr>
          <a:lstStyle/>
          <a:p>
            <a:r>
              <a:rPr lang="fr-FR" sz="3200" dirty="0"/>
              <a:t>Les bases de PHP : </a:t>
            </a:r>
            <a:r>
              <a:rPr lang="fr-FR" sz="3200" b="1" dirty="0"/>
              <a:t>Les tableaux</a:t>
            </a: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fontScale="92500" lnSpcReduction="10000"/>
          </a:bodyPr>
          <a:lstStyle/>
          <a:p>
            <a:pPr>
              <a:buNone/>
            </a:pPr>
            <a:endParaRPr lang="fr-FR" sz="2400" dirty="0"/>
          </a:p>
          <a:p>
            <a:pPr>
              <a:buNone/>
            </a:pPr>
            <a:endParaRPr lang="fr-FR" sz="2400" dirty="0"/>
          </a:p>
          <a:p>
            <a:pPr>
              <a:buNone/>
            </a:pPr>
            <a:r>
              <a:rPr lang="fr-FR" sz="2400" dirty="0"/>
              <a:t>Les tableaux sont des variables qui permettent d'enregistrer de nombreuses informations.</a:t>
            </a:r>
          </a:p>
          <a:p>
            <a:pPr>
              <a:buNone/>
            </a:pPr>
            <a:endParaRPr lang="fr-FR" sz="2400" dirty="0"/>
          </a:p>
          <a:p>
            <a:pPr>
              <a:buNone/>
            </a:pPr>
            <a:r>
              <a:rPr lang="fr-FR" sz="2400" b="1" dirty="0"/>
              <a:t>Deux types de tableaux:</a:t>
            </a:r>
          </a:p>
          <a:p>
            <a:pPr>
              <a:buNone/>
            </a:pPr>
            <a:endParaRPr lang="fr-FR" sz="2400" b="1" dirty="0"/>
          </a:p>
          <a:p>
            <a:r>
              <a:rPr lang="fr-FR" sz="2400" dirty="0"/>
              <a:t>les tableaux numérotés ;</a:t>
            </a:r>
          </a:p>
          <a:p>
            <a:r>
              <a:rPr lang="fr-FR" sz="2400" dirty="0"/>
              <a:t>les tableaux associatifs.</a:t>
            </a:r>
          </a:p>
          <a:p>
            <a:pPr>
              <a:buNone/>
            </a:pPr>
            <a:endParaRPr lang="fr-FR" b="1" dirty="0"/>
          </a:p>
          <a:p>
            <a:pPr>
              <a:buNone/>
            </a:pP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476672"/>
            <a:ext cx="8229600" cy="1066800"/>
          </a:xfrm>
        </p:spPr>
        <p:txBody>
          <a:bodyPr>
            <a:normAutofit/>
          </a:bodyPr>
          <a:lstStyle/>
          <a:p>
            <a:r>
              <a:rPr lang="fr-FR" sz="3200" dirty="0"/>
              <a:t>Les bases de PHP : </a:t>
            </a:r>
            <a:r>
              <a:rPr lang="fr-FR" sz="3200" b="1" dirty="0"/>
              <a:t>Les tableaux </a:t>
            </a:r>
            <a:r>
              <a:rPr lang="fr-FR" sz="3000" b="1" dirty="0"/>
              <a:t>numérotés</a:t>
            </a:r>
            <a:r>
              <a:rPr lang="fr-FR" sz="3200" b="1" dirty="0"/>
              <a:t> </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196752"/>
            <a:ext cx="8229600" cy="4680520"/>
          </a:xfrm>
        </p:spPr>
        <p:txBody>
          <a:bodyPr>
            <a:normAutofit fontScale="85000" lnSpcReduction="20000"/>
          </a:bodyPr>
          <a:lstStyle/>
          <a:p>
            <a:pPr>
              <a:buNone/>
            </a:pPr>
            <a:endParaRPr lang="fr-FR" sz="2400" dirty="0"/>
          </a:p>
          <a:p>
            <a:pPr>
              <a:buNone/>
            </a:pPr>
            <a:r>
              <a:rPr lang="fr-FR" sz="2600" dirty="0"/>
              <a:t>Les valeurs sont rangées dans des « cases » différentes, chaque case est identifiée par un numéro. Ce numéro est appelé </a:t>
            </a:r>
            <a:r>
              <a:rPr lang="fr-FR" sz="2600" b="1" dirty="0"/>
              <a:t>clé</a:t>
            </a:r>
            <a:r>
              <a:rPr lang="fr-FR" sz="2600" dirty="0"/>
              <a:t>.</a:t>
            </a:r>
          </a:p>
          <a:p>
            <a:pPr>
              <a:buNone/>
            </a:pPr>
            <a:endParaRPr lang="fr-FR" b="1" dirty="0"/>
          </a:p>
          <a:p>
            <a:pPr>
              <a:buNone/>
            </a:pPr>
            <a:r>
              <a:rPr lang="fr-FR" b="1" dirty="0"/>
              <a:t>Exemple </a:t>
            </a:r>
          </a:p>
          <a:p>
            <a:pPr>
              <a:buNone/>
            </a:pPr>
            <a:endParaRPr lang="fr-FR" sz="2300" dirty="0">
              <a:solidFill>
                <a:srgbClr val="0070C0"/>
              </a:solidFill>
            </a:endParaRPr>
          </a:p>
          <a:p>
            <a:pPr>
              <a:buNone/>
            </a:pPr>
            <a:r>
              <a:rPr lang="fr-FR" sz="2300" dirty="0">
                <a:solidFill>
                  <a:srgbClr val="0070C0"/>
                </a:solidFill>
              </a:rPr>
              <a:t>&lt;?</a:t>
            </a:r>
            <a:r>
              <a:rPr lang="fr-FR" sz="2300" dirty="0" err="1">
                <a:solidFill>
                  <a:srgbClr val="0070C0"/>
                </a:solidFill>
              </a:rPr>
              <a:t>php</a:t>
            </a:r>
            <a:endParaRPr lang="fr-FR" sz="2300" dirty="0">
              <a:solidFill>
                <a:srgbClr val="0070C0"/>
              </a:solidFill>
            </a:endParaRPr>
          </a:p>
          <a:p>
            <a:pPr>
              <a:buNone/>
            </a:pPr>
            <a:r>
              <a:rPr lang="fr-FR" sz="2300" dirty="0">
                <a:solidFill>
                  <a:srgbClr val="0070C0"/>
                </a:solidFill>
              </a:rPr>
              <a:t>// La fonction </a:t>
            </a:r>
            <a:r>
              <a:rPr lang="fr-FR" sz="2300" dirty="0" err="1">
                <a:solidFill>
                  <a:srgbClr val="0070C0"/>
                </a:solidFill>
              </a:rPr>
              <a:t>array</a:t>
            </a:r>
            <a:r>
              <a:rPr lang="fr-FR" sz="2300" dirty="0">
                <a:solidFill>
                  <a:srgbClr val="0070C0"/>
                </a:solidFill>
              </a:rPr>
              <a:t> permet de créer un </a:t>
            </a:r>
            <a:r>
              <a:rPr lang="fr-FR" sz="2300" dirty="0" err="1">
                <a:solidFill>
                  <a:srgbClr val="0070C0"/>
                </a:solidFill>
              </a:rPr>
              <a:t>array</a:t>
            </a:r>
            <a:endParaRPr lang="fr-FR" sz="2300" dirty="0">
              <a:solidFill>
                <a:srgbClr val="0070C0"/>
              </a:solidFill>
            </a:endParaRPr>
          </a:p>
          <a:p>
            <a:pPr>
              <a:buNone/>
            </a:pPr>
            <a:r>
              <a:rPr lang="fr-FR" sz="2300" dirty="0">
                <a:solidFill>
                  <a:srgbClr val="0070C0"/>
                </a:solidFill>
              </a:rPr>
              <a:t>$</a:t>
            </a:r>
            <a:r>
              <a:rPr lang="fr-FR" sz="2300" dirty="0" err="1">
                <a:solidFill>
                  <a:srgbClr val="0070C0"/>
                </a:solidFill>
              </a:rPr>
              <a:t>prenoms</a:t>
            </a:r>
            <a:r>
              <a:rPr lang="fr-FR" sz="2300" dirty="0">
                <a:solidFill>
                  <a:srgbClr val="0070C0"/>
                </a:solidFill>
              </a:rPr>
              <a:t> = </a:t>
            </a:r>
            <a:r>
              <a:rPr lang="fr-FR" sz="2300" dirty="0" err="1">
                <a:solidFill>
                  <a:srgbClr val="0070C0"/>
                </a:solidFill>
              </a:rPr>
              <a:t>array</a:t>
            </a:r>
            <a:r>
              <a:rPr lang="fr-FR" sz="2300" dirty="0">
                <a:solidFill>
                  <a:srgbClr val="0070C0"/>
                </a:solidFill>
              </a:rPr>
              <a:t> ('François', 'Michel', 'Nicole', 'Véronique', );</a:t>
            </a:r>
          </a:p>
          <a:p>
            <a:pPr>
              <a:buNone/>
            </a:pPr>
            <a:r>
              <a:rPr lang="fr-FR" sz="2300" dirty="0">
                <a:solidFill>
                  <a:srgbClr val="0070C0"/>
                </a:solidFill>
              </a:rPr>
              <a:t>?&gt;</a:t>
            </a:r>
          </a:p>
          <a:p>
            <a:pPr>
              <a:buNone/>
            </a:pPr>
            <a:endParaRPr lang="fr-FR" b="1" dirty="0"/>
          </a:p>
          <a:p>
            <a:pPr>
              <a:buNone/>
            </a:pP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graphicFrame>
        <p:nvGraphicFramePr>
          <p:cNvPr id="8" name="Tableau 7"/>
          <p:cNvGraphicFramePr>
            <a:graphicFrameLocks noGrp="1"/>
          </p:cNvGraphicFramePr>
          <p:nvPr/>
        </p:nvGraphicFramePr>
        <p:xfrm>
          <a:off x="395538" y="4221088"/>
          <a:ext cx="8568948" cy="741680"/>
        </p:xfrm>
        <a:graphic>
          <a:graphicData uri="http://schemas.openxmlformats.org/drawingml/2006/table">
            <a:tbl>
              <a:tblPr firstRow="1" bandRow="1">
                <a:tableStyleId>{21E4AEA4-8DFA-4A89-87EB-49C32662AFE0}</a:tableStyleId>
              </a:tblPr>
              <a:tblGrid>
                <a:gridCol w="1428158">
                  <a:extLst>
                    <a:ext uri="{9D8B030D-6E8A-4147-A177-3AD203B41FA5}">
                      <a16:colId xmlns:a16="http://schemas.microsoft.com/office/drawing/2014/main" xmlns="" val="20000"/>
                    </a:ext>
                  </a:extLst>
                </a:gridCol>
                <a:gridCol w="1428158">
                  <a:extLst>
                    <a:ext uri="{9D8B030D-6E8A-4147-A177-3AD203B41FA5}">
                      <a16:colId xmlns:a16="http://schemas.microsoft.com/office/drawing/2014/main" xmlns="" val="20001"/>
                    </a:ext>
                  </a:extLst>
                </a:gridCol>
                <a:gridCol w="1428158">
                  <a:extLst>
                    <a:ext uri="{9D8B030D-6E8A-4147-A177-3AD203B41FA5}">
                      <a16:colId xmlns:a16="http://schemas.microsoft.com/office/drawing/2014/main" xmlns="" val="20002"/>
                    </a:ext>
                  </a:extLst>
                </a:gridCol>
                <a:gridCol w="1428158">
                  <a:extLst>
                    <a:ext uri="{9D8B030D-6E8A-4147-A177-3AD203B41FA5}">
                      <a16:colId xmlns:a16="http://schemas.microsoft.com/office/drawing/2014/main" xmlns="" val="20003"/>
                    </a:ext>
                  </a:extLst>
                </a:gridCol>
                <a:gridCol w="1428158">
                  <a:extLst>
                    <a:ext uri="{9D8B030D-6E8A-4147-A177-3AD203B41FA5}">
                      <a16:colId xmlns:a16="http://schemas.microsoft.com/office/drawing/2014/main" xmlns="" val="20004"/>
                    </a:ext>
                  </a:extLst>
                </a:gridCol>
                <a:gridCol w="1428158">
                  <a:extLst>
                    <a:ext uri="{9D8B030D-6E8A-4147-A177-3AD203B41FA5}">
                      <a16:colId xmlns:a16="http://schemas.microsoft.com/office/drawing/2014/main" xmlns="" val="20005"/>
                    </a:ext>
                  </a:extLst>
                </a:gridCol>
              </a:tblGrid>
              <a:tr h="370840">
                <a:tc>
                  <a:txBody>
                    <a:bodyPr/>
                    <a:lstStyle/>
                    <a:p>
                      <a:r>
                        <a:rPr lang="fr-FR" dirty="0"/>
                        <a:t>Clé</a:t>
                      </a:r>
                    </a:p>
                  </a:txBody>
                  <a:tcPr>
                    <a:solidFill>
                      <a:srgbClr val="FF0000"/>
                    </a:solidFill>
                  </a:tcPr>
                </a:tc>
                <a:tc>
                  <a:txBody>
                    <a:bodyPr/>
                    <a:lstStyle/>
                    <a:p>
                      <a:r>
                        <a:rPr lang="fr-FR" dirty="0"/>
                        <a:t>0</a:t>
                      </a:r>
                    </a:p>
                  </a:txBody>
                  <a:tcPr>
                    <a:solidFill>
                      <a:srgbClr val="FF0000"/>
                    </a:solidFill>
                  </a:tcPr>
                </a:tc>
                <a:tc>
                  <a:txBody>
                    <a:bodyPr/>
                    <a:lstStyle/>
                    <a:p>
                      <a:r>
                        <a:rPr lang="fr-FR" dirty="0"/>
                        <a:t>1</a:t>
                      </a:r>
                    </a:p>
                  </a:txBody>
                  <a:tcPr>
                    <a:solidFill>
                      <a:srgbClr val="FF0000"/>
                    </a:solidFill>
                  </a:tcPr>
                </a:tc>
                <a:tc>
                  <a:txBody>
                    <a:bodyPr/>
                    <a:lstStyle/>
                    <a:p>
                      <a:r>
                        <a:rPr lang="fr-FR" dirty="0"/>
                        <a:t>2</a:t>
                      </a:r>
                    </a:p>
                  </a:txBody>
                  <a:tcPr>
                    <a:solidFill>
                      <a:srgbClr val="FF0000"/>
                    </a:solidFill>
                  </a:tcPr>
                </a:tc>
                <a:tc>
                  <a:txBody>
                    <a:bodyPr/>
                    <a:lstStyle/>
                    <a:p>
                      <a:r>
                        <a:rPr lang="fr-FR" dirty="0"/>
                        <a:t>3</a:t>
                      </a:r>
                    </a:p>
                  </a:txBody>
                  <a:tcPr>
                    <a:solidFill>
                      <a:srgbClr val="FF0000"/>
                    </a:solidFill>
                  </a:tcPr>
                </a:tc>
                <a:tc>
                  <a:txBody>
                    <a:bodyPr/>
                    <a:lstStyle/>
                    <a:p>
                      <a:r>
                        <a:rPr lang="fr-FR" dirty="0"/>
                        <a:t>4</a:t>
                      </a:r>
                    </a:p>
                  </a:txBody>
                  <a:tcPr>
                    <a:solidFill>
                      <a:srgbClr val="FF0000"/>
                    </a:solidFill>
                  </a:tcPr>
                </a:tc>
                <a:extLst>
                  <a:ext uri="{0D108BD9-81ED-4DB2-BD59-A6C34878D82A}">
                    <a16:rowId xmlns:a16="http://schemas.microsoft.com/office/drawing/2014/main" xmlns="" val="10000"/>
                  </a:ext>
                </a:extLst>
              </a:tr>
              <a:tr h="370840">
                <a:tc>
                  <a:txBody>
                    <a:bodyPr/>
                    <a:lstStyle/>
                    <a:p>
                      <a:r>
                        <a:rPr lang="fr-FR" b="1" dirty="0">
                          <a:solidFill>
                            <a:schemeClr val="bg1"/>
                          </a:solidFill>
                        </a:rPr>
                        <a:t>valeur</a:t>
                      </a:r>
                    </a:p>
                  </a:txBody>
                  <a:tcPr>
                    <a:solidFill>
                      <a:srgbClr val="FF0000"/>
                    </a:solidFill>
                  </a:tcPr>
                </a:tc>
                <a:tc>
                  <a:txBody>
                    <a:bodyPr/>
                    <a:lstStyle/>
                    <a:p>
                      <a:r>
                        <a:rPr lang="fr-FR" b="1" dirty="0">
                          <a:solidFill>
                            <a:schemeClr val="bg1"/>
                          </a:solidFill>
                        </a:rPr>
                        <a:t>François</a:t>
                      </a:r>
                      <a:endParaRPr lang="fr-FR" dirty="0">
                        <a:solidFill>
                          <a:schemeClr val="bg1"/>
                        </a:solidFill>
                      </a:endParaRPr>
                    </a:p>
                  </a:txBody>
                  <a:tcPr>
                    <a:solidFill>
                      <a:srgbClr val="FF0000"/>
                    </a:solidFill>
                  </a:tcPr>
                </a:tc>
                <a:tc>
                  <a:txBody>
                    <a:bodyPr/>
                    <a:lstStyle/>
                    <a:p>
                      <a:r>
                        <a:rPr lang="fr-FR" b="1" dirty="0">
                          <a:solidFill>
                            <a:schemeClr val="bg1"/>
                          </a:solidFill>
                        </a:rPr>
                        <a:t>Michel</a:t>
                      </a:r>
                      <a:endParaRPr lang="fr-FR" dirty="0">
                        <a:solidFill>
                          <a:schemeClr val="bg1"/>
                        </a:solidFill>
                      </a:endParaRPr>
                    </a:p>
                  </a:txBody>
                  <a:tcPr>
                    <a:solidFill>
                      <a:srgbClr val="FF0000"/>
                    </a:solidFill>
                  </a:tcPr>
                </a:tc>
                <a:tc>
                  <a:txBody>
                    <a:bodyPr/>
                    <a:lstStyle/>
                    <a:p>
                      <a:r>
                        <a:rPr lang="fr-FR" b="1" dirty="0">
                          <a:solidFill>
                            <a:schemeClr val="bg1"/>
                          </a:solidFill>
                        </a:rPr>
                        <a:t>Nicole</a:t>
                      </a:r>
                      <a:endParaRPr lang="fr-FR" dirty="0">
                        <a:solidFill>
                          <a:schemeClr val="bg1"/>
                        </a:solidFill>
                      </a:endParaRPr>
                    </a:p>
                  </a:txBody>
                  <a:tcPr>
                    <a:solidFill>
                      <a:srgbClr val="FF0000"/>
                    </a:solidFill>
                  </a:tcPr>
                </a:tc>
                <a:tc>
                  <a:txBody>
                    <a:bodyPr/>
                    <a:lstStyle/>
                    <a:p>
                      <a:r>
                        <a:rPr lang="fr-FR" b="1" dirty="0">
                          <a:solidFill>
                            <a:schemeClr val="bg1"/>
                          </a:solidFill>
                        </a:rPr>
                        <a:t>Véronique</a:t>
                      </a:r>
                      <a:endParaRPr lang="fr-FR" dirty="0">
                        <a:solidFill>
                          <a:schemeClr val="bg1"/>
                        </a:solidFill>
                      </a:endParaRPr>
                    </a:p>
                  </a:txBody>
                  <a:tcPr>
                    <a:solidFill>
                      <a:srgbClr val="FF0000"/>
                    </a:solidFill>
                  </a:tcPr>
                </a:tc>
                <a:tc>
                  <a:txBody>
                    <a:bodyPr/>
                    <a:lstStyle/>
                    <a:p>
                      <a:r>
                        <a:rPr lang="fr-FR" b="1" dirty="0">
                          <a:solidFill>
                            <a:schemeClr val="bg1"/>
                          </a:solidFill>
                        </a:rPr>
                        <a:t>benoit</a:t>
                      </a:r>
                    </a:p>
                  </a:txBody>
                  <a:tcPr>
                    <a:solidFill>
                      <a:srgbClr val="FF0000"/>
                    </a:solidFill>
                  </a:tcPr>
                </a:tc>
                <a:extLst>
                  <a:ext uri="{0D108BD9-81ED-4DB2-BD59-A6C34878D82A}">
                    <a16:rowId xmlns:a16="http://schemas.microsoft.com/office/drawing/2014/main" xmlns="" val="10001"/>
                  </a:ext>
                </a:extLst>
              </a:tr>
            </a:tbl>
          </a:graphicData>
        </a:graphic>
      </p:graphicFrame>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476672"/>
            <a:ext cx="8229600" cy="1066800"/>
          </a:xfrm>
        </p:spPr>
        <p:txBody>
          <a:bodyPr>
            <a:normAutofit/>
          </a:bodyPr>
          <a:lstStyle/>
          <a:p>
            <a:r>
              <a:rPr lang="fr-FR" sz="3200" dirty="0"/>
              <a:t>Les bases de PHP : </a:t>
            </a:r>
            <a:r>
              <a:rPr lang="fr-FR" sz="3200" b="1" dirty="0"/>
              <a:t>Les tableaux </a:t>
            </a:r>
            <a:r>
              <a:rPr lang="fr-FR" sz="3000" b="1" dirty="0"/>
              <a:t>numérotés</a:t>
            </a:r>
            <a:r>
              <a:rPr lang="fr-FR" sz="3200" b="1" dirty="0"/>
              <a:t> </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fontScale="85000" lnSpcReduction="20000"/>
          </a:bodyPr>
          <a:lstStyle/>
          <a:p>
            <a:pPr>
              <a:buNone/>
            </a:pPr>
            <a:r>
              <a:rPr lang="fr-FR" sz="2400" b="1" dirty="0"/>
              <a:t>Lecture d’un tableau</a:t>
            </a:r>
          </a:p>
          <a:p>
            <a:pPr>
              <a:buNone/>
            </a:pPr>
            <a:endParaRPr lang="fr-FR" sz="2400" dirty="0"/>
          </a:p>
          <a:p>
            <a:pPr>
              <a:buNone/>
            </a:pPr>
            <a:r>
              <a:rPr lang="fr-FR" sz="2000" dirty="0"/>
              <a:t>On peut parcourir un tableau via différente méthodes: </a:t>
            </a:r>
          </a:p>
          <a:p>
            <a:r>
              <a:rPr lang="fr-FR" sz="2000" dirty="0"/>
              <a:t>FOR</a:t>
            </a:r>
          </a:p>
          <a:p>
            <a:r>
              <a:rPr lang="fr-FR" sz="2000" dirty="0"/>
              <a:t>FOREACH</a:t>
            </a:r>
          </a:p>
          <a:p>
            <a:r>
              <a:rPr lang="fr-FR" sz="2000" dirty="0"/>
              <a:t>WHILE</a:t>
            </a:r>
          </a:p>
          <a:p>
            <a:r>
              <a:rPr lang="fr-FR" sz="2000" dirty="0"/>
              <a:t>…</a:t>
            </a:r>
          </a:p>
          <a:p>
            <a:endParaRPr lang="fr-FR" sz="2000" dirty="0"/>
          </a:p>
          <a:p>
            <a:endParaRPr lang="fr-FR" sz="2000" dirty="0"/>
          </a:p>
          <a:p>
            <a:pPr>
              <a:buNone/>
            </a:pPr>
            <a:r>
              <a:rPr lang="fr-FR" sz="2000" b="1" dirty="0"/>
              <a:t>Exemple </a:t>
            </a:r>
            <a:r>
              <a:rPr lang="fr-FR" sz="2000" b="1" dirty="0" err="1"/>
              <a:t>Foreach</a:t>
            </a:r>
            <a:endParaRPr lang="fr-FR" sz="2000" b="1" dirty="0"/>
          </a:p>
          <a:p>
            <a:pPr>
              <a:buNone/>
            </a:pPr>
            <a:r>
              <a:rPr lang="fr-FR" sz="2000" dirty="0">
                <a:solidFill>
                  <a:srgbClr val="0070C0"/>
                </a:solidFill>
              </a:rPr>
              <a:t>&lt;?</a:t>
            </a:r>
            <a:r>
              <a:rPr lang="fr-FR" sz="2000" dirty="0" err="1">
                <a:solidFill>
                  <a:srgbClr val="0070C0"/>
                </a:solidFill>
              </a:rPr>
              <a:t>php</a:t>
            </a:r>
            <a:endParaRPr lang="fr-FR" sz="2000" dirty="0">
              <a:solidFill>
                <a:srgbClr val="0070C0"/>
              </a:solidFill>
            </a:endParaRPr>
          </a:p>
          <a:p>
            <a:pPr>
              <a:buNone/>
            </a:pPr>
            <a:r>
              <a:rPr lang="fr-FR" sz="2000" dirty="0">
                <a:solidFill>
                  <a:srgbClr val="0070C0"/>
                </a:solidFill>
              </a:rPr>
              <a:t>$</a:t>
            </a:r>
            <a:r>
              <a:rPr lang="fr-FR" sz="2000" dirty="0" err="1">
                <a:solidFill>
                  <a:srgbClr val="0070C0"/>
                </a:solidFill>
              </a:rPr>
              <a:t>prenoms</a:t>
            </a:r>
            <a:r>
              <a:rPr lang="fr-FR" sz="2000" dirty="0">
                <a:solidFill>
                  <a:srgbClr val="0070C0"/>
                </a:solidFill>
              </a:rPr>
              <a:t> = </a:t>
            </a:r>
            <a:r>
              <a:rPr lang="fr-FR" sz="2000" dirty="0" err="1">
                <a:solidFill>
                  <a:srgbClr val="0070C0"/>
                </a:solidFill>
              </a:rPr>
              <a:t>array</a:t>
            </a:r>
            <a:r>
              <a:rPr lang="fr-FR" sz="2000" dirty="0">
                <a:solidFill>
                  <a:srgbClr val="0070C0"/>
                </a:solidFill>
              </a:rPr>
              <a:t> ('François', 'Michel', 'Nicole', 'Véronique', 'Benoît');</a:t>
            </a:r>
          </a:p>
          <a:p>
            <a:pPr>
              <a:buNone/>
            </a:pPr>
            <a:endParaRPr lang="fr-FR" sz="2000" dirty="0">
              <a:solidFill>
                <a:srgbClr val="0070C0"/>
              </a:solidFill>
            </a:endParaRPr>
          </a:p>
          <a:p>
            <a:pPr>
              <a:buNone/>
            </a:pPr>
            <a:r>
              <a:rPr lang="fr-FR" sz="2000" dirty="0" err="1">
                <a:solidFill>
                  <a:srgbClr val="0070C0"/>
                </a:solidFill>
              </a:rPr>
              <a:t>foreach</a:t>
            </a:r>
            <a:r>
              <a:rPr lang="fr-FR" sz="2000" dirty="0">
                <a:solidFill>
                  <a:srgbClr val="0070C0"/>
                </a:solidFill>
              </a:rPr>
              <a:t>($</a:t>
            </a:r>
            <a:r>
              <a:rPr lang="fr-FR" sz="2000" dirty="0" err="1">
                <a:solidFill>
                  <a:srgbClr val="0070C0"/>
                </a:solidFill>
              </a:rPr>
              <a:t>prenoms</a:t>
            </a:r>
            <a:r>
              <a:rPr lang="fr-FR" sz="2000" dirty="0">
                <a:solidFill>
                  <a:srgbClr val="0070C0"/>
                </a:solidFill>
              </a:rPr>
              <a:t> as $</a:t>
            </a:r>
            <a:r>
              <a:rPr lang="fr-FR" sz="2000" dirty="0" err="1">
                <a:solidFill>
                  <a:srgbClr val="0070C0"/>
                </a:solidFill>
              </a:rPr>
              <a:t>element</a:t>
            </a:r>
            <a:r>
              <a:rPr lang="fr-FR" sz="2000" dirty="0">
                <a:solidFill>
                  <a:srgbClr val="0070C0"/>
                </a:solidFill>
              </a:rPr>
              <a:t>)</a:t>
            </a:r>
          </a:p>
          <a:p>
            <a:pPr>
              <a:buNone/>
            </a:pPr>
            <a:r>
              <a:rPr lang="fr-FR" sz="2000" dirty="0">
                <a:solidFill>
                  <a:srgbClr val="0070C0"/>
                </a:solidFill>
              </a:rPr>
              <a:t>{</a:t>
            </a:r>
          </a:p>
          <a:p>
            <a:pPr>
              <a:buNone/>
            </a:pPr>
            <a:r>
              <a:rPr lang="fr-FR" sz="2000" dirty="0">
                <a:solidFill>
                  <a:srgbClr val="0070C0"/>
                </a:solidFill>
              </a:rPr>
              <a:t>    </a:t>
            </a:r>
            <a:r>
              <a:rPr lang="fr-FR" sz="2000" dirty="0" err="1">
                <a:solidFill>
                  <a:srgbClr val="0070C0"/>
                </a:solidFill>
              </a:rPr>
              <a:t>echo</a:t>
            </a:r>
            <a:r>
              <a:rPr lang="fr-FR" sz="2000" dirty="0">
                <a:solidFill>
                  <a:srgbClr val="0070C0"/>
                </a:solidFill>
              </a:rPr>
              <a:t> $</a:t>
            </a:r>
            <a:r>
              <a:rPr lang="fr-FR" sz="2000" dirty="0" err="1">
                <a:solidFill>
                  <a:srgbClr val="0070C0"/>
                </a:solidFill>
              </a:rPr>
              <a:t>element</a:t>
            </a:r>
            <a:r>
              <a:rPr lang="fr-FR" sz="2000" dirty="0">
                <a:solidFill>
                  <a:srgbClr val="0070C0"/>
                </a:solidFill>
              </a:rPr>
              <a:t> . '&lt;</a:t>
            </a:r>
            <a:r>
              <a:rPr lang="fr-FR" sz="2000" dirty="0" err="1">
                <a:solidFill>
                  <a:srgbClr val="0070C0"/>
                </a:solidFill>
              </a:rPr>
              <a:t>br</a:t>
            </a:r>
            <a:r>
              <a:rPr lang="fr-FR" sz="2000" dirty="0">
                <a:solidFill>
                  <a:srgbClr val="0070C0"/>
                </a:solidFill>
              </a:rPr>
              <a:t> /&gt;'; // affichera $</a:t>
            </a:r>
            <a:r>
              <a:rPr lang="fr-FR" sz="2000" dirty="0" err="1">
                <a:solidFill>
                  <a:srgbClr val="0070C0"/>
                </a:solidFill>
              </a:rPr>
              <a:t>prenoms</a:t>
            </a:r>
            <a:r>
              <a:rPr lang="fr-FR" sz="2000" dirty="0">
                <a:solidFill>
                  <a:srgbClr val="0070C0"/>
                </a:solidFill>
              </a:rPr>
              <a:t>[0], $</a:t>
            </a:r>
            <a:r>
              <a:rPr lang="fr-FR" sz="2000" dirty="0" err="1">
                <a:solidFill>
                  <a:srgbClr val="0070C0"/>
                </a:solidFill>
              </a:rPr>
              <a:t>prenoms</a:t>
            </a:r>
            <a:r>
              <a:rPr lang="fr-FR" sz="2000" dirty="0">
                <a:solidFill>
                  <a:srgbClr val="0070C0"/>
                </a:solidFill>
              </a:rPr>
              <a:t>[1] etc.</a:t>
            </a:r>
          </a:p>
          <a:p>
            <a:pPr>
              <a:buNone/>
            </a:pPr>
            <a:r>
              <a:rPr lang="fr-FR" sz="2000" dirty="0">
                <a:solidFill>
                  <a:srgbClr val="0070C0"/>
                </a:solidFill>
              </a:rPr>
              <a:t>}</a:t>
            </a:r>
          </a:p>
          <a:p>
            <a:pPr>
              <a:buNone/>
            </a:pPr>
            <a:r>
              <a:rPr lang="fr-FR" sz="2000" dirty="0">
                <a:solidFill>
                  <a:srgbClr val="0070C0"/>
                </a:solidFill>
              </a:rPr>
              <a:t>?&gt;</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476672"/>
            <a:ext cx="8229600" cy="1066800"/>
          </a:xfrm>
        </p:spPr>
        <p:txBody>
          <a:bodyPr>
            <a:normAutofit/>
          </a:bodyPr>
          <a:lstStyle/>
          <a:p>
            <a:r>
              <a:rPr lang="fr-FR" sz="3200" dirty="0"/>
              <a:t>Les bases de PHP : </a:t>
            </a:r>
            <a:r>
              <a:rPr lang="fr-FR" sz="3200" b="1" dirty="0"/>
              <a:t>Les tableaux associatifs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196752"/>
            <a:ext cx="8229600" cy="4680520"/>
          </a:xfrm>
        </p:spPr>
        <p:txBody>
          <a:bodyPr>
            <a:normAutofit fontScale="70000" lnSpcReduction="20000"/>
          </a:bodyPr>
          <a:lstStyle/>
          <a:p>
            <a:pPr>
              <a:buNone/>
            </a:pPr>
            <a:endParaRPr lang="fr-FR" sz="2400" dirty="0"/>
          </a:p>
          <a:p>
            <a:pPr>
              <a:buNone/>
            </a:pPr>
            <a:r>
              <a:rPr lang="fr-FR" sz="2600" dirty="0"/>
              <a:t>     Les tableaux associatifs fonctionnent sur le même principe, sauf qu'au lieu de numéroter les cases, on va les étiqueter en leur donnant à chacune un nom différent.</a:t>
            </a:r>
          </a:p>
          <a:p>
            <a:pPr>
              <a:buNone/>
            </a:pPr>
            <a:endParaRPr lang="fr-FR" b="1" dirty="0"/>
          </a:p>
          <a:p>
            <a:pPr>
              <a:buNone/>
            </a:pPr>
            <a:r>
              <a:rPr lang="fr-FR" b="1" dirty="0"/>
              <a:t>Exemple </a:t>
            </a:r>
          </a:p>
          <a:p>
            <a:pPr>
              <a:buNone/>
            </a:pPr>
            <a:endParaRPr lang="fr-FR" sz="2300" dirty="0">
              <a:solidFill>
                <a:srgbClr val="0070C0"/>
              </a:solidFill>
            </a:endParaRPr>
          </a:p>
          <a:p>
            <a:pPr>
              <a:buNone/>
            </a:pPr>
            <a:r>
              <a:rPr lang="fr-FR" sz="2300" dirty="0">
                <a:solidFill>
                  <a:srgbClr val="0070C0"/>
                </a:solidFill>
              </a:rPr>
              <a:t>&lt;?</a:t>
            </a:r>
            <a:r>
              <a:rPr lang="fr-FR" sz="2300" dirty="0" err="1">
                <a:solidFill>
                  <a:srgbClr val="0070C0"/>
                </a:solidFill>
              </a:rPr>
              <a:t>php</a:t>
            </a:r>
            <a:endParaRPr lang="fr-FR" sz="2300" dirty="0">
              <a:solidFill>
                <a:srgbClr val="0070C0"/>
              </a:solidFill>
            </a:endParaRPr>
          </a:p>
          <a:p>
            <a:pPr>
              <a:buNone/>
            </a:pPr>
            <a:r>
              <a:rPr lang="fr-FR" sz="2300" dirty="0">
                <a:solidFill>
                  <a:srgbClr val="0070C0"/>
                </a:solidFill>
              </a:rPr>
              <a:t>// On crée notre </a:t>
            </a:r>
            <a:r>
              <a:rPr lang="fr-FR" sz="2300" dirty="0" err="1">
                <a:solidFill>
                  <a:srgbClr val="0070C0"/>
                </a:solidFill>
              </a:rPr>
              <a:t>array</a:t>
            </a:r>
            <a:r>
              <a:rPr lang="fr-FR" sz="2300" dirty="0">
                <a:solidFill>
                  <a:srgbClr val="0070C0"/>
                </a:solidFill>
              </a:rPr>
              <a:t> $</a:t>
            </a:r>
            <a:r>
              <a:rPr lang="fr-FR" sz="2300" dirty="0" err="1">
                <a:solidFill>
                  <a:srgbClr val="0070C0"/>
                </a:solidFill>
              </a:rPr>
              <a:t>coordonnees</a:t>
            </a:r>
            <a:endParaRPr lang="fr-FR" sz="2300" dirty="0">
              <a:solidFill>
                <a:srgbClr val="0070C0"/>
              </a:solidFill>
            </a:endParaRPr>
          </a:p>
          <a:p>
            <a:pPr>
              <a:buNone/>
            </a:pPr>
            <a:r>
              <a:rPr lang="fr-FR" sz="2300" dirty="0">
                <a:solidFill>
                  <a:srgbClr val="0070C0"/>
                </a:solidFill>
              </a:rPr>
              <a:t>$</a:t>
            </a:r>
            <a:r>
              <a:rPr lang="fr-FR" sz="2300" dirty="0" err="1">
                <a:solidFill>
                  <a:srgbClr val="0070C0"/>
                </a:solidFill>
              </a:rPr>
              <a:t>coordonnees</a:t>
            </a:r>
            <a:r>
              <a:rPr lang="fr-FR" sz="2300" dirty="0">
                <a:solidFill>
                  <a:srgbClr val="0070C0"/>
                </a:solidFill>
              </a:rPr>
              <a:t> = </a:t>
            </a:r>
            <a:r>
              <a:rPr lang="fr-FR" sz="2300" dirty="0" err="1">
                <a:solidFill>
                  <a:srgbClr val="0070C0"/>
                </a:solidFill>
              </a:rPr>
              <a:t>array</a:t>
            </a:r>
            <a:r>
              <a:rPr lang="fr-FR" sz="2300" dirty="0">
                <a:solidFill>
                  <a:srgbClr val="0070C0"/>
                </a:solidFill>
              </a:rPr>
              <a:t> (</a:t>
            </a:r>
          </a:p>
          <a:p>
            <a:pPr>
              <a:buNone/>
            </a:pPr>
            <a:r>
              <a:rPr lang="fr-FR" sz="2300" dirty="0">
                <a:solidFill>
                  <a:srgbClr val="0070C0"/>
                </a:solidFill>
              </a:rPr>
              <a:t>    '</a:t>
            </a:r>
            <a:r>
              <a:rPr lang="fr-FR" sz="2300" dirty="0" err="1">
                <a:solidFill>
                  <a:srgbClr val="0070C0"/>
                </a:solidFill>
              </a:rPr>
              <a:t>prenom</a:t>
            </a:r>
            <a:r>
              <a:rPr lang="fr-FR" sz="2300" dirty="0">
                <a:solidFill>
                  <a:srgbClr val="0070C0"/>
                </a:solidFill>
              </a:rPr>
              <a:t>' =&gt; ‘Ali',</a:t>
            </a:r>
          </a:p>
          <a:p>
            <a:pPr>
              <a:buNone/>
            </a:pPr>
            <a:r>
              <a:rPr lang="fr-FR" sz="2300" dirty="0">
                <a:solidFill>
                  <a:srgbClr val="0070C0"/>
                </a:solidFill>
              </a:rPr>
              <a:t>    'nom' =&gt; ‘</a:t>
            </a:r>
            <a:r>
              <a:rPr lang="fr-FR" sz="2300" dirty="0" err="1">
                <a:solidFill>
                  <a:srgbClr val="0070C0"/>
                </a:solidFill>
              </a:rPr>
              <a:t>Nasri</a:t>
            </a:r>
            <a:r>
              <a:rPr lang="fr-FR" sz="2300" dirty="0">
                <a:solidFill>
                  <a:srgbClr val="0070C0"/>
                </a:solidFill>
              </a:rPr>
              <a:t>',</a:t>
            </a:r>
          </a:p>
          <a:p>
            <a:pPr>
              <a:buNone/>
            </a:pPr>
            <a:r>
              <a:rPr lang="fr-FR" sz="2300" dirty="0">
                <a:solidFill>
                  <a:srgbClr val="0070C0"/>
                </a:solidFill>
              </a:rPr>
              <a:t>    'adresse' =&gt; ‘</a:t>
            </a:r>
            <a:r>
              <a:rPr lang="fr-FR" sz="2300" dirty="0" err="1">
                <a:solidFill>
                  <a:srgbClr val="0070C0"/>
                </a:solidFill>
              </a:rPr>
              <a:t>Maarif</a:t>
            </a:r>
            <a:r>
              <a:rPr lang="fr-FR" sz="2300" dirty="0">
                <a:solidFill>
                  <a:srgbClr val="0070C0"/>
                </a:solidFill>
              </a:rPr>
              <a:t>',</a:t>
            </a:r>
          </a:p>
          <a:p>
            <a:pPr>
              <a:buNone/>
            </a:pPr>
            <a:r>
              <a:rPr lang="fr-FR" sz="2300" dirty="0">
                <a:solidFill>
                  <a:srgbClr val="0070C0"/>
                </a:solidFill>
              </a:rPr>
              <a:t>    'ville' =&gt; ‘Casablanca');</a:t>
            </a:r>
          </a:p>
          <a:p>
            <a:pPr>
              <a:buNone/>
            </a:pPr>
            <a:r>
              <a:rPr lang="fr-FR" sz="2300" dirty="0">
                <a:solidFill>
                  <a:srgbClr val="0070C0"/>
                </a:solidFill>
              </a:rPr>
              <a:t>?&gt;</a:t>
            </a:r>
            <a:endParaRPr lang="fr-FR" b="1" dirty="0"/>
          </a:p>
          <a:p>
            <a:pPr>
              <a:buNone/>
            </a:pP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graphicFrame>
        <p:nvGraphicFramePr>
          <p:cNvPr id="8" name="Tableau 7"/>
          <p:cNvGraphicFramePr>
            <a:graphicFrameLocks noGrp="1"/>
          </p:cNvGraphicFramePr>
          <p:nvPr/>
        </p:nvGraphicFramePr>
        <p:xfrm>
          <a:off x="395538" y="4991576"/>
          <a:ext cx="8352925" cy="741680"/>
        </p:xfrm>
        <a:graphic>
          <a:graphicData uri="http://schemas.openxmlformats.org/drawingml/2006/table">
            <a:tbl>
              <a:tblPr firstRow="1" bandRow="1">
                <a:tableStyleId>{21E4AEA4-8DFA-4A89-87EB-49C32662AFE0}</a:tableStyleId>
              </a:tblPr>
              <a:tblGrid>
                <a:gridCol w="1670585">
                  <a:extLst>
                    <a:ext uri="{9D8B030D-6E8A-4147-A177-3AD203B41FA5}">
                      <a16:colId xmlns:a16="http://schemas.microsoft.com/office/drawing/2014/main" xmlns="" val="20000"/>
                    </a:ext>
                  </a:extLst>
                </a:gridCol>
                <a:gridCol w="1670585">
                  <a:extLst>
                    <a:ext uri="{9D8B030D-6E8A-4147-A177-3AD203B41FA5}">
                      <a16:colId xmlns:a16="http://schemas.microsoft.com/office/drawing/2014/main" xmlns="" val="20001"/>
                    </a:ext>
                  </a:extLst>
                </a:gridCol>
                <a:gridCol w="1670585">
                  <a:extLst>
                    <a:ext uri="{9D8B030D-6E8A-4147-A177-3AD203B41FA5}">
                      <a16:colId xmlns:a16="http://schemas.microsoft.com/office/drawing/2014/main" xmlns="" val="20002"/>
                    </a:ext>
                  </a:extLst>
                </a:gridCol>
                <a:gridCol w="1670585">
                  <a:extLst>
                    <a:ext uri="{9D8B030D-6E8A-4147-A177-3AD203B41FA5}">
                      <a16:colId xmlns:a16="http://schemas.microsoft.com/office/drawing/2014/main" xmlns="" val="20003"/>
                    </a:ext>
                  </a:extLst>
                </a:gridCol>
                <a:gridCol w="1670585">
                  <a:extLst>
                    <a:ext uri="{9D8B030D-6E8A-4147-A177-3AD203B41FA5}">
                      <a16:colId xmlns:a16="http://schemas.microsoft.com/office/drawing/2014/main" xmlns="" val="20004"/>
                    </a:ext>
                  </a:extLst>
                </a:gridCol>
              </a:tblGrid>
              <a:tr h="370840">
                <a:tc>
                  <a:txBody>
                    <a:bodyPr/>
                    <a:lstStyle/>
                    <a:p>
                      <a:r>
                        <a:rPr lang="fr-FR" dirty="0"/>
                        <a:t>Clé</a:t>
                      </a:r>
                    </a:p>
                  </a:txBody>
                  <a:tcPr>
                    <a:solidFill>
                      <a:srgbClr val="FF0000"/>
                    </a:solidFill>
                  </a:tcPr>
                </a:tc>
                <a:tc>
                  <a:txBody>
                    <a:bodyPr/>
                    <a:lstStyle/>
                    <a:p>
                      <a:r>
                        <a:rPr lang="fr-FR" dirty="0"/>
                        <a:t>prénom</a:t>
                      </a:r>
                    </a:p>
                  </a:txBody>
                  <a:tcPr>
                    <a:solidFill>
                      <a:srgbClr val="FF0000"/>
                    </a:solidFill>
                  </a:tcPr>
                </a:tc>
                <a:tc>
                  <a:txBody>
                    <a:bodyPr/>
                    <a:lstStyle/>
                    <a:p>
                      <a:r>
                        <a:rPr lang="fr-FR" dirty="0"/>
                        <a:t>nom</a:t>
                      </a:r>
                    </a:p>
                  </a:txBody>
                  <a:tcPr>
                    <a:solidFill>
                      <a:srgbClr val="FF0000"/>
                    </a:solidFill>
                  </a:tcPr>
                </a:tc>
                <a:tc>
                  <a:txBody>
                    <a:bodyPr/>
                    <a:lstStyle/>
                    <a:p>
                      <a:r>
                        <a:rPr lang="fr-FR" dirty="0"/>
                        <a:t>adresse</a:t>
                      </a:r>
                    </a:p>
                  </a:txBody>
                  <a:tcPr>
                    <a:solidFill>
                      <a:srgbClr val="FF0000"/>
                    </a:solidFill>
                  </a:tcPr>
                </a:tc>
                <a:tc>
                  <a:txBody>
                    <a:bodyPr/>
                    <a:lstStyle/>
                    <a:p>
                      <a:r>
                        <a:rPr lang="fr-FR" dirty="0"/>
                        <a:t>ville</a:t>
                      </a:r>
                    </a:p>
                  </a:txBody>
                  <a:tcPr>
                    <a:solidFill>
                      <a:srgbClr val="FF0000"/>
                    </a:solidFill>
                  </a:tcPr>
                </a:tc>
                <a:extLst>
                  <a:ext uri="{0D108BD9-81ED-4DB2-BD59-A6C34878D82A}">
                    <a16:rowId xmlns:a16="http://schemas.microsoft.com/office/drawing/2014/main" xmlns="" val="10000"/>
                  </a:ext>
                </a:extLst>
              </a:tr>
              <a:tr h="370840">
                <a:tc>
                  <a:txBody>
                    <a:bodyPr/>
                    <a:lstStyle/>
                    <a:p>
                      <a:r>
                        <a:rPr lang="fr-FR" b="1" dirty="0">
                          <a:solidFill>
                            <a:schemeClr val="bg1"/>
                          </a:solidFill>
                        </a:rPr>
                        <a:t>valeur</a:t>
                      </a:r>
                    </a:p>
                  </a:txBody>
                  <a:tcPr>
                    <a:solidFill>
                      <a:srgbClr val="FF0000"/>
                    </a:solidFill>
                  </a:tcPr>
                </a:tc>
                <a:tc>
                  <a:txBody>
                    <a:bodyPr/>
                    <a:lstStyle/>
                    <a:p>
                      <a:r>
                        <a:rPr lang="fr-FR" b="1" dirty="0">
                          <a:solidFill>
                            <a:schemeClr val="bg1"/>
                          </a:solidFill>
                        </a:rPr>
                        <a:t>Ali</a:t>
                      </a:r>
                      <a:endParaRPr lang="fr-FR" dirty="0">
                        <a:solidFill>
                          <a:schemeClr val="bg1"/>
                        </a:solidFill>
                      </a:endParaRPr>
                    </a:p>
                  </a:txBody>
                  <a:tcPr>
                    <a:solidFill>
                      <a:srgbClr val="FF0000"/>
                    </a:solidFill>
                  </a:tcPr>
                </a:tc>
                <a:tc>
                  <a:txBody>
                    <a:bodyPr/>
                    <a:lstStyle/>
                    <a:p>
                      <a:r>
                        <a:rPr lang="fr-FR" dirty="0" err="1">
                          <a:solidFill>
                            <a:schemeClr val="bg1"/>
                          </a:solidFill>
                        </a:rPr>
                        <a:t>Nasri</a:t>
                      </a:r>
                      <a:endParaRPr lang="fr-FR" dirty="0">
                        <a:solidFill>
                          <a:schemeClr val="bg1"/>
                        </a:solidFill>
                      </a:endParaRPr>
                    </a:p>
                  </a:txBody>
                  <a:tcPr>
                    <a:solidFill>
                      <a:srgbClr val="FF0000"/>
                    </a:solidFill>
                  </a:tcPr>
                </a:tc>
                <a:tc>
                  <a:txBody>
                    <a:bodyPr/>
                    <a:lstStyle/>
                    <a:p>
                      <a:r>
                        <a:rPr lang="fr-FR" b="1" dirty="0" err="1">
                          <a:solidFill>
                            <a:schemeClr val="bg1"/>
                          </a:solidFill>
                        </a:rPr>
                        <a:t>Maarif</a:t>
                      </a:r>
                      <a:r>
                        <a:rPr lang="fr-FR" b="1" dirty="0">
                          <a:solidFill>
                            <a:schemeClr val="bg1"/>
                          </a:solidFill>
                        </a:rPr>
                        <a:t> </a:t>
                      </a:r>
                      <a:endParaRPr lang="fr-FR" dirty="0">
                        <a:solidFill>
                          <a:schemeClr val="bg1"/>
                        </a:solidFill>
                      </a:endParaRPr>
                    </a:p>
                  </a:txBody>
                  <a:tcPr>
                    <a:solidFill>
                      <a:srgbClr val="FF0000"/>
                    </a:solidFill>
                  </a:tcPr>
                </a:tc>
                <a:tc>
                  <a:txBody>
                    <a:bodyPr/>
                    <a:lstStyle/>
                    <a:p>
                      <a:r>
                        <a:rPr lang="fr-FR" b="1" dirty="0">
                          <a:solidFill>
                            <a:schemeClr val="bg1"/>
                          </a:solidFill>
                        </a:rPr>
                        <a:t>Casablanca</a:t>
                      </a:r>
                      <a:endParaRPr lang="fr-FR" dirty="0">
                        <a:solidFill>
                          <a:schemeClr val="bg1"/>
                        </a:solidFill>
                      </a:endParaRPr>
                    </a:p>
                  </a:txBody>
                  <a:tcPr>
                    <a:solidFill>
                      <a:srgbClr val="FF0000"/>
                    </a:solidFill>
                  </a:tcPr>
                </a:tc>
                <a:extLst>
                  <a:ext uri="{0D108BD9-81ED-4DB2-BD59-A6C34878D82A}">
                    <a16:rowId xmlns:a16="http://schemas.microsoft.com/office/drawing/2014/main" xmlns="" val="10001"/>
                  </a:ext>
                </a:extLst>
              </a:tr>
            </a:tbl>
          </a:graphicData>
        </a:graphic>
      </p:graphicFrame>
      <p:sp>
        <p:nvSpPr>
          <p:cNvPr id="9" name="Rectangle 8"/>
          <p:cNvSpPr/>
          <p:nvPr/>
        </p:nvSpPr>
        <p:spPr>
          <a:xfrm>
            <a:off x="4644008" y="2060848"/>
            <a:ext cx="4211960" cy="1754326"/>
          </a:xfrm>
          <a:prstGeom prst="rect">
            <a:avLst/>
          </a:prstGeom>
        </p:spPr>
        <p:txBody>
          <a:bodyPr wrap="square">
            <a:spAutoFit/>
          </a:bodyPr>
          <a:lstStyle/>
          <a:p>
            <a:endParaRPr lang="fr-FR" dirty="0"/>
          </a:p>
          <a:p>
            <a:pPr marL="365760" indent="-256032">
              <a:lnSpc>
                <a:spcPct val="80000"/>
              </a:lnSpc>
              <a:spcBef>
                <a:spcPts val="300"/>
              </a:spcBef>
              <a:buClr>
                <a:schemeClr val="accent3"/>
              </a:buClr>
            </a:pPr>
            <a:r>
              <a:rPr lang="fr-FR" sz="2000" b="1" dirty="0"/>
              <a:t>Afficher un champs</a:t>
            </a:r>
          </a:p>
          <a:p>
            <a:endParaRPr lang="fr-FR" dirty="0"/>
          </a:p>
          <a:p>
            <a:r>
              <a:rPr lang="fr-FR" dirty="0">
                <a:solidFill>
                  <a:srgbClr val="0070C0"/>
                </a:solidFill>
              </a:rPr>
              <a:t>&lt;?</a:t>
            </a:r>
            <a:r>
              <a:rPr lang="fr-FR" dirty="0" err="1">
                <a:solidFill>
                  <a:srgbClr val="0070C0"/>
                </a:solidFill>
              </a:rPr>
              <a:t>php</a:t>
            </a:r>
            <a:endParaRPr lang="fr-FR" dirty="0">
              <a:solidFill>
                <a:srgbClr val="0070C0"/>
              </a:solidFill>
            </a:endParaRPr>
          </a:p>
          <a:p>
            <a:r>
              <a:rPr lang="fr-FR" dirty="0" err="1">
                <a:solidFill>
                  <a:srgbClr val="0070C0"/>
                </a:solidFill>
              </a:rPr>
              <a:t>echo</a:t>
            </a:r>
            <a:r>
              <a:rPr lang="fr-FR" dirty="0">
                <a:solidFill>
                  <a:srgbClr val="0070C0"/>
                </a:solidFill>
              </a:rPr>
              <a:t> $</a:t>
            </a:r>
            <a:r>
              <a:rPr lang="fr-FR" dirty="0" err="1">
                <a:solidFill>
                  <a:srgbClr val="0070C0"/>
                </a:solidFill>
              </a:rPr>
              <a:t>coordonnees</a:t>
            </a:r>
            <a:r>
              <a:rPr lang="fr-FR" dirty="0">
                <a:solidFill>
                  <a:srgbClr val="0070C0"/>
                </a:solidFill>
              </a:rPr>
              <a:t>['ville'];</a:t>
            </a:r>
          </a:p>
          <a:p>
            <a:r>
              <a:rPr lang="fr-FR" dirty="0">
                <a:solidFill>
                  <a:srgbClr val="0070C0"/>
                </a:solidFill>
              </a:rPr>
              <a:t>?&gt;</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476672"/>
            <a:ext cx="8229600" cy="1066800"/>
          </a:xfrm>
        </p:spPr>
        <p:txBody>
          <a:bodyPr>
            <a:normAutofit/>
          </a:bodyPr>
          <a:lstStyle/>
          <a:p>
            <a:r>
              <a:rPr lang="fr-FR" sz="3200" dirty="0"/>
              <a:t>Les bases de PHP : </a:t>
            </a:r>
            <a:r>
              <a:rPr lang="fr-FR" sz="3200" b="1" dirty="0"/>
              <a:t>Les tableaux associatifs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323528" y="1484784"/>
            <a:ext cx="8712968" cy="4680520"/>
          </a:xfrm>
        </p:spPr>
        <p:txBody>
          <a:bodyPr>
            <a:normAutofit/>
          </a:bodyPr>
          <a:lstStyle/>
          <a:p>
            <a:pPr>
              <a:buNone/>
            </a:pPr>
            <a:r>
              <a:rPr lang="fr-FR" sz="2000" dirty="0"/>
              <a:t>Soit le tableau défini en </a:t>
            </a:r>
            <a:r>
              <a:rPr lang="fr-FR" sz="2000" dirty="0" err="1"/>
              <a:t>php</a:t>
            </a:r>
            <a:r>
              <a:rPr lang="fr-FR" sz="2000" dirty="0"/>
              <a:t> par</a:t>
            </a:r>
          </a:p>
          <a:p>
            <a:pPr>
              <a:buNone/>
            </a:pPr>
            <a:r>
              <a:rPr lang="fr-FR" sz="2000" dirty="0"/>
              <a:t>$valeurs= </a:t>
            </a:r>
            <a:r>
              <a:rPr lang="fr-FR" sz="2000" dirty="0" err="1"/>
              <a:t>array</a:t>
            </a:r>
            <a:r>
              <a:rPr lang="fr-FR" sz="2000" dirty="0"/>
              <a:t> (" A" =&gt; 20, " B" =&gt; 30, " C" =&gt; 25, " D" =&gt; 28 );</a:t>
            </a:r>
          </a:p>
          <a:p>
            <a:pPr>
              <a:buNone/>
            </a:pPr>
            <a:endParaRPr lang="fr-FR" sz="2000" dirty="0"/>
          </a:p>
          <a:p>
            <a:pPr>
              <a:buNone/>
            </a:pPr>
            <a:r>
              <a:rPr lang="fr-FR" sz="2000" dirty="0"/>
              <a:t>Effectuer un tri croissant sur les valeurs en </a:t>
            </a:r>
            <a:r>
              <a:rPr lang="fr-FR" sz="2000" dirty="0" err="1"/>
              <a:t>consevant</a:t>
            </a:r>
            <a:r>
              <a:rPr lang="fr-FR" sz="2000" dirty="0"/>
              <a:t> le couple (</a:t>
            </a:r>
            <a:r>
              <a:rPr lang="fr-FR" sz="2000" dirty="0" err="1"/>
              <a:t>clef,valeur</a:t>
            </a:r>
            <a:r>
              <a:rPr lang="fr-FR" sz="2000" dirty="0"/>
              <a:t>). </a:t>
            </a:r>
          </a:p>
          <a:p>
            <a:pPr>
              <a:buNone/>
            </a:pPr>
            <a:r>
              <a:rPr lang="fr-FR" sz="2000" dirty="0"/>
              <a:t>Afficher les résultats dans un tableau html;</a:t>
            </a:r>
          </a:p>
          <a:p>
            <a:pPr>
              <a:buNone/>
            </a:pPr>
            <a:endParaRPr lang="fr-FR" sz="2000" dirty="0"/>
          </a:p>
        </p:txBody>
      </p:sp>
      <p:graphicFrame>
        <p:nvGraphicFramePr>
          <p:cNvPr id="10" name="Tableau 9"/>
          <p:cNvGraphicFramePr>
            <a:graphicFrameLocks noGrp="1"/>
          </p:cNvGraphicFramePr>
          <p:nvPr/>
        </p:nvGraphicFramePr>
        <p:xfrm>
          <a:off x="4067944" y="4077072"/>
          <a:ext cx="1175792" cy="1854200"/>
        </p:xfrm>
        <a:graphic>
          <a:graphicData uri="http://schemas.openxmlformats.org/drawingml/2006/table">
            <a:tbl>
              <a:tblPr firstRow="1" bandRow="1">
                <a:tableStyleId>{073A0DAA-6AF3-43AB-8588-CEC1D06C72B9}</a:tableStyleId>
              </a:tblPr>
              <a:tblGrid>
                <a:gridCol w="1175792">
                  <a:extLst>
                    <a:ext uri="{9D8B030D-6E8A-4147-A177-3AD203B41FA5}">
                      <a16:colId xmlns:a16="http://schemas.microsoft.com/office/drawing/2014/main" xmlns="" val="20000"/>
                    </a:ext>
                  </a:extLst>
                </a:gridCol>
              </a:tblGrid>
              <a:tr h="370840">
                <a:tc>
                  <a:txBody>
                    <a:bodyPr/>
                    <a:lstStyle/>
                    <a:p>
                      <a:r>
                        <a:rPr lang="fr-FR" dirty="0"/>
                        <a:t>Valeurs</a:t>
                      </a:r>
                    </a:p>
                  </a:txBody>
                  <a:tcPr marL="15240" marR="15240" marT="15240" marB="15240" anchor="ctr"/>
                </a:tc>
                <a:extLst>
                  <a:ext uri="{0D108BD9-81ED-4DB2-BD59-A6C34878D82A}">
                    <a16:rowId xmlns:a16="http://schemas.microsoft.com/office/drawing/2014/main" xmlns="" val="10000"/>
                  </a:ext>
                </a:extLst>
              </a:tr>
              <a:tr h="370840">
                <a:tc>
                  <a:txBody>
                    <a:bodyPr/>
                    <a:lstStyle/>
                    <a:p>
                      <a:r>
                        <a:rPr lang="fr-FR"/>
                        <a:t>20</a:t>
                      </a:r>
                    </a:p>
                  </a:txBody>
                  <a:tcPr marL="15240" marR="15240" marT="15240" marB="15240" anchor="ctr"/>
                </a:tc>
                <a:extLst>
                  <a:ext uri="{0D108BD9-81ED-4DB2-BD59-A6C34878D82A}">
                    <a16:rowId xmlns:a16="http://schemas.microsoft.com/office/drawing/2014/main" xmlns="" val="10001"/>
                  </a:ext>
                </a:extLst>
              </a:tr>
              <a:tr h="370840">
                <a:tc>
                  <a:txBody>
                    <a:bodyPr/>
                    <a:lstStyle/>
                    <a:p>
                      <a:r>
                        <a:rPr lang="fr-FR"/>
                        <a:t>25</a:t>
                      </a:r>
                    </a:p>
                  </a:txBody>
                  <a:tcPr marL="15240" marR="15240" marT="15240" marB="15240" anchor="ctr"/>
                </a:tc>
                <a:extLst>
                  <a:ext uri="{0D108BD9-81ED-4DB2-BD59-A6C34878D82A}">
                    <a16:rowId xmlns:a16="http://schemas.microsoft.com/office/drawing/2014/main" xmlns="" val="10002"/>
                  </a:ext>
                </a:extLst>
              </a:tr>
              <a:tr h="370840">
                <a:tc>
                  <a:txBody>
                    <a:bodyPr/>
                    <a:lstStyle/>
                    <a:p>
                      <a:r>
                        <a:rPr lang="fr-FR"/>
                        <a:t>28</a:t>
                      </a:r>
                    </a:p>
                  </a:txBody>
                  <a:tcPr marL="15240" marR="15240" marT="15240" marB="15240" anchor="ctr"/>
                </a:tc>
                <a:extLst>
                  <a:ext uri="{0D108BD9-81ED-4DB2-BD59-A6C34878D82A}">
                    <a16:rowId xmlns:a16="http://schemas.microsoft.com/office/drawing/2014/main" xmlns="" val="10003"/>
                  </a:ext>
                </a:extLst>
              </a:tr>
              <a:tr h="370840">
                <a:tc>
                  <a:txBody>
                    <a:bodyPr/>
                    <a:lstStyle/>
                    <a:p>
                      <a:r>
                        <a:rPr lang="fr-FR" dirty="0"/>
                        <a:t>30</a:t>
                      </a:r>
                    </a:p>
                  </a:txBody>
                  <a:tcPr marL="15240" marR="15240" marT="15240" marB="15240" anchor="ctr"/>
                </a:tc>
                <a:extLst>
                  <a:ext uri="{0D108BD9-81ED-4DB2-BD59-A6C34878D82A}">
                    <a16:rowId xmlns:a16="http://schemas.microsoft.com/office/drawing/2014/main" xmlns="" val="10004"/>
                  </a:ext>
                </a:extLst>
              </a:tr>
            </a:tbl>
          </a:graphicData>
        </a:graphic>
      </p:graphicFrame>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476672"/>
            <a:ext cx="8229600" cy="1066800"/>
          </a:xfrm>
        </p:spPr>
        <p:txBody>
          <a:bodyPr>
            <a:normAutofit/>
          </a:bodyPr>
          <a:lstStyle/>
          <a:p>
            <a:r>
              <a:rPr lang="fr-FR" sz="3200" dirty="0"/>
              <a:t>Les bases de PHP : </a:t>
            </a:r>
            <a:r>
              <a:rPr lang="fr-FR" sz="3200" b="1" dirty="0"/>
              <a:t>Les Fonctions</a:t>
            </a:r>
            <a:endParaRPr lang="fr-FR" sz="32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611560" y="2886035"/>
            <a:ext cx="7344816" cy="1938992"/>
          </a:xfrm>
          <a:prstGeom prst="rect">
            <a:avLst/>
          </a:prstGeom>
        </p:spPr>
        <p:txBody>
          <a:bodyPr wrap="square">
            <a:spAutoFit/>
          </a:bodyPr>
          <a:lstStyle/>
          <a:p>
            <a:r>
              <a:rPr lang="fr-FR" sz="2400" dirty="0"/>
              <a:t>Une fonction est une série d'instructions qui effectue des actions et qui retourne une valeur. </a:t>
            </a:r>
          </a:p>
          <a:p>
            <a:endParaRPr lang="fr-FR" sz="2400" dirty="0"/>
          </a:p>
          <a:p>
            <a:r>
              <a:rPr lang="fr-FR" sz="2400" dirty="0"/>
              <a:t>Elles permettent d'éviter d'avoir à répéter du code PHP que l'on utilise souvent. </a:t>
            </a:r>
            <a:endParaRPr lang="fr-FR" sz="2400" dirty="0">
              <a:solidFill>
                <a:srgbClr val="0070C0"/>
              </a:solidFill>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dirty="0"/>
              <a:t>Les bases de PHP : </a:t>
            </a:r>
            <a:r>
              <a:rPr lang="fr-FR" sz="2800" b="1" dirty="0"/>
              <a:t>Les Fonctions</a:t>
            </a:r>
            <a:endParaRPr lang="fr-FR" sz="28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611560" y="1052736"/>
            <a:ext cx="7344816" cy="5139869"/>
          </a:xfrm>
          <a:prstGeom prst="rect">
            <a:avLst/>
          </a:prstGeom>
        </p:spPr>
        <p:txBody>
          <a:bodyPr wrap="square">
            <a:spAutoFit/>
          </a:bodyPr>
          <a:lstStyle/>
          <a:p>
            <a:r>
              <a:rPr lang="fr-FR" b="1" dirty="0"/>
              <a:t>Fonction et valeur retournée</a:t>
            </a:r>
          </a:p>
          <a:p>
            <a:endParaRPr lang="fr-FR" b="1" dirty="0"/>
          </a:p>
          <a:p>
            <a:r>
              <a:rPr lang="fr-FR" b="1" dirty="0"/>
              <a:t>Exemple:</a:t>
            </a:r>
          </a:p>
          <a:p>
            <a:r>
              <a:rPr lang="fr-FR" sz="1600" dirty="0">
                <a:solidFill>
                  <a:srgbClr val="0070C0"/>
                </a:solidFill>
              </a:rPr>
              <a:t>&lt;?</a:t>
            </a:r>
            <a:r>
              <a:rPr lang="fr-FR" sz="1600" dirty="0" err="1">
                <a:solidFill>
                  <a:srgbClr val="0070C0"/>
                </a:solidFill>
              </a:rPr>
              <a:t>php</a:t>
            </a:r>
            <a:r>
              <a:rPr lang="fr-FR" sz="1600" dirty="0">
                <a:solidFill>
                  <a:srgbClr val="0070C0"/>
                </a:solidFill>
              </a:rPr>
              <a:t/>
            </a:r>
            <a:br>
              <a:rPr lang="fr-FR" sz="1600" dirty="0">
                <a:solidFill>
                  <a:srgbClr val="0070C0"/>
                </a:solidFill>
              </a:rPr>
            </a:br>
            <a:r>
              <a:rPr lang="fr-FR" sz="1600" dirty="0">
                <a:solidFill>
                  <a:srgbClr val="0070C0"/>
                </a:solidFill>
              </a:rPr>
              <a:t> /*</a:t>
            </a:r>
            <a:br>
              <a:rPr lang="fr-FR" sz="1600" dirty="0">
                <a:solidFill>
                  <a:srgbClr val="0070C0"/>
                </a:solidFill>
              </a:rPr>
            </a:br>
            <a:r>
              <a:rPr lang="fr-FR" sz="1600" dirty="0">
                <a:solidFill>
                  <a:srgbClr val="0070C0"/>
                </a:solidFill>
              </a:rPr>
              <a:t>  appel à la fonction calcul de superficie d'un disque</a:t>
            </a:r>
            <a:br>
              <a:rPr lang="fr-FR" sz="1600" dirty="0">
                <a:solidFill>
                  <a:srgbClr val="0070C0"/>
                </a:solidFill>
              </a:rPr>
            </a:br>
            <a:r>
              <a:rPr lang="fr-FR" sz="1600" dirty="0">
                <a:solidFill>
                  <a:srgbClr val="0070C0"/>
                </a:solidFill>
              </a:rPr>
              <a:t>  qui prend en paramètre la taille du rayon</a:t>
            </a:r>
            <a:br>
              <a:rPr lang="fr-FR" sz="1600" dirty="0">
                <a:solidFill>
                  <a:srgbClr val="0070C0"/>
                </a:solidFill>
              </a:rPr>
            </a:br>
            <a:r>
              <a:rPr lang="fr-FR" sz="1600" dirty="0">
                <a:solidFill>
                  <a:srgbClr val="0070C0"/>
                </a:solidFill>
              </a:rPr>
              <a:t>  */</a:t>
            </a:r>
            <a:br>
              <a:rPr lang="fr-FR" sz="1600" dirty="0">
                <a:solidFill>
                  <a:srgbClr val="0070C0"/>
                </a:solidFill>
              </a:rPr>
            </a:br>
            <a:r>
              <a:rPr lang="fr-FR" sz="1600" dirty="0">
                <a:solidFill>
                  <a:srgbClr val="0070C0"/>
                </a:solidFill>
              </a:rPr>
              <a:t>  $rayon = 15;</a:t>
            </a:r>
            <a:br>
              <a:rPr lang="fr-FR" sz="1600" dirty="0">
                <a:solidFill>
                  <a:srgbClr val="0070C0"/>
                </a:solidFill>
              </a:rPr>
            </a:br>
            <a:r>
              <a:rPr lang="fr-FR" sz="1600" dirty="0">
                <a:solidFill>
                  <a:srgbClr val="0070C0"/>
                </a:solidFill>
              </a:rPr>
              <a:t>  $aire = </a:t>
            </a:r>
            <a:r>
              <a:rPr lang="fr-FR" sz="1600" dirty="0" err="1">
                <a:solidFill>
                  <a:srgbClr val="0070C0"/>
                </a:solidFill>
              </a:rPr>
              <a:t>calcul_superficie</a:t>
            </a:r>
            <a:r>
              <a:rPr lang="fr-FR" sz="1600" dirty="0">
                <a:solidFill>
                  <a:srgbClr val="0070C0"/>
                </a:solidFill>
              </a:rPr>
              <a:t>($rayon);</a:t>
            </a:r>
            <a:br>
              <a:rPr lang="fr-FR" sz="1600" dirty="0">
                <a:solidFill>
                  <a:srgbClr val="0070C0"/>
                </a:solidFill>
              </a:rPr>
            </a:br>
            <a:r>
              <a:rPr lang="fr-FR" sz="1600" dirty="0">
                <a:solidFill>
                  <a:srgbClr val="0070C0"/>
                </a:solidFill>
              </a:rPr>
              <a:t>  </a:t>
            </a:r>
            <a:r>
              <a:rPr lang="fr-FR" sz="1600" dirty="0" err="1">
                <a:solidFill>
                  <a:srgbClr val="0070C0"/>
                </a:solidFill>
              </a:rPr>
              <a:t>echo</a:t>
            </a:r>
            <a:r>
              <a:rPr lang="fr-FR" sz="1600" dirty="0">
                <a:solidFill>
                  <a:srgbClr val="0070C0"/>
                </a:solidFill>
              </a:rPr>
              <a:t> "L'aire du disque de rayon $rayon est : $aire"; </a:t>
            </a:r>
            <a:br>
              <a:rPr lang="fr-FR" sz="1600" dirty="0">
                <a:solidFill>
                  <a:srgbClr val="0070C0"/>
                </a:solidFill>
              </a:rPr>
            </a:br>
            <a:r>
              <a:rPr lang="fr-FR" sz="1600" dirty="0">
                <a:solidFill>
                  <a:srgbClr val="0070C0"/>
                </a:solidFill>
              </a:rPr>
              <a:t> ?&gt;</a:t>
            </a:r>
          </a:p>
          <a:p>
            <a:r>
              <a:rPr lang="fr-FR" dirty="0"/>
              <a:t>Pour déclarer cette fonction, la construction est la suivante </a:t>
            </a:r>
            <a:r>
              <a:rPr lang="fr-FR" sz="1600" dirty="0">
                <a:solidFill>
                  <a:srgbClr val="0070C0"/>
                </a:solidFill>
              </a:rPr>
              <a:t>:</a:t>
            </a:r>
          </a:p>
          <a:p>
            <a:r>
              <a:rPr lang="fr-FR" sz="1600" dirty="0">
                <a:solidFill>
                  <a:srgbClr val="0070C0"/>
                </a:solidFill>
              </a:rPr>
              <a:t>&lt;?</a:t>
            </a:r>
            <a:r>
              <a:rPr lang="fr-FR" sz="1600" dirty="0" err="1">
                <a:solidFill>
                  <a:srgbClr val="0070C0"/>
                </a:solidFill>
              </a:rPr>
              <a:t>php</a:t>
            </a:r>
            <a:r>
              <a:rPr lang="fr-FR" sz="1600" dirty="0">
                <a:solidFill>
                  <a:srgbClr val="0070C0"/>
                </a:solidFill>
              </a:rPr>
              <a:t/>
            </a:r>
            <a:br>
              <a:rPr lang="fr-FR" sz="1600" dirty="0">
                <a:solidFill>
                  <a:srgbClr val="0070C0"/>
                </a:solidFill>
              </a:rPr>
            </a:br>
            <a:r>
              <a:rPr lang="fr-FR" sz="1600" dirty="0">
                <a:solidFill>
                  <a:srgbClr val="0070C0"/>
                </a:solidFill>
              </a:rPr>
              <a:t>   // fonction de calcul de la superficie d'un disque</a:t>
            </a:r>
            <a:r>
              <a:rPr lang="fr-FR" dirty="0"/>
              <a:t/>
            </a:r>
            <a:br>
              <a:rPr lang="fr-FR" dirty="0"/>
            </a:br>
            <a:r>
              <a:rPr lang="fr-FR" dirty="0"/>
              <a:t>   </a:t>
            </a:r>
            <a:r>
              <a:rPr lang="fr-FR" sz="1600" dirty="0" err="1">
                <a:solidFill>
                  <a:srgbClr val="0070C0"/>
                </a:solidFill>
              </a:rPr>
              <a:t>function</a:t>
            </a:r>
            <a:r>
              <a:rPr lang="fr-FR" sz="1600" dirty="0">
                <a:solidFill>
                  <a:srgbClr val="0070C0"/>
                </a:solidFill>
              </a:rPr>
              <a:t> </a:t>
            </a:r>
            <a:r>
              <a:rPr lang="fr-FR" sz="1600" dirty="0" err="1">
                <a:solidFill>
                  <a:srgbClr val="0070C0"/>
                </a:solidFill>
              </a:rPr>
              <a:t>calcul_superficie</a:t>
            </a:r>
            <a:r>
              <a:rPr lang="fr-FR" sz="1600" dirty="0">
                <a:solidFill>
                  <a:srgbClr val="0070C0"/>
                </a:solidFill>
              </a:rPr>
              <a:t>($rayon) {</a:t>
            </a:r>
            <a:br>
              <a:rPr lang="fr-FR" sz="1600" dirty="0">
                <a:solidFill>
                  <a:srgbClr val="0070C0"/>
                </a:solidFill>
              </a:rPr>
            </a:br>
            <a:r>
              <a:rPr lang="fr-FR" sz="1600" dirty="0">
                <a:solidFill>
                  <a:srgbClr val="0070C0"/>
                </a:solidFill>
              </a:rPr>
              <a:t>      $sup = $rayon * $rayon * 3.14159; </a:t>
            </a:r>
            <a:br>
              <a:rPr lang="fr-FR" sz="1600" dirty="0">
                <a:solidFill>
                  <a:srgbClr val="0070C0"/>
                </a:solidFill>
              </a:rPr>
            </a:br>
            <a:r>
              <a:rPr lang="fr-FR" sz="1600" dirty="0">
                <a:solidFill>
                  <a:srgbClr val="0070C0"/>
                </a:solidFill>
              </a:rPr>
              <a:t>      return $sup;</a:t>
            </a:r>
            <a:br>
              <a:rPr lang="fr-FR" sz="1600" dirty="0">
                <a:solidFill>
                  <a:srgbClr val="0070C0"/>
                </a:solidFill>
              </a:rPr>
            </a:br>
            <a:r>
              <a:rPr lang="fr-FR" sz="1600" dirty="0">
                <a:solidFill>
                  <a:srgbClr val="0070C0"/>
                </a:solidFill>
              </a:rPr>
              <a:t>    }</a:t>
            </a:r>
            <a:br>
              <a:rPr lang="fr-FR" sz="1600" dirty="0">
                <a:solidFill>
                  <a:srgbClr val="0070C0"/>
                </a:solidFill>
              </a:rPr>
            </a:br>
            <a:r>
              <a:rPr lang="fr-FR" sz="1600" dirty="0">
                <a:solidFill>
                  <a:srgbClr val="0070C0"/>
                </a:solidFill>
              </a:rPr>
              <a:t>?&gt;</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dirty="0"/>
              <a:t>Les bases de PHP : </a:t>
            </a:r>
            <a:r>
              <a:rPr lang="fr-FR" sz="2800" b="1" dirty="0"/>
              <a:t>Les Fonctions</a:t>
            </a:r>
            <a:endParaRPr lang="fr-FR" sz="28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611560" y="1052736"/>
            <a:ext cx="7344816" cy="5078313"/>
          </a:xfrm>
          <a:prstGeom prst="rect">
            <a:avLst/>
          </a:prstGeom>
        </p:spPr>
        <p:txBody>
          <a:bodyPr wrap="square">
            <a:spAutoFit/>
          </a:bodyPr>
          <a:lstStyle/>
          <a:p>
            <a:endParaRPr lang="fr-FR" b="1" dirty="0"/>
          </a:p>
          <a:p>
            <a:r>
              <a:rPr lang="fr-FR" b="1" dirty="0"/>
              <a:t>Fonction avec un argument facultatif</a:t>
            </a:r>
          </a:p>
          <a:p>
            <a:endParaRPr lang="fr-FR" b="1" dirty="0"/>
          </a:p>
          <a:p>
            <a:r>
              <a:rPr lang="fr-FR" dirty="0"/>
              <a:t>Il suffit de préciser dans la déclaration de la fonction l'argument en lui assignant une valeur</a:t>
            </a:r>
          </a:p>
          <a:p>
            <a:endParaRPr lang="fr-FR" dirty="0"/>
          </a:p>
          <a:p>
            <a:r>
              <a:rPr lang="fr-FR" dirty="0">
                <a:solidFill>
                  <a:srgbClr val="0070C0"/>
                </a:solidFill>
              </a:rPr>
              <a:t>&lt;?</a:t>
            </a:r>
            <a:r>
              <a:rPr lang="fr-FR" dirty="0" err="1">
                <a:solidFill>
                  <a:srgbClr val="0070C0"/>
                </a:solidFill>
              </a:rPr>
              <a:t>php</a:t>
            </a:r>
            <a:r>
              <a:rPr lang="fr-FR" dirty="0">
                <a:solidFill>
                  <a:srgbClr val="0070C0"/>
                </a:solidFill>
              </a:rPr>
              <a:t/>
            </a:r>
            <a:br>
              <a:rPr lang="fr-FR" dirty="0">
                <a:solidFill>
                  <a:srgbClr val="0070C0"/>
                </a:solidFill>
              </a:rPr>
            </a:br>
            <a:r>
              <a:rPr lang="fr-FR" dirty="0" err="1">
                <a:solidFill>
                  <a:srgbClr val="0070C0"/>
                </a:solidFill>
              </a:rPr>
              <a:t>function</a:t>
            </a:r>
            <a:r>
              <a:rPr lang="fr-FR" dirty="0">
                <a:solidFill>
                  <a:srgbClr val="0070C0"/>
                </a:solidFill>
              </a:rPr>
              <a:t> </a:t>
            </a:r>
            <a:r>
              <a:rPr lang="fr-FR" dirty="0" err="1">
                <a:solidFill>
                  <a:srgbClr val="0070C0"/>
                </a:solidFill>
              </a:rPr>
              <a:t>dizaineh</a:t>
            </a:r>
            <a:r>
              <a:rPr lang="fr-FR" dirty="0">
                <a:solidFill>
                  <a:srgbClr val="0070C0"/>
                </a:solidFill>
              </a:rPr>
              <a:t>($heure = 0) {</a:t>
            </a:r>
            <a:br>
              <a:rPr lang="fr-FR" dirty="0">
                <a:solidFill>
                  <a:srgbClr val="0070C0"/>
                </a:solidFill>
              </a:rPr>
            </a:br>
            <a:r>
              <a:rPr lang="fr-FR" dirty="0">
                <a:solidFill>
                  <a:srgbClr val="0070C0"/>
                </a:solidFill>
              </a:rPr>
              <a:t>    $date = new </a:t>
            </a:r>
            <a:r>
              <a:rPr lang="fr-FR" dirty="0" err="1">
                <a:solidFill>
                  <a:srgbClr val="0070C0"/>
                </a:solidFill>
              </a:rPr>
              <a:t>DateTime</a:t>
            </a:r>
            <a:r>
              <a:rPr lang="fr-FR" dirty="0">
                <a:solidFill>
                  <a:srgbClr val="0070C0"/>
                </a:solidFill>
              </a:rPr>
              <a:t>(); // objet </a:t>
            </a:r>
            <a:r>
              <a:rPr lang="fr-FR" dirty="0" err="1">
                <a:solidFill>
                  <a:srgbClr val="0070C0"/>
                </a:solidFill>
              </a:rPr>
              <a:t>DateTime</a:t>
            </a:r>
            <a:r>
              <a:rPr lang="fr-FR" dirty="0">
                <a:solidFill>
                  <a:srgbClr val="0070C0"/>
                </a:solidFill>
              </a:rPr>
              <a:t> (programmation orientée objet)</a:t>
            </a:r>
            <a:br>
              <a:rPr lang="fr-FR" dirty="0">
                <a:solidFill>
                  <a:srgbClr val="0070C0"/>
                </a:solidFill>
              </a:rPr>
            </a:br>
            <a:r>
              <a:rPr lang="fr-FR" dirty="0">
                <a:solidFill>
                  <a:srgbClr val="0070C0"/>
                </a:solidFill>
              </a:rPr>
              <a:t>    $minutes = $date-&gt;format("i");</a:t>
            </a:r>
            <a:br>
              <a:rPr lang="fr-FR" dirty="0">
                <a:solidFill>
                  <a:srgbClr val="0070C0"/>
                </a:solidFill>
              </a:rPr>
            </a:br>
            <a:r>
              <a:rPr lang="fr-FR" dirty="0">
                <a:solidFill>
                  <a:srgbClr val="0070C0"/>
                </a:solidFill>
              </a:rPr>
              <a:t>    $min = </a:t>
            </a:r>
            <a:r>
              <a:rPr lang="fr-FR" dirty="0" err="1">
                <a:solidFill>
                  <a:srgbClr val="0070C0"/>
                </a:solidFill>
              </a:rPr>
              <a:t>floor</a:t>
            </a:r>
            <a:r>
              <a:rPr lang="fr-FR" dirty="0">
                <a:solidFill>
                  <a:srgbClr val="0070C0"/>
                </a:solidFill>
              </a:rPr>
              <a:t>($minutes/10)*10;</a:t>
            </a:r>
            <a:br>
              <a:rPr lang="fr-FR" dirty="0">
                <a:solidFill>
                  <a:srgbClr val="0070C0"/>
                </a:solidFill>
              </a:rPr>
            </a:br>
            <a:r>
              <a:rPr lang="fr-FR" dirty="0">
                <a:solidFill>
                  <a:srgbClr val="0070C0"/>
                </a:solidFill>
              </a:rPr>
              <a:t>    if ($heure)</a:t>
            </a:r>
            <a:br>
              <a:rPr lang="fr-FR" dirty="0">
                <a:solidFill>
                  <a:srgbClr val="0070C0"/>
                </a:solidFill>
              </a:rPr>
            </a:br>
            <a:r>
              <a:rPr lang="fr-FR" dirty="0">
                <a:solidFill>
                  <a:srgbClr val="0070C0"/>
                </a:solidFill>
              </a:rPr>
              <a:t>        $min = $date-&gt;format("H").":".$min;</a:t>
            </a:r>
            <a:br>
              <a:rPr lang="fr-FR" dirty="0">
                <a:solidFill>
                  <a:srgbClr val="0070C0"/>
                </a:solidFill>
              </a:rPr>
            </a:br>
            <a:r>
              <a:rPr lang="fr-FR" dirty="0">
                <a:solidFill>
                  <a:srgbClr val="0070C0"/>
                </a:solidFill>
              </a:rPr>
              <a:t>    return $min;</a:t>
            </a:r>
            <a:br>
              <a:rPr lang="fr-FR" dirty="0">
                <a:solidFill>
                  <a:srgbClr val="0070C0"/>
                </a:solidFill>
              </a:rPr>
            </a:br>
            <a:r>
              <a:rPr lang="fr-FR" dirty="0">
                <a:solidFill>
                  <a:srgbClr val="0070C0"/>
                </a:solidFill>
              </a:rPr>
              <a:t>}</a:t>
            </a:r>
            <a:br>
              <a:rPr lang="fr-FR" dirty="0">
                <a:solidFill>
                  <a:srgbClr val="0070C0"/>
                </a:solidFill>
              </a:rPr>
            </a:br>
            <a:r>
              <a:rPr lang="fr-FR" dirty="0" err="1">
                <a:solidFill>
                  <a:srgbClr val="0070C0"/>
                </a:solidFill>
              </a:rPr>
              <a:t>echo</a:t>
            </a:r>
            <a:r>
              <a:rPr lang="fr-FR" dirty="0">
                <a:solidFill>
                  <a:srgbClr val="0070C0"/>
                </a:solidFill>
              </a:rPr>
              <a:t> </a:t>
            </a:r>
            <a:r>
              <a:rPr lang="fr-FR" dirty="0" err="1">
                <a:solidFill>
                  <a:srgbClr val="0070C0"/>
                </a:solidFill>
              </a:rPr>
              <a:t>dizaineh</a:t>
            </a:r>
            <a:r>
              <a:rPr lang="fr-FR" dirty="0">
                <a:solidFill>
                  <a:srgbClr val="0070C0"/>
                </a:solidFill>
              </a:rPr>
              <a:t>()."&lt;</a:t>
            </a:r>
            <a:r>
              <a:rPr lang="fr-FR" dirty="0" err="1">
                <a:solidFill>
                  <a:srgbClr val="0070C0"/>
                </a:solidFill>
              </a:rPr>
              <a:t>br</a:t>
            </a:r>
            <a:r>
              <a:rPr lang="fr-FR" dirty="0">
                <a:solidFill>
                  <a:srgbClr val="0070C0"/>
                </a:solidFill>
              </a:rPr>
              <a:t> /&gt;".</a:t>
            </a:r>
            <a:r>
              <a:rPr lang="fr-FR" dirty="0" err="1">
                <a:solidFill>
                  <a:srgbClr val="0070C0"/>
                </a:solidFill>
              </a:rPr>
              <a:t>dizaineh</a:t>
            </a:r>
            <a:r>
              <a:rPr lang="fr-FR" dirty="0">
                <a:solidFill>
                  <a:srgbClr val="0070C0"/>
                </a:solidFill>
              </a:rPr>
              <a:t>(1);</a:t>
            </a:r>
            <a:br>
              <a:rPr lang="fr-FR" dirty="0">
                <a:solidFill>
                  <a:srgbClr val="0070C0"/>
                </a:solidFill>
              </a:rPr>
            </a:br>
            <a:r>
              <a:rPr lang="fr-FR" dirty="0">
                <a:solidFill>
                  <a:srgbClr val="0070C0"/>
                </a:solidFill>
              </a:rPr>
              <a:t>?&gt;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476672"/>
            <a:ext cx="8229600" cy="1066800"/>
          </a:xfrm>
        </p:spPr>
        <p:txBody>
          <a:bodyPr>
            <a:normAutofit/>
          </a:bodyPr>
          <a:lstStyle/>
          <a:p>
            <a:r>
              <a:rPr lang="fr-FR" sz="3200" dirty="0"/>
              <a:t>Présentation</a:t>
            </a:r>
          </a:p>
        </p:txBody>
      </p:sp>
      <p:sp>
        <p:nvSpPr>
          <p:cNvPr id="2" name="Espace réservé du contenu 1"/>
          <p:cNvSpPr>
            <a:spLocks noGrp="1"/>
          </p:cNvSpPr>
          <p:nvPr>
            <p:ph idx="1"/>
          </p:nvPr>
        </p:nvSpPr>
        <p:spPr>
          <a:xfrm>
            <a:off x="457200" y="1696176"/>
            <a:ext cx="8229600" cy="4325112"/>
          </a:xfrm>
          <a:ln>
            <a:noFill/>
          </a:ln>
        </p:spPr>
        <p:txBody>
          <a:bodyPr>
            <a:normAutofit/>
          </a:bodyPr>
          <a:lstStyle/>
          <a:p>
            <a:r>
              <a:rPr lang="fr-FR" sz="2400" b="1" dirty="0"/>
              <a:t>Architecture sans langage dynamique</a:t>
            </a:r>
          </a:p>
        </p:txBody>
      </p:sp>
      <p:grpSp>
        <p:nvGrpSpPr>
          <p:cNvPr id="4"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pic>
        <p:nvPicPr>
          <p:cNvPr id="7" name="Image 6" descr="sansphp.jpg"/>
          <p:cNvPicPr>
            <a:picLocks noChangeAspect="1"/>
          </p:cNvPicPr>
          <p:nvPr/>
        </p:nvPicPr>
        <p:blipFill>
          <a:blip r:embed="rId4" cstate="print"/>
          <a:stretch>
            <a:fillRect/>
          </a:stretch>
        </p:blipFill>
        <p:spPr>
          <a:xfrm>
            <a:off x="1691680" y="2204864"/>
            <a:ext cx="5070844" cy="3500518"/>
          </a:xfrm>
          <a:prstGeom prst="rect">
            <a:avLst/>
          </a:prstGeom>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dirty="0"/>
              <a:t>Les bases de PHP : </a:t>
            </a:r>
            <a:r>
              <a:rPr lang="fr-FR" sz="2800" b="1" dirty="0"/>
              <a:t>Les Fonctions</a:t>
            </a:r>
            <a:endParaRPr lang="fr-FR" sz="2800"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539552" y="2060848"/>
            <a:ext cx="8064896" cy="2677656"/>
          </a:xfrm>
          <a:prstGeom prst="rect">
            <a:avLst/>
          </a:prstGeom>
        </p:spPr>
        <p:txBody>
          <a:bodyPr wrap="square">
            <a:spAutoFit/>
          </a:bodyPr>
          <a:lstStyle/>
          <a:p>
            <a:r>
              <a:rPr lang="fr-FR" sz="2400" b="1" dirty="0"/>
              <a:t>Exercice 1/1</a:t>
            </a:r>
          </a:p>
          <a:p>
            <a:endParaRPr lang="fr-FR" dirty="0"/>
          </a:p>
          <a:p>
            <a:endParaRPr lang="fr-FR" dirty="0"/>
          </a:p>
          <a:p>
            <a:endParaRPr lang="fr-FR" dirty="0"/>
          </a:p>
          <a:p>
            <a:r>
              <a:rPr lang="fr-FR" dirty="0"/>
              <a:t>Écrire une page PHP « page1.php » qui définit la fonction  </a:t>
            </a:r>
          </a:p>
          <a:p>
            <a:r>
              <a:rPr lang="fr-FR" i="1" dirty="0" err="1"/>
              <a:t>function</a:t>
            </a:r>
            <a:r>
              <a:rPr lang="fr-FR" i="1" dirty="0"/>
              <a:t> compare2nb( $nb1, $nb2)</a:t>
            </a:r>
          </a:p>
          <a:p>
            <a:endParaRPr lang="fr-FR" i="1" dirty="0"/>
          </a:p>
          <a:p>
            <a:pPr lvl="1">
              <a:buFont typeface="Arial" pitchFamily="34" charset="0"/>
              <a:buChar char="•"/>
            </a:pPr>
            <a:r>
              <a:rPr lang="fr-FR" dirty="0"/>
              <a:t>   Afficher « nb1 est plus grand que nb2 », ou le contraire, ou l'égalité </a:t>
            </a:r>
          </a:p>
          <a:p>
            <a:pPr lvl="1">
              <a:buFont typeface="Arial" pitchFamily="34" charset="0"/>
              <a:buChar char="•"/>
            </a:pPr>
            <a:r>
              <a:rPr lang="fr-FR" dirty="0"/>
              <a:t>   Tester tous les cas</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b="1" dirty="0"/>
              <a:t>Passage de variables via URL</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b="1" dirty="0"/>
              <a:t>Envoie des paramètres : méthode GET</a:t>
            </a:r>
          </a:p>
          <a:p>
            <a:pPr>
              <a:buNone/>
            </a:pPr>
            <a:endParaRPr lang="fr-FR" sz="1800" dirty="0"/>
          </a:p>
          <a:p>
            <a:pPr>
              <a:buNone/>
            </a:pPr>
            <a:r>
              <a:rPr lang="fr-FR" sz="1800" dirty="0"/>
              <a:t>La méthode GET permet de transmettre les données via l’URL</a:t>
            </a:r>
          </a:p>
          <a:p>
            <a:pPr>
              <a:buNone/>
            </a:pPr>
            <a:r>
              <a:rPr lang="fr-FR" sz="2000" dirty="0">
                <a:solidFill>
                  <a:srgbClr val="0070C0"/>
                </a:solidFill>
              </a:rPr>
              <a:t> </a:t>
            </a:r>
          </a:p>
          <a:p>
            <a:pPr>
              <a:buNone/>
            </a:pPr>
            <a:r>
              <a:rPr lang="fr-FR" sz="2000" dirty="0">
                <a:solidFill>
                  <a:srgbClr val="0070C0"/>
                </a:solidFill>
              </a:rPr>
              <a:t>&lt;a </a:t>
            </a:r>
            <a:r>
              <a:rPr lang="fr-FR" sz="2000" dirty="0" err="1">
                <a:solidFill>
                  <a:srgbClr val="0070C0"/>
                </a:solidFill>
              </a:rPr>
              <a:t>href</a:t>
            </a:r>
            <a:r>
              <a:rPr lang="fr-FR" sz="2000" dirty="0">
                <a:solidFill>
                  <a:srgbClr val="0070C0"/>
                </a:solidFill>
              </a:rPr>
              <a:t>=« cible.php?</a:t>
            </a:r>
            <a:r>
              <a:rPr lang="fr-FR" sz="2000" dirty="0">
                <a:solidFill>
                  <a:srgbClr val="FF0000"/>
                </a:solidFill>
              </a:rPr>
              <a:t> </a:t>
            </a:r>
            <a:r>
              <a:rPr lang="fr-FR" sz="2000" dirty="0" err="1">
                <a:solidFill>
                  <a:srgbClr val="0070C0"/>
                </a:solidFill>
              </a:rPr>
              <a:t>typeUtilisateur</a:t>
            </a:r>
            <a:r>
              <a:rPr lang="fr-FR" sz="2000" dirty="0">
                <a:solidFill>
                  <a:srgbClr val="0070C0"/>
                </a:solidFill>
              </a:rPr>
              <a:t>=administrateur&amp;</a:t>
            </a:r>
            <a:r>
              <a:rPr lang="fr-FR" sz="2000" dirty="0" err="1">
                <a:solidFill>
                  <a:srgbClr val="0070C0"/>
                </a:solidFill>
              </a:rPr>
              <a:t>admin</a:t>
            </a:r>
            <a:r>
              <a:rPr lang="fr-FR" sz="2000" dirty="0">
                <a:solidFill>
                  <a:srgbClr val="0070C0"/>
                </a:solidFill>
              </a:rPr>
              <a:t>=1"&gt;cliquez ici&lt;/a&gt;</a:t>
            </a:r>
          </a:p>
          <a:p>
            <a:pPr>
              <a:buNone/>
            </a:pPr>
            <a:endParaRPr lang="fr-FR" dirty="0">
              <a:solidFill>
                <a:srgbClr val="FF0000"/>
              </a:solidFill>
            </a:endParaRPr>
          </a:p>
          <a:p>
            <a:pPr>
              <a:buNone/>
            </a:pPr>
            <a:r>
              <a:rPr lang="fr-FR" sz="2000" dirty="0">
                <a:solidFill>
                  <a:srgbClr val="FF0000"/>
                </a:solidFill>
              </a:rPr>
              <a:t>Paramètres:</a:t>
            </a:r>
          </a:p>
          <a:p>
            <a:pPr>
              <a:buNone/>
            </a:pPr>
            <a:r>
              <a:rPr lang="fr-FR" sz="2000" dirty="0" err="1">
                <a:solidFill>
                  <a:srgbClr val="FF0000"/>
                </a:solidFill>
              </a:rPr>
              <a:t>typeUtilisateur</a:t>
            </a:r>
            <a:r>
              <a:rPr lang="fr-FR" sz="2000" dirty="0">
                <a:solidFill>
                  <a:srgbClr val="FF0000"/>
                </a:solidFill>
              </a:rPr>
              <a:t> = administrateur</a:t>
            </a:r>
          </a:p>
          <a:p>
            <a:pPr>
              <a:buNone/>
            </a:pPr>
            <a:r>
              <a:rPr lang="fr-FR" sz="2000" dirty="0" err="1">
                <a:solidFill>
                  <a:srgbClr val="FF0000"/>
                </a:solidFill>
              </a:rPr>
              <a:t>admin</a:t>
            </a:r>
            <a:r>
              <a:rPr lang="fr-FR" sz="2000" dirty="0">
                <a:solidFill>
                  <a:srgbClr val="FF0000"/>
                </a:solidFill>
              </a:rPr>
              <a:t> = 1</a:t>
            </a:r>
          </a:p>
          <a:p>
            <a:pPr>
              <a:buNone/>
            </a:pPr>
            <a:endParaRPr lang="fr-FR" dirty="0">
              <a:solidFill>
                <a:srgbClr val="FF0000"/>
              </a:solidFill>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b="1" dirty="0"/>
              <a:t>Passage de variables via URL</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b="1" dirty="0"/>
              <a:t>Récupération des paramètres : méthode GET</a:t>
            </a:r>
          </a:p>
          <a:p>
            <a:pPr>
              <a:buNone/>
            </a:pPr>
            <a:endParaRPr lang="fr-FR" dirty="0">
              <a:solidFill>
                <a:srgbClr val="FF0000"/>
              </a:solidFill>
            </a:endParaRPr>
          </a:p>
          <a:p>
            <a:pPr>
              <a:buNone/>
            </a:pPr>
            <a:endParaRPr lang="fr-FR" dirty="0">
              <a:solidFill>
                <a:srgbClr val="FF0000"/>
              </a:solidFill>
            </a:endParaRPr>
          </a:p>
          <a:p>
            <a:pPr>
              <a:buNone/>
            </a:pPr>
            <a:endParaRPr lang="fr-FR" dirty="0">
              <a:solidFill>
                <a:srgbClr val="FF0000"/>
              </a:solidFill>
            </a:endParaRPr>
          </a:p>
          <a:p>
            <a:pPr>
              <a:buNone/>
            </a:pPr>
            <a:endParaRPr lang="fr-FR" dirty="0">
              <a:solidFill>
                <a:srgbClr val="FF0000"/>
              </a:solidFill>
            </a:endParaRPr>
          </a:p>
        </p:txBody>
      </p:sp>
      <p:graphicFrame>
        <p:nvGraphicFramePr>
          <p:cNvPr id="8" name="Tableau 7"/>
          <p:cNvGraphicFramePr>
            <a:graphicFrameLocks noGrp="1"/>
          </p:cNvGraphicFramePr>
          <p:nvPr/>
        </p:nvGraphicFramePr>
        <p:xfrm>
          <a:off x="1403648" y="2636912"/>
          <a:ext cx="6096000" cy="1381760"/>
        </p:xfrm>
        <a:graphic>
          <a:graphicData uri="http://schemas.openxmlformats.org/drawingml/2006/table">
            <a:tbl>
              <a:tblPr firstRow="1" bandRow="1">
                <a:tableStyleId>{93296810-A885-4BE3-A3E7-6D5BEEA58F35}</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640080">
                <a:tc>
                  <a:txBody>
                    <a:bodyPr/>
                    <a:lstStyle/>
                    <a:p>
                      <a:r>
                        <a:rPr lang="fr-FR" sz="1800" dirty="0"/>
                        <a:t>Nom</a:t>
                      </a:r>
                    </a:p>
                    <a:p>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dirty="0"/>
                        <a:t>Valeur</a:t>
                      </a:r>
                    </a:p>
                    <a:p>
                      <a:endParaRPr lang="fr-FR" dirty="0"/>
                    </a:p>
                  </a:txBody>
                  <a:tcPr/>
                </a:tc>
                <a:extLst>
                  <a:ext uri="{0D108BD9-81ED-4DB2-BD59-A6C34878D82A}">
                    <a16:rowId xmlns:a16="http://schemas.microsoft.com/office/drawing/2014/main" xmlns="" val="10000"/>
                  </a:ext>
                </a:extLst>
              </a:tr>
              <a:tr h="370840">
                <a:tc>
                  <a:txBody>
                    <a:bodyPr/>
                    <a:lstStyle/>
                    <a:p>
                      <a:pPr fontAlgn="t"/>
                      <a:r>
                        <a:rPr lang="fr-FR" sz="1800" dirty="0"/>
                        <a:t>$_GET[</a:t>
                      </a:r>
                      <a:r>
                        <a:rPr lang="fr-FR" sz="1800" dirty="0" err="1"/>
                        <a:t>typeUtilisateur</a:t>
                      </a:r>
                      <a:r>
                        <a:rPr lang="fr-FR" sz="1800" dirty="0"/>
                        <a:t>']</a:t>
                      </a:r>
                    </a:p>
                  </a:txBody>
                  <a:tcPr/>
                </a:tc>
                <a:tc>
                  <a:txBody>
                    <a:bodyPr/>
                    <a:lstStyle/>
                    <a:p>
                      <a:r>
                        <a:rPr lang="fr-FR" dirty="0"/>
                        <a:t>administrateur</a:t>
                      </a:r>
                    </a:p>
                  </a:txBody>
                  <a:tcPr/>
                </a:tc>
                <a:extLst>
                  <a:ext uri="{0D108BD9-81ED-4DB2-BD59-A6C34878D82A}">
                    <a16:rowId xmlns:a16="http://schemas.microsoft.com/office/drawing/2014/main" xmlns="" val="10001"/>
                  </a:ext>
                </a:extLst>
              </a:tr>
              <a:tr h="370840">
                <a:tc>
                  <a:txBody>
                    <a:bodyPr/>
                    <a:lstStyle/>
                    <a:p>
                      <a:pPr fontAlgn="t"/>
                      <a:r>
                        <a:rPr lang="fr-FR" sz="1800" dirty="0"/>
                        <a:t>$_GET[‘</a:t>
                      </a:r>
                      <a:r>
                        <a:rPr lang="fr-FR" sz="1800" dirty="0" err="1"/>
                        <a:t>admin</a:t>
                      </a:r>
                      <a:r>
                        <a:rPr lang="fr-FR" sz="18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dirty="0"/>
                        <a:t>1</a:t>
                      </a:r>
                    </a:p>
                  </a:txBody>
                  <a:tcPr/>
                </a:tc>
                <a:extLst>
                  <a:ext uri="{0D108BD9-81ED-4DB2-BD59-A6C34878D82A}">
                    <a16:rowId xmlns:a16="http://schemas.microsoft.com/office/drawing/2014/main" xmlns="" val="10002"/>
                  </a:ext>
                </a:extLst>
              </a:tr>
            </a:tbl>
          </a:graphicData>
        </a:graphic>
      </p:graphicFrame>
      <p:sp>
        <p:nvSpPr>
          <p:cNvPr id="9" name="Rectangle 8"/>
          <p:cNvSpPr/>
          <p:nvPr/>
        </p:nvSpPr>
        <p:spPr>
          <a:xfrm>
            <a:off x="1043608" y="4581128"/>
            <a:ext cx="6984776" cy="1200329"/>
          </a:xfrm>
          <a:prstGeom prst="rect">
            <a:avLst/>
          </a:prstGeom>
        </p:spPr>
        <p:txBody>
          <a:bodyPr wrap="square">
            <a:spAutoFit/>
          </a:bodyPr>
          <a:lstStyle/>
          <a:p>
            <a:r>
              <a:rPr lang="en-US" dirty="0">
                <a:solidFill>
                  <a:srgbClr val="0070C0"/>
                </a:solidFill>
              </a:rPr>
              <a:t>&lt;p&gt;</a:t>
            </a:r>
            <a:r>
              <a:rPr lang="en-US" dirty="0" err="1">
                <a:solidFill>
                  <a:srgbClr val="0070C0"/>
                </a:solidFill>
              </a:rPr>
              <a:t>Vous</a:t>
            </a:r>
            <a:r>
              <a:rPr lang="en-US" dirty="0">
                <a:solidFill>
                  <a:srgbClr val="0070C0"/>
                </a:solidFill>
              </a:rPr>
              <a:t> </a:t>
            </a:r>
            <a:r>
              <a:rPr lang="en-US" dirty="0" err="1">
                <a:solidFill>
                  <a:srgbClr val="0070C0"/>
                </a:solidFill>
              </a:rPr>
              <a:t>êtes</a:t>
            </a:r>
            <a:r>
              <a:rPr lang="en-US" dirty="0">
                <a:solidFill>
                  <a:srgbClr val="0070C0"/>
                </a:solidFill>
              </a:rPr>
              <a:t> un &lt;?</a:t>
            </a:r>
            <a:r>
              <a:rPr lang="en-US" dirty="0" err="1">
                <a:solidFill>
                  <a:srgbClr val="0070C0"/>
                </a:solidFill>
              </a:rPr>
              <a:t>php</a:t>
            </a:r>
            <a:r>
              <a:rPr lang="en-US" dirty="0">
                <a:solidFill>
                  <a:srgbClr val="0070C0"/>
                </a:solidFill>
              </a:rPr>
              <a:t> echo $_GET[‘</a:t>
            </a:r>
            <a:r>
              <a:rPr lang="en-US" dirty="0" err="1">
                <a:solidFill>
                  <a:srgbClr val="0070C0"/>
                </a:solidFill>
              </a:rPr>
              <a:t>typeUtilisateur</a:t>
            </a:r>
            <a:r>
              <a:rPr lang="en-US" dirty="0">
                <a:solidFill>
                  <a:srgbClr val="0070C0"/>
                </a:solidFill>
              </a:rPr>
              <a:t>']; ?&gt; !&lt;/p&gt;</a:t>
            </a:r>
          </a:p>
          <a:p>
            <a:endParaRPr lang="en-US" dirty="0">
              <a:solidFill>
                <a:srgbClr val="0070C0"/>
              </a:solidFill>
            </a:endParaRPr>
          </a:p>
          <a:p>
            <a:r>
              <a:rPr lang="en-US" dirty="0" err="1">
                <a:solidFill>
                  <a:srgbClr val="FF0000"/>
                </a:solidFill>
              </a:rPr>
              <a:t>Résultat</a:t>
            </a:r>
            <a:r>
              <a:rPr lang="en-US" dirty="0">
                <a:solidFill>
                  <a:srgbClr val="FF0000"/>
                </a:solidFill>
              </a:rPr>
              <a:t>: </a:t>
            </a:r>
          </a:p>
          <a:p>
            <a:r>
              <a:rPr lang="en-US" dirty="0" err="1">
                <a:solidFill>
                  <a:srgbClr val="FF0000"/>
                </a:solidFill>
              </a:rPr>
              <a:t>Vous</a:t>
            </a:r>
            <a:r>
              <a:rPr lang="en-US" dirty="0">
                <a:solidFill>
                  <a:srgbClr val="FF0000"/>
                </a:solidFill>
              </a:rPr>
              <a:t> </a:t>
            </a:r>
            <a:r>
              <a:rPr lang="en-US" dirty="0" err="1">
                <a:solidFill>
                  <a:srgbClr val="FF0000"/>
                </a:solidFill>
              </a:rPr>
              <a:t>êtes</a:t>
            </a:r>
            <a:r>
              <a:rPr lang="en-US" dirty="0">
                <a:solidFill>
                  <a:srgbClr val="FF0000"/>
                </a:solidFill>
              </a:rPr>
              <a:t> un </a:t>
            </a:r>
            <a:r>
              <a:rPr lang="en-US" dirty="0" err="1">
                <a:solidFill>
                  <a:srgbClr val="FF0000"/>
                </a:solidFill>
              </a:rPr>
              <a:t>administrateur</a:t>
            </a:r>
            <a:r>
              <a:rPr lang="en-US" dirty="0">
                <a:solidFill>
                  <a:srgbClr val="FF0000"/>
                </a:solidFill>
              </a:rPr>
              <a:t> !</a:t>
            </a:r>
            <a:endParaRPr lang="fr-FR" dirty="0">
              <a:solidFill>
                <a:srgbClr val="FF0000"/>
              </a:solidFill>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b="1" dirty="0"/>
              <a:t>Passage de variables via URL</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b="1" dirty="0"/>
              <a:t>Inconvénients</a:t>
            </a:r>
          </a:p>
          <a:p>
            <a:pPr>
              <a:buNone/>
            </a:pPr>
            <a:endParaRPr lang="fr-FR" dirty="0">
              <a:solidFill>
                <a:srgbClr val="FF0000"/>
              </a:solidFill>
            </a:endParaRPr>
          </a:p>
          <a:p>
            <a:pPr>
              <a:buNone/>
            </a:pPr>
            <a:endParaRPr lang="fr-FR" dirty="0">
              <a:solidFill>
                <a:srgbClr val="FF0000"/>
              </a:solidFill>
            </a:endParaRPr>
          </a:p>
          <a:p>
            <a:pPr>
              <a:buNone/>
            </a:pPr>
            <a:endParaRPr lang="fr-FR" dirty="0">
              <a:solidFill>
                <a:srgbClr val="FF0000"/>
              </a:solidFill>
            </a:endParaRPr>
          </a:p>
          <a:p>
            <a:pPr>
              <a:buNone/>
            </a:pPr>
            <a:endParaRPr lang="fr-FR" dirty="0">
              <a:solidFill>
                <a:srgbClr val="FF0000"/>
              </a:solidFill>
            </a:endParaRPr>
          </a:p>
        </p:txBody>
      </p:sp>
      <p:graphicFrame>
        <p:nvGraphicFramePr>
          <p:cNvPr id="10" name="Diagramme 9"/>
          <p:cNvGraphicFramePr/>
          <p:nvPr/>
        </p:nvGraphicFramePr>
        <p:xfrm>
          <a:off x="1547664" y="220486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b="1" dirty="0"/>
              <a:t>Passage de variables via URL</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sz="2400" b="1" dirty="0"/>
              <a:t>Exercice 1/1</a:t>
            </a:r>
          </a:p>
          <a:p>
            <a:endParaRPr lang="fr-FR" dirty="0"/>
          </a:p>
          <a:p>
            <a:r>
              <a:rPr lang="fr-FR" sz="2000" dirty="0"/>
              <a:t>Dans une page index.php créer un lien « Température </a:t>
            </a:r>
            <a:r>
              <a:rPr lang="fr-FR" sz="2000" dirty="0" err="1"/>
              <a:t>Alska</a:t>
            </a:r>
            <a:r>
              <a:rPr lang="fr-FR" sz="2000" dirty="0"/>
              <a:t>» vers une autre page PHP - meteo.php.</a:t>
            </a:r>
          </a:p>
          <a:p>
            <a:pPr>
              <a:buNone/>
            </a:pPr>
            <a:endParaRPr lang="fr-FR" sz="2000" dirty="0"/>
          </a:p>
          <a:p>
            <a:r>
              <a:rPr lang="fr-FR" sz="2000" dirty="0"/>
              <a:t>Les informations sur la ville et la température sont transmises dans l’URL, les données transmises sont obligatoirement « Ville » (Alaska) et « </a:t>
            </a:r>
            <a:r>
              <a:rPr lang="fr-FR" sz="2000" dirty="0" err="1"/>
              <a:t>Temperature</a:t>
            </a:r>
            <a:r>
              <a:rPr lang="fr-FR" sz="2000" dirty="0"/>
              <a:t> » (-50).</a:t>
            </a:r>
          </a:p>
          <a:p>
            <a:endParaRPr lang="fr-FR" sz="2000" dirty="0"/>
          </a:p>
          <a:p>
            <a:r>
              <a:rPr lang="fr-FR" sz="2000" dirty="0"/>
              <a:t>Récupérer les données dans la page meteo.php et les afficher.</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b="1" dirty="0"/>
              <a:t>Les Formulaires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sz="2000" b="1" dirty="0"/>
              <a:t>Exemple simple de formulaire</a:t>
            </a:r>
          </a:p>
          <a:p>
            <a:pPr>
              <a:buNone/>
            </a:pPr>
            <a:endParaRPr lang="fr-FR" sz="2000" b="1" dirty="0"/>
          </a:p>
          <a:p>
            <a:pPr>
              <a:buNone/>
            </a:pPr>
            <a:r>
              <a:rPr lang="fr-FR" sz="2000" dirty="0">
                <a:solidFill>
                  <a:srgbClr val="0070C0"/>
                </a:solidFill>
              </a:rPr>
              <a:t>&lt;</a:t>
            </a:r>
            <a:r>
              <a:rPr lang="fr-FR" sz="2000" dirty="0" err="1">
                <a:solidFill>
                  <a:srgbClr val="0070C0"/>
                </a:solidFill>
              </a:rPr>
              <a:t>form</a:t>
            </a:r>
            <a:r>
              <a:rPr lang="fr-FR" sz="2000" dirty="0">
                <a:solidFill>
                  <a:srgbClr val="0070C0"/>
                </a:solidFill>
              </a:rPr>
              <a:t> action="resultat.php" </a:t>
            </a:r>
            <a:r>
              <a:rPr lang="fr-FR" sz="2000" dirty="0" err="1">
                <a:solidFill>
                  <a:srgbClr val="0070C0"/>
                </a:solidFill>
              </a:rPr>
              <a:t>method</a:t>
            </a:r>
            <a:r>
              <a:rPr lang="fr-FR" sz="2000" dirty="0">
                <a:solidFill>
                  <a:srgbClr val="0070C0"/>
                </a:solidFill>
              </a:rPr>
              <a:t>="post"&gt;</a:t>
            </a:r>
            <a:br>
              <a:rPr lang="fr-FR" sz="2000" dirty="0">
                <a:solidFill>
                  <a:srgbClr val="0070C0"/>
                </a:solidFill>
              </a:rPr>
            </a:br>
            <a:r>
              <a:rPr lang="fr-FR" sz="2000" dirty="0">
                <a:solidFill>
                  <a:srgbClr val="0070C0"/>
                </a:solidFill>
              </a:rPr>
              <a:t>Entrez votre prénom : &lt;input type="</a:t>
            </a:r>
            <a:r>
              <a:rPr lang="fr-FR" sz="2000" dirty="0" err="1">
                <a:solidFill>
                  <a:srgbClr val="0070C0"/>
                </a:solidFill>
              </a:rPr>
              <a:t>text</a:t>
            </a:r>
            <a:r>
              <a:rPr lang="fr-FR" sz="2000" dirty="0">
                <a:solidFill>
                  <a:srgbClr val="0070C0"/>
                </a:solidFill>
              </a:rPr>
              <a:t>" </a:t>
            </a:r>
            <a:r>
              <a:rPr lang="fr-FR" sz="2000" dirty="0" err="1">
                <a:solidFill>
                  <a:srgbClr val="0070C0"/>
                </a:solidFill>
              </a:rPr>
              <a:t>name</a:t>
            </a:r>
            <a:r>
              <a:rPr lang="fr-FR" sz="2000" dirty="0">
                <a:solidFill>
                  <a:srgbClr val="0070C0"/>
                </a:solidFill>
              </a:rPr>
              <a:t>="</a:t>
            </a:r>
            <a:r>
              <a:rPr lang="fr-FR" sz="2000" dirty="0" err="1">
                <a:solidFill>
                  <a:srgbClr val="0070C0"/>
                </a:solidFill>
              </a:rPr>
              <a:t>prenom</a:t>
            </a:r>
            <a:r>
              <a:rPr lang="fr-FR" sz="2000" dirty="0">
                <a:solidFill>
                  <a:srgbClr val="0070C0"/>
                </a:solidFill>
              </a:rPr>
              <a:t>" /&gt;</a:t>
            </a:r>
            <a:br>
              <a:rPr lang="fr-FR" sz="2000" dirty="0">
                <a:solidFill>
                  <a:srgbClr val="0070C0"/>
                </a:solidFill>
              </a:rPr>
            </a:br>
            <a:r>
              <a:rPr lang="fr-FR" sz="2000" dirty="0">
                <a:solidFill>
                  <a:srgbClr val="0070C0"/>
                </a:solidFill>
              </a:rPr>
              <a:t>&lt;input type="</a:t>
            </a:r>
            <a:r>
              <a:rPr lang="fr-FR" sz="2000" dirty="0" err="1">
                <a:solidFill>
                  <a:srgbClr val="0070C0"/>
                </a:solidFill>
              </a:rPr>
              <a:t>submit</a:t>
            </a:r>
            <a:r>
              <a:rPr lang="fr-FR" sz="2000" dirty="0">
                <a:solidFill>
                  <a:srgbClr val="0070C0"/>
                </a:solidFill>
              </a:rPr>
              <a:t>" value="valider" /&gt;</a:t>
            </a:r>
            <a:br>
              <a:rPr lang="fr-FR" sz="2000" dirty="0">
                <a:solidFill>
                  <a:srgbClr val="0070C0"/>
                </a:solidFill>
              </a:rPr>
            </a:br>
            <a:r>
              <a:rPr lang="fr-FR" sz="2000" dirty="0">
                <a:solidFill>
                  <a:srgbClr val="0070C0"/>
                </a:solidFill>
              </a:rPr>
              <a:t>&lt;/</a:t>
            </a:r>
            <a:r>
              <a:rPr lang="fr-FR" sz="2000" dirty="0" err="1">
                <a:solidFill>
                  <a:srgbClr val="0070C0"/>
                </a:solidFill>
              </a:rPr>
              <a:t>form</a:t>
            </a:r>
            <a:r>
              <a:rPr lang="fr-FR" sz="2000" dirty="0">
                <a:solidFill>
                  <a:srgbClr val="0070C0"/>
                </a:solidFill>
              </a:rPr>
              <a:t>&gt;</a:t>
            </a:r>
          </a:p>
          <a:p>
            <a:pPr>
              <a:buNone/>
            </a:pPr>
            <a:endParaRPr lang="fr-FR" sz="2000" dirty="0"/>
          </a:p>
          <a:p>
            <a:pPr>
              <a:buNone/>
            </a:pPr>
            <a:endParaRPr lang="fr-FR" sz="2000" dirty="0"/>
          </a:p>
          <a:p>
            <a:pPr>
              <a:buNone/>
            </a:pPr>
            <a:r>
              <a:rPr lang="fr-FR" sz="2000" dirty="0"/>
              <a:t>Ce qui donnera sur votre navigateur, si vous rentrez "martial" :</a:t>
            </a:r>
          </a:p>
          <a:p>
            <a:pPr>
              <a:buNone/>
            </a:pPr>
            <a:endParaRPr lang="fr-FR" dirty="0">
              <a:solidFill>
                <a:srgbClr val="FF0000"/>
              </a:solidFill>
            </a:endParaRPr>
          </a:p>
        </p:txBody>
      </p:sp>
      <p:pic>
        <p:nvPicPr>
          <p:cNvPr id="8" name="Image 7" descr="Capture.JPG"/>
          <p:cNvPicPr>
            <a:picLocks noChangeAspect="1"/>
          </p:cNvPicPr>
          <p:nvPr/>
        </p:nvPicPr>
        <p:blipFill>
          <a:blip r:embed="rId4" cstate="print"/>
          <a:stretch>
            <a:fillRect/>
          </a:stretch>
        </p:blipFill>
        <p:spPr>
          <a:xfrm>
            <a:off x="1835696" y="4725144"/>
            <a:ext cx="4533900" cy="472440"/>
          </a:xfrm>
          <a:prstGeom prst="rect">
            <a:avLst/>
          </a:prstGeom>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b="1" dirty="0"/>
              <a:t>Les Formulaires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r>
              <a:rPr lang="fr-FR" sz="2000" b="1" dirty="0"/>
              <a:t>La méthode POST</a:t>
            </a:r>
          </a:p>
          <a:p>
            <a:pPr>
              <a:buNone/>
            </a:pPr>
            <a:r>
              <a:rPr lang="fr-FR" sz="2000" dirty="0"/>
              <a:t>    les données ne transiteront pas par l'URL, l'utilisateur ne les verra donc pas passer dans la barre d'adresse.</a:t>
            </a:r>
          </a:p>
          <a:p>
            <a:pPr>
              <a:buNone/>
            </a:pPr>
            <a:endParaRPr lang="fr-FR" sz="2000" b="1" dirty="0"/>
          </a:p>
          <a:p>
            <a:pPr>
              <a:buNone/>
            </a:pPr>
            <a:r>
              <a:rPr lang="fr-FR" sz="2000" b="1" dirty="0"/>
              <a:t>Récupérer une donnée via la méthode POST</a:t>
            </a:r>
          </a:p>
          <a:p>
            <a:pPr>
              <a:buNone/>
            </a:pPr>
            <a:endParaRPr lang="fr-FR" sz="2000" b="1" dirty="0"/>
          </a:p>
          <a:p>
            <a:pPr>
              <a:buNone/>
            </a:pPr>
            <a:r>
              <a:rPr lang="fr-FR" sz="2000" dirty="0">
                <a:solidFill>
                  <a:srgbClr val="0070C0"/>
                </a:solidFill>
              </a:rPr>
              <a:t>&lt;?</a:t>
            </a:r>
            <a:r>
              <a:rPr lang="fr-FR" sz="2000" dirty="0" err="1">
                <a:solidFill>
                  <a:srgbClr val="0070C0"/>
                </a:solidFill>
              </a:rPr>
              <a:t>php</a:t>
            </a:r>
            <a:r>
              <a:rPr lang="fr-FR" sz="2000" dirty="0">
                <a:solidFill>
                  <a:srgbClr val="0070C0"/>
                </a:solidFill>
              </a:rPr>
              <a:t/>
            </a:r>
            <a:br>
              <a:rPr lang="fr-FR" sz="2000" dirty="0">
                <a:solidFill>
                  <a:srgbClr val="0070C0"/>
                </a:solidFill>
              </a:rPr>
            </a:br>
            <a:r>
              <a:rPr lang="fr-FR" sz="2000" dirty="0" err="1">
                <a:solidFill>
                  <a:srgbClr val="0070C0"/>
                </a:solidFill>
              </a:rPr>
              <a:t>echo</a:t>
            </a:r>
            <a:r>
              <a:rPr lang="fr-FR" sz="2000" dirty="0">
                <a:solidFill>
                  <a:srgbClr val="0070C0"/>
                </a:solidFill>
              </a:rPr>
              <a:t> "Prénom tapé par l'utilisateur : ".$_POST['</a:t>
            </a:r>
            <a:r>
              <a:rPr lang="fr-FR" sz="2000" dirty="0" err="1">
                <a:solidFill>
                  <a:srgbClr val="0070C0"/>
                </a:solidFill>
              </a:rPr>
              <a:t>prenom</a:t>
            </a:r>
            <a:r>
              <a:rPr lang="fr-FR" sz="2000" dirty="0">
                <a:solidFill>
                  <a:srgbClr val="0070C0"/>
                </a:solidFill>
              </a:rPr>
              <a:t>'];</a:t>
            </a:r>
            <a:br>
              <a:rPr lang="fr-FR" sz="2000" dirty="0">
                <a:solidFill>
                  <a:srgbClr val="0070C0"/>
                </a:solidFill>
              </a:rPr>
            </a:br>
            <a:r>
              <a:rPr lang="fr-FR" sz="2000" dirty="0">
                <a:solidFill>
                  <a:srgbClr val="0070C0"/>
                </a:solidFill>
              </a:rPr>
              <a:t>?&gt;</a:t>
            </a:r>
          </a:p>
          <a:p>
            <a:pPr>
              <a:buNone/>
            </a:pPr>
            <a:endParaRPr lang="fr-FR" sz="2000" dirty="0"/>
          </a:p>
          <a:p>
            <a:pPr>
              <a:buNone/>
            </a:pPr>
            <a:r>
              <a:rPr lang="fr-FR" sz="2000" dirty="0"/>
              <a:t>Résultat : </a:t>
            </a:r>
          </a:p>
          <a:p>
            <a:pPr>
              <a:buNone/>
            </a:pPr>
            <a:endParaRPr lang="fr-FR" dirty="0">
              <a:solidFill>
                <a:srgbClr val="FF0000"/>
              </a:solidFill>
            </a:endParaRPr>
          </a:p>
        </p:txBody>
      </p:sp>
      <p:pic>
        <p:nvPicPr>
          <p:cNvPr id="9" name="Image 8" descr="Capture.JPG"/>
          <p:cNvPicPr>
            <a:picLocks noChangeAspect="1"/>
          </p:cNvPicPr>
          <p:nvPr/>
        </p:nvPicPr>
        <p:blipFill>
          <a:blip r:embed="rId4" cstate="print"/>
          <a:stretch>
            <a:fillRect/>
          </a:stretch>
        </p:blipFill>
        <p:spPr>
          <a:xfrm>
            <a:off x="1907704" y="5373216"/>
            <a:ext cx="4876800" cy="411480"/>
          </a:xfrm>
          <a:prstGeom prst="rect">
            <a:avLst/>
          </a:prstGeom>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b="1" dirty="0"/>
              <a:t>Les Formulaires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sz="2400" b="1" dirty="0"/>
          </a:p>
          <a:p>
            <a:pPr>
              <a:buNone/>
            </a:pPr>
            <a:r>
              <a:rPr lang="fr-FR" sz="2400" b="1" dirty="0"/>
              <a:t>Exercice 1/1</a:t>
            </a:r>
          </a:p>
          <a:p>
            <a:endParaRPr lang="fr-FR" sz="2000" dirty="0"/>
          </a:p>
          <a:p>
            <a:endParaRPr lang="fr-FR" sz="2000" dirty="0"/>
          </a:p>
          <a:p>
            <a:r>
              <a:rPr lang="fr-FR" sz="2000" dirty="0"/>
              <a:t>Dans une page index.php créer un formulaire contenant un nom, un mot de passe et un bouton OK.</a:t>
            </a:r>
          </a:p>
          <a:p>
            <a:r>
              <a:rPr lang="fr-FR" sz="2000" dirty="0"/>
              <a:t>Récupérer les données dans la page pageFormulaire.php et les afficher dans une phrase du style « Votre nom est durant et votre mot de passe est 1234 ».</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dirty="0"/>
              <a:t>Les cookies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395536" y="1844824"/>
            <a:ext cx="7704856" cy="3139321"/>
          </a:xfrm>
          <a:prstGeom prst="rect">
            <a:avLst/>
          </a:prstGeom>
        </p:spPr>
        <p:txBody>
          <a:bodyPr wrap="square">
            <a:spAutoFit/>
          </a:bodyPr>
          <a:lstStyle/>
          <a:p>
            <a:r>
              <a:rPr lang="fr-FR" dirty="0"/>
              <a:t>Les cookies sont des fichiers texte qui conservent certains paramètres propres à votre navigation sur le web, de sorte que vous puissiez bénéficier d'une personnalisation lors de votre visite d'un site web.</a:t>
            </a:r>
          </a:p>
          <a:p>
            <a:endParaRPr lang="fr-FR" dirty="0">
              <a:solidFill>
                <a:srgbClr val="0070C0"/>
              </a:solidFill>
            </a:endParaRPr>
          </a:p>
          <a:p>
            <a:r>
              <a:rPr lang="fr-FR" b="1" dirty="0"/>
              <a:t>Installer un cookie</a:t>
            </a:r>
          </a:p>
          <a:p>
            <a:r>
              <a:rPr lang="fr-FR" dirty="0"/>
              <a:t>Pour déclarer un cookie sur le poste client on utilise la fonction "</a:t>
            </a:r>
            <a:r>
              <a:rPr lang="fr-FR" dirty="0" err="1"/>
              <a:t>setcookie</a:t>
            </a:r>
            <a:r>
              <a:rPr lang="fr-FR" dirty="0"/>
              <a:t>()".</a:t>
            </a:r>
            <a:br>
              <a:rPr lang="fr-FR" dirty="0"/>
            </a:br>
            <a:r>
              <a:rPr lang="fr-FR" dirty="0">
                <a:solidFill>
                  <a:srgbClr val="FF0000"/>
                </a:solidFill>
              </a:rPr>
              <a:t>Attention ! Cette fonction doit obligatoirement être placée avant tout contenu HTML, car les cookies se gèrent dans les en-têtes envoyées avant la page web.</a:t>
            </a:r>
          </a:p>
          <a:p>
            <a:endParaRPr lang="fr-FR" dirty="0">
              <a:solidFill>
                <a:srgbClr val="FF0000"/>
              </a:solidFill>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dirty="0"/>
              <a:t>Les cookies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395536" y="1844824"/>
            <a:ext cx="7704856" cy="3970318"/>
          </a:xfrm>
          <a:prstGeom prst="rect">
            <a:avLst/>
          </a:prstGeom>
        </p:spPr>
        <p:txBody>
          <a:bodyPr wrap="square">
            <a:spAutoFit/>
          </a:bodyPr>
          <a:lstStyle/>
          <a:p>
            <a:r>
              <a:rPr lang="fr-FR" b="1" dirty="0"/>
              <a:t>Exemple</a:t>
            </a:r>
          </a:p>
          <a:p>
            <a:endParaRPr lang="fr-FR" b="1" dirty="0"/>
          </a:p>
          <a:p>
            <a:r>
              <a:rPr lang="fr-FR" dirty="0"/>
              <a:t>ici, un </a:t>
            </a:r>
            <a:r>
              <a:rPr lang="fr-FR" dirty="0">
                <a:hlinkClick r:id="rId4"/>
              </a:rPr>
              <a:t>formulaire</a:t>
            </a:r>
            <a:r>
              <a:rPr lang="fr-FR" dirty="0"/>
              <a:t> vient d'être validé et l'on récupère le nom qui a été rentré pour l'intégrer dans un cookie dont le nom est 'nom' et la valeur $_POST['nom'].</a:t>
            </a:r>
          </a:p>
          <a:p>
            <a:r>
              <a:rPr lang="fr-FR" dirty="0">
                <a:solidFill>
                  <a:srgbClr val="0070C0"/>
                </a:solidFill>
              </a:rPr>
              <a:t>&lt;?</a:t>
            </a:r>
            <a:r>
              <a:rPr lang="fr-FR" dirty="0" err="1">
                <a:solidFill>
                  <a:srgbClr val="0070C0"/>
                </a:solidFill>
              </a:rPr>
              <a:t>php</a:t>
            </a:r>
            <a:r>
              <a:rPr lang="fr-FR" dirty="0">
                <a:solidFill>
                  <a:srgbClr val="0070C0"/>
                </a:solidFill>
              </a:rPr>
              <a:t/>
            </a:r>
            <a:br>
              <a:rPr lang="fr-FR" dirty="0">
                <a:solidFill>
                  <a:srgbClr val="0070C0"/>
                </a:solidFill>
              </a:rPr>
            </a:br>
            <a:r>
              <a:rPr lang="fr-FR" dirty="0" err="1">
                <a:solidFill>
                  <a:srgbClr val="0070C0"/>
                </a:solidFill>
              </a:rPr>
              <a:t>setcookie</a:t>
            </a:r>
            <a:r>
              <a:rPr lang="fr-FR" dirty="0">
                <a:solidFill>
                  <a:srgbClr val="0070C0"/>
                </a:solidFill>
              </a:rPr>
              <a:t>('nom', $_POST['nom']);</a:t>
            </a:r>
            <a:br>
              <a:rPr lang="fr-FR" dirty="0">
                <a:solidFill>
                  <a:srgbClr val="0070C0"/>
                </a:solidFill>
              </a:rPr>
            </a:br>
            <a:r>
              <a:rPr lang="fr-FR" dirty="0">
                <a:solidFill>
                  <a:srgbClr val="0070C0"/>
                </a:solidFill>
              </a:rPr>
              <a:t>?&gt;</a:t>
            </a:r>
          </a:p>
          <a:p>
            <a:r>
              <a:rPr lang="fr-FR" dirty="0"/>
              <a:t>Par la suite, on pourra faire appel à ce cookie pour pré-remplir un formulaire qui réclame le nom de l'internaute :</a:t>
            </a:r>
          </a:p>
          <a:p>
            <a:r>
              <a:rPr lang="fr-FR" dirty="0">
                <a:solidFill>
                  <a:srgbClr val="0070C0"/>
                </a:solidFill>
              </a:rPr>
              <a:t>&lt;?</a:t>
            </a:r>
            <a:r>
              <a:rPr lang="fr-FR" dirty="0" err="1">
                <a:solidFill>
                  <a:srgbClr val="0070C0"/>
                </a:solidFill>
              </a:rPr>
              <a:t>php</a:t>
            </a:r>
            <a:r>
              <a:rPr lang="fr-FR" dirty="0">
                <a:solidFill>
                  <a:srgbClr val="0070C0"/>
                </a:solidFill>
              </a:rPr>
              <a:t/>
            </a:r>
            <a:br>
              <a:rPr lang="fr-FR" dirty="0">
                <a:solidFill>
                  <a:srgbClr val="0070C0"/>
                </a:solidFill>
              </a:rPr>
            </a:br>
            <a:r>
              <a:rPr lang="fr-FR" dirty="0" err="1">
                <a:solidFill>
                  <a:srgbClr val="0070C0"/>
                </a:solidFill>
              </a:rPr>
              <a:t>echo</a:t>
            </a:r>
            <a:r>
              <a:rPr lang="fr-FR" dirty="0">
                <a:solidFill>
                  <a:srgbClr val="0070C0"/>
                </a:solidFill>
              </a:rPr>
              <a:t> '&lt;input type="</a:t>
            </a:r>
            <a:r>
              <a:rPr lang="fr-FR" dirty="0" err="1">
                <a:solidFill>
                  <a:srgbClr val="0070C0"/>
                </a:solidFill>
              </a:rPr>
              <a:t>text</a:t>
            </a:r>
            <a:r>
              <a:rPr lang="fr-FR" dirty="0">
                <a:solidFill>
                  <a:srgbClr val="0070C0"/>
                </a:solidFill>
              </a:rPr>
              <a:t>" </a:t>
            </a:r>
            <a:r>
              <a:rPr lang="fr-FR" dirty="0" err="1">
                <a:solidFill>
                  <a:srgbClr val="0070C0"/>
                </a:solidFill>
              </a:rPr>
              <a:t>name</a:t>
            </a:r>
            <a:r>
              <a:rPr lang="fr-FR" dirty="0">
                <a:solidFill>
                  <a:srgbClr val="0070C0"/>
                </a:solidFill>
              </a:rPr>
              <a:t>="nom" value="'.$_COOKIE[nom]'." /&gt;';</a:t>
            </a:r>
            <a:br>
              <a:rPr lang="fr-FR" dirty="0">
                <a:solidFill>
                  <a:srgbClr val="0070C0"/>
                </a:solidFill>
              </a:rPr>
            </a:br>
            <a:r>
              <a:rPr lang="fr-FR" dirty="0">
                <a:solidFill>
                  <a:srgbClr val="0070C0"/>
                </a:solidFill>
              </a:rPr>
              <a:t>?&gt;</a:t>
            </a:r>
          </a:p>
          <a:p>
            <a:endParaRPr lang="fr-FR" dirty="0">
              <a:solidFill>
                <a:srgbClr val="FF0000"/>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476672"/>
            <a:ext cx="8229600" cy="1066800"/>
          </a:xfrm>
        </p:spPr>
        <p:txBody>
          <a:bodyPr>
            <a:normAutofit/>
          </a:bodyPr>
          <a:lstStyle/>
          <a:p>
            <a:r>
              <a:rPr lang="fr-FR" sz="3200" dirty="0"/>
              <a:t>Présentation</a:t>
            </a:r>
          </a:p>
        </p:txBody>
      </p:sp>
      <p:sp>
        <p:nvSpPr>
          <p:cNvPr id="2" name="Espace réservé du contenu 1"/>
          <p:cNvSpPr>
            <a:spLocks noGrp="1"/>
          </p:cNvSpPr>
          <p:nvPr>
            <p:ph idx="1"/>
          </p:nvPr>
        </p:nvSpPr>
        <p:spPr>
          <a:xfrm>
            <a:off x="457200" y="1696176"/>
            <a:ext cx="8229600" cy="4325112"/>
          </a:xfrm>
          <a:ln>
            <a:noFill/>
          </a:ln>
        </p:spPr>
        <p:txBody>
          <a:bodyPr>
            <a:normAutofit/>
          </a:bodyPr>
          <a:lstStyle/>
          <a:p>
            <a:r>
              <a:rPr lang="fr-FR" sz="2400" b="1" dirty="0"/>
              <a:t>Architecture avec langage dynamique</a:t>
            </a:r>
          </a:p>
        </p:txBody>
      </p:sp>
      <p:grpSp>
        <p:nvGrpSpPr>
          <p:cNvPr id="4"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pic>
        <p:nvPicPr>
          <p:cNvPr id="7" name="Image 6" descr="avecphp.jpg"/>
          <p:cNvPicPr>
            <a:picLocks noChangeAspect="1"/>
          </p:cNvPicPr>
          <p:nvPr/>
        </p:nvPicPr>
        <p:blipFill>
          <a:blip r:embed="rId4" cstate="print"/>
          <a:stretch>
            <a:fillRect/>
          </a:stretch>
        </p:blipFill>
        <p:spPr>
          <a:xfrm>
            <a:off x="1383415" y="2420888"/>
            <a:ext cx="6572961" cy="3384376"/>
          </a:xfrm>
          <a:prstGeom prst="rect">
            <a:avLst/>
          </a:prstGeom>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dirty="0"/>
              <a:t>Les sessions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395536" y="1242040"/>
            <a:ext cx="8064896" cy="5355312"/>
          </a:xfrm>
          <a:prstGeom prst="rect">
            <a:avLst/>
          </a:prstGeom>
        </p:spPr>
        <p:txBody>
          <a:bodyPr wrap="square">
            <a:spAutoFit/>
          </a:bodyPr>
          <a:lstStyle/>
          <a:p>
            <a:r>
              <a:rPr lang="fr-FR" dirty="0"/>
              <a:t>Une session est un mécanisme technique permettant de sauvegarder </a:t>
            </a:r>
            <a:r>
              <a:rPr lang="fr-FR" b="1" dirty="0"/>
              <a:t>temporairement sur le serveur </a:t>
            </a:r>
            <a:r>
              <a:rPr lang="fr-FR" dirty="0"/>
              <a:t>des informations relatives à un internaute. </a:t>
            </a:r>
          </a:p>
          <a:p>
            <a:endParaRPr lang="fr-FR" b="1" dirty="0"/>
          </a:p>
          <a:p>
            <a:r>
              <a:rPr lang="fr-FR" b="1" dirty="0"/>
              <a:t>Démarrer une session</a:t>
            </a:r>
          </a:p>
          <a:p>
            <a:r>
              <a:rPr lang="fr-FR" dirty="0">
                <a:solidFill>
                  <a:srgbClr val="0070C0"/>
                </a:solidFill>
              </a:rPr>
              <a:t>&lt;?</a:t>
            </a:r>
            <a:r>
              <a:rPr lang="fr-FR" dirty="0" err="1">
                <a:solidFill>
                  <a:srgbClr val="0070C0"/>
                </a:solidFill>
              </a:rPr>
              <a:t>php</a:t>
            </a:r>
            <a:r>
              <a:rPr lang="fr-FR" dirty="0">
                <a:solidFill>
                  <a:srgbClr val="0070C0"/>
                </a:solidFill>
              </a:rPr>
              <a:t/>
            </a:r>
            <a:br>
              <a:rPr lang="fr-FR" dirty="0">
                <a:solidFill>
                  <a:srgbClr val="0070C0"/>
                </a:solidFill>
              </a:rPr>
            </a:br>
            <a:r>
              <a:rPr lang="fr-FR" dirty="0" err="1">
                <a:solidFill>
                  <a:srgbClr val="0070C0"/>
                </a:solidFill>
              </a:rPr>
              <a:t>session_start</a:t>
            </a:r>
            <a:r>
              <a:rPr lang="fr-FR" dirty="0">
                <a:solidFill>
                  <a:srgbClr val="0070C0"/>
                </a:solidFill>
              </a:rPr>
              <a:t>();</a:t>
            </a:r>
            <a:br>
              <a:rPr lang="fr-FR" dirty="0">
                <a:solidFill>
                  <a:srgbClr val="0070C0"/>
                </a:solidFill>
              </a:rPr>
            </a:br>
            <a:r>
              <a:rPr lang="fr-FR" dirty="0">
                <a:solidFill>
                  <a:srgbClr val="0070C0"/>
                </a:solidFill>
              </a:rPr>
              <a:t>?&gt;</a:t>
            </a:r>
          </a:p>
          <a:p>
            <a:endParaRPr lang="fr-FR" dirty="0"/>
          </a:p>
          <a:p>
            <a:r>
              <a:rPr lang="fr-FR" b="1" dirty="0"/>
              <a:t>Déclarer et affecter une variable de session</a:t>
            </a:r>
          </a:p>
          <a:p>
            <a:r>
              <a:rPr lang="fr-FR" dirty="0">
                <a:solidFill>
                  <a:srgbClr val="0070C0"/>
                </a:solidFill>
              </a:rPr>
              <a:t>&lt;?</a:t>
            </a:r>
            <a:r>
              <a:rPr lang="fr-FR" dirty="0" err="1">
                <a:solidFill>
                  <a:srgbClr val="0070C0"/>
                </a:solidFill>
              </a:rPr>
              <a:t>php</a:t>
            </a:r>
            <a:r>
              <a:rPr lang="fr-FR" dirty="0">
                <a:solidFill>
                  <a:srgbClr val="0070C0"/>
                </a:solidFill>
              </a:rPr>
              <a:t/>
            </a:r>
            <a:br>
              <a:rPr lang="fr-FR" dirty="0">
                <a:solidFill>
                  <a:srgbClr val="0070C0"/>
                </a:solidFill>
              </a:rPr>
            </a:br>
            <a:r>
              <a:rPr lang="fr-FR" dirty="0">
                <a:solidFill>
                  <a:srgbClr val="0070C0"/>
                </a:solidFill>
              </a:rPr>
              <a:t>$_SESSION['nom'] = 'Elodie';</a:t>
            </a:r>
            <a:br>
              <a:rPr lang="fr-FR" dirty="0">
                <a:solidFill>
                  <a:srgbClr val="0070C0"/>
                </a:solidFill>
              </a:rPr>
            </a:br>
            <a:r>
              <a:rPr lang="fr-FR" dirty="0">
                <a:solidFill>
                  <a:srgbClr val="0070C0"/>
                </a:solidFill>
              </a:rPr>
              <a:t>?&gt;</a:t>
            </a:r>
          </a:p>
          <a:p>
            <a:endParaRPr lang="fr-FR" dirty="0"/>
          </a:p>
          <a:p>
            <a:r>
              <a:rPr lang="fr-FR" b="1" dirty="0"/>
              <a:t>Récupérer une variable de session</a:t>
            </a:r>
          </a:p>
          <a:p>
            <a:r>
              <a:rPr lang="fr-FR" dirty="0">
                <a:solidFill>
                  <a:srgbClr val="0070C0"/>
                </a:solidFill>
              </a:rPr>
              <a:t>&lt;?</a:t>
            </a:r>
            <a:r>
              <a:rPr lang="fr-FR" dirty="0" err="1">
                <a:solidFill>
                  <a:srgbClr val="0070C0"/>
                </a:solidFill>
              </a:rPr>
              <a:t>php</a:t>
            </a:r>
            <a:r>
              <a:rPr lang="fr-FR" dirty="0">
                <a:solidFill>
                  <a:srgbClr val="0070C0"/>
                </a:solidFill>
              </a:rPr>
              <a:t/>
            </a:r>
            <a:br>
              <a:rPr lang="fr-FR" dirty="0">
                <a:solidFill>
                  <a:srgbClr val="0070C0"/>
                </a:solidFill>
              </a:rPr>
            </a:br>
            <a:r>
              <a:rPr lang="fr-FR" dirty="0" err="1">
                <a:solidFill>
                  <a:srgbClr val="0070C0"/>
                </a:solidFill>
              </a:rPr>
              <a:t>echo</a:t>
            </a:r>
            <a:r>
              <a:rPr lang="fr-FR" dirty="0">
                <a:solidFill>
                  <a:srgbClr val="0070C0"/>
                </a:solidFill>
              </a:rPr>
              <a:t> 'Bonjour'.$_SESSION['nom'];</a:t>
            </a:r>
            <a:br>
              <a:rPr lang="fr-FR" dirty="0">
                <a:solidFill>
                  <a:srgbClr val="0070C0"/>
                </a:solidFill>
              </a:rPr>
            </a:br>
            <a:r>
              <a:rPr lang="fr-FR" dirty="0">
                <a:solidFill>
                  <a:srgbClr val="0070C0"/>
                </a:solidFill>
              </a:rPr>
              <a:t>?&gt;</a:t>
            </a:r>
          </a:p>
          <a:p>
            <a:endParaRPr lang="fr-FR"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dirty="0"/>
              <a:t>Les sessions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b="1" dirty="0"/>
          </a:p>
          <a:p>
            <a:pPr>
              <a:buNone/>
            </a:pPr>
            <a:endParaRPr lang="fr-FR" b="1" dirty="0"/>
          </a:p>
          <a:p>
            <a:pPr>
              <a:buNone/>
            </a:pPr>
            <a:r>
              <a:rPr lang="fr-FR" dirty="0">
                <a:solidFill>
                  <a:srgbClr val="FF0000"/>
                </a:solidFill>
              </a:rPr>
              <a:t>   </a:t>
            </a:r>
          </a:p>
          <a:p>
            <a:pPr>
              <a:buNone/>
            </a:pPr>
            <a:endParaRPr lang="fr-FR" dirty="0">
              <a:solidFill>
                <a:srgbClr val="FF0000"/>
              </a:solidFill>
            </a:endParaRPr>
          </a:p>
          <a:p>
            <a:pPr>
              <a:buNone/>
            </a:pPr>
            <a:endParaRPr lang="fr-FR" dirty="0">
              <a:solidFill>
                <a:srgbClr val="FF0000"/>
              </a:solidFill>
            </a:endParaRPr>
          </a:p>
        </p:txBody>
      </p:sp>
      <p:sp>
        <p:nvSpPr>
          <p:cNvPr id="9" name="Rectangle 8"/>
          <p:cNvSpPr/>
          <p:nvPr/>
        </p:nvSpPr>
        <p:spPr>
          <a:xfrm>
            <a:off x="395536" y="1196752"/>
            <a:ext cx="8064896" cy="5632311"/>
          </a:xfrm>
          <a:prstGeom prst="rect">
            <a:avLst/>
          </a:prstGeom>
        </p:spPr>
        <p:txBody>
          <a:bodyPr wrap="square">
            <a:spAutoFit/>
          </a:bodyPr>
          <a:lstStyle/>
          <a:p>
            <a:r>
              <a:rPr lang="fr-FR" b="1" dirty="0"/>
              <a:t>Vérifier l'existence d'une variable de session</a:t>
            </a:r>
          </a:p>
          <a:p>
            <a:r>
              <a:rPr lang="fr-FR" dirty="0">
                <a:solidFill>
                  <a:srgbClr val="0070C0"/>
                </a:solidFill>
              </a:rPr>
              <a:t>&lt;?</a:t>
            </a:r>
            <a:r>
              <a:rPr lang="fr-FR" dirty="0" err="1">
                <a:solidFill>
                  <a:srgbClr val="0070C0"/>
                </a:solidFill>
              </a:rPr>
              <a:t>php</a:t>
            </a:r>
            <a:r>
              <a:rPr lang="fr-FR" dirty="0">
                <a:solidFill>
                  <a:srgbClr val="0070C0"/>
                </a:solidFill>
              </a:rPr>
              <a:t/>
            </a:r>
            <a:br>
              <a:rPr lang="fr-FR" dirty="0">
                <a:solidFill>
                  <a:srgbClr val="0070C0"/>
                </a:solidFill>
              </a:rPr>
            </a:br>
            <a:r>
              <a:rPr lang="fr-FR" dirty="0">
                <a:solidFill>
                  <a:srgbClr val="0070C0"/>
                </a:solidFill>
              </a:rPr>
              <a:t>if (</a:t>
            </a:r>
            <a:r>
              <a:rPr lang="fr-FR" dirty="0" err="1">
                <a:solidFill>
                  <a:srgbClr val="0070C0"/>
                </a:solidFill>
              </a:rPr>
              <a:t>isset</a:t>
            </a:r>
            <a:r>
              <a:rPr lang="fr-FR" dirty="0">
                <a:solidFill>
                  <a:srgbClr val="0070C0"/>
                </a:solidFill>
              </a:rPr>
              <a:t>($_SESSION['nom'])) {</a:t>
            </a:r>
            <a:br>
              <a:rPr lang="fr-FR" dirty="0">
                <a:solidFill>
                  <a:srgbClr val="0070C0"/>
                </a:solidFill>
              </a:rPr>
            </a:br>
            <a:r>
              <a:rPr lang="fr-FR" dirty="0">
                <a:solidFill>
                  <a:srgbClr val="0070C0"/>
                </a:solidFill>
              </a:rPr>
              <a:t> </a:t>
            </a:r>
            <a:r>
              <a:rPr lang="fr-FR" dirty="0" err="1">
                <a:solidFill>
                  <a:srgbClr val="0070C0"/>
                </a:solidFill>
              </a:rPr>
              <a:t>echo</a:t>
            </a:r>
            <a:r>
              <a:rPr lang="fr-FR" dirty="0">
                <a:solidFill>
                  <a:srgbClr val="0070C0"/>
                </a:solidFill>
              </a:rPr>
              <a:t> 'Bonjour '.$_SESSION['nom']</a:t>
            </a:r>
            <a:br>
              <a:rPr lang="fr-FR" dirty="0">
                <a:solidFill>
                  <a:srgbClr val="0070C0"/>
                </a:solidFill>
              </a:rPr>
            </a:br>
            <a:r>
              <a:rPr lang="fr-FR" dirty="0">
                <a:solidFill>
                  <a:srgbClr val="0070C0"/>
                </a:solidFill>
              </a:rPr>
              <a:t>}</a:t>
            </a:r>
            <a:br>
              <a:rPr lang="fr-FR" dirty="0">
                <a:solidFill>
                  <a:srgbClr val="0070C0"/>
                </a:solidFill>
              </a:rPr>
            </a:br>
            <a:r>
              <a:rPr lang="fr-FR" dirty="0">
                <a:solidFill>
                  <a:srgbClr val="0070C0"/>
                </a:solidFill>
              </a:rPr>
              <a:t>?&gt;</a:t>
            </a:r>
          </a:p>
          <a:p>
            <a:endParaRPr lang="fr-FR" b="1" dirty="0"/>
          </a:p>
          <a:p>
            <a:r>
              <a:rPr lang="fr-FR" b="1" dirty="0"/>
              <a:t>Supprimer une variable de session</a:t>
            </a:r>
          </a:p>
          <a:p>
            <a:r>
              <a:rPr lang="fr-FR" dirty="0">
                <a:solidFill>
                  <a:srgbClr val="0070C0"/>
                </a:solidFill>
              </a:rPr>
              <a:t>&lt;?</a:t>
            </a:r>
            <a:r>
              <a:rPr lang="fr-FR" dirty="0" err="1">
                <a:solidFill>
                  <a:srgbClr val="0070C0"/>
                </a:solidFill>
              </a:rPr>
              <a:t>php</a:t>
            </a:r>
            <a:r>
              <a:rPr lang="fr-FR" dirty="0">
                <a:solidFill>
                  <a:srgbClr val="0070C0"/>
                </a:solidFill>
              </a:rPr>
              <a:t/>
            </a:r>
            <a:br>
              <a:rPr lang="fr-FR" dirty="0">
                <a:solidFill>
                  <a:srgbClr val="0070C0"/>
                </a:solidFill>
              </a:rPr>
            </a:br>
            <a:r>
              <a:rPr lang="fr-FR" dirty="0" err="1">
                <a:solidFill>
                  <a:srgbClr val="0070C0"/>
                </a:solidFill>
              </a:rPr>
              <a:t>unset</a:t>
            </a:r>
            <a:r>
              <a:rPr lang="fr-FR" dirty="0">
                <a:solidFill>
                  <a:srgbClr val="0070C0"/>
                </a:solidFill>
              </a:rPr>
              <a:t>($_SESSION['nom']);</a:t>
            </a:r>
            <a:br>
              <a:rPr lang="fr-FR" dirty="0">
                <a:solidFill>
                  <a:srgbClr val="0070C0"/>
                </a:solidFill>
              </a:rPr>
            </a:br>
            <a:r>
              <a:rPr lang="fr-FR" dirty="0">
                <a:solidFill>
                  <a:srgbClr val="0070C0"/>
                </a:solidFill>
              </a:rPr>
              <a:t>?&gt;</a:t>
            </a:r>
          </a:p>
          <a:p>
            <a:endParaRPr lang="fr-FR" b="1" dirty="0"/>
          </a:p>
          <a:p>
            <a:r>
              <a:rPr lang="fr-FR" b="1" dirty="0"/>
              <a:t>Fermer une session</a:t>
            </a:r>
          </a:p>
          <a:p>
            <a:r>
              <a:rPr lang="fr-FR" dirty="0">
                <a:solidFill>
                  <a:srgbClr val="0070C0"/>
                </a:solidFill>
              </a:rPr>
              <a:t>&lt;?</a:t>
            </a:r>
            <a:r>
              <a:rPr lang="fr-FR" dirty="0" err="1">
                <a:solidFill>
                  <a:srgbClr val="0070C0"/>
                </a:solidFill>
              </a:rPr>
              <a:t>php</a:t>
            </a:r>
            <a:r>
              <a:rPr lang="fr-FR" dirty="0">
                <a:solidFill>
                  <a:srgbClr val="0070C0"/>
                </a:solidFill>
              </a:rPr>
              <a:t/>
            </a:r>
            <a:br>
              <a:rPr lang="fr-FR" dirty="0">
                <a:solidFill>
                  <a:srgbClr val="0070C0"/>
                </a:solidFill>
              </a:rPr>
            </a:br>
            <a:r>
              <a:rPr lang="fr-FR" dirty="0">
                <a:solidFill>
                  <a:srgbClr val="0070C0"/>
                </a:solidFill>
              </a:rPr>
              <a:t>// destruction de la session</a:t>
            </a:r>
            <a:br>
              <a:rPr lang="fr-FR" dirty="0">
                <a:solidFill>
                  <a:srgbClr val="0070C0"/>
                </a:solidFill>
              </a:rPr>
            </a:br>
            <a:r>
              <a:rPr lang="fr-FR" dirty="0" err="1">
                <a:solidFill>
                  <a:srgbClr val="0070C0"/>
                </a:solidFill>
              </a:rPr>
              <a:t>session_destroy</a:t>
            </a:r>
            <a:r>
              <a:rPr lang="fr-FR" dirty="0">
                <a:solidFill>
                  <a:srgbClr val="0070C0"/>
                </a:solidFill>
              </a:rPr>
              <a:t>();</a:t>
            </a:r>
            <a:br>
              <a:rPr lang="fr-FR" dirty="0">
                <a:solidFill>
                  <a:srgbClr val="0070C0"/>
                </a:solidFill>
              </a:rPr>
            </a:br>
            <a:r>
              <a:rPr lang="fr-FR" dirty="0">
                <a:solidFill>
                  <a:srgbClr val="0070C0"/>
                </a:solidFill>
              </a:rPr>
              <a:t>?&gt;</a:t>
            </a:r>
          </a:p>
          <a:p>
            <a:r>
              <a:rPr lang="fr-FR" dirty="0"/>
              <a:t/>
            </a:r>
            <a:br>
              <a:rPr lang="fr-FR" dirty="0"/>
            </a:br>
            <a:endParaRPr lang="fr-FR" dirty="0"/>
          </a:p>
          <a:p>
            <a:endParaRPr lang="fr-FR" dirty="0"/>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dirty="0"/>
              <a:t>Les sessions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412776"/>
            <a:ext cx="8229600" cy="4680520"/>
          </a:xfrm>
        </p:spPr>
        <p:txBody>
          <a:bodyPr>
            <a:normAutofit/>
          </a:bodyPr>
          <a:lstStyle/>
          <a:p>
            <a:pPr>
              <a:buNone/>
            </a:pPr>
            <a:endParaRPr lang="fr-FR" b="1" dirty="0"/>
          </a:p>
          <a:p>
            <a:pPr>
              <a:buNone/>
            </a:pPr>
            <a:endParaRPr lang="fr-FR" b="1" dirty="0"/>
          </a:p>
          <a:p>
            <a:pPr>
              <a:buNone/>
            </a:pPr>
            <a:r>
              <a:rPr lang="fr-FR" dirty="0">
                <a:solidFill>
                  <a:srgbClr val="FF0000"/>
                </a:solidFill>
              </a:rPr>
              <a:t>   </a:t>
            </a:r>
            <a:endParaRPr lang="fr-FR" dirty="0">
              <a:solidFill>
                <a:srgbClr val="0070C0"/>
              </a:solidFill>
            </a:endParaRPr>
          </a:p>
        </p:txBody>
      </p:sp>
      <p:sp>
        <p:nvSpPr>
          <p:cNvPr id="9" name="Rectangle 8"/>
          <p:cNvSpPr/>
          <p:nvPr/>
        </p:nvSpPr>
        <p:spPr>
          <a:xfrm>
            <a:off x="395536" y="1196752"/>
            <a:ext cx="7704856" cy="4431983"/>
          </a:xfrm>
          <a:prstGeom prst="rect">
            <a:avLst/>
          </a:prstGeom>
        </p:spPr>
        <p:txBody>
          <a:bodyPr wrap="square">
            <a:spAutoFit/>
          </a:bodyPr>
          <a:lstStyle/>
          <a:p>
            <a:r>
              <a:rPr lang="fr-FR" sz="2400" b="1" dirty="0"/>
              <a:t>Exercice 1/1</a:t>
            </a:r>
          </a:p>
          <a:p>
            <a:endParaRPr lang="fr-FR" sz="2400" b="1" dirty="0"/>
          </a:p>
          <a:p>
            <a:pPr>
              <a:buFont typeface="Arial" pitchFamily="34" charset="0"/>
              <a:buChar char="•"/>
            </a:pPr>
            <a:r>
              <a:rPr lang="fr-FR" dirty="0"/>
              <a:t>Dans une page index.php créer un formulaire avec une zone de saisie pour le nom, le mot de passe et un bouton OK. </a:t>
            </a:r>
          </a:p>
          <a:p>
            <a:pPr>
              <a:buFont typeface="Arial" pitchFamily="34" charset="0"/>
              <a:buChar char="•"/>
            </a:pPr>
            <a:r>
              <a:rPr lang="fr-FR" dirty="0"/>
              <a:t>On considère que si l’utilisateur rentre le nom ‘</a:t>
            </a:r>
            <a:r>
              <a:rPr lang="fr-FR" dirty="0" err="1"/>
              <a:t>admin</a:t>
            </a:r>
            <a:r>
              <a:rPr lang="fr-FR" dirty="0"/>
              <a:t>’ et le mot de passe ‘</a:t>
            </a:r>
            <a:r>
              <a:rPr lang="fr-FR" dirty="0" err="1"/>
              <a:t>admin</a:t>
            </a:r>
            <a:r>
              <a:rPr lang="fr-FR" dirty="0"/>
              <a:t>’ il est connecté, Si le mot de passe ou le login est incorrect renvoyer un message d’erreur.</a:t>
            </a:r>
          </a:p>
          <a:p>
            <a:pPr>
              <a:buFont typeface="Arial" pitchFamily="34" charset="0"/>
              <a:buChar char="•"/>
            </a:pPr>
            <a:r>
              <a:rPr lang="fr-FR" dirty="0"/>
              <a:t>Dès que l’utilisateur est connecté il est renvoyé vers une nouvelle page info.php. qui contient les infos suivantes (le login et le mot de passe du visiteur) La page info.php contient un lien « déconnecter » pour se déconnecter. Un clic sur « déconnecter » renvoie vers le formulaire de connexion.</a:t>
            </a:r>
          </a:p>
          <a:p>
            <a:pPr>
              <a:buFont typeface="Arial" pitchFamily="34" charset="0"/>
              <a:buChar char="•"/>
            </a:pPr>
            <a:r>
              <a:rPr lang="fr-FR" dirty="0"/>
              <a:t>Si l’utilisateur n’est pas connecté il n’a pas le droit la page info.php, il doit être renvoyé vers la page de login (index.php)</a:t>
            </a:r>
          </a:p>
          <a:p>
            <a:r>
              <a:rPr lang="fr-FR" dirty="0"/>
              <a:t>.</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b="1" dirty="0"/>
              <a:t>Les Bases de données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611560" y="2996952"/>
            <a:ext cx="8229600" cy="576064"/>
          </a:xfrm>
        </p:spPr>
        <p:txBody>
          <a:bodyPr>
            <a:noAutofit/>
          </a:bodyPr>
          <a:lstStyle/>
          <a:p>
            <a:pPr>
              <a:buNone/>
            </a:pPr>
            <a:r>
              <a:rPr lang="fr-FR" sz="2400" dirty="0"/>
              <a:t>    Une base de données permet d'enregistrer des données de façon organisée et hiérarchisée. </a:t>
            </a:r>
            <a:endParaRPr lang="fr-FR" sz="2400" dirty="0">
              <a:solidFill>
                <a:srgbClr val="FF0000"/>
              </a:solidFill>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b="1" dirty="0"/>
              <a:t>Les bases de données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467544" y="1628800"/>
            <a:ext cx="8229600" cy="3384376"/>
          </a:xfrm>
        </p:spPr>
        <p:txBody>
          <a:bodyPr>
            <a:noAutofit/>
          </a:bodyPr>
          <a:lstStyle/>
          <a:p>
            <a:r>
              <a:rPr lang="fr-FR" sz="2400" dirty="0"/>
              <a:t>Une base de données permet d'enregistrer des données de façon organisée et hiérarchisée.</a:t>
            </a:r>
          </a:p>
          <a:p>
            <a:r>
              <a:rPr lang="fr-FR" sz="2400" dirty="0"/>
              <a:t>Nous allons utilisée </a:t>
            </a:r>
            <a:r>
              <a:rPr lang="fr-FR" sz="2400" dirty="0" err="1"/>
              <a:t>mysql</a:t>
            </a:r>
            <a:r>
              <a:rPr lang="fr-FR" sz="2400" dirty="0"/>
              <a:t> comme système de gestion de base de données.</a:t>
            </a:r>
          </a:p>
          <a:p>
            <a:r>
              <a:rPr lang="fr-FR" sz="2400" dirty="0"/>
              <a:t>Nous allons communiquer avec le SGBD par le langage SQL</a:t>
            </a:r>
          </a:p>
          <a:p>
            <a:pPr lvl="1"/>
            <a:r>
              <a:rPr lang="fr-FR" sz="2200" dirty="0"/>
              <a:t>Exemple d’une commande SQL: </a:t>
            </a:r>
          </a:p>
          <a:p>
            <a:pPr lvl="1">
              <a:buNone/>
            </a:pPr>
            <a:r>
              <a:rPr lang="en-US" sz="2000" dirty="0">
                <a:solidFill>
                  <a:srgbClr val="0070C0"/>
                </a:solidFill>
              </a:rPr>
              <a:t>    SELECT id, auteur, message, </a:t>
            </a:r>
            <a:r>
              <a:rPr lang="en-US" sz="2000" dirty="0" err="1">
                <a:solidFill>
                  <a:srgbClr val="0070C0"/>
                </a:solidFill>
              </a:rPr>
              <a:t>datemsg</a:t>
            </a:r>
            <a:r>
              <a:rPr lang="en-US" sz="2000" dirty="0">
                <a:solidFill>
                  <a:srgbClr val="0070C0"/>
                </a:solidFill>
              </a:rPr>
              <a:t> FROM </a:t>
            </a:r>
            <a:r>
              <a:rPr lang="en-US" sz="2000" dirty="0" err="1">
                <a:solidFill>
                  <a:srgbClr val="0070C0"/>
                </a:solidFill>
              </a:rPr>
              <a:t>livreor</a:t>
            </a:r>
            <a:r>
              <a:rPr lang="en-US" sz="2000" dirty="0">
                <a:solidFill>
                  <a:srgbClr val="0070C0"/>
                </a:solidFill>
              </a:rPr>
              <a:t> ORDER BY </a:t>
            </a:r>
            <a:r>
              <a:rPr lang="en-US" sz="2000" dirty="0" err="1">
                <a:solidFill>
                  <a:srgbClr val="0070C0"/>
                </a:solidFill>
              </a:rPr>
              <a:t>datemsg</a:t>
            </a:r>
            <a:r>
              <a:rPr lang="en-US" sz="2000" dirty="0">
                <a:solidFill>
                  <a:srgbClr val="0070C0"/>
                </a:solidFill>
              </a:rPr>
              <a:t> DESC</a:t>
            </a:r>
            <a:endParaRPr lang="fr-FR" sz="2000" dirty="0">
              <a:solidFill>
                <a:srgbClr val="0070C0"/>
              </a:solidFill>
            </a:endParaRPr>
          </a:p>
          <a:p>
            <a:pPr>
              <a:buNone/>
            </a:pPr>
            <a:endParaRPr lang="fr-FR" sz="2400" dirty="0"/>
          </a:p>
          <a:p>
            <a:pPr>
              <a:buNone/>
            </a:pPr>
            <a:r>
              <a:rPr lang="fr-FR" sz="2400" dirty="0"/>
              <a:t> </a:t>
            </a:r>
            <a:endParaRPr lang="fr-FR" sz="2400" dirty="0">
              <a:solidFill>
                <a:srgbClr val="FF0000"/>
              </a:solidFill>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b="1" dirty="0"/>
              <a:t>Les bases de données</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395536" y="1268760"/>
            <a:ext cx="8229600" cy="3384376"/>
          </a:xfrm>
        </p:spPr>
        <p:txBody>
          <a:bodyPr>
            <a:noAutofit/>
          </a:bodyPr>
          <a:lstStyle/>
          <a:p>
            <a:r>
              <a:rPr lang="fr-FR" sz="2400" dirty="0"/>
              <a:t>PHP  sert comme interfaçage avec le SGBD</a:t>
            </a:r>
          </a:p>
          <a:p>
            <a:endParaRPr lang="fr-FR" sz="2400" dirty="0"/>
          </a:p>
          <a:p>
            <a:pPr>
              <a:buNone/>
            </a:pPr>
            <a:r>
              <a:rPr lang="fr-FR" sz="2400" dirty="0"/>
              <a:t> </a:t>
            </a:r>
            <a:endParaRPr lang="fr-FR" sz="2400" dirty="0">
              <a:solidFill>
                <a:srgbClr val="FF0000"/>
              </a:solidFill>
            </a:endParaRPr>
          </a:p>
        </p:txBody>
      </p:sp>
      <p:pic>
        <p:nvPicPr>
          <p:cNvPr id="8" name="Image 7" descr="schema2.gif"/>
          <p:cNvPicPr>
            <a:picLocks noChangeAspect="1"/>
          </p:cNvPicPr>
          <p:nvPr/>
        </p:nvPicPr>
        <p:blipFill>
          <a:blip r:embed="rId4" cstate="print"/>
          <a:stretch>
            <a:fillRect/>
          </a:stretch>
        </p:blipFill>
        <p:spPr>
          <a:xfrm>
            <a:off x="2699792" y="2213952"/>
            <a:ext cx="3429000" cy="4023360"/>
          </a:xfrm>
          <a:prstGeom prst="rect">
            <a:avLst/>
          </a:prstGeom>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260648"/>
            <a:ext cx="8229600" cy="1066800"/>
          </a:xfrm>
        </p:spPr>
        <p:txBody>
          <a:bodyPr>
            <a:normAutofit/>
          </a:bodyPr>
          <a:lstStyle/>
          <a:p>
            <a:r>
              <a:rPr lang="fr-FR" sz="2800" b="1" dirty="0"/>
              <a:t>Les bases de données : PHPMYADMIN</a:t>
            </a:r>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395536" y="2276872"/>
            <a:ext cx="8229600" cy="3384376"/>
          </a:xfrm>
        </p:spPr>
        <p:txBody>
          <a:bodyPr>
            <a:noAutofit/>
          </a:bodyPr>
          <a:lstStyle/>
          <a:p>
            <a:r>
              <a:rPr lang="fr-FR" sz="2400" dirty="0"/>
              <a:t>Un programme qui nous permet de manipuler une base de données MySQL.</a:t>
            </a:r>
          </a:p>
          <a:p>
            <a:r>
              <a:rPr lang="fr-FR" sz="2400" dirty="0" err="1"/>
              <a:t>phpMyAdmin</a:t>
            </a:r>
            <a:r>
              <a:rPr lang="fr-FR" sz="2400" dirty="0"/>
              <a:t> est livré avec WAMP</a:t>
            </a:r>
            <a:endParaRPr lang="fr-FR" sz="2400" dirty="0">
              <a:solidFill>
                <a:srgbClr val="FF0000"/>
              </a:solidFill>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706016"/>
            <a:ext cx="8229600" cy="1066800"/>
          </a:xfrm>
        </p:spPr>
        <p:txBody>
          <a:bodyPr>
            <a:normAutofit fontScale="90000"/>
          </a:bodyPr>
          <a:lstStyle/>
          <a:p>
            <a:r>
              <a:rPr lang="fr-FR" sz="2800" b="1" dirty="0"/>
              <a:t>Les bases de données : Connexion</a:t>
            </a:r>
            <a:r>
              <a:rPr lang="fr-FR" sz="2800" dirty="0"/>
              <a:t> à la base de données en PHP</a:t>
            </a:r>
            <a:br>
              <a:rPr lang="fr-FR" sz="2800" dirty="0"/>
            </a:br>
            <a:endParaRPr lang="fr-FR" sz="2800" cap="all"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395536" y="1772816"/>
            <a:ext cx="8229600" cy="3384376"/>
          </a:xfrm>
        </p:spPr>
        <p:txBody>
          <a:bodyPr>
            <a:noAutofit/>
          </a:bodyPr>
          <a:lstStyle/>
          <a:p>
            <a:r>
              <a:rPr lang="fr-FR" sz="2000" dirty="0"/>
              <a:t>L'extension PDO : c'est un outil complet qui permet d'accéder à n'importe quel type de base de données.</a:t>
            </a:r>
          </a:p>
          <a:p>
            <a:r>
              <a:rPr lang="fr-FR" sz="2000" dirty="0"/>
              <a:t>Activer PDO</a:t>
            </a:r>
          </a:p>
          <a:p>
            <a:r>
              <a:rPr lang="fr-FR" sz="2000" dirty="0"/>
              <a:t>Se connecter à MySQL avec PDO</a:t>
            </a:r>
          </a:p>
          <a:p>
            <a:pPr>
              <a:buNone/>
            </a:pPr>
            <a:r>
              <a:rPr lang="fr-FR" sz="2000" dirty="0">
                <a:solidFill>
                  <a:srgbClr val="0070C0"/>
                </a:solidFill>
              </a:rPr>
              <a:t>&lt;?</a:t>
            </a:r>
            <a:r>
              <a:rPr lang="fr-FR" sz="2000" dirty="0" err="1">
                <a:solidFill>
                  <a:srgbClr val="0070C0"/>
                </a:solidFill>
              </a:rPr>
              <a:t>php</a:t>
            </a:r>
            <a:endParaRPr lang="fr-FR" sz="2000" dirty="0">
              <a:solidFill>
                <a:srgbClr val="0070C0"/>
              </a:solidFill>
            </a:endParaRPr>
          </a:p>
          <a:p>
            <a:pPr>
              <a:buNone/>
            </a:pPr>
            <a:r>
              <a:rPr lang="fr-FR" sz="2000" dirty="0">
                <a:solidFill>
                  <a:srgbClr val="0070C0"/>
                </a:solidFill>
              </a:rPr>
              <a:t>$</a:t>
            </a:r>
            <a:r>
              <a:rPr lang="fr-FR" sz="2000" dirty="0" err="1">
                <a:solidFill>
                  <a:srgbClr val="0070C0"/>
                </a:solidFill>
              </a:rPr>
              <a:t>bdd</a:t>
            </a:r>
            <a:r>
              <a:rPr lang="fr-FR" sz="2000" dirty="0">
                <a:solidFill>
                  <a:srgbClr val="0070C0"/>
                </a:solidFill>
              </a:rPr>
              <a:t> = new PDO('</a:t>
            </a:r>
            <a:r>
              <a:rPr lang="fr-FR" sz="2000" dirty="0" err="1">
                <a:solidFill>
                  <a:srgbClr val="0070C0"/>
                </a:solidFill>
              </a:rPr>
              <a:t>mysql:host</a:t>
            </a:r>
            <a:r>
              <a:rPr lang="fr-FR" sz="2000" dirty="0">
                <a:solidFill>
                  <a:srgbClr val="0070C0"/>
                </a:solidFill>
              </a:rPr>
              <a:t>=</a:t>
            </a:r>
            <a:r>
              <a:rPr lang="fr-FR" sz="2000" dirty="0" err="1">
                <a:solidFill>
                  <a:srgbClr val="0070C0"/>
                </a:solidFill>
              </a:rPr>
              <a:t>localhost;dbname</a:t>
            </a:r>
            <a:r>
              <a:rPr lang="fr-FR" sz="2000" dirty="0">
                <a:solidFill>
                  <a:srgbClr val="0070C0"/>
                </a:solidFill>
              </a:rPr>
              <a:t>=</a:t>
            </a:r>
            <a:r>
              <a:rPr lang="fr-FR" sz="2000" dirty="0" err="1">
                <a:solidFill>
                  <a:srgbClr val="0070C0"/>
                </a:solidFill>
              </a:rPr>
              <a:t>test;charset</a:t>
            </a:r>
            <a:r>
              <a:rPr lang="fr-FR" sz="2000" dirty="0">
                <a:solidFill>
                  <a:srgbClr val="0070C0"/>
                </a:solidFill>
              </a:rPr>
              <a:t>=utf8', '</a:t>
            </a:r>
            <a:r>
              <a:rPr lang="fr-FR" sz="2000" dirty="0" err="1">
                <a:solidFill>
                  <a:srgbClr val="0070C0"/>
                </a:solidFill>
              </a:rPr>
              <a:t>root</a:t>
            </a:r>
            <a:r>
              <a:rPr lang="fr-FR" sz="2000" dirty="0">
                <a:solidFill>
                  <a:srgbClr val="0070C0"/>
                </a:solidFill>
              </a:rPr>
              <a:t>', '');</a:t>
            </a:r>
          </a:p>
          <a:p>
            <a:pPr>
              <a:buNone/>
            </a:pPr>
            <a:r>
              <a:rPr lang="fr-FR" sz="2000" dirty="0">
                <a:solidFill>
                  <a:srgbClr val="0070C0"/>
                </a:solidFill>
              </a:rPr>
              <a:t>?&gt;</a:t>
            </a:r>
          </a:p>
        </p:txBody>
      </p:sp>
      <p:pic>
        <p:nvPicPr>
          <p:cNvPr id="8" name="Image 7" descr="219973.png"/>
          <p:cNvPicPr>
            <a:picLocks noChangeAspect="1"/>
          </p:cNvPicPr>
          <p:nvPr/>
        </p:nvPicPr>
        <p:blipFill>
          <a:blip r:embed="rId4" cstate="print"/>
          <a:stretch>
            <a:fillRect/>
          </a:stretch>
        </p:blipFill>
        <p:spPr>
          <a:xfrm>
            <a:off x="2555776" y="4367070"/>
            <a:ext cx="4029638" cy="2086266"/>
          </a:xfrm>
          <a:prstGeom prst="rect">
            <a:avLst/>
          </a:prstGeom>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706016"/>
            <a:ext cx="8229600" cy="1066800"/>
          </a:xfrm>
        </p:spPr>
        <p:txBody>
          <a:bodyPr>
            <a:normAutofit fontScale="90000"/>
          </a:bodyPr>
          <a:lstStyle/>
          <a:p>
            <a:r>
              <a:rPr lang="fr-FR" sz="2800" b="1" dirty="0"/>
              <a:t>Les bases de données : Connexion</a:t>
            </a:r>
            <a:r>
              <a:rPr lang="fr-FR" sz="2800" dirty="0"/>
              <a:t> à la base de données en PHP</a:t>
            </a:r>
            <a:br>
              <a:rPr lang="fr-FR" sz="2800" dirty="0"/>
            </a:br>
            <a:endParaRPr lang="fr-FR" sz="2800" cap="all"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395536" y="1772816"/>
            <a:ext cx="8229600" cy="3384376"/>
          </a:xfrm>
        </p:spPr>
        <p:txBody>
          <a:bodyPr>
            <a:noAutofit/>
          </a:bodyPr>
          <a:lstStyle/>
          <a:p>
            <a:pPr>
              <a:buNone/>
            </a:pPr>
            <a:r>
              <a:rPr lang="fr-FR" sz="2000" dirty="0"/>
              <a:t>Tester la présence d’erreur:</a:t>
            </a:r>
          </a:p>
          <a:p>
            <a:pPr>
              <a:buNone/>
            </a:pPr>
            <a:endParaRPr lang="fr-FR" sz="1800" dirty="0">
              <a:solidFill>
                <a:srgbClr val="0070C0"/>
              </a:solidFill>
            </a:endParaRPr>
          </a:p>
          <a:p>
            <a:pPr>
              <a:buNone/>
            </a:pPr>
            <a:r>
              <a:rPr lang="fr-FR" sz="1800" dirty="0">
                <a:solidFill>
                  <a:srgbClr val="0070C0"/>
                </a:solidFill>
              </a:rPr>
              <a:t>&lt;?</a:t>
            </a:r>
            <a:r>
              <a:rPr lang="fr-FR" sz="1800" dirty="0" err="1">
                <a:solidFill>
                  <a:srgbClr val="0070C0"/>
                </a:solidFill>
              </a:rPr>
              <a:t>php</a:t>
            </a:r>
            <a:endParaRPr lang="fr-FR" sz="1800" dirty="0">
              <a:solidFill>
                <a:srgbClr val="0070C0"/>
              </a:solidFill>
            </a:endParaRPr>
          </a:p>
          <a:p>
            <a:pPr>
              <a:buNone/>
            </a:pPr>
            <a:r>
              <a:rPr lang="fr-FR" sz="1800" dirty="0" err="1">
                <a:solidFill>
                  <a:srgbClr val="0070C0"/>
                </a:solidFill>
              </a:rPr>
              <a:t>Try</a:t>
            </a:r>
            <a:endParaRPr lang="fr-FR" sz="1800" dirty="0">
              <a:solidFill>
                <a:srgbClr val="0070C0"/>
              </a:solidFill>
            </a:endParaRPr>
          </a:p>
          <a:p>
            <a:pPr>
              <a:buNone/>
            </a:pPr>
            <a:r>
              <a:rPr lang="fr-FR" sz="1800" dirty="0">
                <a:solidFill>
                  <a:srgbClr val="0070C0"/>
                </a:solidFill>
              </a:rPr>
              <a:t>{</a:t>
            </a:r>
          </a:p>
          <a:p>
            <a:pPr>
              <a:buNone/>
            </a:pPr>
            <a:r>
              <a:rPr lang="fr-FR" sz="1800" dirty="0">
                <a:solidFill>
                  <a:srgbClr val="0070C0"/>
                </a:solidFill>
              </a:rPr>
              <a:t>$</a:t>
            </a:r>
            <a:r>
              <a:rPr lang="fr-FR" sz="1800" dirty="0" err="1">
                <a:solidFill>
                  <a:srgbClr val="0070C0"/>
                </a:solidFill>
              </a:rPr>
              <a:t>bdd</a:t>
            </a:r>
            <a:r>
              <a:rPr lang="fr-FR" sz="1800" dirty="0">
                <a:solidFill>
                  <a:srgbClr val="0070C0"/>
                </a:solidFill>
              </a:rPr>
              <a:t> = new PDO('</a:t>
            </a:r>
            <a:r>
              <a:rPr lang="fr-FR" sz="1800" dirty="0" err="1">
                <a:solidFill>
                  <a:srgbClr val="0070C0"/>
                </a:solidFill>
              </a:rPr>
              <a:t>mysql:host</a:t>
            </a:r>
            <a:r>
              <a:rPr lang="fr-FR" sz="1800" dirty="0">
                <a:solidFill>
                  <a:srgbClr val="0070C0"/>
                </a:solidFill>
              </a:rPr>
              <a:t>=</a:t>
            </a:r>
            <a:r>
              <a:rPr lang="fr-FR" sz="1800" dirty="0" err="1">
                <a:solidFill>
                  <a:srgbClr val="0070C0"/>
                </a:solidFill>
              </a:rPr>
              <a:t>localhost;dbname</a:t>
            </a:r>
            <a:r>
              <a:rPr lang="fr-FR" sz="1800" dirty="0">
                <a:solidFill>
                  <a:srgbClr val="0070C0"/>
                </a:solidFill>
              </a:rPr>
              <a:t>=</a:t>
            </a:r>
            <a:r>
              <a:rPr lang="fr-FR" sz="1800" dirty="0" err="1">
                <a:solidFill>
                  <a:srgbClr val="0070C0"/>
                </a:solidFill>
              </a:rPr>
              <a:t>test;charset</a:t>
            </a:r>
            <a:r>
              <a:rPr lang="fr-FR" sz="1800" dirty="0">
                <a:solidFill>
                  <a:srgbClr val="0070C0"/>
                </a:solidFill>
              </a:rPr>
              <a:t>=utf8', '</a:t>
            </a:r>
            <a:r>
              <a:rPr lang="fr-FR" sz="1800" dirty="0" err="1">
                <a:solidFill>
                  <a:srgbClr val="0070C0"/>
                </a:solidFill>
              </a:rPr>
              <a:t>root</a:t>
            </a:r>
            <a:r>
              <a:rPr lang="fr-FR" sz="1800" dirty="0">
                <a:solidFill>
                  <a:srgbClr val="0070C0"/>
                </a:solidFill>
              </a:rPr>
              <a:t>', '');</a:t>
            </a:r>
          </a:p>
          <a:p>
            <a:pPr>
              <a:buNone/>
            </a:pPr>
            <a:r>
              <a:rPr lang="fr-FR" sz="1800" dirty="0">
                <a:solidFill>
                  <a:srgbClr val="0070C0"/>
                </a:solidFill>
              </a:rPr>
              <a:t>}</a:t>
            </a:r>
          </a:p>
          <a:p>
            <a:pPr>
              <a:buNone/>
            </a:pPr>
            <a:r>
              <a:rPr lang="fr-FR" sz="1800" dirty="0">
                <a:solidFill>
                  <a:srgbClr val="0070C0"/>
                </a:solidFill>
              </a:rPr>
              <a:t>catch (Exception $e)</a:t>
            </a:r>
          </a:p>
          <a:p>
            <a:pPr>
              <a:buNone/>
            </a:pPr>
            <a:r>
              <a:rPr lang="fr-FR" sz="1800" dirty="0">
                <a:solidFill>
                  <a:srgbClr val="0070C0"/>
                </a:solidFill>
              </a:rPr>
              <a:t>{</a:t>
            </a:r>
          </a:p>
          <a:p>
            <a:pPr>
              <a:buNone/>
            </a:pPr>
            <a:r>
              <a:rPr lang="fr-FR" sz="1800" dirty="0">
                <a:solidFill>
                  <a:srgbClr val="0070C0"/>
                </a:solidFill>
              </a:rPr>
              <a:t>        die('Erreur : ' . $e-&gt;</a:t>
            </a:r>
            <a:r>
              <a:rPr lang="fr-FR" sz="1800" dirty="0" err="1">
                <a:solidFill>
                  <a:srgbClr val="0070C0"/>
                </a:solidFill>
              </a:rPr>
              <a:t>getMessage</a:t>
            </a:r>
            <a:r>
              <a:rPr lang="fr-FR" sz="1800" dirty="0">
                <a:solidFill>
                  <a:srgbClr val="0070C0"/>
                </a:solidFill>
              </a:rPr>
              <a:t>());</a:t>
            </a:r>
          </a:p>
          <a:p>
            <a:pPr>
              <a:buNone/>
            </a:pPr>
            <a:r>
              <a:rPr lang="fr-FR" sz="1800" dirty="0">
                <a:solidFill>
                  <a:srgbClr val="0070C0"/>
                </a:solidFill>
              </a:rPr>
              <a:t>}</a:t>
            </a:r>
          </a:p>
          <a:p>
            <a:pPr>
              <a:buNone/>
            </a:pPr>
            <a:r>
              <a:rPr lang="fr-FR" sz="1800" dirty="0">
                <a:solidFill>
                  <a:srgbClr val="0070C0"/>
                </a:solidFill>
              </a:rPr>
              <a:t>?&gt;</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706016"/>
            <a:ext cx="8229600" cy="1066800"/>
          </a:xfrm>
        </p:spPr>
        <p:txBody>
          <a:bodyPr>
            <a:normAutofit/>
          </a:bodyPr>
          <a:lstStyle/>
          <a:p>
            <a:r>
              <a:rPr lang="fr-FR" sz="2800" b="1" dirty="0"/>
              <a:t>Les bases de données : Récupérer les données</a:t>
            </a:r>
            <a:r>
              <a:rPr lang="fr-FR" sz="2800" dirty="0"/>
              <a:t/>
            </a:r>
            <a:br>
              <a:rPr lang="fr-FR" sz="2800" dirty="0"/>
            </a:br>
            <a:endParaRPr lang="fr-FR" sz="2800" cap="all"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395536" y="1412776"/>
            <a:ext cx="8229600" cy="3384376"/>
          </a:xfrm>
        </p:spPr>
        <p:txBody>
          <a:bodyPr>
            <a:noAutofit/>
          </a:bodyPr>
          <a:lstStyle/>
          <a:p>
            <a:pPr>
              <a:buNone/>
            </a:pPr>
            <a:r>
              <a:rPr lang="fr-FR" sz="1800" dirty="0"/>
              <a:t>On récupère tout le contenu de la table </a:t>
            </a:r>
            <a:r>
              <a:rPr lang="en-US" sz="1800" dirty="0" err="1"/>
              <a:t>utilisateur</a:t>
            </a:r>
            <a:endParaRPr lang="en-US" sz="1800" dirty="0"/>
          </a:p>
          <a:p>
            <a:pPr>
              <a:buNone/>
            </a:pPr>
            <a:r>
              <a:rPr lang="en-US" sz="1800" dirty="0">
                <a:solidFill>
                  <a:srgbClr val="0070C0"/>
                </a:solidFill>
              </a:rPr>
              <a:t>$</a:t>
            </a:r>
            <a:r>
              <a:rPr lang="en-US" sz="1800" dirty="0" err="1">
                <a:solidFill>
                  <a:srgbClr val="0070C0"/>
                </a:solidFill>
              </a:rPr>
              <a:t>reponse</a:t>
            </a:r>
            <a:r>
              <a:rPr lang="en-US" sz="1800" dirty="0">
                <a:solidFill>
                  <a:srgbClr val="0070C0"/>
                </a:solidFill>
              </a:rPr>
              <a:t> = $</a:t>
            </a:r>
            <a:r>
              <a:rPr lang="en-US" sz="1800" dirty="0" err="1">
                <a:solidFill>
                  <a:srgbClr val="0070C0"/>
                </a:solidFill>
              </a:rPr>
              <a:t>bdd</a:t>
            </a:r>
            <a:r>
              <a:rPr lang="en-US" sz="1800" dirty="0">
                <a:solidFill>
                  <a:srgbClr val="0070C0"/>
                </a:solidFill>
              </a:rPr>
              <a:t>-&gt;query('SELECT * FROM </a:t>
            </a:r>
            <a:r>
              <a:rPr lang="en-US" sz="1800" dirty="0" err="1">
                <a:solidFill>
                  <a:srgbClr val="0070C0"/>
                </a:solidFill>
              </a:rPr>
              <a:t>utilisateur</a:t>
            </a:r>
            <a:r>
              <a:rPr lang="en-US" sz="1800" dirty="0">
                <a:solidFill>
                  <a:srgbClr val="0070C0"/>
                </a:solidFill>
              </a:rPr>
              <a:t>');</a:t>
            </a:r>
          </a:p>
          <a:p>
            <a:pPr>
              <a:buNone/>
            </a:pPr>
            <a:endParaRPr lang="en-US" sz="1800" dirty="0">
              <a:solidFill>
                <a:srgbClr val="0070C0"/>
              </a:solidFill>
            </a:endParaRPr>
          </a:p>
          <a:p>
            <a:pPr>
              <a:buNone/>
            </a:pPr>
            <a:r>
              <a:rPr lang="fr-FR" sz="1800" dirty="0"/>
              <a:t>Pour récupérer une ligne</a:t>
            </a:r>
          </a:p>
          <a:p>
            <a:pPr>
              <a:buNone/>
            </a:pPr>
            <a:r>
              <a:rPr lang="fr-FR" sz="1800" dirty="0">
                <a:solidFill>
                  <a:srgbClr val="0070C0"/>
                </a:solidFill>
              </a:rPr>
              <a:t>$</a:t>
            </a:r>
            <a:r>
              <a:rPr lang="fr-FR" sz="1800" dirty="0" err="1">
                <a:solidFill>
                  <a:srgbClr val="0070C0"/>
                </a:solidFill>
              </a:rPr>
              <a:t>donnees</a:t>
            </a:r>
            <a:r>
              <a:rPr lang="fr-FR" sz="1800" dirty="0">
                <a:solidFill>
                  <a:srgbClr val="0070C0"/>
                </a:solidFill>
              </a:rPr>
              <a:t> = $</a:t>
            </a:r>
            <a:r>
              <a:rPr lang="fr-FR" sz="1800" dirty="0" err="1">
                <a:solidFill>
                  <a:srgbClr val="0070C0"/>
                </a:solidFill>
              </a:rPr>
              <a:t>reponse</a:t>
            </a:r>
            <a:r>
              <a:rPr lang="fr-FR" sz="1800" dirty="0">
                <a:solidFill>
                  <a:srgbClr val="0070C0"/>
                </a:solidFill>
              </a:rPr>
              <a:t>-&gt;</a:t>
            </a:r>
            <a:r>
              <a:rPr lang="fr-FR" sz="1800" dirty="0" err="1">
                <a:solidFill>
                  <a:srgbClr val="0070C0"/>
                </a:solidFill>
              </a:rPr>
              <a:t>fetch</a:t>
            </a:r>
            <a:r>
              <a:rPr lang="fr-FR" sz="1800" dirty="0">
                <a:solidFill>
                  <a:srgbClr val="0070C0"/>
                </a:solidFill>
              </a:rPr>
              <a:t>();</a:t>
            </a:r>
          </a:p>
          <a:p>
            <a:pPr>
              <a:buNone/>
            </a:pPr>
            <a:endParaRPr lang="fr-FR" sz="1800" dirty="0">
              <a:solidFill>
                <a:srgbClr val="0070C0"/>
              </a:solidFill>
            </a:endParaRPr>
          </a:p>
          <a:p>
            <a:pPr>
              <a:buNone/>
            </a:pPr>
            <a:r>
              <a:rPr lang="fr-FR" sz="1800" dirty="0"/>
              <a:t>On affiche chaque entrée une à une</a:t>
            </a:r>
          </a:p>
          <a:p>
            <a:pPr>
              <a:buNone/>
            </a:pPr>
            <a:r>
              <a:rPr lang="fr-FR" sz="1800" dirty="0" err="1">
                <a:solidFill>
                  <a:srgbClr val="0070C0"/>
                </a:solidFill>
              </a:rPr>
              <a:t>while</a:t>
            </a:r>
            <a:r>
              <a:rPr lang="fr-FR" sz="1800" dirty="0">
                <a:solidFill>
                  <a:srgbClr val="0070C0"/>
                </a:solidFill>
              </a:rPr>
              <a:t> ($</a:t>
            </a:r>
            <a:r>
              <a:rPr lang="fr-FR" sz="1800" dirty="0" err="1">
                <a:solidFill>
                  <a:srgbClr val="0070C0"/>
                </a:solidFill>
              </a:rPr>
              <a:t>donnees</a:t>
            </a:r>
            <a:r>
              <a:rPr lang="fr-FR" sz="1800" dirty="0">
                <a:solidFill>
                  <a:srgbClr val="0070C0"/>
                </a:solidFill>
              </a:rPr>
              <a:t> = $</a:t>
            </a:r>
            <a:r>
              <a:rPr lang="fr-FR" sz="1800" dirty="0" err="1">
                <a:solidFill>
                  <a:srgbClr val="0070C0"/>
                </a:solidFill>
              </a:rPr>
              <a:t>reponse</a:t>
            </a:r>
            <a:r>
              <a:rPr lang="fr-FR" sz="1800" dirty="0">
                <a:solidFill>
                  <a:srgbClr val="0070C0"/>
                </a:solidFill>
              </a:rPr>
              <a:t>-&gt;</a:t>
            </a:r>
            <a:r>
              <a:rPr lang="fr-FR" sz="1800" dirty="0" err="1">
                <a:solidFill>
                  <a:srgbClr val="0070C0"/>
                </a:solidFill>
              </a:rPr>
              <a:t>fetch</a:t>
            </a:r>
            <a:r>
              <a:rPr lang="fr-FR" sz="1800" dirty="0">
                <a:solidFill>
                  <a:srgbClr val="0070C0"/>
                </a:solidFill>
              </a:rPr>
              <a:t>())</a:t>
            </a:r>
          </a:p>
          <a:p>
            <a:pPr>
              <a:buNone/>
            </a:pPr>
            <a:r>
              <a:rPr lang="fr-FR" sz="1800" dirty="0">
                <a:solidFill>
                  <a:srgbClr val="0070C0"/>
                </a:solidFill>
              </a:rPr>
              <a:t>{</a:t>
            </a:r>
          </a:p>
          <a:p>
            <a:pPr>
              <a:buNone/>
            </a:pPr>
            <a:r>
              <a:rPr lang="fr-FR" sz="1800" dirty="0">
                <a:solidFill>
                  <a:srgbClr val="0070C0"/>
                </a:solidFill>
              </a:rPr>
              <a:t>?&gt;</a:t>
            </a:r>
          </a:p>
          <a:p>
            <a:pPr>
              <a:buNone/>
            </a:pPr>
            <a:r>
              <a:rPr lang="fr-FR" sz="1800" dirty="0">
                <a:solidFill>
                  <a:srgbClr val="0070C0"/>
                </a:solidFill>
              </a:rPr>
              <a:t>&lt;</a:t>
            </a:r>
            <a:r>
              <a:rPr lang="fr-FR" sz="1800" dirty="0" err="1">
                <a:solidFill>
                  <a:srgbClr val="0070C0"/>
                </a:solidFill>
              </a:rPr>
              <a:t>strong</a:t>
            </a:r>
            <a:r>
              <a:rPr lang="fr-FR" sz="1800" dirty="0">
                <a:solidFill>
                  <a:srgbClr val="0070C0"/>
                </a:solidFill>
              </a:rPr>
              <a:t>&gt;nom&lt;/</a:t>
            </a:r>
            <a:r>
              <a:rPr lang="fr-FR" sz="1800" dirty="0" err="1">
                <a:solidFill>
                  <a:srgbClr val="0070C0"/>
                </a:solidFill>
              </a:rPr>
              <a:t>strong</a:t>
            </a:r>
            <a:r>
              <a:rPr lang="fr-FR" sz="1800" dirty="0">
                <a:solidFill>
                  <a:srgbClr val="0070C0"/>
                </a:solidFill>
              </a:rPr>
              <a:t>&gt; : &lt;?</a:t>
            </a:r>
            <a:r>
              <a:rPr lang="fr-FR" sz="1800" dirty="0" err="1">
                <a:solidFill>
                  <a:srgbClr val="0070C0"/>
                </a:solidFill>
              </a:rPr>
              <a:t>php</a:t>
            </a:r>
            <a:r>
              <a:rPr lang="fr-FR" sz="1800" dirty="0">
                <a:solidFill>
                  <a:srgbClr val="0070C0"/>
                </a:solidFill>
              </a:rPr>
              <a:t> </a:t>
            </a:r>
            <a:r>
              <a:rPr lang="fr-FR" sz="1800" dirty="0" err="1">
                <a:solidFill>
                  <a:srgbClr val="0070C0"/>
                </a:solidFill>
              </a:rPr>
              <a:t>echo</a:t>
            </a:r>
            <a:r>
              <a:rPr lang="fr-FR" sz="1800" dirty="0">
                <a:solidFill>
                  <a:srgbClr val="0070C0"/>
                </a:solidFill>
              </a:rPr>
              <a:t> $</a:t>
            </a:r>
            <a:r>
              <a:rPr lang="fr-FR" sz="1800" dirty="0" err="1">
                <a:solidFill>
                  <a:srgbClr val="0070C0"/>
                </a:solidFill>
              </a:rPr>
              <a:t>donnees</a:t>
            </a:r>
            <a:r>
              <a:rPr lang="fr-FR" sz="1800" dirty="0">
                <a:solidFill>
                  <a:srgbClr val="0070C0"/>
                </a:solidFill>
              </a:rPr>
              <a:t>['nom']; ?&gt;&lt;</a:t>
            </a:r>
            <a:r>
              <a:rPr lang="fr-FR" sz="1800" dirty="0" err="1">
                <a:solidFill>
                  <a:srgbClr val="0070C0"/>
                </a:solidFill>
              </a:rPr>
              <a:t>br</a:t>
            </a:r>
            <a:r>
              <a:rPr lang="fr-FR" sz="1800" dirty="0">
                <a:solidFill>
                  <a:srgbClr val="0070C0"/>
                </a:solidFill>
              </a:rPr>
              <a:t> /&gt;</a:t>
            </a:r>
          </a:p>
          <a:p>
            <a:pPr>
              <a:buNone/>
            </a:pPr>
            <a:r>
              <a:rPr lang="fr-FR" sz="1800" dirty="0">
                <a:solidFill>
                  <a:srgbClr val="0070C0"/>
                </a:solidFill>
              </a:rPr>
              <a:t>&lt;?</a:t>
            </a:r>
            <a:r>
              <a:rPr lang="fr-FR" sz="1800" dirty="0" err="1">
                <a:solidFill>
                  <a:srgbClr val="0070C0"/>
                </a:solidFill>
              </a:rPr>
              <a:t>php</a:t>
            </a:r>
            <a:endParaRPr lang="fr-FR" sz="1800" dirty="0">
              <a:solidFill>
                <a:srgbClr val="0070C0"/>
              </a:solidFill>
            </a:endParaRPr>
          </a:p>
          <a:p>
            <a:pPr>
              <a:buNone/>
            </a:pPr>
            <a:r>
              <a:rPr lang="fr-FR" sz="1800" dirty="0">
                <a:solidFill>
                  <a:srgbClr val="0070C0"/>
                </a:solidFill>
              </a:rPr>
              <a:t>}</a:t>
            </a:r>
          </a:p>
          <a:p>
            <a:pPr>
              <a:buNone/>
            </a:pPr>
            <a:r>
              <a:rPr lang="fr-FR" sz="1800" dirty="0">
                <a:solidFill>
                  <a:srgbClr val="0070C0"/>
                </a:solidFill>
              </a:rPr>
              <a:t>$</a:t>
            </a:r>
            <a:r>
              <a:rPr lang="fr-FR" sz="1800" dirty="0" err="1">
                <a:solidFill>
                  <a:srgbClr val="0070C0"/>
                </a:solidFill>
              </a:rPr>
              <a:t>reponse</a:t>
            </a:r>
            <a:r>
              <a:rPr lang="fr-FR" sz="1800" dirty="0">
                <a:solidFill>
                  <a:srgbClr val="0070C0"/>
                </a:solidFill>
              </a:rPr>
              <a:t>-&gt;</a:t>
            </a:r>
            <a:r>
              <a:rPr lang="fr-FR" sz="1800" dirty="0" err="1">
                <a:solidFill>
                  <a:srgbClr val="0070C0"/>
                </a:solidFill>
              </a:rPr>
              <a:t>closeCursor</a:t>
            </a:r>
            <a:r>
              <a:rPr lang="fr-FR" sz="1800" dirty="0">
                <a:solidFill>
                  <a:srgbClr val="0070C0"/>
                </a:solidFill>
              </a:rPr>
              <a:t>(); </a:t>
            </a:r>
            <a:r>
              <a:rPr lang="fr-FR" sz="1800" dirty="0"/>
              <a:t>// Termine le traitement de la requête</a:t>
            </a:r>
          </a:p>
          <a:p>
            <a:pPr>
              <a:buNone/>
            </a:pPr>
            <a:endParaRPr lang="fr-FR" sz="1800" dirty="0">
              <a:solidFill>
                <a:srgbClr val="0070C0"/>
              </a:solidFill>
            </a:endParaRPr>
          </a:p>
          <a:p>
            <a:pPr>
              <a:buNone/>
            </a:pPr>
            <a:r>
              <a:rPr lang="fr-FR" sz="1800" dirty="0">
                <a:solidFill>
                  <a:srgbClr val="0070C0"/>
                </a:solidFill>
              </a:rPr>
              <a:t>?&gt;</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476672"/>
            <a:ext cx="8229600" cy="1066800"/>
          </a:xfrm>
        </p:spPr>
        <p:txBody>
          <a:bodyPr>
            <a:normAutofit/>
          </a:bodyPr>
          <a:lstStyle/>
          <a:p>
            <a:r>
              <a:rPr lang="fr-FR" sz="3200" dirty="0"/>
              <a:t>Les bases de PHP </a:t>
            </a:r>
          </a:p>
        </p:txBody>
      </p:sp>
      <p:sp>
        <p:nvSpPr>
          <p:cNvPr id="2" name="Espace réservé du contenu 1"/>
          <p:cNvSpPr>
            <a:spLocks noGrp="1"/>
          </p:cNvSpPr>
          <p:nvPr>
            <p:ph idx="1"/>
          </p:nvPr>
        </p:nvSpPr>
        <p:spPr>
          <a:xfrm>
            <a:off x="457200" y="1696176"/>
            <a:ext cx="8229600" cy="4325112"/>
          </a:xfrm>
          <a:ln>
            <a:noFill/>
          </a:ln>
        </p:spPr>
        <p:txBody>
          <a:bodyPr>
            <a:normAutofit/>
          </a:bodyPr>
          <a:lstStyle/>
          <a:p>
            <a:r>
              <a:rPr lang="fr-FR" sz="2000" dirty="0"/>
              <a:t>les fichiers contenant des scripts PHP doivent posséder l'extension </a:t>
            </a:r>
            <a:r>
              <a:rPr lang="fr-FR" sz="2000" dirty="0" err="1"/>
              <a:t>php</a:t>
            </a:r>
            <a:endParaRPr lang="fr-FR" sz="2000" dirty="0"/>
          </a:p>
          <a:p>
            <a:r>
              <a:rPr lang="fr-FR" sz="2000" dirty="0" err="1"/>
              <a:t>Integration</a:t>
            </a:r>
            <a:r>
              <a:rPr lang="fr-FR" sz="2000" dirty="0"/>
              <a:t> du code </a:t>
            </a:r>
            <a:r>
              <a:rPr lang="fr-FR" sz="2000" dirty="0" err="1"/>
              <a:t>php</a:t>
            </a:r>
            <a:r>
              <a:rPr lang="fr-FR" sz="2000" dirty="0"/>
              <a:t> </a:t>
            </a:r>
          </a:p>
          <a:p>
            <a:pPr>
              <a:buNone/>
            </a:pPr>
            <a:r>
              <a:rPr lang="fr-FR" sz="1800" i="1" dirty="0"/>
              <a:t>                              «  &lt;?</a:t>
            </a:r>
            <a:r>
              <a:rPr lang="fr-FR" sz="1800" i="1" dirty="0" err="1"/>
              <a:t>php</a:t>
            </a:r>
            <a:r>
              <a:rPr lang="fr-FR" sz="1800" i="1" dirty="0"/>
              <a:t/>
            </a:r>
            <a:br>
              <a:rPr lang="fr-FR" sz="1800" i="1" dirty="0"/>
            </a:br>
            <a:r>
              <a:rPr lang="fr-FR" sz="1800" i="1" dirty="0"/>
              <a:t>                                    </a:t>
            </a:r>
            <a:r>
              <a:rPr lang="fr-FR" sz="1800" i="1" dirty="0" err="1"/>
              <a:t>echo</a:t>
            </a:r>
            <a:r>
              <a:rPr lang="fr-FR" sz="1800" i="1" dirty="0"/>
              <a:t> 'ici il y a du code </a:t>
            </a:r>
            <a:r>
              <a:rPr lang="fr-FR" sz="1800" i="1" dirty="0" err="1"/>
              <a:t>php</a:t>
            </a:r>
            <a:r>
              <a:rPr lang="fr-FR" sz="1800" i="1" dirty="0"/>
              <a:t> ...';</a:t>
            </a:r>
            <a:br>
              <a:rPr lang="fr-FR" sz="1800" i="1" dirty="0"/>
            </a:br>
            <a:r>
              <a:rPr lang="fr-FR" sz="1800" i="1" dirty="0"/>
              <a:t>                            ?&gt; »</a:t>
            </a:r>
          </a:p>
          <a:p>
            <a:r>
              <a:rPr lang="fr-FR" sz="2000" dirty="0"/>
              <a:t>Un fichier *.php peut ne pas contenir de code PHP mais uniquement des balises HTML, cela ne pose aucun problème.</a:t>
            </a:r>
          </a:p>
          <a:p>
            <a:r>
              <a:rPr lang="fr-FR" sz="2000" dirty="0"/>
              <a:t>Un fichier *.html peut contenir du code PHP, il ne sera pas interprété sauf si c'est spécifié dans le fichier de configuration php.ini</a:t>
            </a:r>
          </a:p>
          <a:p>
            <a:r>
              <a:rPr lang="fr-FR" sz="2000" dirty="0"/>
              <a:t>Chaque instruction de code </a:t>
            </a:r>
            <a:r>
              <a:rPr lang="fr-FR" sz="2000" dirty="0" err="1"/>
              <a:t>php</a:t>
            </a:r>
            <a:r>
              <a:rPr lang="fr-FR" sz="2000" dirty="0"/>
              <a:t> doit être terminée par un point virgule</a:t>
            </a:r>
          </a:p>
          <a:p>
            <a:endParaRPr lang="fr-FR" sz="2000" dirty="0"/>
          </a:p>
          <a:p>
            <a:pPr>
              <a:buNone/>
            </a:pPr>
            <a:endParaRPr lang="fr-FR" sz="1800" b="1" i="1" dirty="0"/>
          </a:p>
        </p:txBody>
      </p:sp>
      <p:grpSp>
        <p:nvGrpSpPr>
          <p:cNvPr id="4"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706016"/>
            <a:ext cx="8229600" cy="1066800"/>
          </a:xfrm>
        </p:spPr>
        <p:txBody>
          <a:bodyPr>
            <a:normAutofit/>
          </a:bodyPr>
          <a:lstStyle/>
          <a:p>
            <a:r>
              <a:rPr lang="fr-FR" sz="2800" b="1" dirty="0"/>
              <a:t>Les bases de données : Ecrire les données</a:t>
            </a:r>
            <a:r>
              <a:rPr lang="fr-FR" sz="2800" dirty="0"/>
              <a:t/>
            </a:r>
            <a:br>
              <a:rPr lang="fr-FR" sz="2800" dirty="0"/>
            </a:br>
            <a:endParaRPr lang="fr-FR" sz="2800" cap="all"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806896" y="1412776"/>
            <a:ext cx="8229600" cy="3384376"/>
          </a:xfrm>
        </p:spPr>
        <p:txBody>
          <a:bodyPr>
            <a:noAutofit/>
          </a:bodyPr>
          <a:lstStyle/>
          <a:p>
            <a:pPr>
              <a:buNone/>
            </a:pPr>
            <a:r>
              <a:rPr lang="fr-FR" sz="2000" dirty="0"/>
              <a:t>Insert</a:t>
            </a:r>
          </a:p>
          <a:p>
            <a:pPr>
              <a:buNone/>
            </a:pPr>
            <a:endParaRPr lang="fr-FR" sz="1800" dirty="0">
              <a:solidFill>
                <a:srgbClr val="0070C0"/>
              </a:solidFill>
            </a:endParaRPr>
          </a:p>
          <a:p>
            <a:pPr>
              <a:buNone/>
            </a:pPr>
            <a:r>
              <a:rPr lang="fr-FR" sz="1800" dirty="0">
                <a:solidFill>
                  <a:srgbClr val="0070C0"/>
                </a:solidFill>
              </a:rPr>
              <a:t>&lt;?</a:t>
            </a:r>
            <a:r>
              <a:rPr lang="fr-FR" sz="1800" dirty="0" err="1">
                <a:solidFill>
                  <a:srgbClr val="0070C0"/>
                </a:solidFill>
              </a:rPr>
              <a:t>php</a:t>
            </a:r>
            <a:endParaRPr lang="fr-FR" sz="1800" dirty="0">
              <a:solidFill>
                <a:srgbClr val="0070C0"/>
              </a:solidFill>
            </a:endParaRPr>
          </a:p>
          <a:p>
            <a:pPr>
              <a:buNone/>
            </a:pPr>
            <a:r>
              <a:rPr lang="fr-FR" sz="1800" dirty="0">
                <a:solidFill>
                  <a:srgbClr val="0070C0"/>
                </a:solidFill>
              </a:rPr>
              <a:t>$</a:t>
            </a:r>
            <a:r>
              <a:rPr lang="fr-FR" sz="1800" dirty="0" err="1">
                <a:solidFill>
                  <a:srgbClr val="0070C0"/>
                </a:solidFill>
              </a:rPr>
              <a:t>req</a:t>
            </a:r>
            <a:r>
              <a:rPr lang="fr-FR" sz="1800" dirty="0">
                <a:solidFill>
                  <a:srgbClr val="0070C0"/>
                </a:solidFill>
              </a:rPr>
              <a:t> = $</a:t>
            </a:r>
            <a:r>
              <a:rPr lang="fr-FR" sz="1800" dirty="0" err="1">
                <a:solidFill>
                  <a:srgbClr val="0070C0"/>
                </a:solidFill>
              </a:rPr>
              <a:t>bdd</a:t>
            </a:r>
            <a:r>
              <a:rPr lang="fr-FR" sz="1800" dirty="0">
                <a:solidFill>
                  <a:srgbClr val="0070C0"/>
                </a:solidFill>
              </a:rPr>
              <a:t>-&gt;</a:t>
            </a:r>
            <a:r>
              <a:rPr lang="fr-FR" sz="1800" dirty="0" err="1">
                <a:solidFill>
                  <a:srgbClr val="0070C0"/>
                </a:solidFill>
              </a:rPr>
              <a:t>prepare</a:t>
            </a:r>
            <a:r>
              <a:rPr lang="fr-FR" sz="1800" dirty="0">
                <a:solidFill>
                  <a:srgbClr val="0070C0"/>
                </a:solidFill>
              </a:rPr>
              <a:t>('INSERT INTO utilisateur(nom, </a:t>
            </a:r>
            <a:r>
              <a:rPr lang="fr-FR" sz="1800" dirty="0" err="1">
                <a:solidFill>
                  <a:srgbClr val="0070C0"/>
                </a:solidFill>
              </a:rPr>
              <a:t>prenom</a:t>
            </a:r>
            <a:r>
              <a:rPr lang="fr-FR" sz="1800" dirty="0">
                <a:solidFill>
                  <a:srgbClr val="0070C0"/>
                </a:solidFill>
              </a:rPr>
              <a:t>, adresse, tel) VALUES(:nom, :</a:t>
            </a:r>
            <a:r>
              <a:rPr lang="fr-FR" sz="1800" dirty="0" err="1">
                <a:solidFill>
                  <a:srgbClr val="0070C0"/>
                </a:solidFill>
              </a:rPr>
              <a:t>prenom</a:t>
            </a:r>
            <a:r>
              <a:rPr lang="fr-FR" sz="1800" dirty="0">
                <a:solidFill>
                  <a:srgbClr val="0070C0"/>
                </a:solidFill>
              </a:rPr>
              <a:t>, :adresse, :tel)');</a:t>
            </a:r>
          </a:p>
          <a:p>
            <a:pPr>
              <a:buNone/>
            </a:pPr>
            <a:r>
              <a:rPr lang="fr-FR" sz="1800" dirty="0">
                <a:solidFill>
                  <a:srgbClr val="0070C0"/>
                </a:solidFill>
              </a:rPr>
              <a:t>$</a:t>
            </a:r>
            <a:r>
              <a:rPr lang="fr-FR" sz="1800" dirty="0" err="1">
                <a:solidFill>
                  <a:srgbClr val="0070C0"/>
                </a:solidFill>
              </a:rPr>
              <a:t>req</a:t>
            </a:r>
            <a:r>
              <a:rPr lang="fr-FR" sz="1800" dirty="0">
                <a:solidFill>
                  <a:srgbClr val="0070C0"/>
                </a:solidFill>
              </a:rPr>
              <a:t>-&gt;</a:t>
            </a:r>
            <a:r>
              <a:rPr lang="fr-FR" sz="1800" dirty="0" err="1">
                <a:solidFill>
                  <a:srgbClr val="0070C0"/>
                </a:solidFill>
              </a:rPr>
              <a:t>execute</a:t>
            </a:r>
            <a:r>
              <a:rPr lang="fr-FR" sz="1800" dirty="0">
                <a:solidFill>
                  <a:srgbClr val="0070C0"/>
                </a:solidFill>
              </a:rPr>
              <a:t>(</a:t>
            </a:r>
            <a:r>
              <a:rPr lang="fr-FR" sz="1800" dirty="0" err="1">
                <a:solidFill>
                  <a:srgbClr val="0070C0"/>
                </a:solidFill>
              </a:rPr>
              <a:t>array</a:t>
            </a:r>
            <a:r>
              <a:rPr lang="fr-FR" sz="1800" dirty="0">
                <a:solidFill>
                  <a:srgbClr val="0070C0"/>
                </a:solidFill>
              </a:rPr>
              <a:t>(</a:t>
            </a:r>
          </a:p>
          <a:p>
            <a:pPr>
              <a:buNone/>
            </a:pPr>
            <a:r>
              <a:rPr lang="fr-FR" sz="1800" dirty="0">
                <a:solidFill>
                  <a:srgbClr val="0070C0"/>
                </a:solidFill>
              </a:rPr>
              <a:t>	‘:nom' =&gt; $nom,</a:t>
            </a:r>
          </a:p>
          <a:p>
            <a:pPr>
              <a:buNone/>
            </a:pPr>
            <a:r>
              <a:rPr lang="fr-FR" sz="1800" dirty="0">
                <a:solidFill>
                  <a:srgbClr val="0070C0"/>
                </a:solidFill>
              </a:rPr>
              <a:t>	‘:</a:t>
            </a:r>
            <a:r>
              <a:rPr lang="fr-FR" sz="1800" dirty="0" err="1">
                <a:solidFill>
                  <a:srgbClr val="0070C0"/>
                </a:solidFill>
              </a:rPr>
              <a:t>prenom</a:t>
            </a:r>
            <a:r>
              <a:rPr lang="fr-FR" sz="1800" dirty="0">
                <a:solidFill>
                  <a:srgbClr val="0070C0"/>
                </a:solidFill>
              </a:rPr>
              <a:t>' =&gt; $</a:t>
            </a:r>
            <a:r>
              <a:rPr lang="fr-FR" sz="1800" dirty="0" err="1">
                <a:solidFill>
                  <a:srgbClr val="0070C0"/>
                </a:solidFill>
              </a:rPr>
              <a:t>prenom</a:t>
            </a:r>
            <a:r>
              <a:rPr lang="fr-FR" sz="1800" dirty="0">
                <a:solidFill>
                  <a:srgbClr val="0070C0"/>
                </a:solidFill>
              </a:rPr>
              <a:t>,</a:t>
            </a:r>
          </a:p>
          <a:p>
            <a:pPr>
              <a:buNone/>
            </a:pPr>
            <a:r>
              <a:rPr lang="fr-FR" sz="1800" dirty="0">
                <a:solidFill>
                  <a:srgbClr val="0070C0"/>
                </a:solidFill>
              </a:rPr>
              <a:t>	‘:adresse' =&gt; $adresse,</a:t>
            </a:r>
          </a:p>
          <a:p>
            <a:pPr>
              <a:buNone/>
            </a:pPr>
            <a:r>
              <a:rPr lang="fr-FR" sz="1800" dirty="0">
                <a:solidFill>
                  <a:srgbClr val="0070C0"/>
                </a:solidFill>
              </a:rPr>
              <a:t>	‘:tel' =&gt; $tel,</a:t>
            </a:r>
          </a:p>
          <a:p>
            <a:pPr>
              <a:buNone/>
            </a:pPr>
            <a:r>
              <a:rPr lang="fr-FR" sz="1800" dirty="0">
                <a:solidFill>
                  <a:srgbClr val="0070C0"/>
                </a:solidFill>
              </a:rPr>
              <a:t>	));</a:t>
            </a:r>
          </a:p>
          <a:p>
            <a:pPr>
              <a:buNone/>
            </a:pPr>
            <a:endParaRPr lang="fr-FR" sz="1800" dirty="0">
              <a:solidFill>
                <a:srgbClr val="0070C0"/>
              </a:solidFill>
            </a:endParaRPr>
          </a:p>
          <a:p>
            <a:pPr>
              <a:buNone/>
            </a:pPr>
            <a:r>
              <a:rPr lang="fr-FR" sz="1800" dirty="0" err="1">
                <a:solidFill>
                  <a:srgbClr val="0070C0"/>
                </a:solidFill>
              </a:rPr>
              <a:t>echo</a:t>
            </a:r>
            <a:r>
              <a:rPr lang="fr-FR" sz="1800" dirty="0">
                <a:solidFill>
                  <a:srgbClr val="0070C0"/>
                </a:solidFill>
              </a:rPr>
              <a:t> 'L’utilisateur a bien été ajouté !';</a:t>
            </a:r>
          </a:p>
          <a:p>
            <a:pPr>
              <a:buNone/>
            </a:pPr>
            <a:r>
              <a:rPr lang="fr-FR" sz="1800" dirty="0">
                <a:solidFill>
                  <a:srgbClr val="0070C0"/>
                </a:solidFill>
              </a:rPr>
              <a:t>?&gt;</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706016"/>
            <a:ext cx="8229600" cy="1066800"/>
          </a:xfrm>
        </p:spPr>
        <p:txBody>
          <a:bodyPr>
            <a:normAutofit/>
          </a:bodyPr>
          <a:lstStyle/>
          <a:p>
            <a:r>
              <a:rPr lang="fr-FR" sz="2800" b="1" dirty="0"/>
              <a:t>Les bases de données : Ecrire les données</a:t>
            </a:r>
            <a:r>
              <a:rPr lang="fr-FR" sz="2800" dirty="0"/>
              <a:t/>
            </a:r>
            <a:br>
              <a:rPr lang="fr-FR" sz="2800" dirty="0"/>
            </a:br>
            <a:endParaRPr lang="fr-FR" sz="2800" cap="all"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806896" y="1412776"/>
            <a:ext cx="8229600" cy="3384376"/>
          </a:xfrm>
        </p:spPr>
        <p:txBody>
          <a:bodyPr>
            <a:noAutofit/>
          </a:bodyPr>
          <a:lstStyle/>
          <a:p>
            <a:pPr>
              <a:buNone/>
            </a:pPr>
            <a:r>
              <a:rPr lang="fr-FR" sz="2000" dirty="0"/>
              <a:t>Update</a:t>
            </a:r>
          </a:p>
          <a:p>
            <a:pPr>
              <a:buNone/>
            </a:pPr>
            <a:endParaRPr lang="fr-FR" sz="1800" dirty="0">
              <a:solidFill>
                <a:srgbClr val="0070C0"/>
              </a:solidFill>
            </a:endParaRPr>
          </a:p>
          <a:p>
            <a:pPr>
              <a:buNone/>
            </a:pPr>
            <a:r>
              <a:rPr lang="fr-FR" sz="1800" dirty="0">
                <a:solidFill>
                  <a:srgbClr val="0070C0"/>
                </a:solidFill>
              </a:rPr>
              <a:t>&lt;?</a:t>
            </a:r>
            <a:r>
              <a:rPr lang="fr-FR" sz="1800" dirty="0" err="1">
                <a:solidFill>
                  <a:srgbClr val="0070C0"/>
                </a:solidFill>
              </a:rPr>
              <a:t>php</a:t>
            </a:r>
            <a:endParaRPr lang="fr-FR" sz="1800" dirty="0">
              <a:solidFill>
                <a:srgbClr val="0070C0"/>
              </a:solidFill>
            </a:endParaRPr>
          </a:p>
          <a:p>
            <a:pPr>
              <a:buNone/>
            </a:pPr>
            <a:r>
              <a:rPr lang="fr-FR" sz="1800" dirty="0">
                <a:solidFill>
                  <a:srgbClr val="0070C0"/>
                </a:solidFill>
              </a:rPr>
              <a:t>$</a:t>
            </a:r>
            <a:r>
              <a:rPr lang="fr-FR" sz="1800" dirty="0" err="1">
                <a:solidFill>
                  <a:srgbClr val="0070C0"/>
                </a:solidFill>
              </a:rPr>
              <a:t>req</a:t>
            </a:r>
            <a:r>
              <a:rPr lang="fr-FR" sz="1800" dirty="0">
                <a:solidFill>
                  <a:srgbClr val="0070C0"/>
                </a:solidFill>
              </a:rPr>
              <a:t> = $</a:t>
            </a:r>
            <a:r>
              <a:rPr lang="fr-FR" sz="1800" dirty="0" err="1">
                <a:solidFill>
                  <a:srgbClr val="0070C0"/>
                </a:solidFill>
              </a:rPr>
              <a:t>bdd</a:t>
            </a:r>
            <a:r>
              <a:rPr lang="fr-FR" sz="1800" dirty="0">
                <a:solidFill>
                  <a:srgbClr val="0070C0"/>
                </a:solidFill>
              </a:rPr>
              <a:t>-&gt;</a:t>
            </a:r>
            <a:r>
              <a:rPr lang="fr-FR" sz="1800" dirty="0" err="1">
                <a:solidFill>
                  <a:srgbClr val="0070C0"/>
                </a:solidFill>
              </a:rPr>
              <a:t>prepare</a:t>
            </a:r>
            <a:r>
              <a:rPr lang="fr-FR" sz="1800" dirty="0">
                <a:solidFill>
                  <a:srgbClr val="0070C0"/>
                </a:solidFill>
              </a:rPr>
              <a:t>('UPDATE utilisateur SET tel= :tel, adresse= :adresse WHERE nom = :nom');</a:t>
            </a:r>
          </a:p>
          <a:p>
            <a:pPr>
              <a:buNone/>
            </a:pPr>
            <a:r>
              <a:rPr lang="fr-FR" sz="1800" dirty="0">
                <a:solidFill>
                  <a:srgbClr val="0070C0"/>
                </a:solidFill>
              </a:rPr>
              <a:t>$</a:t>
            </a:r>
            <a:r>
              <a:rPr lang="fr-FR" sz="1800" dirty="0" err="1">
                <a:solidFill>
                  <a:srgbClr val="0070C0"/>
                </a:solidFill>
              </a:rPr>
              <a:t>req</a:t>
            </a:r>
            <a:r>
              <a:rPr lang="fr-FR" sz="1800" dirty="0">
                <a:solidFill>
                  <a:srgbClr val="0070C0"/>
                </a:solidFill>
              </a:rPr>
              <a:t>-&gt;</a:t>
            </a:r>
            <a:r>
              <a:rPr lang="fr-FR" sz="1800" dirty="0" err="1">
                <a:solidFill>
                  <a:srgbClr val="0070C0"/>
                </a:solidFill>
              </a:rPr>
              <a:t>execute</a:t>
            </a:r>
            <a:r>
              <a:rPr lang="fr-FR" sz="1800" dirty="0">
                <a:solidFill>
                  <a:srgbClr val="0070C0"/>
                </a:solidFill>
              </a:rPr>
              <a:t>(</a:t>
            </a:r>
            <a:r>
              <a:rPr lang="fr-FR" sz="1800" dirty="0" err="1">
                <a:solidFill>
                  <a:srgbClr val="0070C0"/>
                </a:solidFill>
              </a:rPr>
              <a:t>array</a:t>
            </a:r>
            <a:r>
              <a:rPr lang="fr-FR" sz="1800" dirty="0">
                <a:solidFill>
                  <a:srgbClr val="0070C0"/>
                </a:solidFill>
              </a:rPr>
              <a:t>(</a:t>
            </a:r>
          </a:p>
          <a:p>
            <a:pPr>
              <a:buNone/>
            </a:pPr>
            <a:r>
              <a:rPr lang="fr-FR" sz="1800" dirty="0">
                <a:solidFill>
                  <a:srgbClr val="0070C0"/>
                </a:solidFill>
              </a:rPr>
              <a:t>	‘:nom' =&gt; $nom,</a:t>
            </a:r>
          </a:p>
          <a:p>
            <a:pPr>
              <a:buNone/>
            </a:pPr>
            <a:r>
              <a:rPr lang="fr-FR" sz="1800" dirty="0">
                <a:solidFill>
                  <a:srgbClr val="0070C0"/>
                </a:solidFill>
              </a:rPr>
              <a:t>	‘:tel' =&gt; $tel,</a:t>
            </a:r>
          </a:p>
          <a:p>
            <a:pPr>
              <a:buNone/>
            </a:pPr>
            <a:r>
              <a:rPr lang="fr-FR" sz="1800" dirty="0">
                <a:solidFill>
                  <a:srgbClr val="0070C0"/>
                </a:solidFill>
              </a:rPr>
              <a:t>	‘:adresse' =&gt; $adresse</a:t>
            </a:r>
          </a:p>
          <a:p>
            <a:pPr>
              <a:buNone/>
            </a:pPr>
            <a:r>
              <a:rPr lang="fr-FR" sz="1800" dirty="0">
                <a:solidFill>
                  <a:srgbClr val="0070C0"/>
                </a:solidFill>
              </a:rPr>
              <a:t>	));</a:t>
            </a:r>
          </a:p>
          <a:p>
            <a:pPr>
              <a:buNone/>
            </a:pPr>
            <a:r>
              <a:rPr lang="fr-FR" sz="1800" dirty="0">
                <a:solidFill>
                  <a:srgbClr val="0070C0"/>
                </a:solidFill>
              </a:rPr>
              <a:t>?&gt;</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706016"/>
            <a:ext cx="8229600" cy="1066800"/>
          </a:xfrm>
        </p:spPr>
        <p:txBody>
          <a:bodyPr>
            <a:normAutofit/>
          </a:bodyPr>
          <a:lstStyle/>
          <a:p>
            <a:r>
              <a:rPr lang="fr-FR" sz="2800" b="1" dirty="0"/>
              <a:t>Les bases de données : Ecrire les données</a:t>
            </a:r>
            <a:r>
              <a:rPr lang="fr-FR" sz="2800" dirty="0"/>
              <a:t/>
            </a:r>
            <a:br>
              <a:rPr lang="fr-FR" sz="2800" dirty="0"/>
            </a:br>
            <a:endParaRPr lang="fr-FR" sz="2800" cap="all"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539552" y="1916832"/>
            <a:ext cx="8229600" cy="3384376"/>
          </a:xfrm>
        </p:spPr>
        <p:txBody>
          <a:bodyPr>
            <a:noAutofit/>
          </a:bodyPr>
          <a:lstStyle/>
          <a:p>
            <a:pPr>
              <a:buNone/>
            </a:pPr>
            <a:r>
              <a:rPr lang="fr-FR" sz="2000" dirty="0" err="1"/>
              <a:t>Delete</a:t>
            </a:r>
            <a:endParaRPr lang="fr-FR" sz="2000" dirty="0"/>
          </a:p>
          <a:p>
            <a:pPr>
              <a:buNone/>
            </a:pPr>
            <a:endParaRPr lang="fr-FR" sz="1800" dirty="0">
              <a:solidFill>
                <a:srgbClr val="0070C0"/>
              </a:solidFill>
            </a:endParaRPr>
          </a:p>
          <a:p>
            <a:pPr>
              <a:buNone/>
            </a:pPr>
            <a:endParaRPr lang="fr-FR" sz="1800" dirty="0">
              <a:solidFill>
                <a:srgbClr val="0070C0"/>
              </a:solidFill>
            </a:endParaRPr>
          </a:p>
          <a:p>
            <a:pPr>
              <a:buNone/>
            </a:pPr>
            <a:r>
              <a:rPr lang="fr-FR" sz="1800" dirty="0">
                <a:solidFill>
                  <a:srgbClr val="0070C0"/>
                </a:solidFill>
              </a:rPr>
              <a:t>&lt;?</a:t>
            </a:r>
            <a:r>
              <a:rPr lang="fr-FR" sz="1800" dirty="0" err="1">
                <a:solidFill>
                  <a:srgbClr val="0070C0"/>
                </a:solidFill>
              </a:rPr>
              <a:t>php</a:t>
            </a:r>
            <a:endParaRPr lang="fr-FR" sz="1800" dirty="0">
              <a:solidFill>
                <a:srgbClr val="0070C0"/>
              </a:solidFill>
            </a:endParaRPr>
          </a:p>
          <a:p>
            <a:pPr>
              <a:buNone/>
            </a:pPr>
            <a:r>
              <a:rPr lang="fr-FR" sz="1800" dirty="0">
                <a:solidFill>
                  <a:srgbClr val="0070C0"/>
                </a:solidFill>
              </a:rPr>
              <a:t>$</a:t>
            </a:r>
            <a:r>
              <a:rPr lang="fr-FR" sz="1800" dirty="0" err="1">
                <a:solidFill>
                  <a:srgbClr val="0070C0"/>
                </a:solidFill>
              </a:rPr>
              <a:t>req</a:t>
            </a:r>
            <a:r>
              <a:rPr lang="fr-FR" sz="1800" dirty="0">
                <a:solidFill>
                  <a:srgbClr val="0070C0"/>
                </a:solidFill>
              </a:rPr>
              <a:t> = $</a:t>
            </a:r>
            <a:r>
              <a:rPr lang="fr-FR" sz="1800" dirty="0" err="1">
                <a:solidFill>
                  <a:srgbClr val="0070C0"/>
                </a:solidFill>
              </a:rPr>
              <a:t>bdd</a:t>
            </a:r>
            <a:r>
              <a:rPr lang="fr-FR" sz="1800" dirty="0">
                <a:solidFill>
                  <a:srgbClr val="0070C0"/>
                </a:solidFill>
              </a:rPr>
              <a:t>-&gt;</a:t>
            </a:r>
            <a:r>
              <a:rPr lang="fr-FR" sz="1800" dirty="0" err="1">
                <a:solidFill>
                  <a:srgbClr val="0070C0"/>
                </a:solidFill>
              </a:rPr>
              <a:t>prepare</a:t>
            </a:r>
            <a:r>
              <a:rPr lang="fr-FR" sz="1800" dirty="0">
                <a:solidFill>
                  <a:srgbClr val="0070C0"/>
                </a:solidFill>
              </a:rPr>
              <a:t>(</a:t>
            </a:r>
            <a:r>
              <a:rPr lang="en-US" sz="1800" dirty="0">
                <a:solidFill>
                  <a:srgbClr val="0070C0"/>
                </a:solidFill>
              </a:rPr>
              <a:t>DELETE FROM </a:t>
            </a:r>
            <a:r>
              <a:rPr lang="en-US" sz="1800" dirty="0" err="1">
                <a:solidFill>
                  <a:srgbClr val="0070C0"/>
                </a:solidFill>
              </a:rPr>
              <a:t>utilisateur</a:t>
            </a:r>
            <a:r>
              <a:rPr lang="en-US" sz="1800" dirty="0">
                <a:solidFill>
                  <a:srgbClr val="0070C0"/>
                </a:solidFill>
              </a:rPr>
              <a:t> WHERE </a:t>
            </a:r>
            <a:r>
              <a:rPr lang="en-US" sz="1800" dirty="0" err="1">
                <a:solidFill>
                  <a:srgbClr val="0070C0"/>
                </a:solidFill>
              </a:rPr>
              <a:t>prenom</a:t>
            </a:r>
            <a:r>
              <a:rPr lang="en-US" sz="1800" dirty="0">
                <a:solidFill>
                  <a:srgbClr val="0070C0"/>
                </a:solidFill>
              </a:rPr>
              <a:t>= :</a:t>
            </a:r>
            <a:r>
              <a:rPr lang="en-US" sz="1800" dirty="0" err="1">
                <a:solidFill>
                  <a:srgbClr val="0070C0"/>
                </a:solidFill>
              </a:rPr>
              <a:t>prenom</a:t>
            </a:r>
            <a:r>
              <a:rPr lang="fr-FR" sz="1800" dirty="0">
                <a:solidFill>
                  <a:srgbClr val="0070C0"/>
                </a:solidFill>
              </a:rPr>
              <a:t>);</a:t>
            </a:r>
          </a:p>
          <a:p>
            <a:pPr>
              <a:buNone/>
            </a:pPr>
            <a:r>
              <a:rPr lang="fr-FR" sz="1800" dirty="0">
                <a:solidFill>
                  <a:srgbClr val="0070C0"/>
                </a:solidFill>
              </a:rPr>
              <a:t>$</a:t>
            </a:r>
            <a:r>
              <a:rPr lang="fr-FR" sz="1800" dirty="0" err="1">
                <a:solidFill>
                  <a:srgbClr val="0070C0"/>
                </a:solidFill>
              </a:rPr>
              <a:t>req</a:t>
            </a:r>
            <a:r>
              <a:rPr lang="fr-FR" sz="1800" dirty="0">
                <a:solidFill>
                  <a:srgbClr val="0070C0"/>
                </a:solidFill>
              </a:rPr>
              <a:t>-&gt;</a:t>
            </a:r>
            <a:r>
              <a:rPr lang="fr-FR" sz="1800" dirty="0" err="1">
                <a:solidFill>
                  <a:srgbClr val="0070C0"/>
                </a:solidFill>
              </a:rPr>
              <a:t>execute</a:t>
            </a:r>
            <a:r>
              <a:rPr lang="fr-FR" sz="1800" dirty="0">
                <a:solidFill>
                  <a:srgbClr val="0070C0"/>
                </a:solidFill>
              </a:rPr>
              <a:t> (</a:t>
            </a:r>
            <a:r>
              <a:rPr lang="fr-FR" sz="1800" dirty="0" err="1">
                <a:solidFill>
                  <a:srgbClr val="0070C0"/>
                </a:solidFill>
              </a:rPr>
              <a:t>array</a:t>
            </a:r>
            <a:r>
              <a:rPr lang="fr-FR" sz="1800" dirty="0">
                <a:solidFill>
                  <a:srgbClr val="0070C0"/>
                </a:solidFill>
              </a:rPr>
              <a:t>(</a:t>
            </a:r>
          </a:p>
          <a:p>
            <a:pPr>
              <a:buNone/>
            </a:pPr>
            <a:r>
              <a:rPr lang="fr-FR" sz="1800" dirty="0">
                <a:solidFill>
                  <a:srgbClr val="0070C0"/>
                </a:solidFill>
              </a:rPr>
              <a:t>	:</a:t>
            </a:r>
            <a:r>
              <a:rPr lang="fr-FR" sz="1800" dirty="0" err="1">
                <a:solidFill>
                  <a:srgbClr val="0070C0"/>
                </a:solidFill>
              </a:rPr>
              <a:t>prenom</a:t>
            </a:r>
            <a:r>
              <a:rPr lang="fr-FR" sz="1800" dirty="0">
                <a:solidFill>
                  <a:srgbClr val="0070C0"/>
                </a:solidFill>
              </a:rPr>
              <a:t>=‘</a:t>
            </a:r>
            <a:r>
              <a:rPr lang="fr-FR" sz="1800" dirty="0" err="1">
                <a:solidFill>
                  <a:srgbClr val="0070C0"/>
                </a:solidFill>
              </a:rPr>
              <a:t>ali</a:t>
            </a:r>
            <a:r>
              <a:rPr lang="fr-FR" sz="1800" dirty="0">
                <a:solidFill>
                  <a:srgbClr val="0070C0"/>
                </a:solidFill>
              </a:rPr>
              <a:t>’</a:t>
            </a:r>
          </a:p>
          <a:p>
            <a:pPr>
              <a:buNone/>
            </a:pPr>
            <a:r>
              <a:rPr lang="fr-FR" sz="1800" dirty="0">
                <a:solidFill>
                  <a:srgbClr val="0070C0"/>
                </a:solidFill>
              </a:rPr>
              <a:t>	));</a:t>
            </a:r>
          </a:p>
          <a:p>
            <a:pPr>
              <a:buNone/>
            </a:pPr>
            <a:r>
              <a:rPr lang="fr-FR" sz="1800" dirty="0">
                <a:solidFill>
                  <a:srgbClr val="0070C0"/>
                </a:solidFill>
              </a:rPr>
              <a:t>?&gt;</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706016"/>
            <a:ext cx="8229600" cy="1066800"/>
          </a:xfrm>
        </p:spPr>
        <p:txBody>
          <a:bodyPr>
            <a:normAutofit/>
          </a:bodyPr>
          <a:lstStyle/>
          <a:p>
            <a:r>
              <a:rPr lang="fr-FR" sz="2800" b="1" dirty="0"/>
              <a:t>Les bases de données : Exercice 1/2</a:t>
            </a:r>
            <a:endParaRPr lang="fr-FR" sz="2800" cap="all"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539552" y="1916832"/>
            <a:ext cx="8424936" cy="3384376"/>
          </a:xfrm>
        </p:spPr>
        <p:txBody>
          <a:bodyPr>
            <a:noAutofit/>
          </a:bodyPr>
          <a:lstStyle/>
          <a:p>
            <a:pPr>
              <a:buNone/>
            </a:pPr>
            <a:r>
              <a:rPr lang="fr-FR" sz="2000" dirty="0"/>
              <a:t>Nous allons faire un programme permettant la « </a:t>
            </a:r>
            <a:r>
              <a:rPr lang="fr-FR" sz="2000" dirty="0" err="1"/>
              <a:t>crud</a:t>
            </a:r>
            <a:r>
              <a:rPr lang="fr-FR" sz="2000" dirty="0"/>
              <a:t> » sur les factures.</a:t>
            </a:r>
          </a:p>
          <a:p>
            <a:r>
              <a:rPr lang="fr-FR" sz="2000" dirty="0"/>
              <a:t>Créer une base de données nommée « BD1 »</a:t>
            </a:r>
          </a:p>
          <a:p>
            <a:r>
              <a:rPr lang="fr-FR" sz="2000" dirty="0"/>
              <a:t>Ensuite créez une table factures avec les propriétés suivantes : id, référence, date , montant</a:t>
            </a:r>
          </a:p>
          <a:p>
            <a:r>
              <a:rPr lang="fr-FR" sz="2000" dirty="0"/>
              <a:t>Insérer 2 factures</a:t>
            </a:r>
          </a:p>
          <a:p>
            <a:r>
              <a:rPr lang="fr-FR" sz="2000" dirty="0"/>
              <a:t>Via la méthode PDO connectez-vous à la base de donnée et testez la connexion.</a:t>
            </a:r>
          </a:p>
          <a:p>
            <a:r>
              <a:rPr lang="fr-FR" sz="2000" dirty="0"/>
              <a:t>Afficher la référence et le montant de tous les factures.</a:t>
            </a:r>
          </a:p>
          <a:p>
            <a:pPr>
              <a:buNone/>
            </a:pPr>
            <a:r>
              <a:rPr lang="fr-FR" sz="2000" dirty="0"/>
              <a:t>Réf0001    585   </a:t>
            </a:r>
          </a:p>
          <a:p>
            <a:pPr>
              <a:buNone/>
            </a:pPr>
            <a:r>
              <a:rPr lang="fr-FR" sz="2000" dirty="0"/>
              <a:t>Réf0002    758</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706016"/>
            <a:ext cx="8229600" cy="1066800"/>
          </a:xfrm>
        </p:spPr>
        <p:txBody>
          <a:bodyPr>
            <a:normAutofit/>
          </a:bodyPr>
          <a:lstStyle/>
          <a:p>
            <a:r>
              <a:rPr lang="fr-FR" sz="2800" b="1" dirty="0"/>
              <a:t>Les bases de données : Exercice 2/2 </a:t>
            </a:r>
            <a:r>
              <a:rPr lang="fr-FR" sz="2800" dirty="0"/>
              <a:t/>
            </a:r>
            <a:br>
              <a:rPr lang="fr-FR" sz="2800" dirty="0"/>
            </a:br>
            <a:endParaRPr lang="fr-FR" sz="2800" cap="all" dirty="0"/>
          </a:p>
        </p:txBody>
      </p:sp>
      <p:grpSp>
        <p:nvGrpSpPr>
          <p:cNvPr id="2"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
        <p:nvSpPr>
          <p:cNvPr id="7" name="Espace réservé du contenu 6"/>
          <p:cNvSpPr>
            <a:spLocks noGrp="1"/>
          </p:cNvSpPr>
          <p:nvPr>
            <p:ph idx="1"/>
          </p:nvPr>
        </p:nvSpPr>
        <p:spPr>
          <a:xfrm>
            <a:off x="539552" y="1916832"/>
            <a:ext cx="8424936" cy="3384376"/>
          </a:xfrm>
        </p:spPr>
        <p:txBody>
          <a:bodyPr>
            <a:noAutofit/>
          </a:bodyPr>
          <a:lstStyle/>
          <a:p>
            <a:r>
              <a:rPr lang="fr-FR" sz="2000" dirty="0"/>
              <a:t>Ajouter 2 factures dont le montant est 956.</a:t>
            </a:r>
          </a:p>
          <a:p>
            <a:r>
              <a:rPr lang="fr-FR" sz="2000" dirty="0"/>
              <a:t>Modifier le montant de la première facture récemment ajoutée.</a:t>
            </a:r>
          </a:p>
          <a:p>
            <a:r>
              <a:rPr lang="fr-FR" sz="2000" dirty="0"/>
              <a:t>Supprimer la dernière facture. </a:t>
            </a:r>
          </a:p>
          <a:p>
            <a:pPr lvl="0">
              <a:buNone/>
            </a:pPr>
            <a:endParaRPr lang="fr-FR" sz="2000" dirty="0"/>
          </a:p>
        </p:txBody>
      </p:sp>
      <p:graphicFrame>
        <p:nvGraphicFramePr>
          <p:cNvPr id="9" name="Tableau 8"/>
          <p:cNvGraphicFramePr>
            <a:graphicFrameLocks noGrp="1"/>
          </p:cNvGraphicFramePr>
          <p:nvPr/>
        </p:nvGraphicFramePr>
        <p:xfrm>
          <a:off x="1547664" y="3933056"/>
          <a:ext cx="5849620" cy="1044934"/>
        </p:xfrm>
        <a:graphic>
          <a:graphicData uri="http://schemas.openxmlformats.org/drawingml/2006/table">
            <a:tbl>
              <a:tblPr>
                <a:tableStyleId>{3C2FFA5D-87B4-456A-9821-1D502468CF0F}</a:tableStyleId>
              </a:tblPr>
              <a:tblGrid>
                <a:gridCol w="5849620">
                  <a:extLst>
                    <a:ext uri="{9D8B030D-6E8A-4147-A177-3AD203B41FA5}">
                      <a16:colId xmlns:a16="http://schemas.microsoft.com/office/drawing/2014/main" xmlns="" val="20000"/>
                    </a:ext>
                  </a:extLst>
                </a:gridCol>
              </a:tblGrid>
              <a:tr h="209087">
                <a:tc>
                  <a:txBody>
                    <a:bodyPr/>
                    <a:lstStyle/>
                    <a:p>
                      <a:pPr algn="ctr">
                        <a:lnSpc>
                          <a:spcPct val="115000"/>
                        </a:lnSpc>
                        <a:spcAft>
                          <a:spcPts val="1000"/>
                        </a:spcAft>
                      </a:pPr>
                      <a:r>
                        <a:rPr lang="fr-FR" sz="1400" dirty="0"/>
                        <a:t>Réf0001    585    </a:t>
                      </a:r>
                      <a:r>
                        <a:rPr lang="fr-FR" sz="1400" u="sng" kern="1200" dirty="0">
                          <a:solidFill>
                            <a:srgbClr val="0070C0"/>
                          </a:solidFill>
                          <a:latin typeface="+mn-lt"/>
                          <a:ea typeface="+mn-ea"/>
                          <a:cs typeface="+mn-cs"/>
                        </a:rPr>
                        <a:t>modifier     supprimer</a:t>
                      </a:r>
                    </a:p>
                  </a:txBody>
                  <a:tcPr marL="68580" marR="68580" marT="0" marB="0"/>
                </a:tc>
                <a:extLst>
                  <a:ext uri="{0D108BD9-81ED-4DB2-BD59-A6C34878D82A}">
                    <a16:rowId xmlns:a16="http://schemas.microsoft.com/office/drawing/2014/main" xmlns="" val="10000"/>
                  </a:ext>
                </a:extLst>
              </a:tr>
              <a:tr h="209087">
                <a:tc>
                  <a:txBody>
                    <a:bodyPr/>
                    <a:lstStyle/>
                    <a:p>
                      <a:pPr algn="ctr">
                        <a:lnSpc>
                          <a:spcPct val="115000"/>
                        </a:lnSpc>
                        <a:spcAft>
                          <a:spcPts val="1000"/>
                        </a:spcAft>
                      </a:pPr>
                      <a:r>
                        <a:rPr lang="fr-FR" sz="1400" dirty="0"/>
                        <a:t>Réf0002    758    </a:t>
                      </a:r>
                      <a:r>
                        <a:rPr lang="fr-FR" sz="1400" u="sng" kern="1200" dirty="0">
                          <a:solidFill>
                            <a:srgbClr val="0070C0"/>
                          </a:solidFill>
                          <a:latin typeface="+mn-lt"/>
                          <a:ea typeface="+mn-ea"/>
                          <a:cs typeface="+mn-cs"/>
                        </a:rPr>
                        <a:t>modifier     supprimer</a:t>
                      </a:r>
                    </a:p>
                  </a:txBody>
                  <a:tcPr marL="68580" marR="68580" marT="0" marB="0"/>
                </a:tc>
                <a:extLst>
                  <a:ext uri="{0D108BD9-81ED-4DB2-BD59-A6C34878D82A}">
                    <a16:rowId xmlns:a16="http://schemas.microsoft.com/office/drawing/2014/main" xmlns="" val="10001"/>
                  </a:ext>
                </a:extLst>
              </a:tr>
              <a:tr h="209087">
                <a:tc>
                  <a:txBody>
                    <a:bodyPr/>
                    <a:lstStyle/>
                    <a:p>
                      <a:pPr algn="ctr">
                        <a:lnSpc>
                          <a:spcPct val="115000"/>
                        </a:lnSpc>
                        <a:spcAft>
                          <a:spcPts val="1000"/>
                        </a:spcAft>
                      </a:pPr>
                      <a:r>
                        <a:rPr lang="fr-FR" sz="1400" dirty="0"/>
                        <a:t>Réf0003    956    </a:t>
                      </a:r>
                      <a:r>
                        <a:rPr lang="fr-FR" sz="1400" u="sng" kern="1200" dirty="0">
                          <a:solidFill>
                            <a:srgbClr val="0070C0"/>
                          </a:solidFill>
                          <a:latin typeface="+mn-lt"/>
                          <a:ea typeface="+mn-ea"/>
                          <a:cs typeface="+mn-cs"/>
                        </a:rPr>
                        <a:t>modifier     supprimer</a:t>
                      </a:r>
                    </a:p>
                  </a:txBody>
                  <a:tcPr marL="68580" marR="68580" marT="0" marB="0"/>
                </a:tc>
                <a:extLst>
                  <a:ext uri="{0D108BD9-81ED-4DB2-BD59-A6C34878D82A}">
                    <a16:rowId xmlns:a16="http://schemas.microsoft.com/office/drawing/2014/main" xmlns="" val="10002"/>
                  </a:ext>
                </a:extLst>
              </a:tr>
              <a:tr h="308842">
                <a:tc>
                  <a:txBody>
                    <a:bodyPr/>
                    <a:lstStyle/>
                    <a:p>
                      <a:pPr algn="ctr">
                        <a:lnSpc>
                          <a:spcPct val="115000"/>
                        </a:lnSpc>
                        <a:spcAft>
                          <a:spcPts val="1000"/>
                        </a:spcAft>
                      </a:pPr>
                      <a:r>
                        <a:rPr lang="fr-FR" sz="1400" dirty="0"/>
                        <a:t>Réf0004    956    </a:t>
                      </a:r>
                      <a:r>
                        <a:rPr lang="fr-FR" sz="1400" u="sng" kern="1200" dirty="0">
                          <a:solidFill>
                            <a:srgbClr val="0070C0"/>
                          </a:solidFill>
                          <a:latin typeface="+mn-lt"/>
                          <a:ea typeface="+mn-ea"/>
                          <a:cs typeface="+mn-cs"/>
                        </a:rPr>
                        <a:t>modifier     supprimer</a:t>
                      </a:r>
                    </a:p>
                  </a:txBody>
                  <a:tcPr marL="68580" marR="68580" marT="0" marB="0"/>
                </a:tc>
                <a:extLst>
                  <a:ext uri="{0D108BD9-81ED-4DB2-BD59-A6C34878D82A}">
                    <a16:rowId xmlns:a16="http://schemas.microsoft.com/office/drawing/2014/main" xmlns="" val="10003"/>
                  </a:ext>
                </a:extLst>
              </a:tr>
            </a:tbl>
          </a:graphicData>
        </a:graphic>
      </p:graphicFrame>
      <p:sp>
        <p:nvSpPr>
          <p:cNvPr id="10" name="ZoneTexte 9"/>
          <p:cNvSpPr txBox="1"/>
          <p:nvPr/>
        </p:nvSpPr>
        <p:spPr>
          <a:xfrm>
            <a:off x="5148064" y="3553271"/>
            <a:ext cx="1512168" cy="307777"/>
          </a:xfrm>
          <a:prstGeom prst="rect">
            <a:avLst/>
          </a:prstGeom>
          <a:noFill/>
        </p:spPr>
        <p:txBody>
          <a:bodyPr wrap="square" rtlCol="0">
            <a:spAutoFit/>
          </a:bodyPr>
          <a:lstStyle/>
          <a:p>
            <a:r>
              <a:rPr lang="fr-FR" sz="1400" u="sng" dirty="0">
                <a:solidFill>
                  <a:srgbClr val="0070C0"/>
                </a:solidFill>
              </a:rPr>
              <a:t>Ajouter</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476672"/>
            <a:ext cx="8229600" cy="1066800"/>
          </a:xfrm>
        </p:spPr>
        <p:txBody>
          <a:bodyPr>
            <a:normAutofit/>
          </a:bodyPr>
          <a:lstStyle/>
          <a:p>
            <a:r>
              <a:rPr lang="fr-FR" sz="3200" dirty="0"/>
              <a:t>Les bases de PHP : </a:t>
            </a:r>
            <a:r>
              <a:rPr lang="fr-FR" sz="3200" b="1" dirty="0"/>
              <a:t>Les commentaires</a:t>
            </a:r>
            <a:br>
              <a:rPr lang="fr-FR" sz="3200" b="1" dirty="0"/>
            </a:br>
            <a:endParaRPr lang="fr-FR" sz="3200" dirty="0"/>
          </a:p>
        </p:txBody>
      </p:sp>
      <p:sp>
        <p:nvSpPr>
          <p:cNvPr id="2" name="Espace réservé du contenu 1"/>
          <p:cNvSpPr>
            <a:spLocks noGrp="1"/>
          </p:cNvSpPr>
          <p:nvPr>
            <p:ph idx="1"/>
          </p:nvPr>
        </p:nvSpPr>
        <p:spPr>
          <a:xfrm>
            <a:off x="467544" y="1268760"/>
            <a:ext cx="8229600" cy="4325112"/>
          </a:xfrm>
          <a:ln>
            <a:noFill/>
          </a:ln>
        </p:spPr>
        <p:txBody>
          <a:bodyPr>
            <a:normAutofit/>
          </a:bodyPr>
          <a:lstStyle/>
          <a:p>
            <a:pPr>
              <a:buNone/>
            </a:pPr>
            <a:r>
              <a:rPr lang="fr-FR" sz="1800" dirty="0"/>
              <a:t>    Les commentaires, </a:t>
            </a:r>
            <a:r>
              <a:rPr lang="fr-FR" sz="1800" b="1" dirty="0"/>
              <a:t>essentiels dans votre code</a:t>
            </a:r>
            <a:r>
              <a:rPr lang="fr-FR" sz="1800" dirty="0"/>
              <a:t>, peuvent être intégrés de   deux façons :</a:t>
            </a:r>
          </a:p>
          <a:p>
            <a:r>
              <a:rPr lang="fr-FR" sz="1800" dirty="0"/>
              <a:t>sur une ligne vous pouvez le faire précéder par deux slashs // ou par un dièse #. </a:t>
            </a:r>
          </a:p>
          <a:p>
            <a:r>
              <a:rPr lang="fr-FR" sz="1800" dirty="0"/>
              <a:t>sur plusieurs lignes /* pour le début et */ pour la fin.</a:t>
            </a:r>
          </a:p>
          <a:p>
            <a:pPr>
              <a:buNone/>
            </a:pPr>
            <a:endParaRPr lang="fr-FR" sz="1800" b="1" i="1" dirty="0"/>
          </a:p>
        </p:txBody>
      </p:sp>
      <p:grpSp>
        <p:nvGrpSpPr>
          <p:cNvPr id="4"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pic>
        <p:nvPicPr>
          <p:cNvPr id="7" name="Image 6" descr="Commentaire.JPG"/>
          <p:cNvPicPr>
            <a:picLocks noChangeAspect="1"/>
          </p:cNvPicPr>
          <p:nvPr/>
        </p:nvPicPr>
        <p:blipFill>
          <a:blip r:embed="rId4" cstate="print"/>
          <a:stretch>
            <a:fillRect/>
          </a:stretch>
        </p:blipFill>
        <p:spPr>
          <a:xfrm>
            <a:off x="1205477" y="3024336"/>
            <a:ext cx="6246843" cy="3573016"/>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39552" y="2420888"/>
            <a:ext cx="8229600" cy="1066800"/>
          </a:xfrm>
        </p:spPr>
        <p:txBody>
          <a:bodyPr>
            <a:normAutofit/>
          </a:bodyPr>
          <a:lstStyle/>
          <a:p>
            <a:pPr algn="ctr"/>
            <a:r>
              <a:rPr lang="fr-FR" sz="3200" dirty="0"/>
              <a:t>Les bases de PHP : </a:t>
            </a:r>
            <a:r>
              <a:rPr lang="fr-FR" sz="3200" b="1" dirty="0"/>
              <a:t>Include()</a:t>
            </a:r>
            <a:endParaRPr lang="fr-FR" sz="3200" dirty="0"/>
          </a:p>
        </p:txBody>
      </p:sp>
      <p:grpSp>
        <p:nvGrpSpPr>
          <p:cNvPr id="4"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2"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3" cstate="print"/>
            <a:stretch>
              <a:fillRect/>
            </a:stretch>
          </p:blipFill>
          <p:spPr>
            <a:xfrm>
              <a:off x="35496" y="6165304"/>
              <a:ext cx="971600" cy="652360"/>
            </a:xfrm>
            <a:prstGeom prst="rect">
              <a:avLst/>
            </a:prstGeom>
          </p:spPr>
        </p:pic>
      </p:gr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476672"/>
            <a:ext cx="8229600" cy="1066800"/>
          </a:xfrm>
        </p:spPr>
        <p:txBody>
          <a:bodyPr>
            <a:normAutofit/>
          </a:bodyPr>
          <a:lstStyle/>
          <a:p>
            <a:r>
              <a:rPr lang="fr-FR" sz="3200" dirty="0"/>
              <a:t>Les bases de PHP : </a:t>
            </a:r>
            <a:r>
              <a:rPr lang="fr-FR" sz="3200" b="1" dirty="0"/>
              <a:t>Include</a:t>
            </a:r>
            <a:br>
              <a:rPr lang="fr-FR" sz="3200" b="1" dirty="0"/>
            </a:br>
            <a:endParaRPr lang="fr-FR" sz="3200" dirty="0"/>
          </a:p>
        </p:txBody>
      </p:sp>
      <p:pic>
        <p:nvPicPr>
          <p:cNvPr id="8" name="Espace réservé du contenu 7" descr="421892.png"/>
          <p:cNvPicPr>
            <a:picLocks noGrp="1" noChangeAspect="1"/>
          </p:cNvPicPr>
          <p:nvPr>
            <p:ph idx="1"/>
          </p:nvPr>
        </p:nvPicPr>
        <p:blipFill>
          <a:blip r:embed="rId2" cstate="print"/>
          <a:stretch>
            <a:fillRect/>
          </a:stretch>
        </p:blipFill>
        <p:spPr>
          <a:xfrm>
            <a:off x="106356" y="1340768"/>
            <a:ext cx="8786124" cy="4608512"/>
          </a:xfrm>
          <a:ln>
            <a:noFill/>
          </a:ln>
        </p:spPr>
      </p:pic>
      <p:grpSp>
        <p:nvGrpSpPr>
          <p:cNvPr id="4" name="Groupe 3"/>
          <p:cNvGrpSpPr/>
          <p:nvPr/>
        </p:nvGrpSpPr>
        <p:grpSpPr>
          <a:xfrm>
            <a:off x="35496" y="6165304"/>
            <a:ext cx="9001000" cy="652360"/>
            <a:chOff x="35496" y="6165304"/>
            <a:chExt cx="9001000" cy="652360"/>
          </a:xfrm>
        </p:grpSpPr>
        <p:pic>
          <p:nvPicPr>
            <p:cNvPr id="5" name="Image 4" descr="logo_endev_2.png"/>
            <p:cNvPicPr>
              <a:picLocks noChangeAspect="1"/>
            </p:cNvPicPr>
            <p:nvPr/>
          </p:nvPicPr>
          <p:blipFill>
            <a:blip r:embed="rId3" cstate="print"/>
            <a:stretch>
              <a:fillRect/>
            </a:stretch>
          </p:blipFill>
          <p:spPr>
            <a:xfrm>
              <a:off x="7619176" y="6406088"/>
              <a:ext cx="1417320" cy="335280"/>
            </a:xfrm>
            <a:prstGeom prst="rect">
              <a:avLst/>
            </a:prstGeom>
          </p:spPr>
        </p:pic>
        <p:pic>
          <p:nvPicPr>
            <p:cNvPr id="6" name="Image 5" descr="Why-PHP-and-Symfony-and-not-Java.png"/>
            <p:cNvPicPr>
              <a:picLocks noChangeAspect="1"/>
            </p:cNvPicPr>
            <p:nvPr/>
          </p:nvPicPr>
          <p:blipFill>
            <a:blip r:embed="rId4" cstate="print"/>
            <a:stretch>
              <a:fillRect/>
            </a:stretch>
          </p:blipFill>
          <p:spPr>
            <a:xfrm>
              <a:off x="35496" y="6165304"/>
              <a:ext cx="971600" cy="652360"/>
            </a:xfrm>
            <a:prstGeom prst="rect">
              <a:avLst/>
            </a:prstGeom>
          </p:spPr>
        </p:pic>
      </p:gr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Endev">
      <a:dk1>
        <a:srgbClr val="000000"/>
      </a:dk1>
      <a:lt1>
        <a:sysClr val="window" lastClr="FFFFFF"/>
      </a:lt1>
      <a:dk2>
        <a:srgbClr val="2AB177"/>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16202</TotalTime>
  <Words>2209</Words>
  <Application>Microsoft Office PowerPoint</Application>
  <PresentationFormat>Affichage à l'écran (4:3)</PresentationFormat>
  <Paragraphs>544</Paragraphs>
  <Slides>64</Slides>
  <Notes>0</Notes>
  <HiddenSlides>0</HiddenSlides>
  <MMClips>0</MMClips>
  <ScaleCrop>false</ScaleCrop>
  <HeadingPairs>
    <vt:vector size="4" baseType="variant">
      <vt:variant>
        <vt:lpstr>Thème</vt:lpstr>
      </vt:variant>
      <vt:variant>
        <vt:i4>1</vt:i4>
      </vt:variant>
      <vt:variant>
        <vt:lpstr>Titres des diapositives</vt:lpstr>
      </vt:variant>
      <vt:variant>
        <vt:i4>64</vt:i4>
      </vt:variant>
    </vt:vector>
  </HeadingPairs>
  <TitlesOfParts>
    <vt:vector size="65" baseType="lpstr">
      <vt:lpstr>Urbain</vt:lpstr>
      <vt:lpstr>PHP</vt:lpstr>
      <vt:lpstr>Plan de la formation</vt:lpstr>
      <vt:lpstr>SOMMAIRE</vt:lpstr>
      <vt:lpstr>Présentation</vt:lpstr>
      <vt:lpstr>Présentation</vt:lpstr>
      <vt:lpstr>Les bases de PHP </vt:lpstr>
      <vt:lpstr>Les bases de PHP : Les commentaires </vt:lpstr>
      <vt:lpstr>Les bases de PHP : Include()</vt:lpstr>
      <vt:lpstr>Les bases de PHP : Include </vt:lpstr>
      <vt:lpstr>Les bases de PHP : Include</vt:lpstr>
      <vt:lpstr>Les bases de PHP : Les variables </vt:lpstr>
      <vt:lpstr>Les bases de PHP : Les variables </vt:lpstr>
      <vt:lpstr>Les bases de PHP : Les variables </vt:lpstr>
      <vt:lpstr>Les bases de PHP : Les variables </vt:lpstr>
      <vt:lpstr>Les bases de PHP : Les variables </vt:lpstr>
      <vt:lpstr>Les bases de PHP : Les variables </vt:lpstr>
      <vt:lpstr>Les bases de PHP : Les opérateurs </vt:lpstr>
      <vt:lpstr>Les bases de PHP : Les opérateurs </vt:lpstr>
      <vt:lpstr>Les bases de PHP : Les opérateurs </vt:lpstr>
      <vt:lpstr>Les bases de PHP : Les opérateurs </vt:lpstr>
      <vt:lpstr>Les bases de PHP : Les conditions </vt:lpstr>
      <vt:lpstr>Les bases de PHP : Les conditions </vt:lpstr>
      <vt:lpstr>Les bases de PHP : Les conditions </vt:lpstr>
      <vt:lpstr>Les bases de PHP : Les conditions </vt:lpstr>
      <vt:lpstr>Les bases de PHP : Les conditions </vt:lpstr>
      <vt:lpstr>Les bases de PHP : Les boucles</vt:lpstr>
      <vt:lpstr>Les bases de PHP : Les Boucles</vt:lpstr>
      <vt:lpstr>Les bases de PHP : Les Boucles</vt:lpstr>
      <vt:lpstr>Les bases de PHP : Les Boucles</vt:lpstr>
      <vt:lpstr>Les bases de PHP : Les Boucles</vt:lpstr>
      <vt:lpstr>Les bases de PHP : Les Boucles</vt:lpstr>
      <vt:lpstr>Les bases de PHP : Les tableaux</vt:lpstr>
      <vt:lpstr>Les bases de PHP : Les tableaux numérotés </vt:lpstr>
      <vt:lpstr>Les bases de PHP : Les tableaux numérotés </vt:lpstr>
      <vt:lpstr>Les bases de PHP : Les tableaux associatifs</vt:lpstr>
      <vt:lpstr>Les bases de PHP : Les tableaux associatifs</vt:lpstr>
      <vt:lpstr>Les bases de PHP : Les Fonctions</vt:lpstr>
      <vt:lpstr>Les bases de PHP : Les Fonctions</vt:lpstr>
      <vt:lpstr>Les bases de PHP : Les Fonctions</vt:lpstr>
      <vt:lpstr>Les bases de PHP : Les Fonctions</vt:lpstr>
      <vt:lpstr>Passage de variables via URL</vt:lpstr>
      <vt:lpstr>Passage de variables via URL</vt:lpstr>
      <vt:lpstr>Passage de variables via URL</vt:lpstr>
      <vt:lpstr>Passage de variables via URL</vt:lpstr>
      <vt:lpstr>Les Formulaires</vt:lpstr>
      <vt:lpstr>Les Formulaires</vt:lpstr>
      <vt:lpstr>Les Formulaires</vt:lpstr>
      <vt:lpstr>Les cookies</vt:lpstr>
      <vt:lpstr>Les cookies</vt:lpstr>
      <vt:lpstr>Les sessions</vt:lpstr>
      <vt:lpstr>Les sessions</vt:lpstr>
      <vt:lpstr>Les sessions</vt:lpstr>
      <vt:lpstr>Les Bases de données</vt:lpstr>
      <vt:lpstr>Les bases de données</vt:lpstr>
      <vt:lpstr>Les bases de données</vt:lpstr>
      <vt:lpstr>Les bases de données : PHPMYADMIN</vt:lpstr>
      <vt:lpstr>Les bases de données : Connexion à la base de données en PHP </vt:lpstr>
      <vt:lpstr>Les bases de données : Connexion à la base de données en PHP </vt:lpstr>
      <vt:lpstr>Les bases de données : Récupérer les données </vt:lpstr>
      <vt:lpstr>Les bases de données : Ecrire les données </vt:lpstr>
      <vt:lpstr>Les bases de données : Ecrire les données </vt:lpstr>
      <vt:lpstr>Les bases de données : Ecrire les données </vt:lpstr>
      <vt:lpstr>Les bases de données : Exercice 1/2</vt:lpstr>
      <vt:lpstr>Les bases de données : Exercice 2/2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LA PROGRAMMATION ORIENTÉE OBJET</dc:title>
  <dc:creator>Dardour Med</dc:creator>
  <cp:lastModifiedBy>REC5_PL</cp:lastModifiedBy>
  <cp:revision>305</cp:revision>
  <dcterms:created xsi:type="dcterms:W3CDTF">2015-12-19T10:44:03Z</dcterms:created>
  <dcterms:modified xsi:type="dcterms:W3CDTF">2021-07-01T10:31:23Z</dcterms:modified>
</cp:coreProperties>
</file>