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94B9D-2270-41FC-B5C2-C533A074C9F6}"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1B19C-EBDF-4A9B-86C9-40C9A81C4617}" type="slidenum">
              <a:rPr lang="en-IN" smtClean="0"/>
              <a:t>‹#›</a:t>
            </a:fld>
            <a:endParaRPr lang="en-IN"/>
          </a:p>
        </p:txBody>
      </p:sp>
    </p:spTree>
    <p:extLst>
      <p:ext uri="{BB962C8B-B14F-4D97-AF65-F5344CB8AC3E}">
        <p14:creationId xmlns:p14="http://schemas.microsoft.com/office/powerpoint/2010/main" val="465377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51B19C-EBDF-4A9B-86C9-40C9A81C4617}" type="slidenum">
              <a:rPr lang="en-IN" smtClean="0"/>
              <a:t>5</a:t>
            </a:fld>
            <a:endParaRPr lang="en-IN"/>
          </a:p>
        </p:txBody>
      </p:sp>
    </p:spTree>
    <p:extLst>
      <p:ext uri="{BB962C8B-B14F-4D97-AF65-F5344CB8AC3E}">
        <p14:creationId xmlns:p14="http://schemas.microsoft.com/office/powerpoint/2010/main" val="121625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51B19C-EBDF-4A9B-86C9-40C9A81C4617}" type="slidenum">
              <a:rPr lang="en-IN" smtClean="0"/>
              <a:t>10</a:t>
            </a:fld>
            <a:endParaRPr lang="en-IN"/>
          </a:p>
        </p:txBody>
      </p:sp>
    </p:spTree>
    <p:extLst>
      <p:ext uri="{BB962C8B-B14F-4D97-AF65-F5344CB8AC3E}">
        <p14:creationId xmlns:p14="http://schemas.microsoft.com/office/powerpoint/2010/main" val="1413987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152976-58F1-4425-B104-D53FFA534A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86822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52976-58F1-4425-B104-D53FFA534A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236597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52976-58F1-4425-B104-D53FFA534A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57D69E-EF5B-4718-8871-84560B86313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0604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152976-58F1-4425-B104-D53FFA534AA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4070231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152976-58F1-4425-B104-D53FFA534AA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57D69E-EF5B-4718-8871-84560B86313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661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152976-58F1-4425-B104-D53FFA534AA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1969200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52976-58F1-4425-B104-D53FFA534A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3862851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52976-58F1-4425-B104-D53FFA534A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219380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52976-58F1-4425-B104-D53FFA534A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257943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52976-58F1-4425-B104-D53FFA534AA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187861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52976-58F1-4425-B104-D53FFA534AA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5280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52976-58F1-4425-B104-D53FFA534AA2}"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116819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152976-58F1-4425-B104-D53FFA534AA2}"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261722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52976-58F1-4425-B104-D53FFA534AA2}"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256606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152976-58F1-4425-B104-D53FFA534AA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361689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152976-58F1-4425-B104-D53FFA534AA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57D69E-EF5B-4718-8871-84560B863131}" type="slidenum">
              <a:rPr lang="en-IN" smtClean="0"/>
              <a:t>‹#›</a:t>
            </a:fld>
            <a:endParaRPr lang="en-IN"/>
          </a:p>
        </p:txBody>
      </p:sp>
    </p:spTree>
    <p:extLst>
      <p:ext uri="{BB962C8B-B14F-4D97-AF65-F5344CB8AC3E}">
        <p14:creationId xmlns:p14="http://schemas.microsoft.com/office/powerpoint/2010/main" val="87609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152976-58F1-4425-B104-D53FFA534AA2}" type="datetimeFigureOut">
              <a:rPr lang="en-IN" smtClean="0"/>
              <a:t>01-05-2024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057D69E-EF5B-4718-8871-84560B863131}" type="slidenum">
              <a:rPr lang="en-IN" smtClean="0"/>
              <a:t>‹#›</a:t>
            </a:fld>
            <a:endParaRPr lang="en-IN"/>
          </a:p>
        </p:txBody>
      </p:sp>
    </p:spTree>
    <p:extLst>
      <p:ext uri="{BB962C8B-B14F-4D97-AF65-F5344CB8AC3E}">
        <p14:creationId xmlns:p14="http://schemas.microsoft.com/office/powerpoint/2010/main" val="224675354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globe-earth-continents-planet-296993/"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D8F0-A623-5082-5BF6-DE8AFD2624B5}"/>
              </a:ext>
            </a:extLst>
          </p:cNvPr>
          <p:cNvSpPr>
            <a:spLocks noGrp="1"/>
          </p:cNvSpPr>
          <p:nvPr>
            <p:ph type="ctrTitle"/>
          </p:nvPr>
        </p:nvSpPr>
        <p:spPr/>
        <p:txBody>
          <a:bodyPr/>
          <a:lstStyle/>
          <a:p>
            <a:r>
              <a:rPr lang="en-IN" dirty="0"/>
              <a:t>BUDGET SALES ANALYTICS</a:t>
            </a:r>
          </a:p>
        </p:txBody>
      </p:sp>
      <p:sp>
        <p:nvSpPr>
          <p:cNvPr id="3" name="Subtitle 2">
            <a:extLst>
              <a:ext uri="{FF2B5EF4-FFF2-40B4-BE49-F238E27FC236}">
                <a16:creationId xmlns:a16="http://schemas.microsoft.com/office/drawing/2014/main" id="{B2E2CD23-A739-08EB-EE0A-A422E484F776}"/>
              </a:ext>
            </a:extLst>
          </p:cNvPr>
          <p:cNvSpPr>
            <a:spLocks noGrp="1"/>
          </p:cNvSpPr>
          <p:nvPr>
            <p:ph type="subTitle" idx="1"/>
          </p:nvPr>
        </p:nvSpPr>
        <p:spPr/>
        <p:txBody>
          <a:bodyPr/>
          <a:lstStyle/>
          <a:p>
            <a:r>
              <a:rPr lang="en-IN" dirty="0"/>
              <a:t>DETAILED PROJECT REPORT</a:t>
            </a:r>
          </a:p>
        </p:txBody>
      </p:sp>
    </p:spTree>
    <p:extLst>
      <p:ext uri="{BB962C8B-B14F-4D97-AF65-F5344CB8AC3E}">
        <p14:creationId xmlns:p14="http://schemas.microsoft.com/office/powerpoint/2010/main" val="790033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7A02-9C26-9A3D-2940-F990FE281204}"/>
              </a:ext>
            </a:extLst>
          </p:cNvPr>
          <p:cNvSpPr>
            <a:spLocks noGrp="1"/>
          </p:cNvSpPr>
          <p:nvPr>
            <p:ph type="title"/>
          </p:nvPr>
        </p:nvSpPr>
        <p:spPr>
          <a:xfrm>
            <a:off x="2399884" y="217710"/>
            <a:ext cx="8911687" cy="473170"/>
          </a:xfrm>
        </p:spPr>
        <p:txBody>
          <a:bodyPr>
            <a:normAutofit fontScale="90000"/>
          </a:bodyPr>
          <a:lstStyle/>
          <a:p>
            <a:r>
              <a:rPr lang="en-IN" dirty="0"/>
              <a:t>CONCLUSION</a:t>
            </a:r>
          </a:p>
        </p:txBody>
      </p:sp>
      <p:sp>
        <p:nvSpPr>
          <p:cNvPr id="4" name="TextBox 3">
            <a:extLst>
              <a:ext uri="{FF2B5EF4-FFF2-40B4-BE49-F238E27FC236}">
                <a16:creationId xmlns:a16="http://schemas.microsoft.com/office/drawing/2014/main" id="{29001C81-21CD-A568-FF2F-A3F32F7E943B}"/>
              </a:ext>
            </a:extLst>
          </p:cNvPr>
          <p:cNvSpPr txBox="1"/>
          <p:nvPr/>
        </p:nvSpPr>
        <p:spPr>
          <a:xfrm>
            <a:off x="1544320" y="873760"/>
            <a:ext cx="10342880" cy="5262979"/>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Aptos" panose="020B0004020202020204" pitchFamily="34" charset="0"/>
              </a:rPr>
              <a:t>Most of our customers are from United States</a:t>
            </a:r>
          </a:p>
          <a:p>
            <a:pPr marL="285750" indent="-285750">
              <a:buFont typeface="Wingdings" panose="05000000000000000000" pitchFamily="2" charset="2"/>
              <a:buChar char="Ø"/>
            </a:pPr>
            <a:r>
              <a:rPr lang="en-IN" sz="1600" dirty="0">
                <a:latin typeface="Aptos" panose="020B0004020202020204" pitchFamily="34" charset="0"/>
              </a:rPr>
              <a:t>We have completely new customers for the year 2015 and 2014. For 2016 we have 35.99% new customers.37.48% of the customers in 2016 comes from 2015 and 26.53% from 2014</a:t>
            </a:r>
          </a:p>
          <a:p>
            <a:pPr marL="285750" indent="-285750">
              <a:buFont typeface="Wingdings" panose="05000000000000000000" pitchFamily="2" charset="2"/>
              <a:buChar char="Ø"/>
            </a:pPr>
            <a:r>
              <a:rPr lang="en-IN" sz="1600" dirty="0">
                <a:latin typeface="Aptos" panose="020B0004020202020204" pitchFamily="34" charset="0"/>
              </a:rPr>
              <a:t>Our total Revenue for the three years is 2,93,07,836.59 Rupees (29.31 M)</a:t>
            </a:r>
          </a:p>
          <a:p>
            <a:pPr marL="285750" indent="-285750">
              <a:buFont typeface="Wingdings" panose="05000000000000000000" pitchFamily="2" charset="2"/>
              <a:buChar char="Ø"/>
            </a:pPr>
            <a:r>
              <a:rPr lang="en-IN" sz="1600" dirty="0">
                <a:latin typeface="Aptos" panose="020B0004020202020204" pitchFamily="34" charset="0"/>
              </a:rPr>
              <a:t>Our total Profit is 22,34,355.98 Rupees(2.23M)</a:t>
            </a:r>
          </a:p>
          <a:p>
            <a:pPr marL="285750" indent="-285750">
              <a:buFont typeface="Wingdings" panose="05000000000000000000" pitchFamily="2" charset="2"/>
              <a:buChar char="Ø"/>
            </a:pPr>
            <a:r>
              <a:rPr lang="en-IN" sz="1600" dirty="0">
                <a:latin typeface="Aptos" panose="020B0004020202020204" pitchFamily="34" charset="0"/>
              </a:rPr>
              <a:t>Total Ordered Quantity is 91321</a:t>
            </a:r>
          </a:p>
          <a:p>
            <a:pPr marL="285750" indent="-285750">
              <a:buFont typeface="Wingdings" panose="05000000000000000000" pitchFamily="2" charset="2"/>
              <a:buChar char="Ø"/>
            </a:pPr>
            <a:r>
              <a:rPr lang="en-IN" sz="1600" dirty="0">
                <a:latin typeface="Aptos" panose="020B0004020202020204" pitchFamily="34" charset="0"/>
              </a:rPr>
              <a:t>Total cost is 27.07 M</a:t>
            </a:r>
          </a:p>
          <a:p>
            <a:pPr marL="285750" indent="-285750">
              <a:buFont typeface="Wingdings" panose="05000000000000000000" pitchFamily="2" charset="2"/>
              <a:buChar char="Ø"/>
            </a:pPr>
            <a:r>
              <a:rPr lang="en-IN" sz="1600" dirty="0">
                <a:latin typeface="Aptos" panose="020B0004020202020204" pitchFamily="34" charset="0"/>
              </a:rPr>
              <a:t>Sales and Profit Analysis for 2014: </a:t>
            </a:r>
          </a:p>
          <a:p>
            <a:pPr marL="285750" indent="-285750">
              <a:buFont typeface="Wingdings" panose="05000000000000000000" pitchFamily="2" charset="2"/>
              <a:buChar char="§"/>
            </a:pPr>
            <a:r>
              <a:rPr lang="en-IN" sz="1600" dirty="0">
                <a:solidFill>
                  <a:schemeClr val="accent2"/>
                </a:solidFill>
                <a:latin typeface="Aptos" panose="020B0004020202020204" pitchFamily="34" charset="0"/>
              </a:rPr>
              <a:t>Total Revenue: 7.07 M </a:t>
            </a:r>
          </a:p>
          <a:p>
            <a:pPr marL="285750" indent="-285750">
              <a:buFont typeface="Wingdings" panose="05000000000000000000" pitchFamily="2" charset="2"/>
              <a:buChar char="§"/>
            </a:pPr>
            <a:r>
              <a:rPr lang="en-IN" sz="1600" dirty="0">
                <a:solidFill>
                  <a:schemeClr val="accent2"/>
                </a:solidFill>
                <a:latin typeface="Aptos" panose="020B0004020202020204" pitchFamily="34" charset="0"/>
              </a:rPr>
              <a:t>Total Profit: 436.26K</a:t>
            </a:r>
          </a:p>
          <a:p>
            <a:pPr marL="285750" indent="-285750">
              <a:buFont typeface="Wingdings" panose="05000000000000000000" pitchFamily="2" charset="2"/>
              <a:buChar char="§"/>
            </a:pPr>
            <a:r>
              <a:rPr lang="en-IN" sz="1600" dirty="0">
                <a:solidFill>
                  <a:schemeClr val="accent2"/>
                </a:solidFill>
                <a:latin typeface="Aptos" panose="020B0004020202020204" pitchFamily="34" charset="0"/>
              </a:rPr>
              <a:t>Total Cost: 6.64 M </a:t>
            </a:r>
          </a:p>
          <a:p>
            <a:pPr marL="285750" indent="-285750">
              <a:buFont typeface="Wingdings" panose="05000000000000000000" pitchFamily="2" charset="2"/>
              <a:buChar char="§"/>
            </a:pPr>
            <a:r>
              <a:rPr lang="en-IN" sz="1600" dirty="0">
                <a:solidFill>
                  <a:schemeClr val="accent2"/>
                </a:solidFill>
                <a:latin typeface="Aptos" panose="020B0004020202020204" pitchFamily="34" charset="0"/>
              </a:rPr>
              <a:t>Total Ordered Quantity:3492</a:t>
            </a:r>
          </a:p>
          <a:p>
            <a:pPr marL="285750" indent="-285750">
              <a:buFont typeface="Wingdings" panose="05000000000000000000" pitchFamily="2" charset="2"/>
              <a:buChar char="§"/>
            </a:pPr>
            <a:r>
              <a:rPr lang="en-IN" sz="1600" dirty="0">
                <a:solidFill>
                  <a:schemeClr val="accent2"/>
                </a:solidFill>
                <a:latin typeface="Aptos" panose="020B0004020202020204" pitchFamily="34" charset="0"/>
              </a:rPr>
              <a:t>Profit Margin: 6.17%</a:t>
            </a:r>
          </a:p>
          <a:p>
            <a:pPr marL="285750" indent="-285750">
              <a:buFont typeface="Wingdings" panose="05000000000000000000" pitchFamily="2" charset="2"/>
              <a:buChar char="Ø"/>
            </a:pPr>
            <a:r>
              <a:rPr lang="en-IN" sz="1600" dirty="0">
                <a:latin typeface="Aptos" panose="020B0004020202020204" pitchFamily="34" charset="0"/>
              </a:rPr>
              <a:t>Sales and Profit Analysis for 2015: </a:t>
            </a:r>
          </a:p>
          <a:p>
            <a:pPr marL="285750" indent="-285750">
              <a:buFont typeface="Wingdings" panose="05000000000000000000" pitchFamily="2" charset="2"/>
              <a:buChar char="§"/>
            </a:pPr>
            <a:r>
              <a:rPr lang="en-IN" sz="1600" dirty="0">
                <a:solidFill>
                  <a:schemeClr val="accent2"/>
                </a:solidFill>
                <a:latin typeface="Aptos" panose="020B0004020202020204" pitchFamily="34" charset="0"/>
              </a:rPr>
              <a:t>Total Revenue: 5.76 M </a:t>
            </a:r>
          </a:p>
          <a:p>
            <a:pPr marL="285750" indent="-285750">
              <a:buFont typeface="Wingdings" panose="05000000000000000000" pitchFamily="2" charset="2"/>
              <a:buChar char="§"/>
            </a:pPr>
            <a:r>
              <a:rPr lang="en-IN" sz="1600" dirty="0">
                <a:solidFill>
                  <a:schemeClr val="accent2"/>
                </a:solidFill>
                <a:latin typeface="Aptos" panose="020B0004020202020204" pitchFamily="34" charset="0"/>
              </a:rPr>
              <a:t>Total Profit: 561.15K</a:t>
            </a:r>
          </a:p>
          <a:p>
            <a:pPr marL="285750" indent="-285750">
              <a:buFont typeface="Wingdings" panose="05000000000000000000" pitchFamily="2" charset="2"/>
              <a:buChar char="§"/>
            </a:pPr>
            <a:r>
              <a:rPr lang="en-IN" sz="1600" dirty="0">
                <a:solidFill>
                  <a:schemeClr val="accent2"/>
                </a:solidFill>
                <a:latin typeface="Aptos" panose="020B0004020202020204" pitchFamily="34" charset="0"/>
              </a:rPr>
              <a:t>Total Cost: 5.20 M </a:t>
            </a:r>
          </a:p>
          <a:p>
            <a:pPr marL="285750" indent="-285750">
              <a:buFont typeface="Wingdings" panose="05000000000000000000" pitchFamily="2" charset="2"/>
              <a:buChar char="§"/>
            </a:pPr>
            <a:r>
              <a:rPr lang="en-IN" sz="1600" dirty="0">
                <a:solidFill>
                  <a:schemeClr val="accent2"/>
                </a:solidFill>
                <a:latin typeface="Aptos" panose="020B0004020202020204" pitchFamily="34" charset="0"/>
              </a:rPr>
              <a:t>Total Ordered Quantity:4945</a:t>
            </a:r>
          </a:p>
          <a:p>
            <a:pPr marL="285750" indent="-285750">
              <a:buFont typeface="Wingdings" panose="05000000000000000000" pitchFamily="2" charset="2"/>
              <a:buChar char="§"/>
            </a:pPr>
            <a:r>
              <a:rPr lang="en-IN" sz="1600" dirty="0">
                <a:solidFill>
                  <a:schemeClr val="accent2"/>
                </a:solidFill>
                <a:latin typeface="Aptos" panose="020B0004020202020204" pitchFamily="34" charset="0"/>
              </a:rPr>
              <a:t>Profit Margin: 9.74%</a:t>
            </a:r>
          </a:p>
          <a:p>
            <a:endParaRPr lang="en-IN" sz="1600" dirty="0">
              <a:latin typeface="Aptos" panose="020B0004020202020204" pitchFamily="34" charset="0"/>
            </a:endParaRPr>
          </a:p>
          <a:p>
            <a:pPr marL="285750" indent="-285750">
              <a:buFont typeface="Wingdings" panose="05000000000000000000" pitchFamily="2" charset="2"/>
              <a:buChar char="Ø"/>
            </a:pPr>
            <a:endParaRPr lang="en-IN" sz="1600" dirty="0">
              <a:latin typeface="Aptos" panose="020B0004020202020204" pitchFamily="34" charset="0"/>
            </a:endParaRPr>
          </a:p>
        </p:txBody>
      </p:sp>
    </p:spTree>
    <p:extLst>
      <p:ext uri="{BB962C8B-B14F-4D97-AF65-F5344CB8AC3E}">
        <p14:creationId xmlns:p14="http://schemas.microsoft.com/office/powerpoint/2010/main" val="420576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1DBDE-4A8A-E901-7D2A-0DC88A395D8A}"/>
              </a:ext>
            </a:extLst>
          </p:cNvPr>
          <p:cNvSpPr txBox="1"/>
          <p:nvPr/>
        </p:nvSpPr>
        <p:spPr>
          <a:xfrm>
            <a:off x="1920240" y="569298"/>
            <a:ext cx="6096000" cy="5355312"/>
          </a:xfrm>
          <a:prstGeom prst="rect">
            <a:avLst/>
          </a:prstGeom>
          <a:noFill/>
        </p:spPr>
        <p:txBody>
          <a:bodyPr wrap="square">
            <a:spAutoFit/>
          </a:bodyPr>
          <a:lstStyle/>
          <a:p>
            <a:pPr marL="285750" indent="-285750">
              <a:buFont typeface="Wingdings" panose="05000000000000000000" pitchFamily="2" charset="2"/>
              <a:buChar char="Ø"/>
            </a:pPr>
            <a:r>
              <a:rPr lang="en-IN" sz="1800" dirty="0">
                <a:latin typeface="Aptos" panose="020B0004020202020204" pitchFamily="34" charset="0"/>
              </a:rPr>
              <a:t>Sales and Profit Analysis for 2016: </a:t>
            </a:r>
          </a:p>
          <a:p>
            <a:pPr marL="285750" indent="-285750">
              <a:buFont typeface="Wingdings" panose="05000000000000000000" pitchFamily="2" charset="2"/>
              <a:buChar char="Ø"/>
            </a:pPr>
            <a:endParaRPr lang="en-IN" sz="1800" dirty="0">
              <a:solidFill>
                <a:schemeClr val="accent2"/>
              </a:solidFill>
              <a:latin typeface="Aptos" panose="020B0004020202020204" pitchFamily="34" charset="0"/>
            </a:endParaRPr>
          </a:p>
          <a:p>
            <a:pPr marL="285750" indent="-285750">
              <a:buFont typeface="Wingdings" panose="05000000000000000000" pitchFamily="2" charset="2"/>
              <a:buChar char="§"/>
            </a:pPr>
            <a:r>
              <a:rPr lang="en-IN" sz="1800" dirty="0">
                <a:solidFill>
                  <a:schemeClr val="accent2"/>
                </a:solidFill>
                <a:latin typeface="Aptos" panose="020B0004020202020204" pitchFamily="34" charset="0"/>
              </a:rPr>
              <a:t>Total Revenue: </a:t>
            </a:r>
            <a:r>
              <a:rPr lang="en-IN" dirty="0">
                <a:solidFill>
                  <a:schemeClr val="accent2"/>
                </a:solidFill>
                <a:latin typeface="Aptos" panose="020B0004020202020204" pitchFamily="34" charset="0"/>
              </a:rPr>
              <a:t>16.47</a:t>
            </a:r>
            <a:r>
              <a:rPr lang="en-IN" sz="1800" dirty="0">
                <a:solidFill>
                  <a:schemeClr val="accent2"/>
                </a:solidFill>
                <a:latin typeface="Aptos" panose="020B0004020202020204" pitchFamily="34" charset="0"/>
              </a:rPr>
              <a:t> M </a:t>
            </a:r>
          </a:p>
          <a:p>
            <a:pPr marL="285750" indent="-285750">
              <a:buFont typeface="Wingdings" panose="05000000000000000000" pitchFamily="2" charset="2"/>
              <a:buChar char="§"/>
            </a:pPr>
            <a:r>
              <a:rPr lang="en-IN" sz="1800" dirty="0">
                <a:solidFill>
                  <a:schemeClr val="accent2"/>
                </a:solidFill>
                <a:latin typeface="Aptos" panose="020B0004020202020204" pitchFamily="34" charset="0"/>
              </a:rPr>
              <a:t>Total Profit: </a:t>
            </a:r>
            <a:r>
              <a:rPr lang="en-IN" dirty="0">
                <a:solidFill>
                  <a:schemeClr val="accent2"/>
                </a:solidFill>
                <a:latin typeface="Aptos" panose="020B0004020202020204" pitchFamily="34" charset="0"/>
              </a:rPr>
              <a:t>1.24M</a:t>
            </a:r>
            <a:endParaRPr lang="en-IN" sz="1800" dirty="0">
              <a:solidFill>
                <a:schemeClr val="accent2"/>
              </a:solidFill>
              <a:latin typeface="Aptos" panose="020B0004020202020204" pitchFamily="34" charset="0"/>
            </a:endParaRPr>
          </a:p>
          <a:p>
            <a:pPr marL="285750" indent="-285750">
              <a:buFont typeface="Wingdings" panose="05000000000000000000" pitchFamily="2" charset="2"/>
              <a:buChar char="§"/>
            </a:pPr>
            <a:r>
              <a:rPr lang="en-IN" sz="1800" dirty="0">
                <a:solidFill>
                  <a:schemeClr val="accent2"/>
                </a:solidFill>
                <a:latin typeface="Aptos" panose="020B0004020202020204" pitchFamily="34" charset="0"/>
              </a:rPr>
              <a:t>Total Cost: </a:t>
            </a:r>
            <a:r>
              <a:rPr lang="en-IN" dirty="0">
                <a:solidFill>
                  <a:schemeClr val="accent2"/>
                </a:solidFill>
                <a:latin typeface="Aptos" panose="020B0004020202020204" pitchFamily="34" charset="0"/>
              </a:rPr>
              <a:t>15.24</a:t>
            </a:r>
            <a:r>
              <a:rPr lang="en-IN" sz="1800" dirty="0">
                <a:solidFill>
                  <a:schemeClr val="accent2"/>
                </a:solidFill>
                <a:latin typeface="Aptos" panose="020B0004020202020204" pitchFamily="34" charset="0"/>
              </a:rPr>
              <a:t> M </a:t>
            </a:r>
          </a:p>
          <a:p>
            <a:pPr marL="285750" indent="-285750">
              <a:buFont typeface="Wingdings" panose="05000000000000000000" pitchFamily="2" charset="2"/>
              <a:buChar char="§"/>
            </a:pPr>
            <a:r>
              <a:rPr lang="en-IN" sz="1800" dirty="0">
                <a:solidFill>
                  <a:schemeClr val="accent2"/>
                </a:solidFill>
                <a:latin typeface="Aptos" panose="020B0004020202020204" pitchFamily="34" charset="0"/>
              </a:rPr>
              <a:t>Total Ordered Quantity:83K</a:t>
            </a:r>
          </a:p>
          <a:p>
            <a:pPr marL="285750" indent="-285750">
              <a:buFont typeface="Wingdings" panose="05000000000000000000" pitchFamily="2" charset="2"/>
              <a:buChar char="§"/>
            </a:pPr>
            <a:r>
              <a:rPr lang="en-IN" sz="1800" dirty="0">
                <a:solidFill>
                  <a:schemeClr val="accent2"/>
                </a:solidFill>
                <a:latin typeface="Aptos" panose="020B0004020202020204" pitchFamily="34" charset="0"/>
              </a:rPr>
              <a:t>Profit Margin: </a:t>
            </a:r>
            <a:r>
              <a:rPr lang="en-IN" dirty="0">
                <a:solidFill>
                  <a:schemeClr val="accent2"/>
                </a:solidFill>
                <a:latin typeface="Aptos" panose="020B0004020202020204" pitchFamily="34" charset="0"/>
              </a:rPr>
              <a:t>7.51</a:t>
            </a:r>
            <a:r>
              <a:rPr lang="en-IN" sz="1800" dirty="0">
                <a:solidFill>
                  <a:schemeClr val="accent2"/>
                </a:solidFill>
                <a:latin typeface="Aptos" panose="020B0004020202020204" pitchFamily="34" charset="0"/>
              </a:rPr>
              <a:t>%</a:t>
            </a:r>
          </a:p>
          <a:p>
            <a:pPr marL="285750" indent="-285750">
              <a:buFont typeface="Wingdings" panose="05000000000000000000" pitchFamily="2" charset="2"/>
              <a:buChar char="§"/>
            </a:pPr>
            <a:endParaRPr lang="en-IN" dirty="0">
              <a:solidFill>
                <a:schemeClr val="accent2"/>
              </a:solidFill>
              <a:latin typeface="Aptos" panose="020B0004020202020204" pitchFamily="34" charset="0"/>
            </a:endParaRPr>
          </a:p>
          <a:p>
            <a:pPr marL="285750" indent="-285750">
              <a:buFont typeface="Wingdings" panose="05000000000000000000" pitchFamily="2" charset="2"/>
              <a:buChar char="Ø"/>
            </a:pPr>
            <a:r>
              <a:rPr lang="en-IN" sz="1800" dirty="0">
                <a:latin typeface="Aptos" panose="020B0004020202020204" pitchFamily="34" charset="0"/>
              </a:rPr>
              <a:t>Variance Analysis :</a:t>
            </a:r>
          </a:p>
          <a:p>
            <a:pPr marL="285750" indent="-285750">
              <a:buFont typeface="Wingdings" panose="05000000000000000000" pitchFamily="2" charset="2"/>
              <a:buChar char="§"/>
            </a:pPr>
            <a:r>
              <a:rPr lang="en-IN" dirty="0"/>
              <a:t>All </a:t>
            </a:r>
            <a:r>
              <a:rPr lang="en-IN" sz="1800" dirty="0">
                <a:latin typeface="Aptos" panose="020B0004020202020204" pitchFamily="34" charset="0"/>
              </a:rPr>
              <a:t>categories is showing a </a:t>
            </a:r>
          </a:p>
          <a:p>
            <a:r>
              <a:rPr lang="en-IN" sz="1800" dirty="0">
                <a:latin typeface="Aptos" panose="020B0004020202020204" pitchFamily="34" charset="0"/>
              </a:rPr>
              <a:t>       negative variance which</a:t>
            </a:r>
          </a:p>
          <a:p>
            <a:r>
              <a:rPr lang="en-IN" sz="1800" dirty="0">
                <a:latin typeface="Aptos" panose="020B0004020202020204" pitchFamily="34" charset="0"/>
              </a:rPr>
              <a:t>       indicates low performance </a:t>
            </a:r>
          </a:p>
          <a:p>
            <a:r>
              <a:rPr lang="en-IN" sz="1800" dirty="0">
                <a:latin typeface="Aptos" panose="020B0004020202020204" pitchFamily="34" charset="0"/>
              </a:rPr>
              <a:t>       compared to budget. </a:t>
            </a:r>
          </a:p>
          <a:p>
            <a:pPr marL="285750" indent="-285750">
              <a:buFont typeface="Wingdings" panose="05000000000000000000" pitchFamily="2" charset="2"/>
              <a:buChar char="§"/>
            </a:pPr>
            <a:r>
              <a:rPr lang="en-IN" sz="1800" dirty="0">
                <a:latin typeface="Aptos" panose="020B0004020202020204" pitchFamily="34" charset="0"/>
              </a:rPr>
              <a:t>Bike category shows the lowest </a:t>
            </a:r>
          </a:p>
          <a:p>
            <a:r>
              <a:rPr lang="en-IN" sz="1800" dirty="0">
                <a:latin typeface="Aptos" panose="020B0004020202020204" pitchFamily="34" charset="0"/>
              </a:rPr>
              <a:t>       performance in sales</a:t>
            </a:r>
          </a:p>
          <a:p>
            <a:pPr marL="285750" indent="-285750">
              <a:buFont typeface="Wingdings" panose="05000000000000000000" pitchFamily="2" charset="2"/>
              <a:buChar char="§"/>
            </a:pPr>
            <a:r>
              <a:rPr lang="en-IN" sz="1800" dirty="0">
                <a:latin typeface="Aptos" panose="020B0004020202020204" pitchFamily="34" charset="0"/>
              </a:rPr>
              <a:t>We can see that variance becomes</a:t>
            </a:r>
          </a:p>
          <a:p>
            <a:r>
              <a:rPr lang="en-IN" sz="1800" dirty="0">
                <a:latin typeface="Aptos" panose="020B0004020202020204" pitchFamily="34" charset="0"/>
              </a:rPr>
              <a:t>       more and more negative through</a:t>
            </a:r>
          </a:p>
          <a:p>
            <a:r>
              <a:rPr lang="en-IN" sz="1800" dirty="0">
                <a:latin typeface="Aptos" panose="020B0004020202020204" pitchFamily="34" charset="0"/>
              </a:rPr>
              <a:t>       months.</a:t>
            </a:r>
          </a:p>
          <a:p>
            <a:endParaRPr lang="en-IN" sz="1800" dirty="0">
              <a:latin typeface="Aptos" panose="020B0004020202020204" pitchFamily="34" charset="0"/>
            </a:endParaRPr>
          </a:p>
        </p:txBody>
      </p:sp>
    </p:spTree>
    <p:extLst>
      <p:ext uri="{BB962C8B-B14F-4D97-AF65-F5344CB8AC3E}">
        <p14:creationId xmlns:p14="http://schemas.microsoft.com/office/powerpoint/2010/main" val="274192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2087-F9C0-FA02-D25B-64F2FFEEF3C0}"/>
              </a:ext>
            </a:extLst>
          </p:cNvPr>
          <p:cNvSpPr>
            <a:spLocks noGrp="1"/>
          </p:cNvSpPr>
          <p:nvPr>
            <p:ph type="title"/>
          </p:nvPr>
        </p:nvSpPr>
        <p:spPr>
          <a:xfrm>
            <a:off x="3019644" y="2351310"/>
            <a:ext cx="8911687" cy="1280890"/>
          </a:xfrm>
        </p:spPr>
        <p:txBody>
          <a:bodyPr/>
          <a:lstStyle/>
          <a:p>
            <a:r>
              <a:rPr lang="en-IN" dirty="0"/>
              <a:t>                THANK YOU</a:t>
            </a:r>
          </a:p>
        </p:txBody>
      </p:sp>
    </p:spTree>
    <p:extLst>
      <p:ext uri="{BB962C8B-B14F-4D97-AF65-F5344CB8AC3E}">
        <p14:creationId xmlns:p14="http://schemas.microsoft.com/office/powerpoint/2010/main" val="385892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786B-5D7B-86D4-9776-B8D16040F38B}"/>
              </a:ext>
            </a:extLst>
          </p:cNvPr>
          <p:cNvSpPr>
            <a:spLocks noGrp="1"/>
          </p:cNvSpPr>
          <p:nvPr>
            <p:ph type="title"/>
          </p:nvPr>
        </p:nvSpPr>
        <p:spPr/>
        <p:txBody>
          <a:bodyPr/>
          <a:lstStyle/>
          <a:p>
            <a:r>
              <a:rPr lang="en-IN" dirty="0"/>
              <a:t>Project Details</a:t>
            </a:r>
          </a:p>
        </p:txBody>
      </p:sp>
      <p:graphicFrame>
        <p:nvGraphicFramePr>
          <p:cNvPr id="3" name="Table 2">
            <a:extLst>
              <a:ext uri="{FF2B5EF4-FFF2-40B4-BE49-F238E27FC236}">
                <a16:creationId xmlns:a16="http://schemas.microsoft.com/office/drawing/2014/main" id="{23ED10A4-0214-6A2E-DD53-F706F7329053}"/>
              </a:ext>
            </a:extLst>
          </p:cNvPr>
          <p:cNvGraphicFramePr>
            <a:graphicFrameLocks noGrp="1"/>
          </p:cNvGraphicFramePr>
          <p:nvPr>
            <p:extLst>
              <p:ext uri="{D42A27DB-BD31-4B8C-83A1-F6EECF244321}">
                <p14:modId xmlns:p14="http://schemas.microsoft.com/office/powerpoint/2010/main" val="3287226045"/>
              </p:ext>
            </p:extLst>
          </p:nvPr>
        </p:nvGraphicFramePr>
        <p:xfrm>
          <a:off x="2192255" y="2199150"/>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41279176"/>
                    </a:ext>
                  </a:extLst>
                </a:gridCol>
                <a:gridCol w="4064000">
                  <a:extLst>
                    <a:ext uri="{9D8B030D-6E8A-4147-A177-3AD203B41FA5}">
                      <a16:colId xmlns:a16="http://schemas.microsoft.com/office/drawing/2014/main" val="826973447"/>
                    </a:ext>
                  </a:extLst>
                </a:gridCol>
              </a:tblGrid>
              <a:tr h="0">
                <a:tc>
                  <a:txBody>
                    <a:bodyPr/>
                    <a:lstStyle/>
                    <a:p>
                      <a:r>
                        <a:rPr lang="en-IN" dirty="0"/>
                        <a:t>Project Title </a:t>
                      </a:r>
                    </a:p>
                  </a:txBody>
                  <a:tcPr/>
                </a:tc>
                <a:tc>
                  <a:txBody>
                    <a:bodyPr/>
                    <a:lstStyle/>
                    <a:p>
                      <a:r>
                        <a:rPr lang="en-IN" dirty="0"/>
                        <a:t>Budget Sales Analytics</a:t>
                      </a:r>
                    </a:p>
                  </a:txBody>
                  <a:tcPr/>
                </a:tc>
                <a:extLst>
                  <a:ext uri="{0D108BD9-81ED-4DB2-BD59-A6C34878D82A}">
                    <a16:rowId xmlns:a16="http://schemas.microsoft.com/office/drawing/2014/main" val="3160257254"/>
                  </a:ext>
                </a:extLst>
              </a:tr>
              <a:tr h="370840">
                <a:tc>
                  <a:txBody>
                    <a:bodyPr/>
                    <a:lstStyle/>
                    <a:p>
                      <a:r>
                        <a:rPr lang="en-IN" dirty="0"/>
                        <a:t>Technologies</a:t>
                      </a:r>
                    </a:p>
                  </a:txBody>
                  <a:tcPr/>
                </a:tc>
                <a:tc>
                  <a:txBody>
                    <a:bodyPr/>
                    <a:lstStyle/>
                    <a:p>
                      <a:r>
                        <a:rPr lang="en-IN" dirty="0"/>
                        <a:t>Data Science</a:t>
                      </a:r>
                    </a:p>
                  </a:txBody>
                  <a:tcPr/>
                </a:tc>
                <a:extLst>
                  <a:ext uri="{0D108BD9-81ED-4DB2-BD59-A6C34878D82A}">
                    <a16:rowId xmlns:a16="http://schemas.microsoft.com/office/drawing/2014/main" val="111613712"/>
                  </a:ext>
                </a:extLst>
              </a:tr>
              <a:tr h="370840">
                <a:tc>
                  <a:txBody>
                    <a:bodyPr/>
                    <a:lstStyle/>
                    <a:p>
                      <a:r>
                        <a:rPr lang="en-IN" dirty="0"/>
                        <a:t>Domain</a:t>
                      </a:r>
                    </a:p>
                  </a:txBody>
                  <a:tcPr/>
                </a:tc>
                <a:tc>
                  <a:txBody>
                    <a:bodyPr/>
                    <a:lstStyle/>
                    <a:p>
                      <a:r>
                        <a:rPr lang="en-IN" dirty="0"/>
                        <a:t>Retail &amp; Sales</a:t>
                      </a:r>
                    </a:p>
                  </a:txBody>
                  <a:tcPr/>
                </a:tc>
                <a:extLst>
                  <a:ext uri="{0D108BD9-81ED-4DB2-BD59-A6C34878D82A}">
                    <a16:rowId xmlns:a16="http://schemas.microsoft.com/office/drawing/2014/main" val="852019106"/>
                  </a:ext>
                </a:extLst>
              </a:tr>
              <a:tr h="370840">
                <a:tc>
                  <a:txBody>
                    <a:bodyPr/>
                    <a:lstStyle/>
                    <a:p>
                      <a:r>
                        <a:rPr lang="en-IN" dirty="0"/>
                        <a:t>Difficulties Level</a:t>
                      </a:r>
                    </a:p>
                  </a:txBody>
                  <a:tcPr/>
                </a:tc>
                <a:tc>
                  <a:txBody>
                    <a:bodyPr/>
                    <a:lstStyle/>
                    <a:p>
                      <a:r>
                        <a:rPr lang="en-IN" dirty="0"/>
                        <a:t>Advanced</a:t>
                      </a:r>
                    </a:p>
                  </a:txBody>
                  <a:tcPr/>
                </a:tc>
                <a:extLst>
                  <a:ext uri="{0D108BD9-81ED-4DB2-BD59-A6C34878D82A}">
                    <a16:rowId xmlns:a16="http://schemas.microsoft.com/office/drawing/2014/main" val="3175288464"/>
                  </a:ext>
                </a:extLst>
              </a:tr>
              <a:tr h="370840">
                <a:tc>
                  <a:txBody>
                    <a:bodyPr/>
                    <a:lstStyle/>
                    <a:p>
                      <a:r>
                        <a:rPr lang="en-IN" dirty="0"/>
                        <a:t>Tools Used</a:t>
                      </a:r>
                    </a:p>
                  </a:txBody>
                  <a:tcPr/>
                </a:tc>
                <a:tc>
                  <a:txBody>
                    <a:bodyPr/>
                    <a:lstStyle/>
                    <a:p>
                      <a:r>
                        <a:rPr lang="en-IN" dirty="0"/>
                        <a:t>Power BI</a:t>
                      </a:r>
                    </a:p>
                  </a:txBody>
                  <a:tcPr/>
                </a:tc>
                <a:extLst>
                  <a:ext uri="{0D108BD9-81ED-4DB2-BD59-A6C34878D82A}">
                    <a16:rowId xmlns:a16="http://schemas.microsoft.com/office/drawing/2014/main" val="4205421773"/>
                  </a:ext>
                </a:extLst>
              </a:tr>
            </a:tbl>
          </a:graphicData>
        </a:graphic>
      </p:graphicFrame>
    </p:spTree>
    <p:extLst>
      <p:ext uri="{BB962C8B-B14F-4D97-AF65-F5344CB8AC3E}">
        <p14:creationId xmlns:p14="http://schemas.microsoft.com/office/powerpoint/2010/main" val="69614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7260-2AC2-2DD9-323C-A8ED0C3732F5}"/>
              </a:ext>
            </a:extLst>
          </p:cNvPr>
          <p:cNvSpPr>
            <a:spLocks noGrp="1"/>
          </p:cNvSpPr>
          <p:nvPr>
            <p:ph type="title"/>
          </p:nvPr>
        </p:nvSpPr>
        <p:spPr/>
        <p:txBody>
          <a:bodyPr/>
          <a:lstStyle/>
          <a:p>
            <a:r>
              <a:rPr lang="en-IN" dirty="0"/>
              <a:t>Problem Statement</a:t>
            </a:r>
          </a:p>
        </p:txBody>
      </p:sp>
      <p:sp>
        <p:nvSpPr>
          <p:cNvPr id="3" name="TextBox 2">
            <a:extLst>
              <a:ext uri="{FF2B5EF4-FFF2-40B4-BE49-F238E27FC236}">
                <a16:creationId xmlns:a16="http://schemas.microsoft.com/office/drawing/2014/main" id="{90C43D8C-B051-4557-8175-8DD8B100BADB}"/>
              </a:ext>
            </a:extLst>
          </p:cNvPr>
          <p:cNvSpPr txBox="1"/>
          <p:nvPr/>
        </p:nvSpPr>
        <p:spPr>
          <a:xfrm>
            <a:off x="1951349" y="2488676"/>
            <a:ext cx="9286922" cy="1200329"/>
          </a:xfrm>
          <a:prstGeom prst="rect">
            <a:avLst/>
          </a:prstGeom>
          <a:noFill/>
        </p:spPr>
        <p:txBody>
          <a:bodyPr wrap="square" rtlCol="0">
            <a:spAutoFit/>
          </a:bodyPr>
          <a:lstStyle/>
          <a:p>
            <a:r>
              <a:rPr lang="en-US" dirty="0"/>
              <a:t>Extract various information such as Sales, budget, and variance. You can even compare sales and budgets with various attributes. Extract necessary information about Products and Customers. Make the necessary dashboard with the best you can extract from the data</a:t>
            </a:r>
            <a:endParaRPr lang="en-IN" dirty="0"/>
          </a:p>
        </p:txBody>
      </p:sp>
    </p:spTree>
    <p:extLst>
      <p:ext uri="{BB962C8B-B14F-4D97-AF65-F5344CB8AC3E}">
        <p14:creationId xmlns:p14="http://schemas.microsoft.com/office/powerpoint/2010/main" val="77392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D2D2-9730-4643-5FBD-85E46DAAA16E}"/>
              </a:ext>
            </a:extLst>
          </p:cNvPr>
          <p:cNvSpPr>
            <a:spLocks noGrp="1"/>
          </p:cNvSpPr>
          <p:nvPr>
            <p:ph type="title"/>
          </p:nvPr>
        </p:nvSpPr>
        <p:spPr/>
        <p:txBody>
          <a:bodyPr/>
          <a:lstStyle/>
          <a:p>
            <a:r>
              <a:rPr lang="en-IN" dirty="0"/>
              <a:t>Architecture</a:t>
            </a:r>
          </a:p>
        </p:txBody>
      </p:sp>
      <p:pic>
        <p:nvPicPr>
          <p:cNvPr id="23" name="Picture 22">
            <a:extLst>
              <a:ext uri="{FF2B5EF4-FFF2-40B4-BE49-F238E27FC236}">
                <a16:creationId xmlns:a16="http://schemas.microsoft.com/office/drawing/2014/main" id="{49B0717B-87A0-D828-AB3D-C15E3B4E86C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flipV="1">
            <a:off x="2678148" y="2755757"/>
            <a:ext cx="706965" cy="706965"/>
          </a:xfrm>
          <a:prstGeom prst="rect">
            <a:avLst/>
          </a:prstGeom>
        </p:spPr>
      </p:pic>
      <p:sp>
        <p:nvSpPr>
          <p:cNvPr id="24" name="Arrow: Right 23">
            <a:extLst>
              <a:ext uri="{FF2B5EF4-FFF2-40B4-BE49-F238E27FC236}">
                <a16:creationId xmlns:a16="http://schemas.microsoft.com/office/drawing/2014/main" id="{B52AEB3C-6CAF-9038-EE4E-21DDEE1E32B4}"/>
              </a:ext>
            </a:extLst>
          </p:cNvPr>
          <p:cNvSpPr/>
          <p:nvPr/>
        </p:nvSpPr>
        <p:spPr>
          <a:xfrm>
            <a:off x="3760683" y="3029842"/>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249963C6-7638-9D17-8107-2842810ED4B0}"/>
              </a:ext>
            </a:extLst>
          </p:cNvPr>
          <p:cNvSpPr txBox="1"/>
          <p:nvPr/>
        </p:nvSpPr>
        <p:spPr>
          <a:xfrm>
            <a:off x="2496608" y="3532293"/>
            <a:ext cx="1030318" cy="253916"/>
          </a:xfrm>
          <a:prstGeom prst="rect">
            <a:avLst/>
          </a:prstGeom>
          <a:noFill/>
        </p:spPr>
        <p:txBody>
          <a:bodyPr wrap="square" rtlCol="0">
            <a:spAutoFit/>
          </a:bodyPr>
          <a:lstStyle/>
          <a:p>
            <a:r>
              <a:rPr lang="en-IN" sz="1050" dirty="0">
                <a:latin typeface="Arial Black" panose="020B0A04020102020204" pitchFamily="34" charset="0"/>
              </a:rPr>
              <a:t>Real world</a:t>
            </a:r>
          </a:p>
        </p:txBody>
      </p:sp>
      <p:sp>
        <p:nvSpPr>
          <p:cNvPr id="26" name="Flowchart: Process 25">
            <a:extLst>
              <a:ext uri="{FF2B5EF4-FFF2-40B4-BE49-F238E27FC236}">
                <a16:creationId xmlns:a16="http://schemas.microsoft.com/office/drawing/2014/main" id="{21F5E553-C02D-8FC9-B991-14862B467B75}"/>
              </a:ext>
            </a:extLst>
          </p:cNvPr>
          <p:cNvSpPr/>
          <p:nvPr/>
        </p:nvSpPr>
        <p:spPr>
          <a:xfrm>
            <a:off x="4699057" y="2748564"/>
            <a:ext cx="1174376" cy="783729"/>
          </a:xfrm>
          <a:prstGeom prst="flowChartProcess">
            <a:avLst/>
          </a:prstGeom>
          <a:solidFill>
            <a:schemeClr val="accent4">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 Data Collection</a:t>
            </a:r>
          </a:p>
        </p:txBody>
      </p:sp>
      <p:sp>
        <p:nvSpPr>
          <p:cNvPr id="27" name="Arrow: Right 26">
            <a:extLst>
              <a:ext uri="{FF2B5EF4-FFF2-40B4-BE49-F238E27FC236}">
                <a16:creationId xmlns:a16="http://schemas.microsoft.com/office/drawing/2014/main" id="{3C913D34-DCD6-9817-7532-682488667016}"/>
              </a:ext>
            </a:extLst>
          </p:cNvPr>
          <p:cNvSpPr/>
          <p:nvPr/>
        </p:nvSpPr>
        <p:spPr>
          <a:xfrm>
            <a:off x="6188702" y="3007714"/>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Flowchart: Process 27">
            <a:extLst>
              <a:ext uri="{FF2B5EF4-FFF2-40B4-BE49-F238E27FC236}">
                <a16:creationId xmlns:a16="http://schemas.microsoft.com/office/drawing/2014/main" id="{EACD1150-1A1A-73A1-90FA-803CCD5F379A}"/>
              </a:ext>
            </a:extLst>
          </p:cNvPr>
          <p:cNvSpPr/>
          <p:nvPr/>
        </p:nvSpPr>
        <p:spPr>
          <a:xfrm>
            <a:off x="7043474" y="2728072"/>
            <a:ext cx="1290638" cy="783729"/>
          </a:xfrm>
          <a:prstGeom prst="flowChartProcess">
            <a:avLst/>
          </a:prstGeom>
          <a:solidFill>
            <a:schemeClr val="bg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Importing dataset in Power BI</a:t>
            </a:r>
          </a:p>
        </p:txBody>
      </p:sp>
      <p:sp>
        <p:nvSpPr>
          <p:cNvPr id="29" name="Arrow: Right 28">
            <a:extLst>
              <a:ext uri="{FF2B5EF4-FFF2-40B4-BE49-F238E27FC236}">
                <a16:creationId xmlns:a16="http://schemas.microsoft.com/office/drawing/2014/main" id="{7E8EDBFB-1C0E-7599-63E4-9781EB2F2758}"/>
              </a:ext>
            </a:extLst>
          </p:cNvPr>
          <p:cNvSpPr/>
          <p:nvPr/>
        </p:nvSpPr>
        <p:spPr>
          <a:xfrm>
            <a:off x="8649381" y="2922389"/>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Flowchart: Process 29">
            <a:extLst>
              <a:ext uri="{FF2B5EF4-FFF2-40B4-BE49-F238E27FC236}">
                <a16:creationId xmlns:a16="http://schemas.microsoft.com/office/drawing/2014/main" id="{531A2D62-D41A-09CF-B634-7651CBCA904F}"/>
              </a:ext>
            </a:extLst>
          </p:cNvPr>
          <p:cNvSpPr/>
          <p:nvPr/>
        </p:nvSpPr>
        <p:spPr>
          <a:xfrm>
            <a:off x="9336949" y="2746189"/>
            <a:ext cx="1174376" cy="783729"/>
          </a:xfrm>
          <a:prstGeom prst="flowChartProcess">
            <a:avLst/>
          </a:prstGeom>
          <a:solidFill>
            <a:srgbClr val="002060"/>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Load Dataset</a:t>
            </a:r>
          </a:p>
        </p:txBody>
      </p:sp>
      <p:sp>
        <p:nvSpPr>
          <p:cNvPr id="31" name="Arrow: Right 30">
            <a:extLst>
              <a:ext uri="{FF2B5EF4-FFF2-40B4-BE49-F238E27FC236}">
                <a16:creationId xmlns:a16="http://schemas.microsoft.com/office/drawing/2014/main" id="{908FE716-BF47-4890-5F37-31437BE2F32E}"/>
              </a:ext>
            </a:extLst>
          </p:cNvPr>
          <p:cNvSpPr/>
          <p:nvPr/>
        </p:nvSpPr>
        <p:spPr>
          <a:xfrm rot="5400000">
            <a:off x="9668642" y="3841669"/>
            <a:ext cx="510988" cy="1845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Flowchart: Process 31">
            <a:extLst>
              <a:ext uri="{FF2B5EF4-FFF2-40B4-BE49-F238E27FC236}">
                <a16:creationId xmlns:a16="http://schemas.microsoft.com/office/drawing/2014/main" id="{0C979A4C-A2E3-A0FC-CC6F-0108DE482229}"/>
              </a:ext>
            </a:extLst>
          </p:cNvPr>
          <p:cNvSpPr/>
          <p:nvPr/>
        </p:nvSpPr>
        <p:spPr>
          <a:xfrm>
            <a:off x="9336949" y="4424968"/>
            <a:ext cx="1174376" cy="783729"/>
          </a:xfrm>
          <a:prstGeom prst="flowChartProcess">
            <a:avLst/>
          </a:prstGeom>
          <a:solidFill>
            <a:schemeClr val="accent1">
              <a:lumMod val="40000"/>
              <a:lumOff val="6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Data Modelling</a:t>
            </a:r>
          </a:p>
        </p:txBody>
      </p:sp>
      <p:sp>
        <p:nvSpPr>
          <p:cNvPr id="33" name="Arrow: Right 32">
            <a:extLst>
              <a:ext uri="{FF2B5EF4-FFF2-40B4-BE49-F238E27FC236}">
                <a16:creationId xmlns:a16="http://schemas.microsoft.com/office/drawing/2014/main" id="{B67C3075-4F35-F4F2-9C6B-7ED3BF1F85C9}"/>
              </a:ext>
            </a:extLst>
          </p:cNvPr>
          <p:cNvSpPr/>
          <p:nvPr/>
        </p:nvSpPr>
        <p:spPr>
          <a:xfrm rot="10800000">
            <a:off x="8649381" y="4672878"/>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Flowchart: Process 33">
            <a:extLst>
              <a:ext uri="{FF2B5EF4-FFF2-40B4-BE49-F238E27FC236}">
                <a16:creationId xmlns:a16="http://schemas.microsoft.com/office/drawing/2014/main" id="{8AB5D1C6-B98F-83B8-1B33-85F97E9A5ABA}"/>
              </a:ext>
            </a:extLst>
          </p:cNvPr>
          <p:cNvSpPr/>
          <p:nvPr/>
        </p:nvSpPr>
        <p:spPr>
          <a:xfrm>
            <a:off x="7048767" y="4424968"/>
            <a:ext cx="1267647" cy="783729"/>
          </a:xfrm>
          <a:prstGeom prst="flowChartProcess">
            <a:avLst/>
          </a:prstGeom>
          <a:solidFill>
            <a:schemeClr val="bg1">
              <a:lumMod val="65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 Creating Dashboards</a:t>
            </a:r>
          </a:p>
        </p:txBody>
      </p:sp>
      <p:sp>
        <p:nvSpPr>
          <p:cNvPr id="35" name="Arrow: Right 34">
            <a:extLst>
              <a:ext uri="{FF2B5EF4-FFF2-40B4-BE49-F238E27FC236}">
                <a16:creationId xmlns:a16="http://schemas.microsoft.com/office/drawing/2014/main" id="{7B42C74B-6153-C876-A8D8-9976ABC3A789}"/>
              </a:ext>
            </a:extLst>
          </p:cNvPr>
          <p:cNvSpPr/>
          <p:nvPr/>
        </p:nvSpPr>
        <p:spPr>
          <a:xfrm rot="10800000">
            <a:off x="6188702" y="4688916"/>
            <a:ext cx="510988" cy="1801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Flowchart: Process 35">
            <a:extLst>
              <a:ext uri="{FF2B5EF4-FFF2-40B4-BE49-F238E27FC236}">
                <a16:creationId xmlns:a16="http://schemas.microsoft.com/office/drawing/2014/main" id="{5C94FDF4-1E6F-0213-7992-1A5841F9D1A5}"/>
              </a:ext>
            </a:extLst>
          </p:cNvPr>
          <p:cNvSpPr/>
          <p:nvPr/>
        </p:nvSpPr>
        <p:spPr>
          <a:xfrm>
            <a:off x="4665248" y="4371107"/>
            <a:ext cx="1174376" cy="783729"/>
          </a:xfrm>
          <a:prstGeom prst="flowChartProcess">
            <a:avLst/>
          </a:prstGeom>
          <a:solidFill>
            <a:schemeClr val="accent6">
              <a:lumMod val="60000"/>
              <a:lumOff val="40000"/>
            </a:schemeClr>
          </a:solidFill>
        </p:spPr>
        <p:style>
          <a:lnRef idx="3">
            <a:schemeClr val="lt1"/>
          </a:lnRef>
          <a:fillRef idx="1">
            <a:schemeClr val="dk1"/>
          </a:fillRef>
          <a:effectRef idx="1">
            <a:schemeClr val="dk1"/>
          </a:effectRef>
          <a:fontRef idx="minor">
            <a:schemeClr val="lt1"/>
          </a:fontRef>
        </p:style>
        <p:txBody>
          <a:bodyPr rtlCol="0" anchor="ctr"/>
          <a:lstStyle/>
          <a:p>
            <a:pPr algn="ctr"/>
            <a:r>
              <a:rPr lang="en-IN" sz="1400" dirty="0"/>
              <a:t>Insights</a:t>
            </a:r>
          </a:p>
        </p:txBody>
      </p:sp>
      <p:sp>
        <p:nvSpPr>
          <p:cNvPr id="37" name="Arrow: Bent 36">
            <a:extLst>
              <a:ext uri="{FF2B5EF4-FFF2-40B4-BE49-F238E27FC236}">
                <a16:creationId xmlns:a16="http://schemas.microsoft.com/office/drawing/2014/main" id="{78BDA0D5-5737-3848-C553-E8ADDC74FDAA}"/>
              </a:ext>
            </a:extLst>
          </p:cNvPr>
          <p:cNvSpPr/>
          <p:nvPr/>
        </p:nvSpPr>
        <p:spPr>
          <a:xfrm rot="16200000">
            <a:off x="3244260" y="3831080"/>
            <a:ext cx="711140" cy="1432682"/>
          </a:xfrm>
          <a:prstGeom prst="bentArrow">
            <a:avLst>
              <a:gd name="adj1" fmla="val 25000"/>
              <a:gd name="adj2" fmla="val 25000"/>
              <a:gd name="adj3" fmla="val 25000"/>
              <a:gd name="adj4" fmla="val 714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8" name="TextBox 37">
            <a:extLst>
              <a:ext uri="{FF2B5EF4-FFF2-40B4-BE49-F238E27FC236}">
                <a16:creationId xmlns:a16="http://schemas.microsoft.com/office/drawing/2014/main" id="{AC7ECC67-9917-FDCE-F2FD-1F72789EDB27}"/>
              </a:ext>
            </a:extLst>
          </p:cNvPr>
          <p:cNvSpPr txBox="1"/>
          <p:nvPr/>
        </p:nvSpPr>
        <p:spPr>
          <a:xfrm>
            <a:off x="3144275" y="5090015"/>
            <a:ext cx="1432683" cy="261610"/>
          </a:xfrm>
          <a:prstGeom prst="rect">
            <a:avLst/>
          </a:prstGeom>
          <a:noFill/>
        </p:spPr>
        <p:txBody>
          <a:bodyPr wrap="square" rtlCol="0">
            <a:spAutoFit/>
          </a:bodyPr>
          <a:lstStyle/>
          <a:p>
            <a:r>
              <a:rPr lang="en-IN" sz="1100" dirty="0">
                <a:latin typeface="Arial Black" panose="020B0A04020102020204" pitchFamily="34" charset="0"/>
              </a:rPr>
              <a:t>Reporting</a:t>
            </a:r>
          </a:p>
        </p:txBody>
      </p:sp>
    </p:spTree>
    <p:extLst>
      <p:ext uri="{BB962C8B-B14F-4D97-AF65-F5344CB8AC3E}">
        <p14:creationId xmlns:p14="http://schemas.microsoft.com/office/powerpoint/2010/main" val="134309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46A7-070B-CF7A-61FE-42C0DEE586BB}"/>
              </a:ext>
            </a:extLst>
          </p:cNvPr>
          <p:cNvSpPr>
            <a:spLocks noGrp="1"/>
          </p:cNvSpPr>
          <p:nvPr>
            <p:ph type="title"/>
          </p:nvPr>
        </p:nvSpPr>
        <p:spPr>
          <a:xfrm>
            <a:off x="2508083" y="296324"/>
            <a:ext cx="8911687" cy="569501"/>
          </a:xfrm>
        </p:spPr>
        <p:txBody>
          <a:bodyPr>
            <a:normAutofit fontScale="90000"/>
          </a:bodyPr>
          <a:lstStyle/>
          <a:p>
            <a:r>
              <a:rPr lang="en-IN" dirty="0"/>
              <a:t>Dataset Information</a:t>
            </a:r>
          </a:p>
        </p:txBody>
      </p:sp>
      <p:sp>
        <p:nvSpPr>
          <p:cNvPr id="5" name="TextBox 4">
            <a:extLst>
              <a:ext uri="{FF2B5EF4-FFF2-40B4-BE49-F238E27FC236}">
                <a16:creationId xmlns:a16="http://schemas.microsoft.com/office/drawing/2014/main" id="{35DC26A6-8D72-C30E-6C8E-D47B2612E085}"/>
              </a:ext>
            </a:extLst>
          </p:cNvPr>
          <p:cNvSpPr txBox="1"/>
          <p:nvPr/>
        </p:nvSpPr>
        <p:spPr>
          <a:xfrm>
            <a:off x="1677971" y="1957801"/>
            <a:ext cx="9920908" cy="3908762"/>
          </a:xfrm>
          <a:prstGeom prst="rect">
            <a:avLst/>
          </a:prstGeom>
          <a:noFill/>
        </p:spPr>
        <p:txBody>
          <a:bodyPr wrap="square" rtlCol="0">
            <a:spAutoFit/>
          </a:bodyPr>
          <a:lstStyle/>
          <a:p>
            <a:endParaRPr lang="en-IN" b="1" dirty="0">
              <a:latin typeface="Aptos" panose="020B0004020202020204" pitchFamily="34" charset="0"/>
            </a:endParaRPr>
          </a:p>
          <a:p>
            <a:endParaRPr lang="en-IN" b="1" dirty="0">
              <a:latin typeface="Aptos" panose="020B0004020202020204" pitchFamily="34" charset="0"/>
            </a:endParaRPr>
          </a:p>
          <a:p>
            <a:endParaRPr lang="en-IN" b="1" dirty="0">
              <a:latin typeface="Aptos" panose="020B0004020202020204" pitchFamily="34" charset="0"/>
            </a:endParaRPr>
          </a:p>
          <a:p>
            <a:endParaRPr lang="en-IN" b="1" dirty="0">
              <a:latin typeface="Aptos" panose="020B0004020202020204" pitchFamily="34" charset="0"/>
            </a:endParaRPr>
          </a:p>
          <a:p>
            <a:endParaRPr lang="en-IN" b="1" dirty="0">
              <a:latin typeface="Aptos" panose="020B0004020202020204" pitchFamily="34" charset="0"/>
            </a:endParaRPr>
          </a:p>
          <a:p>
            <a:pPr marL="285750" indent="-285750">
              <a:buFont typeface="Wingdings" panose="05000000000000000000" pitchFamily="2" charset="2"/>
              <a:buChar char="§"/>
            </a:pPr>
            <a:r>
              <a:rPr lang="en-IN" b="1" dirty="0">
                <a:latin typeface="Aptos" panose="020B0004020202020204" pitchFamily="34" charset="0"/>
              </a:rPr>
              <a:t>Territory:</a:t>
            </a:r>
          </a:p>
          <a:p>
            <a:endParaRPr lang="en-IN" b="1" dirty="0">
              <a:latin typeface="Aptos" panose="020B0004020202020204" pitchFamily="34" charset="0"/>
            </a:endParaRPr>
          </a:p>
          <a:p>
            <a:endParaRPr lang="en-IN" b="1" dirty="0">
              <a:latin typeface="Aptos" panose="020B0004020202020204" pitchFamily="34" charset="0"/>
            </a:endParaRPr>
          </a:p>
          <a:p>
            <a:endParaRPr lang="en-IN" sz="1600" b="1" dirty="0">
              <a:latin typeface="Aptos" panose="020B0004020202020204" pitchFamily="34" charset="0"/>
            </a:endParaRPr>
          </a:p>
          <a:p>
            <a:endParaRPr lang="en-IN" sz="1600" b="1" dirty="0">
              <a:latin typeface="Aptos" panose="020B0004020202020204" pitchFamily="34" charset="0"/>
            </a:endParaRPr>
          </a:p>
          <a:p>
            <a:pPr marL="285750" indent="-285750">
              <a:buFont typeface="Wingdings" panose="05000000000000000000" pitchFamily="2" charset="2"/>
              <a:buChar char="§"/>
            </a:pPr>
            <a:r>
              <a:rPr lang="en-IN" b="1" dirty="0">
                <a:latin typeface="Aptos" panose="020B0004020202020204" pitchFamily="34" charset="0"/>
              </a:rPr>
              <a:t>Sales:</a:t>
            </a:r>
          </a:p>
          <a:p>
            <a:endParaRPr lang="en-IN" dirty="0">
              <a:latin typeface="Aptos" panose="020B0004020202020204" pitchFamily="34" charset="0"/>
            </a:endParaRPr>
          </a:p>
          <a:p>
            <a:endParaRPr lang="en-IN" dirty="0">
              <a:latin typeface="Aptos" panose="020B0004020202020204" pitchFamily="34" charset="0"/>
            </a:endParaRPr>
          </a:p>
          <a:p>
            <a:r>
              <a:rPr lang="en-IN" dirty="0">
                <a:latin typeface="Aptos" panose="020B0004020202020204" pitchFamily="34" charset="0"/>
              </a:rPr>
              <a:t>      </a:t>
            </a:r>
          </a:p>
        </p:txBody>
      </p:sp>
      <p:graphicFrame>
        <p:nvGraphicFramePr>
          <p:cNvPr id="8" name="Table 7">
            <a:extLst>
              <a:ext uri="{FF2B5EF4-FFF2-40B4-BE49-F238E27FC236}">
                <a16:creationId xmlns:a16="http://schemas.microsoft.com/office/drawing/2014/main" id="{10D2E139-97AF-3E1D-D964-F01BBE58FCF7}"/>
              </a:ext>
            </a:extLst>
          </p:cNvPr>
          <p:cNvGraphicFramePr>
            <a:graphicFrameLocks noGrp="1"/>
          </p:cNvGraphicFramePr>
          <p:nvPr>
            <p:extLst>
              <p:ext uri="{D42A27DB-BD31-4B8C-83A1-F6EECF244321}">
                <p14:modId xmlns:p14="http://schemas.microsoft.com/office/powerpoint/2010/main" val="3267109218"/>
              </p:ext>
            </p:extLst>
          </p:nvPr>
        </p:nvGraphicFramePr>
        <p:xfrm>
          <a:off x="2173402" y="2219429"/>
          <a:ext cx="8128000" cy="731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219488299"/>
                    </a:ext>
                  </a:extLst>
                </a:gridCol>
                <a:gridCol w="1625600">
                  <a:extLst>
                    <a:ext uri="{9D8B030D-6E8A-4147-A177-3AD203B41FA5}">
                      <a16:colId xmlns:a16="http://schemas.microsoft.com/office/drawing/2014/main" val="3242368373"/>
                    </a:ext>
                  </a:extLst>
                </a:gridCol>
                <a:gridCol w="1625600">
                  <a:extLst>
                    <a:ext uri="{9D8B030D-6E8A-4147-A177-3AD203B41FA5}">
                      <a16:colId xmlns:a16="http://schemas.microsoft.com/office/drawing/2014/main" val="3447945255"/>
                    </a:ext>
                  </a:extLst>
                </a:gridCol>
                <a:gridCol w="1625600">
                  <a:extLst>
                    <a:ext uri="{9D8B030D-6E8A-4147-A177-3AD203B41FA5}">
                      <a16:colId xmlns:a16="http://schemas.microsoft.com/office/drawing/2014/main" val="3690727877"/>
                    </a:ext>
                  </a:extLst>
                </a:gridCol>
                <a:gridCol w="1625600">
                  <a:extLst>
                    <a:ext uri="{9D8B030D-6E8A-4147-A177-3AD203B41FA5}">
                      <a16:colId xmlns:a16="http://schemas.microsoft.com/office/drawing/2014/main" val="1380138916"/>
                    </a:ext>
                  </a:extLst>
                </a:gridCol>
              </a:tblGrid>
              <a:tr h="162174">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19994793"/>
                  </a:ext>
                </a:extLst>
              </a:tr>
              <a:tr h="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421355480"/>
                  </a:ext>
                </a:extLst>
              </a:tr>
            </a:tbl>
          </a:graphicData>
        </a:graphic>
      </p:graphicFrame>
      <p:graphicFrame>
        <p:nvGraphicFramePr>
          <p:cNvPr id="9" name="Table 8">
            <a:extLst>
              <a:ext uri="{FF2B5EF4-FFF2-40B4-BE49-F238E27FC236}">
                <a16:creationId xmlns:a16="http://schemas.microsoft.com/office/drawing/2014/main" id="{30E6C081-CF08-AE61-C074-7E76F8AF24EF}"/>
              </a:ext>
            </a:extLst>
          </p:cNvPr>
          <p:cNvGraphicFramePr>
            <a:graphicFrameLocks noGrp="1"/>
          </p:cNvGraphicFramePr>
          <p:nvPr>
            <p:extLst>
              <p:ext uri="{D42A27DB-BD31-4B8C-83A1-F6EECF244321}">
                <p14:modId xmlns:p14="http://schemas.microsoft.com/office/powerpoint/2010/main" val="1984534435"/>
              </p:ext>
            </p:extLst>
          </p:nvPr>
        </p:nvGraphicFramePr>
        <p:xfrm>
          <a:off x="2158738" y="2132848"/>
          <a:ext cx="8142664" cy="1036320"/>
        </p:xfrm>
        <a:graphic>
          <a:graphicData uri="http://schemas.openxmlformats.org/drawingml/2006/table">
            <a:tbl>
              <a:tblPr firstRow="1" bandRow="1">
                <a:tableStyleId>{5C22544A-7EE6-4342-B048-85BDC9FD1C3A}</a:tableStyleId>
              </a:tblPr>
              <a:tblGrid>
                <a:gridCol w="1030664">
                  <a:extLst>
                    <a:ext uri="{9D8B030D-6E8A-4147-A177-3AD203B41FA5}">
                      <a16:colId xmlns:a16="http://schemas.microsoft.com/office/drawing/2014/main" val="1462310849"/>
                    </a:ext>
                  </a:extLst>
                </a:gridCol>
                <a:gridCol w="802326">
                  <a:extLst>
                    <a:ext uri="{9D8B030D-6E8A-4147-A177-3AD203B41FA5}">
                      <a16:colId xmlns:a16="http://schemas.microsoft.com/office/drawing/2014/main" val="2386396067"/>
                    </a:ext>
                  </a:extLst>
                </a:gridCol>
                <a:gridCol w="1229674">
                  <a:extLst>
                    <a:ext uri="{9D8B030D-6E8A-4147-A177-3AD203B41FA5}">
                      <a16:colId xmlns:a16="http://schemas.microsoft.com/office/drawing/2014/main" val="4085805805"/>
                    </a:ext>
                  </a:extLst>
                </a:gridCol>
                <a:gridCol w="1016000">
                  <a:extLst>
                    <a:ext uri="{9D8B030D-6E8A-4147-A177-3AD203B41FA5}">
                      <a16:colId xmlns:a16="http://schemas.microsoft.com/office/drawing/2014/main" val="1137385884"/>
                    </a:ext>
                  </a:extLst>
                </a:gridCol>
                <a:gridCol w="1016000">
                  <a:extLst>
                    <a:ext uri="{9D8B030D-6E8A-4147-A177-3AD203B41FA5}">
                      <a16:colId xmlns:a16="http://schemas.microsoft.com/office/drawing/2014/main" val="176844087"/>
                    </a:ext>
                  </a:extLst>
                </a:gridCol>
                <a:gridCol w="1016000">
                  <a:extLst>
                    <a:ext uri="{9D8B030D-6E8A-4147-A177-3AD203B41FA5}">
                      <a16:colId xmlns:a16="http://schemas.microsoft.com/office/drawing/2014/main" val="2724147060"/>
                    </a:ext>
                  </a:extLst>
                </a:gridCol>
                <a:gridCol w="1016000">
                  <a:extLst>
                    <a:ext uri="{9D8B030D-6E8A-4147-A177-3AD203B41FA5}">
                      <a16:colId xmlns:a16="http://schemas.microsoft.com/office/drawing/2014/main" val="2246603972"/>
                    </a:ext>
                  </a:extLst>
                </a:gridCol>
                <a:gridCol w="1016000">
                  <a:extLst>
                    <a:ext uri="{9D8B030D-6E8A-4147-A177-3AD203B41FA5}">
                      <a16:colId xmlns:a16="http://schemas.microsoft.com/office/drawing/2014/main" val="3547153596"/>
                    </a:ext>
                  </a:extLst>
                </a:gridCol>
              </a:tblGrid>
              <a:tr h="0">
                <a:tc>
                  <a:txBody>
                    <a:bodyPr/>
                    <a:lstStyle/>
                    <a:p>
                      <a:r>
                        <a:rPr lang="en-IN" sz="1400" dirty="0">
                          <a:latin typeface="Aptos Narrow" panose="020B0004020202020204" pitchFamily="34" charset="0"/>
                        </a:rPr>
                        <a:t>Date</a:t>
                      </a:r>
                    </a:p>
                  </a:txBody>
                  <a:tcPr/>
                </a:tc>
                <a:tc>
                  <a:txBody>
                    <a:bodyPr/>
                    <a:lstStyle/>
                    <a:p>
                      <a:r>
                        <a:rPr lang="en-IN" sz="1400" dirty="0">
                          <a:latin typeface="Aptos Narrow" panose="020B0004020202020204" pitchFamily="34" charset="0"/>
                        </a:rPr>
                        <a:t>Date key</a:t>
                      </a:r>
                    </a:p>
                  </a:txBody>
                  <a:tcPr/>
                </a:tc>
                <a:tc>
                  <a:txBody>
                    <a:bodyPr/>
                    <a:lstStyle/>
                    <a:p>
                      <a:r>
                        <a:rPr lang="en-IN" sz="1400" dirty="0">
                          <a:latin typeface="Aptos Narrow" panose="020B0004020202020204" pitchFamily="34" charset="0"/>
                        </a:rPr>
                        <a:t>Year</a:t>
                      </a:r>
                    </a:p>
                  </a:txBody>
                  <a:tcPr/>
                </a:tc>
                <a:tc>
                  <a:txBody>
                    <a:bodyPr/>
                    <a:lstStyle/>
                    <a:p>
                      <a:r>
                        <a:rPr lang="en-IN" sz="1400" dirty="0">
                          <a:latin typeface="Aptos Narrow" panose="020B0004020202020204" pitchFamily="34" charset="0"/>
                        </a:rPr>
                        <a:t>Quarter</a:t>
                      </a:r>
                    </a:p>
                  </a:txBody>
                  <a:tcPr/>
                </a:tc>
                <a:tc>
                  <a:txBody>
                    <a:bodyPr/>
                    <a:lstStyle/>
                    <a:p>
                      <a:r>
                        <a:rPr lang="en-IN" sz="1400" dirty="0">
                          <a:latin typeface="Aptos Narrow" panose="020B0004020202020204" pitchFamily="34" charset="0"/>
                        </a:rPr>
                        <a:t>Month Num</a:t>
                      </a:r>
                    </a:p>
                  </a:txBody>
                  <a:tcPr/>
                </a:tc>
                <a:tc>
                  <a:txBody>
                    <a:bodyPr/>
                    <a:lstStyle/>
                    <a:p>
                      <a:r>
                        <a:rPr lang="en-IN" sz="1400" dirty="0">
                          <a:latin typeface="Aptos Narrow" panose="020B0004020202020204" pitchFamily="34" charset="0"/>
                        </a:rPr>
                        <a:t>Month</a:t>
                      </a:r>
                    </a:p>
                  </a:txBody>
                  <a:tcPr/>
                </a:tc>
                <a:tc>
                  <a:txBody>
                    <a:bodyPr/>
                    <a:lstStyle/>
                    <a:p>
                      <a:r>
                        <a:rPr lang="en-IN" sz="1400" dirty="0">
                          <a:latin typeface="Aptos Narrow" panose="020B0004020202020204" pitchFamily="34" charset="0"/>
                        </a:rPr>
                        <a:t>Fiscal Year</a:t>
                      </a:r>
                    </a:p>
                  </a:txBody>
                  <a:tcPr/>
                </a:tc>
                <a:tc>
                  <a:txBody>
                    <a:bodyPr/>
                    <a:lstStyle/>
                    <a:p>
                      <a:r>
                        <a:rPr lang="en-IN" sz="1400" dirty="0">
                          <a:latin typeface="Aptos Narrow" panose="020B0004020202020204" pitchFamily="34" charset="0"/>
                        </a:rPr>
                        <a:t>Fiscal Quarter</a:t>
                      </a:r>
                    </a:p>
                  </a:txBody>
                  <a:tcPr/>
                </a:tc>
                <a:extLst>
                  <a:ext uri="{0D108BD9-81ED-4DB2-BD59-A6C34878D82A}">
                    <a16:rowId xmlns:a16="http://schemas.microsoft.com/office/drawing/2014/main" val="894734281"/>
                  </a:ext>
                </a:extLst>
              </a:tr>
              <a:tr h="232396">
                <a:tc>
                  <a:txBody>
                    <a:bodyPr/>
                    <a:lstStyle/>
                    <a:p>
                      <a:r>
                        <a:rPr lang="en-IN" sz="1400" dirty="0">
                          <a:latin typeface="Aptos Narrow" panose="020B0004020202020204" pitchFamily="34" charset="0"/>
                        </a:rPr>
                        <a:t>Fiscal Month Num</a:t>
                      </a:r>
                    </a:p>
                  </a:txBody>
                  <a:tcPr/>
                </a:tc>
                <a:tc>
                  <a:txBody>
                    <a:bodyPr/>
                    <a:lstStyle/>
                    <a:p>
                      <a:r>
                        <a:rPr lang="en-IN" sz="1400" dirty="0">
                          <a:latin typeface="Aptos Narrow" panose="020B0004020202020204" pitchFamily="34" charset="0"/>
                        </a:rPr>
                        <a:t>Fiscal Month</a:t>
                      </a:r>
                    </a:p>
                  </a:txBody>
                  <a:tcPr/>
                </a:tc>
                <a:tc>
                  <a:txBody>
                    <a:bodyPr/>
                    <a:lstStyle/>
                    <a:p>
                      <a:r>
                        <a:rPr lang="en-IN" sz="1400" dirty="0">
                          <a:latin typeface="Aptos Narrow" panose="020B0004020202020204" pitchFamily="34" charset="0"/>
                        </a:rPr>
                        <a:t>Month Year</a:t>
                      </a:r>
                    </a:p>
                  </a:txBody>
                  <a:tcPr/>
                </a:tc>
                <a:tc>
                  <a:txBody>
                    <a:bodyPr/>
                    <a:lstStyle/>
                    <a:p>
                      <a:r>
                        <a:rPr lang="en-IN" sz="1400" dirty="0">
                          <a:latin typeface="Aptos Narrow" panose="020B0004020202020204" pitchFamily="34" charset="0"/>
                        </a:rPr>
                        <a:t>Month Year long</a:t>
                      </a:r>
                    </a:p>
                  </a:txBody>
                  <a:tcPr/>
                </a:tc>
                <a:tc>
                  <a:txBody>
                    <a:bodyPr/>
                    <a:lstStyle/>
                    <a:p>
                      <a:r>
                        <a:rPr lang="en-IN" sz="1400" dirty="0">
                          <a:latin typeface="Aptos Narrow" panose="020B0004020202020204" pitchFamily="34" charset="0"/>
                        </a:rPr>
                        <a:t>Month Year Num</a:t>
                      </a:r>
                    </a:p>
                  </a:txBody>
                  <a:tcPr/>
                </a:tc>
                <a:tc>
                  <a:txBody>
                    <a:bodyPr/>
                    <a:lstStyle/>
                    <a:p>
                      <a:r>
                        <a:rPr lang="en-IN" sz="1400" dirty="0">
                          <a:latin typeface="Aptos Narrow" panose="020B0004020202020204" pitchFamily="34" charset="0"/>
                        </a:rPr>
                        <a:t>Week day Num</a:t>
                      </a:r>
                    </a:p>
                  </a:txBody>
                  <a:tcPr/>
                </a:tc>
                <a:tc>
                  <a:txBody>
                    <a:bodyPr/>
                    <a:lstStyle/>
                    <a:p>
                      <a:r>
                        <a:rPr lang="en-IN" sz="1400" dirty="0">
                          <a:latin typeface="Aptos Narrow" panose="020B0004020202020204" pitchFamily="34" charset="0"/>
                        </a:rPr>
                        <a:t>Week</a:t>
                      </a:r>
                    </a:p>
                    <a:p>
                      <a:r>
                        <a:rPr lang="en-IN" sz="1400" dirty="0">
                          <a:latin typeface="Aptos Narrow" panose="020B0004020202020204" pitchFamily="34" charset="0"/>
                        </a:rPr>
                        <a:t>day </a:t>
                      </a:r>
                    </a:p>
                  </a:txBody>
                  <a:tcPr/>
                </a:tc>
                <a:tc>
                  <a:txBody>
                    <a:bodyPr/>
                    <a:lstStyle/>
                    <a:p>
                      <a:r>
                        <a:rPr lang="en-IN" sz="1400" dirty="0">
                          <a:latin typeface="Aptos Narrow" panose="020B0004020202020204" pitchFamily="34" charset="0"/>
                        </a:rPr>
                        <a:t>Week day Weekend</a:t>
                      </a:r>
                    </a:p>
                  </a:txBody>
                  <a:tcPr/>
                </a:tc>
                <a:extLst>
                  <a:ext uri="{0D108BD9-81ED-4DB2-BD59-A6C34878D82A}">
                    <a16:rowId xmlns:a16="http://schemas.microsoft.com/office/drawing/2014/main" val="1109377516"/>
                  </a:ext>
                </a:extLst>
              </a:tr>
            </a:tbl>
          </a:graphicData>
        </a:graphic>
      </p:graphicFrame>
      <p:graphicFrame>
        <p:nvGraphicFramePr>
          <p:cNvPr id="3" name="Table 2">
            <a:extLst>
              <a:ext uri="{FF2B5EF4-FFF2-40B4-BE49-F238E27FC236}">
                <a16:creationId xmlns:a16="http://schemas.microsoft.com/office/drawing/2014/main" id="{958638BE-6746-8B15-26FB-0ACBDDAD2D69}"/>
              </a:ext>
            </a:extLst>
          </p:cNvPr>
          <p:cNvGraphicFramePr>
            <a:graphicFrameLocks noGrp="1"/>
          </p:cNvGraphicFramePr>
          <p:nvPr>
            <p:extLst>
              <p:ext uri="{D42A27DB-BD31-4B8C-83A1-F6EECF244321}">
                <p14:modId xmlns:p14="http://schemas.microsoft.com/office/powerpoint/2010/main" val="2758988051"/>
              </p:ext>
            </p:extLst>
          </p:nvPr>
        </p:nvGraphicFramePr>
        <p:xfrm>
          <a:off x="2158738" y="3912182"/>
          <a:ext cx="8142663" cy="518160"/>
        </p:xfrm>
        <a:graphic>
          <a:graphicData uri="http://schemas.openxmlformats.org/drawingml/2006/table">
            <a:tbl>
              <a:tblPr firstRow="1" bandRow="1">
                <a:tableStyleId>{5C22544A-7EE6-4342-B048-85BDC9FD1C3A}</a:tableStyleId>
              </a:tblPr>
              <a:tblGrid>
                <a:gridCol w="1587894">
                  <a:extLst>
                    <a:ext uri="{9D8B030D-6E8A-4147-A177-3AD203B41FA5}">
                      <a16:colId xmlns:a16="http://schemas.microsoft.com/office/drawing/2014/main" val="2202398273"/>
                    </a:ext>
                  </a:extLst>
                </a:gridCol>
                <a:gridCol w="788817">
                  <a:extLst>
                    <a:ext uri="{9D8B030D-6E8A-4147-A177-3AD203B41FA5}">
                      <a16:colId xmlns:a16="http://schemas.microsoft.com/office/drawing/2014/main" val="376740811"/>
                    </a:ext>
                  </a:extLst>
                </a:gridCol>
                <a:gridCol w="1921984">
                  <a:extLst>
                    <a:ext uri="{9D8B030D-6E8A-4147-A177-3AD203B41FA5}">
                      <a16:colId xmlns:a16="http://schemas.microsoft.com/office/drawing/2014/main" val="1228935540"/>
                    </a:ext>
                  </a:extLst>
                </a:gridCol>
                <a:gridCol w="1921984">
                  <a:extLst>
                    <a:ext uri="{9D8B030D-6E8A-4147-A177-3AD203B41FA5}">
                      <a16:colId xmlns:a16="http://schemas.microsoft.com/office/drawing/2014/main" val="2888690397"/>
                    </a:ext>
                  </a:extLst>
                </a:gridCol>
                <a:gridCol w="1921984">
                  <a:extLst>
                    <a:ext uri="{9D8B030D-6E8A-4147-A177-3AD203B41FA5}">
                      <a16:colId xmlns:a16="http://schemas.microsoft.com/office/drawing/2014/main" val="2590618134"/>
                    </a:ext>
                  </a:extLst>
                </a:gridCol>
              </a:tblGrid>
              <a:tr h="459825">
                <a:tc>
                  <a:txBody>
                    <a:bodyPr/>
                    <a:lstStyle/>
                    <a:p>
                      <a:r>
                        <a:rPr lang="en-IN" sz="1400" dirty="0">
                          <a:latin typeface="Aptos" panose="020B0004020202020204" pitchFamily="34" charset="0"/>
                        </a:rPr>
                        <a:t>Sales Territory Key</a:t>
                      </a:r>
                    </a:p>
                  </a:txBody>
                  <a:tcPr/>
                </a:tc>
                <a:tc>
                  <a:txBody>
                    <a:bodyPr/>
                    <a:lstStyle/>
                    <a:p>
                      <a:r>
                        <a:rPr lang="en-IN" sz="1400" dirty="0">
                          <a:latin typeface="Aptos" panose="020B0004020202020204" pitchFamily="34" charset="0"/>
                        </a:rPr>
                        <a:t>Region</a:t>
                      </a:r>
                    </a:p>
                  </a:txBody>
                  <a:tcPr/>
                </a:tc>
                <a:tc>
                  <a:txBody>
                    <a:bodyPr/>
                    <a:lstStyle/>
                    <a:p>
                      <a:r>
                        <a:rPr lang="en-IN" sz="1400" dirty="0">
                          <a:latin typeface="Aptos" panose="020B0004020202020204" pitchFamily="34" charset="0"/>
                        </a:rPr>
                        <a:t>Country</a:t>
                      </a:r>
                    </a:p>
                  </a:txBody>
                  <a:tcPr/>
                </a:tc>
                <a:tc>
                  <a:txBody>
                    <a:bodyPr/>
                    <a:lstStyle/>
                    <a:p>
                      <a:r>
                        <a:rPr lang="en-IN" sz="1400" dirty="0">
                          <a:latin typeface="Aptos" panose="020B0004020202020204" pitchFamily="34" charset="0"/>
                        </a:rPr>
                        <a:t>Group</a:t>
                      </a:r>
                    </a:p>
                  </a:txBody>
                  <a:tcPr/>
                </a:tc>
                <a:tc>
                  <a:txBody>
                    <a:bodyPr/>
                    <a:lstStyle/>
                    <a:p>
                      <a:r>
                        <a:rPr lang="en-IN" sz="1400" dirty="0">
                          <a:latin typeface="Aptos" panose="020B0004020202020204" pitchFamily="34" charset="0"/>
                        </a:rPr>
                        <a:t>Regionimage</a:t>
                      </a:r>
                    </a:p>
                  </a:txBody>
                  <a:tcPr/>
                </a:tc>
                <a:extLst>
                  <a:ext uri="{0D108BD9-81ED-4DB2-BD59-A6C34878D82A}">
                    <a16:rowId xmlns:a16="http://schemas.microsoft.com/office/drawing/2014/main" val="4012059853"/>
                  </a:ext>
                </a:extLst>
              </a:tr>
            </a:tbl>
          </a:graphicData>
        </a:graphic>
      </p:graphicFrame>
      <p:graphicFrame>
        <p:nvGraphicFramePr>
          <p:cNvPr id="4" name="Table 3">
            <a:extLst>
              <a:ext uri="{FF2B5EF4-FFF2-40B4-BE49-F238E27FC236}">
                <a16:creationId xmlns:a16="http://schemas.microsoft.com/office/drawing/2014/main" id="{F6E05C8B-CC1B-82C8-EF65-CACD7BF7327C}"/>
              </a:ext>
            </a:extLst>
          </p:cNvPr>
          <p:cNvGraphicFramePr>
            <a:graphicFrameLocks noGrp="1"/>
          </p:cNvGraphicFramePr>
          <p:nvPr>
            <p:extLst>
              <p:ext uri="{D42A27DB-BD31-4B8C-83A1-F6EECF244321}">
                <p14:modId xmlns:p14="http://schemas.microsoft.com/office/powerpoint/2010/main" val="4084293968"/>
              </p:ext>
            </p:extLst>
          </p:nvPr>
        </p:nvGraphicFramePr>
        <p:xfrm>
          <a:off x="2158738" y="5201750"/>
          <a:ext cx="8128002" cy="10363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59548348"/>
                    </a:ext>
                  </a:extLst>
                </a:gridCol>
                <a:gridCol w="1354667">
                  <a:extLst>
                    <a:ext uri="{9D8B030D-6E8A-4147-A177-3AD203B41FA5}">
                      <a16:colId xmlns:a16="http://schemas.microsoft.com/office/drawing/2014/main" val="3033992117"/>
                    </a:ext>
                  </a:extLst>
                </a:gridCol>
                <a:gridCol w="1354667">
                  <a:extLst>
                    <a:ext uri="{9D8B030D-6E8A-4147-A177-3AD203B41FA5}">
                      <a16:colId xmlns:a16="http://schemas.microsoft.com/office/drawing/2014/main" val="1198019721"/>
                    </a:ext>
                  </a:extLst>
                </a:gridCol>
                <a:gridCol w="1354667">
                  <a:extLst>
                    <a:ext uri="{9D8B030D-6E8A-4147-A177-3AD203B41FA5}">
                      <a16:colId xmlns:a16="http://schemas.microsoft.com/office/drawing/2014/main" val="1203906824"/>
                    </a:ext>
                  </a:extLst>
                </a:gridCol>
                <a:gridCol w="1354667">
                  <a:extLst>
                    <a:ext uri="{9D8B030D-6E8A-4147-A177-3AD203B41FA5}">
                      <a16:colId xmlns:a16="http://schemas.microsoft.com/office/drawing/2014/main" val="1110209307"/>
                    </a:ext>
                  </a:extLst>
                </a:gridCol>
                <a:gridCol w="1354667">
                  <a:extLst>
                    <a:ext uri="{9D8B030D-6E8A-4147-A177-3AD203B41FA5}">
                      <a16:colId xmlns:a16="http://schemas.microsoft.com/office/drawing/2014/main" val="3539854556"/>
                    </a:ext>
                  </a:extLst>
                </a:gridCol>
              </a:tblGrid>
              <a:tr h="216789">
                <a:tc>
                  <a:txBody>
                    <a:bodyPr/>
                    <a:lstStyle/>
                    <a:p>
                      <a:r>
                        <a:rPr lang="en-IN" sz="1400" dirty="0">
                          <a:latin typeface="Aptos" panose="020B0004020202020204" pitchFamily="34" charset="0"/>
                        </a:rPr>
                        <a:t>Product key</a:t>
                      </a:r>
                    </a:p>
                  </a:txBody>
                  <a:tcPr/>
                </a:tc>
                <a:tc>
                  <a:txBody>
                    <a:bodyPr/>
                    <a:lstStyle/>
                    <a:p>
                      <a:r>
                        <a:rPr lang="en-IN" sz="1400" dirty="0" err="1">
                          <a:latin typeface="Aptos" panose="020B0004020202020204" pitchFamily="34" charset="0"/>
                        </a:rPr>
                        <a:t>OrderDate</a:t>
                      </a:r>
                      <a:endParaRPr lang="en-IN" sz="1400" dirty="0">
                        <a:latin typeface="Aptos" panose="020B0004020202020204" pitchFamily="34" charset="0"/>
                      </a:endParaRPr>
                    </a:p>
                  </a:txBody>
                  <a:tcPr/>
                </a:tc>
                <a:tc>
                  <a:txBody>
                    <a:bodyPr/>
                    <a:lstStyle/>
                    <a:p>
                      <a:r>
                        <a:rPr lang="en-IN" sz="1400" dirty="0" err="1">
                          <a:latin typeface="Aptos" panose="020B0004020202020204" pitchFamily="34" charset="0"/>
                        </a:rPr>
                        <a:t>ShipDate</a:t>
                      </a:r>
                      <a:endParaRPr lang="en-IN" sz="1400" dirty="0">
                        <a:latin typeface="Aptos" panose="020B0004020202020204" pitchFamily="34" charset="0"/>
                      </a:endParaRPr>
                    </a:p>
                  </a:txBody>
                  <a:tcPr/>
                </a:tc>
                <a:tc>
                  <a:txBody>
                    <a:bodyPr/>
                    <a:lstStyle/>
                    <a:p>
                      <a:r>
                        <a:rPr lang="en-IN" sz="1400" dirty="0">
                          <a:latin typeface="Aptos" panose="020B0004020202020204" pitchFamily="34" charset="0"/>
                        </a:rPr>
                        <a:t>Customer Key</a:t>
                      </a:r>
                    </a:p>
                  </a:txBody>
                  <a:tcPr/>
                </a:tc>
                <a:tc>
                  <a:txBody>
                    <a:bodyPr/>
                    <a:lstStyle/>
                    <a:p>
                      <a:r>
                        <a:rPr lang="en-IN" sz="1400" dirty="0">
                          <a:latin typeface="Aptos" panose="020B0004020202020204" pitchFamily="34" charset="0"/>
                        </a:rPr>
                        <a:t>Promotion Key</a:t>
                      </a:r>
                    </a:p>
                  </a:txBody>
                  <a:tcPr/>
                </a:tc>
                <a:tc>
                  <a:txBody>
                    <a:bodyPr/>
                    <a:lstStyle/>
                    <a:p>
                      <a:r>
                        <a:rPr lang="en-IN" sz="1400" dirty="0">
                          <a:latin typeface="Aptos" panose="020B0004020202020204" pitchFamily="34" charset="0"/>
                        </a:rPr>
                        <a:t>Sales Territory key</a:t>
                      </a:r>
                    </a:p>
                  </a:txBody>
                  <a:tcPr/>
                </a:tc>
                <a:extLst>
                  <a:ext uri="{0D108BD9-81ED-4DB2-BD59-A6C34878D82A}">
                    <a16:rowId xmlns:a16="http://schemas.microsoft.com/office/drawing/2014/main" val="4229184133"/>
                  </a:ext>
                </a:extLst>
              </a:tr>
              <a:tr h="216789">
                <a:tc>
                  <a:txBody>
                    <a:bodyPr/>
                    <a:lstStyle/>
                    <a:p>
                      <a:r>
                        <a:rPr lang="en-IN" sz="1400" dirty="0">
                          <a:latin typeface="Aptos" panose="020B0004020202020204" pitchFamily="34" charset="0"/>
                        </a:rPr>
                        <a:t>SalesOrderNumber</a:t>
                      </a:r>
                    </a:p>
                  </a:txBody>
                  <a:tcPr/>
                </a:tc>
                <a:tc>
                  <a:txBody>
                    <a:bodyPr/>
                    <a:lstStyle/>
                    <a:p>
                      <a:r>
                        <a:rPr lang="en-IN" sz="1400" dirty="0">
                          <a:latin typeface="Aptos" panose="020B0004020202020204" pitchFamily="34" charset="0"/>
                        </a:rPr>
                        <a:t>SalesOrderLineNumber</a:t>
                      </a:r>
                    </a:p>
                  </a:txBody>
                  <a:tcPr/>
                </a:tc>
                <a:tc>
                  <a:txBody>
                    <a:bodyPr/>
                    <a:lstStyle/>
                    <a:p>
                      <a:r>
                        <a:rPr lang="en-IN" sz="1400" dirty="0">
                          <a:latin typeface="Aptos" panose="020B0004020202020204" pitchFamily="34" charset="0"/>
                        </a:rPr>
                        <a:t>OrderQuantity</a:t>
                      </a:r>
                    </a:p>
                  </a:txBody>
                  <a:tcPr/>
                </a:tc>
                <a:tc>
                  <a:txBody>
                    <a:bodyPr/>
                    <a:lstStyle/>
                    <a:p>
                      <a:r>
                        <a:rPr lang="en-IN" sz="1400" dirty="0">
                          <a:latin typeface="Aptos" panose="020B0004020202020204" pitchFamily="34" charset="0"/>
                        </a:rPr>
                        <a:t>UnitPrice</a:t>
                      </a:r>
                    </a:p>
                  </a:txBody>
                  <a:tcPr/>
                </a:tc>
                <a:tc>
                  <a:txBody>
                    <a:bodyPr/>
                    <a:lstStyle/>
                    <a:p>
                      <a:r>
                        <a:rPr lang="en-IN" sz="1400" dirty="0">
                          <a:latin typeface="Aptos" panose="020B0004020202020204" pitchFamily="34" charset="0"/>
                        </a:rPr>
                        <a:t>TotalProductCost</a:t>
                      </a:r>
                    </a:p>
                  </a:txBody>
                  <a:tcPr/>
                </a:tc>
                <a:tc>
                  <a:txBody>
                    <a:bodyPr/>
                    <a:lstStyle/>
                    <a:p>
                      <a:r>
                        <a:rPr lang="en-IN" sz="1400" dirty="0">
                          <a:latin typeface="Aptos" panose="020B0004020202020204" pitchFamily="34" charset="0"/>
                        </a:rPr>
                        <a:t>SalesAmount</a:t>
                      </a:r>
                    </a:p>
                  </a:txBody>
                  <a:tcPr/>
                </a:tc>
                <a:extLst>
                  <a:ext uri="{0D108BD9-81ED-4DB2-BD59-A6C34878D82A}">
                    <a16:rowId xmlns:a16="http://schemas.microsoft.com/office/drawing/2014/main" val="975594754"/>
                  </a:ext>
                </a:extLst>
              </a:tr>
            </a:tbl>
          </a:graphicData>
        </a:graphic>
      </p:graphicFrame>
      <p:sp>
        <p:nvSpPr>
          <p:cNvPr id="7" name="TextBox 6">
            <a:extLst>
              <a:ext uri="{FF2B5EF4-FFF2-40B4-BE49-F238E27FC236}">
                <a16:creationId xmlns:a16="http://schemas.microsoft.com/office/drawing/2014/main" id="{9FC1ADF8-0FA4-2E7C-C903-A1C9DF19A447}"/>
              </a:ext>
            </a:extLst>
          </p:cNvPr>
          <p:cNvSpPr txBox="1"/>
          <p:nvPr/>
        </p:nvSpPr>
        <p:spPr>
          <a:xfrm>
            <a:off x="1595486" y="932519"/>
            <a:ext cx="8705915" cy="1200329"/>
          </a:xfrm>
          <a:prstGeom prst="rect">
            <a:avLst/>
          </a:prstGeom>
          <a:noFill/>
        </p:spPr>
        <p:txBody>
          <a:bodyPr wrap="square">
            <a:spAutoFit/>
          </a:bodyPr>
          <a:lstStyle/>
          <a:p>
            <a:pPr marL="285750" indent="-285750">
              <a:buFont typeface="Wingdings" panose="05000000000000000000" pitchFamily="2" charset="2"/>
              <a:buChar char="Ø"/>
            </a:pPr>
            <a:r>
              <a:rPr lang="en-IN" b="1" dirty="0"/>
              <a:t>Budget Data:</a:t>
            </a:r>
            <a:r>
              <a:rPr lang="en-IN" dirty="0"/>
              <a:t>  </a:t>
            </a:r>
            <a:r>
              <a:rPr lang="en-IN" dirty="0">
                <a:latin typeface="Aptos" panose="020B0004020202020204" pitchFamily="34" charset="0"/>
              </a:rPr>
              <a:t>Category , Sub Category , Product Name , Budget from January 2016  to December 2016 </a:t>
            </a:r>
          </a:p>
          <a:p>
            <a:pPr marL="285750" indent="-285750">
              <a:buFont typeface="Wingdings" panose="05000000000000000000" pitchFamily="2" charset="2"/>
              <a:buChar char="Ø"/>
            </a:pPr>
            <a:r>
              <a:rPr lang="en-IN" b="1" dirty="0"/>
              <a:t>Adventure Works </a:t>
            </a:r>
            <a:r>
              <a:rPr lang="en-IN" b="1" dirty="0">
                <a:latin typeface="Aptos" panose="020B0004020202020204" pitchFamily="34" charset="0"/>
              </a:rPr>
              <a:t>_ Database: </a:t>
            </a:r>
          </a:p>
          <a:p>
            <a:pPr marL="285750" indent="-285750">
              <a:buFont typeface="Wingdings" panose="05000000000000000000" pitchFamily="2" charset="2"/>
              <a:buChar char="§"/>
            </a:pPr>
            <a:r>
              <a:rPr lang="en-IN" b="1" dirty="0">
                <a:latin typeface="Aptos" panose="020B0004020202020204" pitchFamily="34" charset="0"/>
              </a:rPr>
              <a:t>Calendar : </a:t>
            </a:r>
          </a:p>
        </p:txBody>
      </p:sp>
    </p:spTree>
    <p:extLst>
      <p:ext uri="{BB962C8B-B14F-4D97-AF65-F5344CB8AC3E}">
        <p14:creationId xmlns:p14="http://schemas.microsoft.com/office/powerpoint/2010/main" val="302666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790D63-143C-F783-B537-809B8D3A8BBC}"/>
              </a:ext>
            </a:extLst>
          </p:cNvPr>
          <p:cNvSpPr txBox="1"/>
          <p:nvPr/>
        </p:nvSpPr>
        <p:spPr>
          <a:xfrm>
            <a:off x="1989056" y="942680"/>
            <a:ext cx="1697388" cy="2616101"/>
          </a:xfrm>
          <a:prstGeom prst="rect">
            <a:avLst/>
          </a:prstGeom>
          <a:noFill/>
        </p:spPr>
        <p:txBody>
          <a:bodyPr wrap="none" rtlCol="0">
            <a:spAutoFit/>
          </a:bodyPr>
          <a:lstStyle/>
          <a:p>
            <a:pPr marL="285750" indent="-285750">
              <a:buFont typeface="Wingdings" panose="05000000000000000000" pitchFamily="2" charset="2"/>
              <a:buChar char="§"/>
            </a:pPr>
            <a:r>
              <a:rPr lang="en-IN" b="1" dirty="0">
                <a:latin typeface="Aptos" panose="020B0004020202020204" pitchFamily="34" charset="0"/>
              </a:rPr>
              <a:t>Product</a:t>
            </a:r>
            <a:r>
              <a:rPr lang="en-IN" sz="1600" b="1" dirty="0">
                <a:latin typeface="Aptos" panose="020B0004020202020204" pitchFamily="34" charset="0"/>
              </a:rPr>
              <a:t>:</a:t>
            </a:r>
          </a:p>
          <a:p>
            <a:endParaRPr lang="en-IN" sz="1600" b="1" dirty="0">
              <a:latin typeface="Aptos" panose="020B0004020202020204" pitchFamily="34" charset="0"/>
            </a:endParaRPr>
          </a:p>
          <a:p>
            <a:endParaRPr lang="en-IN" sz="1600" b="1" dirty="0">
              <a:latin typeface="Aptos" panose="020B0004020202020204" pitchFamily="34" charset="0"/>
            </a:endParaRPr>
          </a:p>
          <a:p>
            <a:endParaRPr lang="en-IN" sz="1600" b="1" dirty="0">
              <a:latin typeface="Aptos" panose="020B0004020202020204" pitchFamily="34" charset="0"/>
            </a:endParaRPr>
          </a:p>
          <a:p>
            <a:endParaRPr lang="en-IN" sz="1600" b="1" dirty="0">
              <a:latin typeface="Aptos" panose="020B0004020202020204" pitchFamily="34" charset="0"/>
            </a:endParaRPr>
          </a:p>
          <a:p>
            <a:endParaRPr lang="en-IN" sz="1600" b="1" dirty="0">
              <a:latin typeface="Aptos" panose="020B0004020202020204" pitchFamily="34" charset="0"/>
            </a:endParaRPr>
          </a:p>
          <a:p>
            <a:endParaRPr lang="en-IN" sz="1600" b="1" dirty="0">
              <a:latin typeface="Aptos" panose="020B0004020202020204" pitchFamily="34" charset="0"/>
            </a:endParaRPr>
          </a:p>
          <a:p>
            <a:endParaRPr lang="en-IN" sz="1600" b="1" dirty="0">
              <a:latin typeface="Aptos" panose="020B0004020202020204" pitchFamily="34" charset="0"/>
            </a:endParaRPr>
          </a:p>
          <a:p>
            <a:pPr marL="285750" indent="-285750">
              <a:buFont typeface="Wingdings" panose="05000000000000000000" pitchFamily="2" charset="2"/>
              <a:buChar char="§"/>
            </a:pPr>
            <a:r>
              <a:rPr lang="en-IN" b="1" dirty="0">
                <a:latin typeface="Aptos" panose="020B0004020202020204" pitchFamily="34" charset="0"/>
              </a:rPr>
              <a:t>Customers</a:t>
            </a:r>
            <a:r>
              <a:rPr lang="en-IN" sz="1600" b="1" dirty="0">
                <a:latin typeface="Aptos" panose="020B0004020202020204" pitchFamily="34" charset="0"/>
              </a:rPr>
              <a:t>:</a:t>
            </a:r>
          </a:p>
          <a:p>
            <a:endParaRPr lang="en-IN" sz="1600" b="1" dirty="0">
              <a:latin typeface="Aptos" panose="020B0004020202020204" pitchFamily="34" charset="0"/>
            </a:endParaRPr>
          </a:p>
        </p:txBody>
      </p:sp>
      <p:graphicFrame>
        <p:nvGraphicFramePr>
          <p:cNvPr id="4" name="Table 3">
            <a:extLst>
              <a:ext uri="{FF2B5EF4-FFF2-40B4-BE49-F238E27FC236}">
                <a16:creationId xmlns:a16="http://schemas.microsoft.com/office/drawing/2014/main" id="{CF203A74-67FB-89A7-BA82-072C9EA8B420}"/>
              </a:ext>
            </a:extLst>
          </p:cNvPr>
          <p:cNvGraphicFramePr>
            <a:graphicFrameLocks noGrp="1"/>
          </p:cNvGraphicFramePr>
          <p:nvPr>
            <p:extLst>
              <p:ext uri="{D42A27DB-BD31-4B8C-83A1-F6EECF244321}">
                <p14:modId xmlns:p14="http://schemas.microsoft.com/office/powerpoint/2010/main" val="2302123417"/>
              </p:ext>
            </p:extLst>
          </p:nvPr>
        </p:nvGraphicFramePr>
        <p:xfrm>
          <a:off x="2149311" y="1351262"/>
          <a:ext cx="8095535" cy="1108050"/>
        </p:xfrm>
        <a:graphic>
          <a:graphicData uri="http://schemas.openxmlformats.org/drawingml/2006/table">
            <a:tbl>
              <a:tblPr firstRow="1" bandRow="1">
                <a:tableStyleId>{5C22544A-7EE6-4342-B048-85BDC9FD1C3A}</a:tableStyleId>
              </a:tblPr>
              <a:tblGrid>
                <a:gridCol w="1432875">
                  <a:extLst>
                    <a:ext uri="{9D8B030D-6E8A-4147-A177-3AD203B41FA5}">
                      <a16:colId xmlns:a16="http://schemas.microsoft.com/office/drawing/2014/main" val="3609006485"/>
                    </a:ext>
                  </a:extLst>
                </a:gridCol>
                <a:gridCol w="1263191">
                  <a:extLst>
                    <a:ext uri="{9D8B030D-6E8A-4147-A177-3AD203B41FA5}">
                      <a16:colId xmlns:a16="http://schemas.microsoft.com/office/drawing/2014/main" val="2366259502"/>
                    </a:ext>
                  </a:extLst>
                </a:gridCol>
                <a:gridCol w="1084083">
                  <a:extLst>
                    <a:ext uri="{9D8B030D-6E8A-4147-A177-3AD203B41FA5}">
                      <a16:colId xmlns:a16="http://schemas.microsoft.com/office/drawing/2014/main" val="3594017646"/>
                    </a:ext>
                  </a:extLst>
                </a:gridCol>
                <a:gridCol w="886119">
                  <a:extLst>
                    <a:ext uri="{9D8B030D-6E8A-4147-A177-3AD203B41FA5}">
                      <a16:colId xmlns:a16="http://schemas.microsoft.com/office/drawing/2014/main" val="2500574660"/>
                    </a:ext>
                  </a:extLst>
                </a:gridCol>
                <a:gridCol w="1116257">
                  <a:extLst>
                    <a:ext uri="{9D8B030D-6E8A-4147-A177-3AD203B41FA5}">
                      <a16:colId xmlns:a16="http://schemas.microsoft.com/office/drawing/2014/main" val="4115194705"/>
                    </a:ext>
                  </a:extLst>
                </a:gridCol>
                <a:gridCol w="1156505">
                  <a:extLst>
                    <a:ext uri="{9D8B030D-6E8A-4147-A177-3AD203B41FA5}">
                      <a16:colId xmlns:a16="http://schemas.microsoft.com/office/drawing/2014/main" val="394643998"/>
                    </a:ext>
                  </a:extLst>
                </a:gridCol>
                <a:gridCol w="1156505">
                  <a:extLst>
                    <a:ext uri="{9D8B030D-6E8A-4147-A177-3AD203B41FA5}">
                      <a16:colId xmlns:a16="http://schemas.microsoft.com/office/drawing/2014/main" val="3761853039"/>
                    </a:ext>
                  </a:extLst>
                </a:gridCol>
              </a:tblGrid>
              <a:tr h="554025">
                <a:tc>
                  <a:txBody>
                    <a:bodyPr/>
                    <a:lstStyle/>
                    <a:p>
                      <a:r>
                        <a:rPr lang="en-IN" sz="1400" dirty="0">
                          <a:latin typeface="Aptos" panose="020B0004020202020204" pitchFamily="34" charset="0"/>
                        </a:rPr>
                        <a:t>ProductKey</a:t>
                      </a:r>
                    </a:p>
                  </a:txBody>
                  <a:tcPr/>
                </a:tc>
                <a:tc>
                  <a:txBody>
                    <a:bodyPr/>
                    <a:lstStyle/>
                    <a:p>
                      <a:r>
                        <a:rPr lang="en-IN" sz="1400" dirty="0">
                          <a:latin typeface="Aptos" panose="020B0004020202020204" pitchFamily="34" charset="0"/>
                        </a:rPr>
                        <a:t>Product</a:t>
                      </a:r>
                    </a:p>
                    <a:p>
                      <a:r>
                        <a:rPr lang="en-IN" sz="1400" dirty="0">
                          <a:latin typeface="Aptos" panose="020B0004020202020204" pitchFamily="34" charset="0"/>
                        </a:rPr>
                        <a:t>Name</a:t>
                      </a:r>
                    </a:p>
                  </a:txBody>
                  <a:tcPr/>
                </a:tc>
                <a:tc>
                  <a:txBody>
                    <a:bodyPr/>
                    <a:lstStyle/>
                    <a:p>
                      <a:r>
                        <a:rPr lang="en-IN" sz="1400" dirty="0">
                          <a:latin typeface="Aptos" panose="020B0004020202020204" pitchFamily="34" charset="0"/>
                        </a:rPr>
                        <a:t>Sub</a:t>
                      </a:r>
                    </a:p>
                    <a:p>
                      <a:r>
                        <a:rPr lang="en-IN" sz="1400" dirty="0">
                          <a:latin typeface="Aptos" panose="020B0004020202020204" pitchFamily="34" charset="0"/>
                        </a:rPr>
                        <a:t>Category</a:t>
                      </a:r>
                    </a:p>
                  </a:txBody>
                  <a:tcPr/>
                </a:tc>
                <a:tc>
                  <a:txBody>
                    <a:bodyPr/>
                    <a:lstStyle/>
                    <a:p>
                      <a:r>
                        <a:rPr lang="en-IN" sz="1400" dirty="0">
                          <a:latin typeface="Aptos" panose="020B0004020202020204" pitchFamily="34" charset="0"/>
                        </a:rPr>
                        <a:t>Category</a:t>
                      </a:r>
                    </a:p>
                  </a:txBody>
                  <a:tcPr/>
                </a:tc>
                <a:tc>
                  <a:txBody>
                    <a:bodyPr/>
                    <a:lstStyle/>
                    <a:p>
                      <a:r>
                        <a:rPr lang="en-IN" sz="1400" dirty="0">
                          <a:latin typeface="Aptos" panose="020B0004020202020204" pitchFamily="34" charset="0"/>
                        </a:rPr>
                        <a:t>Standard</a:t>
                      </a:r>
                    </a:p>
                    <a:p>
                      <a:r>
                        <a:rPr lang="en-IN" sz="1400" dirty="0">
                          <a:latin typeface="Aptos" panose="020B0004020202020204" pitchFamily="34" charset="0"/>
                        </a:rPr>
                        <a:t>Cost</a:t>
                      </a:r>
                    </a:p>
                  </a:txBody>
                  <a:tcPr/>
                </a:tc>
                <a:tc>
                  <a:txBody>
                    <a:bodyPr/>
                    <a:lstStyle/>
                    <a:p>
                      <a:r>
                        <a:rPr lang="en-IN" sz="1400" dirty="0">
                          <a:latin typeface="Aptos" panose="020B0004020202020204" pitchFamily="34" charset="0"/>
                        </a:rPr>
                        <a:t>Color</a:t>
                      </a:r>
                    </a:p>
                  </a:txBody>
                  <a:tcPr/>
                </a:tc>
                <a:tc>
                  <a:txBody>
                    <a:bodyPr/>
                    <a:lstStyle/>
                    <a:p>
                      <a:r>
                        <a:rPr lang="en-IN" sz="1400" dirty="0">
                          <a:latin typeface="Aptos" panose="020B0004020202020204" pitchFamily="34" charset="0"/>
                        </a:rPr>
                        <a:t>ListPrice</a:t>
                      </a:r>
                    </a:p>
                  </a:txBody>
                  <a:tcPr/>
                </a:tc>
                <a:extLst>
                  <a:ext uri="{0D108BD9-81ED-4DB2-BD59-A6C34878D82A}">
                    <a16:rowId xmlns:a16="http://schemas.microsoft.com/office/drawing/2014/main" val="749220691"/>
                  </a:ext>
                </a:extLst>
              </a:tr>
              <a:tr h="554025">
                <a:tc>
                  <a:txBody>
                    <a:bodyPr/>
                    <a:lstStyle/>
                    <a:p>
                      <a:r>
                        <a:rPr lang="en-IN" sz="1400" dirty="0">
                          <a:latin typeface="Aptos" panose="020B0004020202020204" pitchFamily="34" charset="0"/>
                        </a:rPr>
                        <a:t>Days To</a:t>
                      </a:r>
                    </a:p>
                    <a:p>
                      <a:r>
                        <a:rPr lang="en-IN" sz="1400" dirty="0">
                          <a:latin typeface="Aptos" panose="020B0004020202020204" pitchFamily="34" charset="0"/>
                        </a:rPr>
                        <a:t>Manufacture</a:t>
                      </a:r>
                    </a:p>
                  </a:txBody>
                  <a:tcPr/>
                </a:tc>
                <a:tc>
                  <a:txBody>
                    <a:bodyPr/>
                    <a:lstStyle/>
                    <a:p>
                      <a:r>
                        <a:rPr lang="en-IN" sz="1400" dirty="0">
                          <a:latin typeface="Aptos" panose="020B0004020202020204" pitchFamily="34" charset="0"/>
                        </a:rPr>
                        <a:t>ProductLine</a:t>
                      </a:r>
                    </a:p>
                  </a:txBody>
                  <a:tcPr/>
                </a:tc>
                <a:tc>
                  <a:txBody>
                    <a:bodyPr/>
                    <a:lstStyle/>
                    <a:p>
                      <a:r>
                        <a:rPr lang="en-IN" sz="1400" dirty="0">
                          <a:latin typeface="Aptos" panose="020B0004020202020204" pitchFamily="34" charset="0"/>
                        </a:rPr>
                        <a:t>Model</a:t>
                      </a:r>
                    </a:p>
                    <a:p>
                      <a:r>
                        <a:rPr lang="en-IN" sz="1400" dirty="0">
                          <a:latin typeface="Aptos" panose="020B0004020202020204" pitchFamily="34" charset="0"/>
                        </a:rPr>
                        <a:t>Name</a:t>
                      </a:r>
                    </a:p>
                  </a:txBody>
                  <a:tcPr/>
                </a:tc>
                <a:tc>
                  <a:txBody>
                    <a:bodyPr/>
                    <a:lstStyle/>
                    <a:p>
                      <a:r>
                        <a:rPr lang="en-IN" sz="1400" dirty="0">
                          <a:latin typeface="Aptos" panose="020B0004020202020204" pitchFamily="34" charset="0"/>
                        </a:rPr>
                        <a:t>Photo</a:t>
                      </a:r>
                    </a:p>
                  </a:txBody>
                  <a:tcPr/>
                </a:tc>
                <a:tc>
                  <a:txBody>
                    <a:bodyPr/>
                    <a:lstStyle/>
                    <a:p>
                      <a:r>
                        <a:rPr lang="en-IN" sz="1400" dirty="0">
                          <a:latin typeface="Aptos" panose="020B0004020202020204" pitchFamily="34" charset="0"/>
                        </a:rPr>
                        <a:t>Product</a:t>
                      </a:r>
                    </a:p>
                    <a:p>
                      <a:r>
                        <a:rPr lang="en-IN" sz="1400" dirty="0">
                          <a:latin typeface="Aptos" panose="020B0004020202020204" pitchFamily="34" charset="0"/>
                        </a:rPr>
                        <a:t>Description</a:t>
                      </a:r>
                    </a:p>
                  </a:txBody>
                  <a:tcPr/>
                </a:tc>
                <a:tc>
                  <a:txBody>
                    <a:bodyPr/>
                    <a:lstStyle/>
                    <a:p>
                      <a:r>
                        <a:rPr lang="en-IN" sz="1400" dirty="0">
                          <a:latin typeface="Aptos" panose="020B0004020202020204" pitchFamily="34" charset="0"/>
                        </a:rPr>
                        <a:t>StartDate</a:t>
                      </a:r>
                    </a:p>
                  </a:txBody>
                  <a:tcPr/>
                </a:tc>
                <a:tc>
                  <a:txBody>
                    <a:bodyPr/>
                    <a:lstStyle/>
                    <a:p>
                      <a:endParaRPr lang="en-IN" sz="1400" dirty="0">
                        <a:latin typeface="Aptos" panose="020B0004020202020204" pitchFamily="34" charset="0"/>
                      </a:endParaRPr>
                    </a:p>
                  </a:txBody>
                  <a:tcPr/>
                </a:tc>
                <a:extLst>
                  <a:ext uri="{0D108BD9-81ED-4DB2-BD59-A6C34878D82A}">
                    <a16:rowId xmlns:a16="http://schemas.microsoft.com/office/drawing/2014/main" val="3358505790"/>
                  </a:ext>
                </a:extLst>
              </a:tr>
            </a:tbl>
          </a:graphicData>
        </a:graphic>
      </p:graphicFrame>
      <p:graphicFrame>
        <p:nvGraphicFramePr>
          <p:cNvPr id="5" name="Table 4">
            <a:extLst>
              <a:ext uri="{FF2B5EF4-FFF2-40B4-BE49-F238E27FC236}">
                <a16:creationId xmlns:a16="http://schemas.microsoft.com/office/drawing/2014/main" id="{2206C2FB-FAA4-0724-BD08-296E5CC22104}"/>
              </a:ext>
            </a:extLst>
          </p:cNvPr>
          <p:cNvGraphicFramePr>
            <a:graphicFrameLocks noGrp="1"/>
          </p:cNvGraphicFramePr>
          <p:nvPr>
            <p:extLst>
              <p:ext uri="{D42A27DB-BD31-4B8C-83A1-F6EECF244321}">
                <p14:modId xmlns:p14="http://schemas.microsoft.com/office/powerpoint/2010/main" val="3701105705"/>
              </p:ext>
            </p:extLst>
          </p:nvPr>
        </p:nvGraphicFramePr>
        <p:xfrm>
          <a:off x="2149311" y="3497225"/>
          <a:ext cx="8128001" cy="1767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373051571"/>
                    </a:ext>
                  </a:extLst>
                </a:gridCol>
                <a:gridCol w="1161143">
                  <a:extLst>
                    <a:ext uri="{9D8B030D-6E8A-4147-A177-3AD203B41FA5}">
                      <a16:colId xmlns:a16="http://schemas.microsoft.com/office/drawing/2014/main" val="4080438547"/>
                    </a:ext>
                  </a:extLst>
                </a:gridCol>
                <a:gridCol w="1161143">
                  <a:extLst>
                    <a:ext uri="{9D8B030D-6E8A-4147-A177-3AD203B41FA5}">
                      <a16:colId xmlns:a16="http://schemas.microsoft.com/office/drawing/2014/main" val="3688395364"/>
                    </a:ext>
                  </a:extLst>
                </a:gridCol>
                <a:gridCol w="1161143">
                  <a:extLst>
                    <a:ext uri="{9D8B030D-6E8A-4147-A177-3AD203B41FA5}">
                      <a16:colId xmlns:a16="http://schemas.microsoft.com/office/drawing/2014/main" val="2593444540"/>
                    </a:ext>
                  </a:extLst>
                </a:gridCol>
                <a:gridCol w="1161143">
                  <a:extLst>
                    <a:ext uri="{9D8B030D-6E8A-4147-A177-3AD203B41FA5}">
                      <a16:colId xmlns:a16="http://schemas.microsoft.com/office/drawing/2014/main" val="1611666798"/>
                    </a:ext>
                  </a:extLst>
                </a:gridCol>
                <a:gridCol w="1161143">
                  <a:extLst>
                    <a:ext uri="{9D8B030D-6E8A-4147-A177-3AD203B41FA5}">
                      <a16:colId xmlns:a16="http://schemas.microsoft.com/office/drawing/2014/main" val="489499468"/>
                    </a:ext>
                  </a:extLst>
                </a:gridCol>
                <a:gridCol w="1161143">
                  <a:extLst>
                    <a:ext uri="{9D8B030D-6E8A-4147-A177-3AD203B41FA5}">
                      <a16:colId xmlns:a16="http://schemas.microsoft.com/office/drawing/2014/main" val="1116389015"/>
                    </a:ext>
                  </a:extLst>
                </a:gridCol>
              </a:tblGrid>
              <a:tr h="370840">
                <a:tc>
                  <a:txBody>
                    <a:bodyPr/>
                    <a:lstStyle/>
                    <a:p>
                      <a:r>
                        <a:rPr lang="en-IN" sz="1400" dirty="0">
                          <a:latin typeface="Aptos" panose="020B0004020202020204" pitchFamily="34" charset="0"/>
                        </a:rPr>
                        <a:t>Customer Key</a:t>
                      </a:r>
                    </a:p>
                  </a:txBody>
                  <a:tcPr/>
                </a:tc>
                <a:tc>
                  <a:txBody>
                    <a:bodyPr/>
                    <a:lstStyle/>
                    <a:p>
                      <a:r>
                        <a:rPr lang="en-IN" sz="1400" dirty="0">
                          <a:latin typeface="Aptos" panose="020B0004020202020204" pitchFamily="34" charset="0"/>
                        </a:rPr>
                        <a:t>First Name</a:t>
                      </a:r>
                    </a:p>
                  </a:txBody>
                  <a:tcPr/>
                </a:tc>
                <a:tc>
                  <a:txBody>
                    <a:bodyPr/>
                    <a:lstStyle/>
                    <a:p>
                      <a:r>
                        <a:rPr lang="en-IN" sz="1400" dirty="0">
                          <a:latin typeface="Aptos" panose="020B0004020202020204" pitchFamily="34" charset="0"/>
                        </a:rPr>
                        <a:t>Last Name</a:t>
                      </a:r>
                    </a:p>
                  </a:txBody>
                  <a:tcPr/>
                </a:tc>
                <a:tc>
                  <a:txBody>
                    <a:bodyPr/>
                    <a:lstStyle/>
                    <a:p>
                      <a:r>
                        <a:rPr lang="en-IN" sz="1400" dirty="0">
                          <a:latin typeface="Aptos" panose="020B0004020202020204" pitchFamily="34" charset="0"/>
                        </a:rPr>
                        <a:t>Full Name</a:t>
                      </a:r>
                    </a:p>
                  </a:txBody>
                  <a:tcPr/>
                </a:tc>
                <a:tc>
                  <a:txBody>
                    <a:bodyPr/>
                    <a:lstStyle/>
                    <a:p>
                      <a:r>
                        <a:rPr lang="en-IN" sz="1400" dirty="0">
                          <a:latin typeface="Aptos" panose="020B0004020202020204" pitchFamily="34" charset="0"/>
                        </a:rPr>
                        <a:t>Birth Date</a:t>
                      </a:r>
                    </a:p>
                  </a:txBody>
                  <a:tcPr/>
                </a:tc>
                <a:tc>
                  <a:txBody>
                    <a:bodyPr/>
                    <a:lstStyle/>
                    <a:p>
                      <a:r>
                        <a:rPr lang="en-IN" sz="1400" dirty="0">
                          <a:latin typeface="Aptos" panose="020B0004020202020204" pitchFamily="34" charset="0"/>
                        </a:rPr>
                        <a:t>Marital Status</a:t>
                      </a:r>
                    </a:p>
                  </a:txBody>
                  <a:tcPr/>
                </a:tc>
                <a:tc>
                  <a:txBody>
                    <a:bodyPr/>
                    <a:lstStyle/>
                    <a:p>
                      <a:r>
                        <a:rPr lang="en-IN" sz="1400" dirty="0">
                          <a:latin typeface="Aptos" panose="020B0004020202020204" pitchFamily="34" charset="0"/>
                        </a:rPr>
                        <a:t>Gender</a:t>
                      </a:r>
                    </a:p>
                  </a:txBody>
                  <a:tcPr/>
                </a:tc>
                <a:extLst>
                  <a:ext uri="{0D108BD9-81ED-4DB2-BD59-A6C34878D82A}">
                    <a16:rowId xmlns:a16="http://schemas.microsoft.com/office/drawing/2014/main" val="3141585470"/>
                  </a:ext>
                </a:extLst>
              </a:tr>
              <a:tr h="370840">
                <a:tc>
                  <a:txBody>
                    <a:bodyPr/>
                    <a:lstStyle/>
                    <a:p>
                      <a:r>
                        <a:rPr lang="en-IN" sz="1400" dirty="0">
                          <a:latin typeface="Aptos" panose="020B0004020202020204" pitchFamily="34" charset="0"/>
                        </a:rPr>
                        <a:t>Yearly Income </a:t>
                      </a:r>
                    </a:p>
                  </a:txBody>
                  <a:tcPr/>
                </a:tc>
                <a:tc>
                  <a:txBody>
                    <a:bodyPr/>
                    <a:lstStyle/>
                    <a:p>
                      <a:r>
                        <a:rPr lang="en-IN" sz="1400" dirty="0">
                          <a:latin typeface="Aptos" panose="020B0004020202020204" pitchFamily="34" charset="0"/>
                        </a:rPr>
                        <a:t>Total Children</a:t>
                      </a:r>
                    </a:p>
                  </a:txBody>
                  <a:tcPr/>
                </a:tc>
                <a:tc>
                  <a:txBody>
                    <a:bodyPr/>
                    <a:lstStyle/>
                    <a:p>
                      <a:r>
                        <a:rPr lang="en-IN" sz="1400" dirty="0">
                          <a:latin typeface="Aptos" panose="020B0004020202020204" pitchFamily="34" charset="0"/>
                        </a:rPr>
                        <a:t>No of Children at Home</a:t>
                      </a:r>
                    </a:p>
                  </a:txBody>
                  <a:tcPr/>
                </a:tc>
                <a:tc>
                  <a:txBody>
                    <a:bodyPr/>
                    <a:lstStyle/>
                    <a:p>
                      <a:r>
                        <a:rPr lang="en-IN" sz="1400" dirty="0">
                          <a:latin typeface="Aptos" panose="020B0004020202020204" pitchFamily="34" charset="0"/>
                        </a:rPr>
                        <a:t>Education</a:t>
                      </a:r>
                    </a:p>
                  </a:txBody>
                  <a:tcPr/>
                </a:tc>
                <a:tc>
                  <a:txBody>
                    <a:bodyPr/>
                    <a:lstStyle/>
                    <a:p>
                      <a:r>
                        <a:rPr lang="en-IN" sz="1400" dirty="0">
                          <a:latin typeface="Aptos" panose="020B0004020202020204" pitchFamily="34" charset="0"/>
                        </a:rPr>
                        <a:t>Occupation</a:t>
                      </a:r>
                    </a:p>
                  </a:txBody>
                  <a:tcPr/>
                </a:tc>
                <a:tc>
                  <a:txBody>
                    <a:bodyPr/>
                    <a:lstStyle/>
                    <a:p>
                      <a:r>
                        <a:rPr lang="en-IN" sz="1400" dirty="0">
                          <a:latin typeface="Aptos" panose="020B0004020202020204" pitchFamily="34" charset="0"/>
                        </a:rPr>
                        <a:t>House Owner flag</a:t>
                      </a:r>
                    </a:p>
                  </a:txBody>
                  <a:tcPr/>
                </a:tc>
                <a:tc>
                  <a:txBody>
                    <a:bodyPr/>
                    <a:lstStyle/>
                    <a:p>
                      <a:r>
                        <a:rPr lang="en-IN" sz="1400" dirty="0">
                          <a:latin typeface="Aptos" panose="020B0004020202020204" pitchFamily="34" charset="0"/>
                        </a:rPr>
                        <a:t>Number of cars owned</a:t>
                      </a:r>
                    </a:p>
                  </a:txBody>
                  <a:tcPr/>
                </a:tc>
                <a:extLst>
                  <a:ext uri="{0D108BD9-81ED-4DB2-BD59-A6C34878D82A}">
                    <a16:rowId xmlns:a16="http://schemas.microsoft.com/office/drawing/2014/main" val="3511585597"/>
                  </a:ext>
                </a:extLst>
              </a:tr>
              <a:tr h="370840">
                <a:tc>
                  <a:txBody>
                    <a:bodyPr/>
                    <a:lstStyle/>
                    <a:p>
                      <a:r>
                        <a:rPr lang="en-IN" sz="1400" dirty="0">
                          <a:latin typeface="Aptos" panose="020B0004020202020204" pitchFamily="34" charset="0"/>
                        </a:rPr>
                        <a:t>AddressLine1</a:t>
                      </a:r>
                    </a:p>
                  </a:txBody>
                  <a:tcPr/>
                </a:tc>
                <a:tc>
                  <a:txBody>
                    <a:bodyPr/>
                    <a:lstStyle/>
                    <a:p>
                      <a:r>
                        <a:rPr lang="en-IN" sz="1400" dirty="0">
                          <a:latin typeface="Aptos" panose="020B0004020202020204" pitchFamily="34" charset="0"/>
                        </a:rPr>
                        <a:t>Date First</a:t>
                      </a:r>
                    </a:p>
                    <a:p>
                      <a:r>
                        <a:rPr lang="en-IN" sz="1400" dirty="0">
                          <a:latin typeface="Aptos" panose="020B0004020202020204" pitchFamily="34" charset="0"/>
                        </a:rPr>
                        <a:t>purchase</a:t>
                      </a:r>
                    </a:p>
                  </a:txBody>
                  <a:tcPr/>
                </a:tc>
                <a:tc>
                  <a:txBody>
                    <a:bodyPr/>
                    <a:lstStyle/>
                    <a:p>
                      <a:r>
                        <a:rPr lang="en-IN" sz="1400" dirty="0">
                          <a:latin typeface="Aptos" panose="020B0004020202020204" pitchFamily="34" charset="0"/>
                        </a:rPr>
                        <a:t>Commute Distance</a:t>
                      </a:r>
                    </a:p>
                  </a:txBody>
                  <a:tcPr/>
                </a:tc>
                <a:tc>
                  <a:txBody>
                    <a:bodyPr/>
                    <a:lstStyle/>
                    <a:p>
                      <a:endParaRPr lang="en-IN" sz="1400">
                        <a:latin typeface="Aptos" panose="020B0004020202020204" pitchFamily="34" charset="0"/>
                      </a:endParaRPr>
                    </a:p>
                  </a:txBody>
                  <a:tcPr/>
                </a:tc>
                <a:tc>
                  <a:txBody>
                    <a:bodyPr/>
                    <a:lstStyle/>
                    <a:p>
                      <a:endParaRPr lang="en-IN" sz="1400">
                        <a:latin typeface="Aptos" panose="020B0004020202020204" pitchFamily="34" charset="0"/>
                      </a:endParaRPr>
                    </a:p>
                  </a:txBody>
                  <a:tcPr/>
                </a:tc>
                <a:tc>
                  <a:txBody>
                    <a:bodyPr/>
                    <a:lstStyle/>
                    <a:p>
                      <a:endParaRPr lang="en-IN" sz="1400">
                        <a:latin typeface="Aptos" panose="020B0004020202020204" pitchFamily="34" charset="0"/>
                      </a:endParaRPr>
                    </a:p>
                  </a:txBody>
                  <a:tcPr/>
                </a:tc>
                <a:tc>
                  <a:txBody>
                    <a:bodyPr/>
                    <a:lstStyle/>
                    <a:p>
                      <a:endParaRPr lang="en-IN" sz="1400" dirty="0">
                        <a:latin typeface="Aptos" panose="020B0004020202020204" pitchFamily="34" charset="0"/>
                      </a:endParaRPr>
                    </a:p>
                  </a:txBody>
                  <a:tcPr/>
                </a:tc>
                <a:extLst>
                  <a:ext uri="{0D108BD9-81ED-4DB2-BD59-A6C34878D82A}">
                    <a16:rowId xmlns:a16="http://schemas.microsoft.com/office/drawing/2014/main" val="2424337592"/>
                  </a:ext>
                </a:extLst>
              </a:tr>
            </a:tbl>
          </a:graphicData>
        </a:graphic>
      </p:graphicFrame>
    </p:spTree>
    <p:extLst>
      <p:ext uri="{BB962C8B-B14F-4D97-AF65-F5344CB8AC3E}">
        <p14:creationId xmlns:p14="http://schemas.microsoft.com/office/powerpoint/2010/main" val="348329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AB3A-4739-1BBC-86CA-F7A86C2E0FAD}"/>
              </a:ext>
            </a:extLst>
          </p:cNvPr>
          <p:cNvSpPr>
            <a:spLocks noGrp="1"/>
          </p:cNvSpPr>
          <p:nvPr>
            <p:ph type="title"/>
          </p:nvPr>
        </p:nvSpPr>
        <p:spPr>
          <a:xfrm>
            <a:off x="2310120" y="247038"/>
            <a:ext cx="8911687" cy="582521"/>
          </a:xfrm>
        </p:spPr>
        <p:txBody>
          <a:bodyPr>
            <a:normAutofit fontScale="90000"/>
          </a:bodyPr>
          <a:lstStyle/>
          <a:p>
            <a:r>
              <a:rPr lang="en-IN" dirty="0"/>
              <a:t>INSIGHTS</a:t>
            </a:r>
          </a:p>
        </p:txBody>
      </p:sp>
      <p:pic>
        <p:nvPicPr>
          <p:cNvPr id="6" name="Picture 5">
            <a:extLst>
              <a:ext uri="{FF2B5EF4-FFF2-40B4-BE49-F238E27FC236}">
                <a16:creationId xmlns:a16="http://schemas.microsoft.com/office/drawing/2014/main" id="{58523DE8-3D0C-B044-ED17-91CB45647EA3}"/>
              </a:ext>
            </a:extLst>
          </p:cNvPr>
          <p:cNvPicPr>
            <a:picLocks noChangeAspect="1"/>
          </p:cNvPicPr>
          <p:nvPr/>
        </p:nvPicPr>
        <p:blipFill>
          <a:blip r:embed="rId2"/>
          <a:stretch>
            <a:fillRect/>
          </a:stretch>
        </p:blipFill>
        <p:spPr>
          <a:xfrm>
            <a:off x="2062481" y="1098964"/>
            <a:ext cx="6614160" cy="4499196"/>
          </a:xfrm>
          <a:prstGeom prst="rect">
            <a:avLst/>
          </a:prstGeom>
        </p:spPr>
      </p:pic>
      <p:sp>
        <p:nvSpPr>
          <p:cNvPr id="7" name="TextBox 6">
            <a:extLst>
              <a:ext uri="{FF2B5EF4-FFF2-40B4-BE49-F238E27FC236}">
                <a16:creationId xmlns:a16="http://schemas.microsoft.com/office/drawing/2014/main" id="{09631E8A-BAD0-F42E-9823-644BF64AEB34}"/>
              </a:ext>
            </a:extLst>
          </p:cNvPr>
          <p:cNvSpPr txBox="1"/>
          <p:nvPr/>
        </p:nvSpPr>
        <p:spPr>
          <a:xfrm>
            <a:off x="8778240" y="1869440"/>
            <a:ext cx="3545330" cy="2585323"/>
          </a:xfrm>
          <a:prstGeom prst="rect">
            <a:avLst/>
          </a:prstGeom>
          <a:noFill/>
        </p:spPr>
        <p:txBody>
          <a:bodyPr wrap="none" rtlCol="0">
            <a:spAutoFit/>
          </a:bodyPr>
          <a:lstStyle/>
          <a:p>
            <a:pPr marL="285750" indent="-285750">
              <a:buFont typeface="Wingdings" panose="05000000000000000000" pitchFamily="2" charset="2"/>
              <a:buChar char="Ø"/>
            </a:pPr>
            <a:r>
              <a:rPr lang="en-IN" dirty="0"/>
              <a:t>All </a:t>
            </a:r>
            <a:r>
              <a:rPr lang="en-IN" sz="1600" dirty="0">
                <a:latin typeface="Aptos" panose="020B0004020202020204" pitchFamily="34" charset="0"/>
              </a:rPr>
              <a:t>categories is showing a </a:t>
            </a:r>
          </a:p>
          <a:p>
            <a:r>
              <a:rPr lang="en-IN" sz="1600" dirty="0">
                <a:latin typeface="Aptos" panose="020B0004020202020204" pitchFamily="34" charset="0"/>
              </a:rPr>
              <a:t>       negative variance which</a:t>
            </a:r>
          </a:p>
          <a:p>
            <a:r>
              <a:rPr lang="en-IN" sz="1600" dirty="0">
                <a:latin typeface="Aptos" panose="020B0004020202020204" pitchFamily="34" charset="0"/>
              </a:rPr>
              <a:t>       indicates low performance </a:t>
            </a:r>
          </a:p>
          <a:p>
            <a:r>
              <a:rPr lang="en-IN" sz="1600" dirty="0">
                <a:latin typeface="Aptos" panose="020B0004020202020204" pitchFamily="34" charset="0"/>
              </a:rPr>
              <a:t>       compared to budget. </a:t>
            </a:r>
          </a:p>
          <a:p>
            <a:pPr marL="285750" indent="-285750">
              <a:buFont typeface="Wingdings" panose="05000000000000000000" pitchFamily="2" charset="2"/>
              <a:buChar char="Ø"/>
            </a:pPr>
            <a:r>
              <a:rPr lang="en-IN" sz="1600" dirty="0">
                <a:latin typeface="Aptos" panose="020B0004020202020204" pitchFamily="34" charset="0"/>
              </a:rPr>
              <a:t>Bike category shows the lowest </a:t>
            </a:r>
          </a:p>
          <a:p>
            <a:r>
              <a:rPr lang="en-IN" sz="1600" dirty="0">
                <a:latin typeface="Aptos" panose="020B0004020202020204" pitchFamily="34" charset="0"/>
              </a:rPr>
              <a:t>       performance in sales</a:t>
            </a:r>
          </a:p>
          <a:p>
            <a:pPr marL="285750" indent="-285750">
              <a:buFont typeface="Wingdings" panose="05000000000000000000" pitchFamily="2" charset="2"/>
              <a:buChar char="Ø"/>
            </a:pPr>
            <a:r>
              <a:rPr lang="en-IN" sz="1600" dirty="0">
                <a:latin typeface="Aptos" panose="020B0004020202020204" pitchFamily="34" charset="0"/>
              </a:rPr>
              <a:t>We can see that variance becomes</a:t>
            </a:r>
          </a:p>
          <a:p>
            <a:r>
              <a:rPr lang="en-IN" sz="1600" dirty="0">
                <a:latin typeface="Aptos" panose="020B0004020202020204" pitchFamily="34" charset="0"/>
              </a:rPr>
              <a:t>       more and more negative through</a:t>
            </a:r>
          </a:p>
          <a:p>
            <a:r>
              <a:rPr lang="en-IN" sz="1600" dirty="0">
                <a:latin typeface="Aptos" panose="020B0004020202020204" pitchFamily="34" charset="0"/>
              </a:rPr>
              <a:t>       months.</a:t>
            </a:r>
          </a:p>
          <a:p>
            <a:pPr marL="285750" indent="-285750">
              <a:buFont typeface="Wingdings" panose="05000000000000000000" pitchFamily="2" charset="2"/>
              <a:buChar char="Ø"/>
            </a:pPr>
            <a:endParaRPr lang="en-IN" sz="1600" dirty="0">
              <a:latin typeface="Aptos" panose="020B0004020202020204" pitchFamily="34" charset="0"/>
            </a:endParaRPr>
          </a:p>
        </p:txBody>
      </p:sp>
    </p:spTree>
    <p:extLst>
      <p:ext uri="{BB962C8B-B14F-4D97-AF65-F5344CB8AC3E}">
        <p14:creationId xmlns:p14="http://schemas.microsoft.com/office/powerpoint/2010/main" val="305054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0F00D5-E27C-942C-E6A6-E897F2CFA014}"/>
              </a:ext>
            </a:extLst>
          </p:cNvPr>
          <p:cNvPicPr>
            <a:picLocks noChangeAspect="1"/>
          </p:cNvPicPr>
          <p:nvPr/>
        </p:nvPicPr>
        <p:blipFill>
          <a:blip r:embed="rId2"/>
          <a:stretch>
            <a:fillRect/>
          </a:stretch>
        </p:blipFill>
        <p:spPr>
          <a:xfrm>
            <a:off x="3257235" y="1162973"/>
            <a:ext cx="3840553" cy="2710503"/>
          </a:xfrm>
          <a:prstGeom prst="rect">
            <a:avLst/>
          </a:prstGeom>
        </p:spPr>
      </p:pic>
      <p:sp>
        <p:nvSpPr>
          <p:cNvPr id="6" name="TextBox 5">
            <a:extLst>
              <a:ext uri="{FF2B5EF4-FFF2-40B4-BE49-F238E27FC236}">
                <a16:creationId xmlns:a16="http://schemas.microsoft.com/office/drawing/2014/main" id="{B7EFD813-693E-E245-5973-A772184F27F6}"/>
              </a:ext>
            </a:extLst>
          </p:cNvPr>
          <p:cNvSpPr txBox="1"/>
          <p:nvPr/>
        </p:nvSpPr>
        <p:spPr>
          <a:xfrm>
            <a:off x="1717040" y="5049520"/>
            <a:ext cx="10044032" cy="584775"/>
          </a:xfrm>
          <a:prstGeom prst="rect">
            <a:avLst/>
          </a:prstGeom>
          <a:noFill/>
        </p:spPr>
        <p:txBody>
          <a:bodyPr wrap="none" rtlCol="0">
            <a:spAutoFit/>
          </a:bodyPr>
          <a:lstStyle/>
          <a:p>
            <a:pPr marL="285750" indent="-285750">
              <a:buFont typeface="Wingdings" panose="05000000000000000000" pitchFamily="2" charset="2"/>
              <a:buChar char="Ø"/>
            </a:pPr>
            <a:r>
              <a:rPr lang="en-IN" sz="1600" dirty="0">
                <a:latin typeface="Aptos" panose="020B0004020202020204" pitchFamily="34" charset="0"/>
              </a:rPr>
              <a:t>We can see that in 2014 and 2015 we have 100% new customers whereas in 2016 we have 26.53% customers</a:t>
            </a:r>
          </a:p>
          <a:p>
            <a:r>
              <a:rPr lang="en-IN" sz="1600" dirty="0">
                <a:latin typeface="Aptos" panose="020B0004020202020204" pitchFamily="34" charset="0"/>
              </a:rPr>
              <a:t>        from 2014, 37.48% from 2015 and 35.99% new customers.</a:t>
            </a:r>
          </a:p>
        </p:txBody>
      </p:sp>
    </p:spTree>
    <p:extLst>
      <p:ext uri="{BB962C8B-B14F-4D97-AF65-F5344CB8AC3E}">
        <p14:creationId xmlns:p14="http://schemas.microsoft.com/office/powerpoint/2010/main" val="121990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41A9-D58F-8277-8FBE-CA607F60F980}"/>
              </a:ext>
            </a:extLst>
          </p:cNvPr>
          <p:cNvSpPr>
            <a:spLocks noGrp="1"/>
          </p:cNvSpPr>
          <p:nvPr>
            <p:ph type="title"/>
          </p:nvPr>
        </p:nvSpPr>
        <p:spPr>
          <a:xfrm>
            <a:off x="2460844" y="187230"/>
            <a:ext cx="8911687" cy="645890"/>
          </a:xfrm>
        </p:spPr>
        <p:txBody>
          <a:bodyPr/>
          <a:lstStyle/>
          <a:p>
            <a:r>
              <a:rPr lang="en-IN" dirty="0"/>
              <a:t>KEY PERFORMANCE INDICATOR</a:t>
            </a:r>
          </a:p>
        </p:txBody>
      </p:sp>
      <p:sp>
        <p:nvSpPr>
          <p:cNvPr id="3" name="TextBox 2">
            <a:extLst>
              <a:ext uri="{FF2B5EF4-FFF2-40B4-BE49-F238E27FC236}">
                <a16:creationId xmlns:a16="http://schemas.microsoft.com/office/drawing/2014/main" id="{A54C59B6-282F-F1AB-23A7-3B5BF4A21D06}"/>
              </a:ext>
            </a:extLst>
          </p:cNvPr>
          <p:cNvSpPr txBox="1"/>
          <p:nvPr/>
        </p:nvSpPr>
        <p:spPr>
          <a:xfrm>
            <a:off x="2052320" y="1198880"/>
            <a:ext cx="5063374" cy="3785652"/>
          </a:xfrm>
          <a:prstGeom prst="rect">
            <a:avLst/>
          </a:prstGeom>
          <a:noFill/>
        </p:spPr>
        <p:txBody>
          <a:bodyPr wrap="none" rtlCol="0">
            <a:spAutoFit/>
          </a:bodyPr>
          <a:lstStyle/>
          <a:p>
            <a:pPr marL="285750" indent="-285750">
              <a:buFont typeface="Wingdings" panose="05000000000000000000" pitchFamily="2" charset="2"/>
              <a:buChar char="Ø"/>
            </a:pPr>
            <a:r>
              <a:rPr lang="en-IN" sz="1600" dirty="0">
                <a:latin typeface="Aptos" panose="020B0004020202020204" pitchFamily="34" charset="0"/>
              </a:rPr>
              <a:t>Profit in different years</a:t>
            </a:r>
          </a:p>
          <a:p>
            <a:pPr marL="285750" indent="-285750">
              <a:buFont typeface="Wingdings" panose="05000000000000000000" pitchFamily="2" charset="2"/>
              <a:buChar char="Ø"/>
            </a:pPr>
            <a:r>
              <a:rPr lang="en-IN" sz="1600" dirty="0">
                <a:latin typeface="Aptos" panose="020B0004020202020204" pitchFamily="34" charset="0"/>
              </a:rPr>
              <a:t>Sales  in different years</a:t>
            </a:r>
          </a:p>
          <a:p>
            <a:pPr marL="285750" indent="-285750">
              <a:buFont typeface="Wingdings" panose="05000000000000000000" pitchFamily="2" charset="2"/>
              <a:buChar char="Ø"/>
            </a:pPr>
            <a:r>
              <a:rPr lang="en-IN" sz="1600" dirty="0">
                <a:latin typeface="Aptos" panose="020B0004020202020204" pitchFamily="34" charset="0"/>
              </a:rPr>
              <a:t>Quantity Ordered in different years</a:t>
            </a:r>
          </a:p>
          <a:p>
            <a:pPr marL="285750" indent="-285750">
              <a:buFont typeface="Wingdings" panose="05000000000000000000" pitchFamily="2" charset="2"/>
              <a:buChar char="Ø"/>
            </a:pPr>
            <a:r>
              <a:rPr lang="en-IN" sz="1600" dirty="0">
                <a:latin typeface="Aptos" panose="020B0004020202020204" pitchFamily="34" charset="0"/>
              </a:rPr>
              <a:t>Total Cost in different years</a:t>
            </a:r>
          </a:p>
          <a:p>
            <a:pPr marL="285750" indent="-285750">
              <a:buFont typeface="Wingdings" panose="05000000000000000000" pitchFamily="2" charset="2"/>
              <a:buChar char="Ø"/>
            </a:pPr>
            <a:r>
              <a:rPr lang="en-IN" sz="1600" dirty="0">
                <a:latin typeface="Aptos" panose="020B0004020202020204" pitchFamily="34" charset="0"/>
              </a:rPr>
              <a:t>Profit Margin </a:t>
            </a:r>
          </a:p>
          <a:p>
            <a:pPr marL="285750" indent="-285750">
              <a:buFont typeface="Wingdings" panose="05000000000000000000" pitchFamily="2" charset="2"/>
              <a:buChar char="Ø"/>
            </a:pPr>
            <a:r>
              <a:rPr lang="en-IN" sz="1600" dirty="0">
                <a:latin typeface="Aptos" panose="020B0004020202020204" pitchFamily="34" charset="0"/>
              </a:rPr>
              <a:t>Revenue and Profit by Subcategory</a:t>
            </a:r>
          </a:p>
          <a:p>
            <a:pPr marL="285750" indent="-285750">
              <a:buFont typeface="Wingdings" panose="05000000000000000000" pitchFamily="2" charset="2"/>
              <a:buChar char="Ø"/>
            </a:pPr>
            <a:r>
              <a:rPr lang="en-IN" sz="1600" dirty="0">
                <a:latin typeface="Aptos" panose="020B0004020202020204" pitchFamily="34" charset="0"/>
              </a:rPr>
              <a:t>Revenue and profit by Product line</a:t>
            </a:r>
          </a:p>
          <a:p>
            <a:pPr marL="285750" indent="-285750">
              <a:buFont typeface="Wingdings" panose="05000000000000000000" pitchFamily="2" charset="2"/>
              <a:buChar char="Ø"/>
            </a:pPr>
            <a:r>
              <a:rPr lang="en-IN" sz="1600" dirty="0">
                <a:latin typeface="Aptos" panose="020B0004020202020204" pitchFamily="34" charset="0"/>
              </a:rPr>
              <a:t>Total revenue by month and country</a:t>
            </a:r>
          </a:p>
          <a:p>
            <a:pPr marL="285750" indent="-285750">
              <a:buFont typeface="Wingdings" panose="05000000000000000000" pitchFamily="2" charset="2"/>
              <a:buChar char="Ø"/>
            </a:pPr>
            <a:r>
              <a:rPr lang="en-IN" sz="1600" dirty="0">
                <a:latin typeface="Aptos" panose="020B0004020202020204" pitchFamily="34" charset="0"/>
              </a:rPr>
              <a:t>Total profit by month and country</a:t>
            </a:r>
          </a:p>
          <a:p>
            <a:pPr marL="285750" indent="-285750">
              <a:buFont typeface="Wingdings" panose="05000000000000000000" pitchFamily="2" charset="2"/>
              <a:buChar char="Ø"/>
            </a:pPr>
            <a:r>
              <a:rPr lang="en-IN" sz="1600" dirty="0">
                <a:latin typeface="Aptos" panose="020B0004020202020204" pitchFamily="34" charset="0"/>
              </a:rPr>
              <a:t>Sales by category and Variance to target</a:t>
            </a:r>
          </a:p>
          <a:p>
            <a:pPr marL="285750" indent="-285750">
              <a:buFont typeface="Wingdings" panose="05000000000000000000" pitchFamily="2" charset="2"/>
              <a:buChar char="Ø"/>
            </a:pPr>
            <a:r>
              <a:rPr lang="en-IN" sz="1600" dirty="0">
                <a:latin typeface="Aptos" panose="020B0004020202020204" pitchFamily="34" charset="0"/>
              </a:rPr>
              <a:t>Sales by Product and Variance to Target</a:t>
            </a:r>
          </a:p>
          <a:p>
            <a:pPr marL="285750" indent="-285750">
              <a:buFont typeface="Wingdings" panose="05000000000000000000" pitchFamily="2" charset="2"/>
              <a:buChar char="Ø"/>
            </a:pPr>
            <a:r>
              <a:rPr lang="en-IN" sz="1600" dirty="0">
                <a:latin typeface="Aptos" panose="020B0004020202020204" pitchFamily="34" charset="0"/>
              </a:rPr>
              <a:t>Variance by Month</a:t>
            </a:r>
          </a:p>
          <a:p>
            <a:pPr marL="285750" indent="-285750">
              <a:buFont typeface="Wingdings" panose="05000000000000000000" pitchFamily="2" charset="2"/>
              <a:buChar char="Ø"/>
            </a:pPr>
            <a:r>
              <a:rPr lang="en-IN" sz="1600" dirty="0">
                <a:latin typeface="Aptos" panose="020B0004020202020204" pitchFamily="34" charset="0"/>
              </a:rPr>
              <a:t>New Customers each year</a:t>
            </a:r>
          </a:p>
          <a:p>
            <a:pPr marL="285750" indent="-285750">
              <a:buFont typeface="Wingdings" panose="05000000000000000000" pitchFamily="2" charset="2"/>
              <a:buChar char="Ø"/>
            </a:pPr>
            <a:r>
              <a:rPr lang="en-IN" sz="1600" dirty="0">
                <a:latin typeface="Aptos" panose="020B0004020202020204" pitchFamily="34" charset="0"/>
              </a:rPr>
              <a:t>Total Customers by country</a:t>
            </a:r>
          </a:p>
          <a:p>
            <a:pPr marL="285750" indent="-285750">
              <a:buFont typeface="Wingdings" panose="05000000000000000000" pitchFamily="2" charset="2"/>
              <a:buChar char="Ø"/>
            </a:pPr>
            <a:r>
              <a:rPr lang="en-IN" sz="1600" dirty="0">
                <a:latin typeface="Aptos" panose="020B0004020202020204" pitchFamily="34" charset="0"/>
              </a:rPr>
              <a:t>Customers and their revenue and profit contribution</a:t>
            </a:r>
          </a:p>
        </p:txBody>
      </p:sp>
    </p:spTree>
    <p:extLst>
      <p:ext uri="{BB962C8B-B14F-4D97-AF65-F5344CB8AC3E}">
        <p14:creationId xmlns:p14="http://schemas.microsoft.com/office/powerpoint/2010/main" val="26691888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133</TotalTime>
  <Words>621</Words>
  <Application>Microsoft Office PowerPoint</Application>
  <PresentationFormat>Widescreen</PresentationFormat>
  <Paragraphs>190</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Aptos Narrow</vt:lpstr>
      <vt:lpstr>Arial</vt:lpstr>
      <vt:lpstr>Arial Black</vt:lpstr>
      <vt:lpstr>Calibri</vt:lpstr>
      <vt:lpstr>Century Gothic</vt:lpstr>
      <vt:lpstr>Wingdings</vt:lpstr>
      <vt:lpstr>Wingdings 3</vt:lpstr>
      <vt:lpstr>Wisp</vt:lpstr>
      <vt:lpstr>BUDGET SALES ANALYTICS</vt:lpstr>
      <vt:lpstr>Project Details</vt:lpstr>
      <vt:lpstr>Problem Statement</vt:lpstr>
      <vt:lpstr>Architecture</vt:lpstr>
      <vt:lpstr>Dataset Information</vt:lpstr>
      <vt:lpstr>PowerPoint Presentation</vt:lpstr>
      <vt:lpstr>INSIGHTS</vt:lpstr>
      <vt:lpstr>PowerPoint Presentation</vt:lpstr>
      <vt:lpstr>KEY PERFORMANCE INDICATOR</vt:lpstr>
      <vt:lpstr>CONCLUSION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SALES ANALYTICS</dc:title>
  <dc:creator>Anjana C</dc:creator>
  <cp:lastModifiedBy>Anjana C</cp:lastModifiedBy>
  <cp:revision>2</cp:revision>
  <dcterms:created xsi:type="dcterms:W3CDTF">2024-04-30T10:55:53Z</dcterms:created>
  <dcterms:modified xsi:type="dcterms:W3CDTF">2024-05-01T05:15:15Z</dcterms:modified>
</cp:coreProperties>
</file>