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8" r:id="rId2"/>
    <p:sldId id="258" r:id="rId3"/>
    <p:sldId id="267" r:id="rId4"/>
    <p:sldId id="259" r:id="rId5"/>
    <p:sldId id="261" r:id="rId6"/>
    <p:sldId id="262" r:id="rId7"/>
    <p:sldId id="264" r:id="rId8"/>
    <p:sldId id="266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48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3EE6EA9-94EB-467A-8904-40982A8E057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8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97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62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22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99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41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59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3EE6EA9-94EB-467A-8904-40982A8E057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98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3EE6EA9-94EB-467A-8904-40982A8E057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6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1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2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6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1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6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2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4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56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3EE6EA9-94EB-467A-8904-40982A8E057B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6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F9821F-632A-4358-88F2-2DF75A844BEE}"/>
              </a:ext>
            </a:extLst>
          </p:cNvPr>
          <p:cNvSpPr txBox="1"/>
          <p:nvPr/>
        </p:nvSpPr>
        <p:spPr>
          <a:xfrm>
            <a:off x="849907" y="2654401"/>
            <a:ext cx="10492185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AMAZON SALES </a:t>
            </a:r>
          </a:p>
          <a:p>
            <a:pPr algn="ctr"/>
            <a:r>
              <a:rPr lang="en-US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ANALYSIS REPORT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B9D66B-AADF-4CF1-876D-9D1F86554CAC}"/>
              </a:ext>
            </a:extLst>
          </p:cNvPr>
          <p:cNvSpPr/>
          <p:nvPr/>
        </p:nvSpPr>
        <p:spPr>
          <a:xfrm>
            <a:off x="148676" y="4212465"/>
            <a:ext cx="11193416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3600" b="1" u="sng">
                <a:solidFill>
                  <a:schemeClr val="bg1"/>
                </a:solidFill>
                <a:latin typeface="Segoe UI" panose="020B0502040204020203" pitchFamily="34" charset="0"/>
              </a:rPr>
              <a:t>MUSTHAFA KHAN Y</a:t>
            </a:r>
            <a:endParaRPr lang="en-US" sz="3600" b="1" i="0" u="sng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4927600"/>
            <a:ext cx="2870200" cy="140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850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865C4A2A-3BA4-455B-B2F0-EE678D627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5474" y="2"/>
            <a:ext cx="3961053" cy="6857998"/>
          </a:xfrm>
          <a:prstGeom prst="parallelogram">
            <a:avLst>
              <a:gd name="adj" fmla="val 0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C75AF7-DDFA-4626-94EB-3165891EAEA0}"/>
              </a:ext>
            </a:extLst>
          </p:cNvPr>
          <p:cNvSpPr txBox="1"/>
          <p:nvPr/>
        </p:nvSpPr>
        <p:spPr>
          <a:xfrm>
            <a:off x="291254" y="1006417"/>
            <a:ext cx="341141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74E572-D0E3-4452-B9BD-063AB43EDE88}"/>
              </a:ext>
            </a:extLst>
          </p:cNvPr>
          <p:cNvSpPr/>
          <p:nvPr/>
        </p:nvSpPr>
        <p:spPr>
          <a:xfrm>
            <a:off x="8566830" y="2377118"/>
            <a:ext cx="3508260" cy="24622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 a Report by Extracting-Transforming-Loading of data which contains Sales trend with respect to </a:t>
            </a:r>
            <a:r>
              <a:rPr lang="en-US" sz="2000" b="1" dirty="0" err="1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Yearl</a:t>
            </a:r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-wise,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Month-</a:t>
            </a:r>
            <a:r>
              <a:rPr lang="en-US" sz="2000" b="1" dirty="0" err="1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wise,Yearly_month</a:t>
            </a:r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-wise  and find Some relationships through data to understand and Analyze the Facts.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4B7AE-38D2-4881-989B-F66FB7D63764}"/>
              </a:ext>
            </a:extLst>
          </p:cNvPr>
          <p:cNvSpPr txBox="1"/>
          <p:nvPr/>
        </p:nvSpPr>
        <p:spPr>
          <a:xfrm>
            <a:off x="4293117" y="1006417"/>
            <a:ext cx="341141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Benefits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FE45A7-600C-4077-9398-EDD0398C6E77}"/>
              </a:ext>
            </a:extLst>
          </p:cNvPr>
          <p:cNvSpPr txBox="1"/>
          <p:nvPr/>
        </p:nvSpPr>
        <p:spPr>
          <a:xfrm>
            <a:off x="8371263" y="667862"/>
            <a:ext cx="341141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 Statement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CD197D-8105-4686-97DD-48184202F8DC}"/>
              </a:ext>
            </a:extLst>
          </p:cNvPr>
          <p:cNvSpPr/>
          <p:nvPr/>
        </p:nvSpPr>
        <p:spPr>
          <a:xfrm>
            <a:off x="4390901" y="2069342"/>
            <a:ext cx="3215846" cy="33855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 out to make better business decisions.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 analyze customer trends and satisfaction, which can lead to new and better products and services.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Gives better insight of customers base.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Helps in easy flow for managing resources.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2BC151-F881-46C2-A046-46C8BA40B16A}"/>
              </a:ext>
            </a:extLst>
          </p:cNvPr>
          <p:cNvSpPr/>
          <p:nvPr/>
        </p:nvSpPr>
        <p:spPr>
          <a:xfrm>
            <a:off x="227665" y="2223229"/>
            <a:ext cx="3538593" cy="3077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Sales management has gained importance to meet increasing competition and the need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improved methods of distribution to reduce cost and to increase profits. Sales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management today is the most important function in a commercial and business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enterprise.</a:t>
            </a:r>
          </a:p>
        </p:txBody>
      </p:sp>
    </p:spTree>
    <p:extLst>
      <p:ext uri="{BB962C8B-B14F-4D97-AF65-F5344CB8AC3E}">
        <p14:creationId xmlns:p14="http://schemas.microsoft.com/office/powerpoint/2010/main" val="347878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460097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Monthly Sales Comparison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41235" y="1116105"/>
            <a:ext cx="11193416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The sales in February, 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May &amp; July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is high when compared and we can observe for 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March, August &amp; December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the sales of 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 units 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drops.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462" y="1670102"/>
            <a:ext cx="7687538" cy="518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98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995703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Total Sales for all the years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5" y="961713"/>
            <a:ext cx="11193416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﻿2012 had the highest Revenue at 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31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.89M, followed by 2013 at 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20.33M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and 2010 at 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19.18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M﻿</a:t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249" y="1792710"/>
            <a:ext cx="7018751" cy="43044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7" y="1792710"/>
            <a:ext cx="5121512" cy="457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8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7" y="484912"/>
            <a:ext cx="11065824" cy="830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Revenue Categorized By Region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6" y="1177408"/>
            <a:ext cx="111934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354" y="2184007"/>
            <a:ext cx="6019799" cy="4033417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13774" y="1454408"/>
            <a:ext cx="11451226" cy="750173"/>
          </a:xfrm>
        </p:spPr>
        <p:txBody>
          <a:bodyPr/>
          <a:lstStyle/>
          <a:p>
            <a:r>
              <a:rPr lang="en-US" dirty="0"/>
              <a:t>As we have seen more revenue is generated from the region Sub-Saharan Africa followed by Europe.</a:t>
            </a:r>
            <a:endParaRPr lang="en-IN" dirty="0"/>
          </a:p>
          <a:p>
            <a:r>
              <a:rPr lang="en-US" dirty="0"/>
              <a:t>As we have seen more revenue is generated from the Country Djibouti  at 6M.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0" r="16452" b="6344"/>
          <a:stretch/>
        </p:blipFill>
        <p:spPr>
          <a:xfrm>
            <a:off x="470647" y="2488806"/>
            <a:ext cx="5414987" cy="313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378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0763411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Item type w.r.t revenue 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99292" y="1227816"/>
            <a:ext cx="111934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>
                <a:solidFill>
                  <a:srgbClr val="252423"/>
                </a:solidFill>
                <a:latin typeface="Segoe UI" panose="020B0502040204020203" pitchFamily="34" charset="0"/>
              </a:rPr>
              <a:t>Cosmetics 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generated revenue of 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36.60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M followed by 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Office supplies</a:t>
            </a:r>
            <a:r>
              <a:rPr lang="en-US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that’s 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30.58</a:t>
            </a:r>
            <a:r>
              <a:rPr lang="en-US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M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1682511"/>
            <a:ext cx="8470900" cy="517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53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54718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8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Item type of Products Sold w.r.t revenue 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875997" y="2677392"/>
            <a:ext cx="3234089" cy="22159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The </a:t>
            </a:r>
            <a:r>
              <a:rPr lang="en-US" b="1" dirty="0">
                <a:solidFill>
                  <a:srgbClr val="252423"/>
                </a:solidFill>
                <a:latin typeface="Segoe UI" panose="020B0502040204020203" pitchFamily="34" charset="0"/>
              </a:rPr>
              <a:t>Cosmetics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 and </a:t>
            </a:r>
            <a:r>
              <a:rPr lang="en-US" b="1" dirty="0">
                <a:solidFill>
                  <a:srgbClr val="252423"/>
                </a:solidFill>
                <a:latin typeface="Segoe UI" panose="020B0502040204020203" pitchFamily="34" charset="0"/>
              </a:rPr>
              <a:t>Clothes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 are the products with highest sales from all products followed by </a:t>
            </a:r>
            <a:r>
              <a:rPr lang="en-US" b="1" dirty="0">
                <a:solidFill>
                  <a:srgbClr val="252423"/>
                </a:solidFill>
                <a:latin typeface="Segoe UI" panose="020B0502040204020203" pitchFamily="34" charset="0"/>
              </a:rPr>
              <a:t>Office Supplies.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The </a:t>
            </a:r>
            <a:r>
              <a:rPr lang="en-US" b="1" dirty="0">
                <a:solidFill>
                  <a:srgbClr val="252423"/>
                </a:solidFill>
                <a:latin typeface="Segoe UI" panose="020B0502040204020203" pitchFamily="34" charset="0"/>
              </a:rPr>
              <a:t>Meat 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and </a:t>
            </a:r>
            <a:r>
              <a:rPr lang="en-US" b="1" dirty="0">
                <a:solidFill>
                  <a:srgbClr val="252423"/>
                </a:solidFill>
                <a:latin typeface="Segoe UI" panose="020B0502040204020203" pitchFamily="34" charset="0"/>
              </a:rPr>
              <a:t>Snacks 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are the products with lowest sales.</a:t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846" y="1553335"/>
            <a:ext cx="5977394" cy="428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989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7" y="285108"/>
            <a:ext cx="683004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3857707" y="3320677"/>
            <a:ext cx="8186061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555833" y="1266934"/>
            <a:ext cx="11350220" cy="4801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400" dirty="0"/>
              <a:t>1.2012 had the highest Revenue at 31.89.M, followed by 2013 at 20.33M </a:t>
            </a:r>
          </a:p>
          <a:p>
            <a:r>
              <a:rPr lang="en-US" sz="2400" dirty="0"/>
              <a:t>and 2010 at 19.18M.</a:t>
            </a:r>
          </a:p>
          <a:p>
            <a:r>
              <a:rPr lang="en-US" sz="2400" dirty="0"/>
              <a:t>2. If we observe the monthly insights from 2010 to 2017, the sales are at their peak in February,April,May,July&amp;October and are low in March, August &amp; December. Amazon can come up with some good discounts and offers to generate high revenue.</a:t>
            </a:r>
          </a:p>
          <a:p>
            <a:r>
              <a:rPr lang="en-US" sz="2400" dirty="0"/>
              <a:t>3. The sales for the items are highest among all countries in </a:t>
            </a:r>
            <a:r>
              <a:rPr lang="en-US" sz="2400" b="1" dirty="0" err="1"/>
              <a:t>SaoTome</a:t>
            </a:r>
            <a:r>
              <a:rPr lang="en-US" sz="2400" b="1" dirty="0"/>
              <a:t> and Principe </a:t>
            </a:r>
            <a:r>
              <a:rPr lang="en-US" sz="2400" dirty="0"/>
              <a:t>followed by</a:t>
            </a:r>
            <a:r>
              <a:rPr lang="en-US" sz="2400" b="1" dirty="0"/>
              <a:t> Djibouti </a:t>
            </a:r>
            <a:r>
              <a:rPr lang="en-US" sz="2400" dirty="0"/>
              <a:t>and lowest in </a:t>
            </a:r>
            <a:r>
              <a:rPr lang="en-US" sz="2400" b="1" dirty="0"/>
              <a:t>Slovakia</a:t>
            </a:r>
            <a:r>
              <a:rPr lang="en-US" sz="2400" dirty="0"/>
              <a:t>.</a:t>
            </a:r>
          </a:p>
          <a:p>
            <a:r>
              <a:rPr lang="en-US" sz="2400" dirty="0"/>
              <a:t>4. The Cosmetics&amp; Clothes are the highest selling products followed by Office supplies  in domestic and international markets. </a:t>
            </a:r>
          </a:p>
          <a:p>
            <a:r>
              <a:rPr lang="en-US" sz="2400" dirty="0"/>
              <a:t>5. </a:t>
            </a:r>
            <a:r>
              <a:rPr lang="en-US" sz="2400" b="1" dirty="0" err="1"/>
              <a:t>Cosmetics,Household</a:t>
            </a:r>
            <a:r>
              <a:rPr lang="en-US" sz="2400" b="1" dirty="0"/>
              <a:t> </a:t>
            </a:r>
            <a:r>
              <a:rPr lang="en-US" sz="2400" dirty="0"/>
              <a:t>and</a:t>
            </a:r>
            <a:r>
              <a:rPr lang="en-US" sz="2400" b="1" dirty="0"/>
              <a:t> Office supplies </a:t>
            </a:r>
            <a:r>
              <a:rPr lang="en-US" sz="2400" dirty="0"/>
              <a:t>are the item types to generate</a:t>
            </a:r>
          </a:p>
          <a:p>
            <a:r>
              <a:rPr lang="en-US" sz="2400" dirty="0"/>
              <a:t>More Revenue. </a:t>
            </a:r>
          </a:p>
          <a:p>
            <a:r>
              <a:rPr lang="en-US" sz="24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210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3070" y="2805830"/>
            <a:ext cx="4108536" cy="2016690"/>
          </a:xfrm>
        </p:spPr>
        <p:txBody>
          <a:bodyPr/>
          <a:lstStyle/>
          <a:p>
            <a:r>
              <a:rPr lang="en-US" sz="6000" dirty="0">
                <a:solidFill>
                  <a:schemeClr val="accent2">
                    <a:lumMod val="75000"/>
                  </a:schemeClr>
                </a:solidFill>
              </a:rPr>
              <a:t>Thank you</a:t>
            </a:r>
            <a:endParaRPr lang="en-IN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9139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2286</TotalTime>
  <Words>422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Century Gothic</vt:lpstr>
      <vt:lpstr>Segoe UI</vt:lpstr>
      <vt:lpstr>Segoe UI Light</vt:lpstr>
      <vt:lpstr>Wingdings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raykar</dc:creator>
  <cp:lastModifiedBy>musthafa khan</cp:lastModifiedBy>
  <cp:revision>65</cp:revision>
  <dcterms:created xsi:type="dcterms:W3CDTF">2021-12-23T07:21:38Z</dcterms:created>
  <dcterms:modified xsi:type="dcterms:W3CDTF">2024-07-30T16:28:31Z</dcterms:modified>
</cp:coreProperties>
</file>