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22" r:id="rId1"/>
  </p:sldMasterIdLst>
  <p:notesMasterIdLst>
    <p:notesMasterId r:id="rId29"/>
  </p:notesMasterIdLst>
  <p:sldIdLst>
    <p:sldId id="256" r:id="rId2"/>
    <p:sldId id="297" r:id="rId3"/>
    <p:sldId id="326" r:id="rId4"/>
    <p:sldId id="338" r:id="rId5"/>
    <p:sldId id="339" r:id="rId6"/>
    <p:sldId id="327" r:id="rId7"/>
    <p:sldId id="329" r:id="rId8"/>
    <p:sldId id="328" r:id="rId9"/>
    <p:sldId id="330" r:id="rId10"/>
    <p:sldId id="331" r:id="rId11"/>
    <p:sldId id="333" r:id="rId12"/>
    <p:sldId id="334" r:id="rId13"/>
    <p:sldId id="335" r:id="rId14"/>
    <p:sldId id="336" r:id="rId15"/>
    <p:sldId id="337" r:id="rId16"/>
    <p:sldId id="340" r:id="rId17"/>
    <p:sldId id="341" r:id="rId18"/>
    <p:sldId id="342" r:id="rId19"/>
    <p:sldId id="343" r:id="rId20"/>
    <p:sldId id="344" r:id="rId21"/>
    <p:sldId id="345" r:id="rId22"/>
    <p:sldId id="346" r:id="rId23"/>
    <p:sldId id="332" r:id="rId24"/>
    <p:sldId id="347" r:id="rId25"/>
    <p:sldId id="348" r:id="rId26"/>
    <p:sldId id="349" r:id="rId27"/>
    <p:sldId id="325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4" autoAdjust="0"/>
    <p:restoredTop sz="73333" autoAdjust="0"/>
  </p:normalViewPr>
  <p:slideViewPr>
    <p:cSldViewPr snapToGrid="0">
      <p:cViewPr varScale="1">
        <p:scale>
          <a:sx n="92" d="100"/>
          <a:sy n="92" d="100"/>
        </p:scale>
        <p:origin x="1712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302CDF-8358-214F-899B-ACED700ACE47}" type="datetimeFigureOut">
              <a:rPr lang="en-US" smtClean="0"/>
              <a:t>9/28/23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95A623-34A5-AD4D-A20C-B1C51EA49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7338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Write down 3 things about the design of this classroom that you would change. </a:t>
            </a:r>
          </a:p>
          <a:p>
            <a:endParaRPr lang="en-US" dirty="0"/>
          </a:p>
          <a:p>
            <a:r>
              <a:rPr lang="en-US" dirty="0"/>
              <a:t>Design an application for ranking developer awesomeness.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95A623-34A5-AD4D-A20C-B1C51EA49BC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076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rgbClr val="262626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EB06A79-4738-4E4C-8EC1-DD3F771E3F00}" type="datetime1">
              <a:rPr lang="en-US" smtClean="0"/>
              <a:t>9/28/23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AD73F49F-F0A9-4014-B853-32F09BF24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388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B8D2D-0E1C-4DC2-907B-1F6222328E7D}" type="datetime1">
              <a:rPr lang="en-US" smtClean="0"/>
              <a:t>9/28/23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3F49F-F0A9-4014-B853-32F09BF24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205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A417F-67B5-44C7-A554-3C30ECA22E15}" type="datetime1">
              <a:rPr lang="en-US" smtClean="0"/>
              <a:t>9/28/23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3F49F-F0A9-4014-B853-32F09BF24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61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9DF2F-0318-4BBF-AD83-883F507C0A84}" type="datetime1">
              <a:rPr lang="en-US" smtClean="0"/>
              <a:t>9/28/23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3F49F-F0A9-4014-B853-32F09BF24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574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7DBB3-2C16-4666-88A1-186C9E07EC4C}" type="datetime1">
              <a:rPr lang="en-US" smtClean="0"/>
              <a:t>9/28/23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3F49F-F0A9-4014-B853-32F09BF24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795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60384-A61E-4D47-9DD4-D692A65FBAF6}" type="datetime1">
              <a:rPr lang="en-US" smtClean="0"/>
              <a:t>9/28/23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3F49F-F0A9-4014-B853-32F09BF24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662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41C12-24D1-4F96-96CA-676EE4F47537}" type="datetime1">
              <a:rPr lang="en-US" smtClean="0"/>
              <a:t>9/28/23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3F49F-F0A9-4014-B853-32F09BF24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285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5701C-3994-4AD1-A731-0212F8685844}" type="datetime1">
              <a:rPr lang="en-US" smtClean="0"/>
              <a:t>9/28/23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3F49F-F0A9-4014-B853-32F09BF24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753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F431B-1A29-41E7-AB68-E16E573EE7A4}" type="datetime1">
              <a:rPr lang="en-US" smtClean="0"/>
              <a:t>9/28/23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3F49F-F0A9-4014-B853-32F09BF24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04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0CFD8-DE16-441D-B3A3-702F47E2F933}" type="datetime1">
              <a:rPr lang="en-US" smtClean="0"/>
              <a:t>9/28/23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AD73F49F-F0A9-4014-B853-32F09BF24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031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09B09BF2-4E86-4808-93F0-51A0F8172BC9}" type="datetime1">
              <a:rPr lang="en-US" smtClean="0"/>
              <a:t>9/28/23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AD73F49F-F0A9-4014-B853-32F09BF24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0836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E48E3300-153A-4A92-923B-4A6609505536}" type="datetime1">
              <a:rPr lang="en-US" smtClean="0"/>
              <a:t>9/28/23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AD73F49F-F0A9-4014-B853-32F09BF24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73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3" r:id="rId1"/>
    <p:sldLayoutId id="2147484024" r:id="rId2"/>
    <p:sldLayoutId id="2147484025" r:id="rId3"/>
    <p:sldLayoutId id="2147484026" r:id="rId4"/>
    <p:sldLayoutId id="2147484027" r:id="rId5"/>
    <p:sldLayoutId id="2147484028" r:id="rId6"/>
    <p:sldLayoutId id="2147484029" r:id="rId7"/>
    <p:sldLayoutId id="2147484030" r:id="rId8"/>
    <p:sldLayoutId id="2147484031" r:id="rId9"/>
    <p:sldLayoutId id="2147484032" r:id="rId10"/>
    <p:sldLayoutId id="2147484033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en-us/library/ee658117.aspx" TargetMode="External"/><Relationship Id="rId2" Type="http://schemas.openxmlformats.org/officeDocument/2006/relationships/hyperlink" Target="https://msdn.microsoft.com/en-us/library/ff650706.aspx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wiki.c2.com/?DesignPatternsBook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.org/WAI/intro/accessibility.php" TargetMode="External"/><Relationship Id="rId2" Type="http://schemas.openxmlformats.org/officeDocument/2006/relationships/hyperlink" Target="https://www.usability.gov/what-and-why/user-interface-design.html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lang="en-US" spc="-1" dirty="0">
                <a:uFill>
                  <a:solidFill>
                    <a:srgbClr val="FFFFFF"/>
                  </a:solidFill>
                </a:uFill>
                <a:latin typeface="Arial"/>
              </a:rPr>
              <a:t>CS 4320 / 7320
Software Engineering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Design</a:t>
            </a:r>
          </a:p>
        </p:txBody>
      </p:sp>
    </p:spTree>
    <p:extLst>
      <p:ext uri="{BB962C8B-B14F-4D97-AF65-F5344CB8AC3E}">
        <p14:creationId xmlns:p14="http://schemas.microsoft.com/office/powerpoint/2010/main" val="13478278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Design Principles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2011680"/>
            <a:ext cx="10840430" cy="4022634"/>
          </a:xfrm>
        </p:spPr>
        <p:txBody>
          <a:bodyPr>
            <a:noAutofit/>
          </a:bodyPr>
          <a:lstStyle/>
          <a:p>
            <a:pPr marL="742950" indent="-742950">
              <a:lnSpc>
                <a:spcPct val="110000"/>
              </a:lnSpc>
              <a:spcAft>
                <a:spcPts val="1200"/>
              </a:spcAft>
              <a:buFont typeface="+mj-lt"/>
              <a:buAutoNum type="arabicPeriod" startAt="6"/>
            </a:pPr>
            <a:r>
              <a:rPr lang="en-US" sz="3600" b="1" dirty="0"/>
              <a:t>Sufficiency, Completeness, and Primitiveness</a:t>
            </a:r>
            <a:br>
              <a:rPr lang="en-US" sz="3600" dirty="0"/>
            </a:br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All important </a:t>
            </a:r>
            <a:r>
              <a:rPr lang="en-US" sz="3600" dirty="0"/>
              <a:t>abstraction characteristics</a:t>
            </a:r>
            <a:br>
              <a:rPr lang="en-US" sz="3600" dirty="0"/>
            </a:br>
            <a:r>
              <a:rPr lang="en-US" sz="3600" dirty="0"/>
              <a:t>		but </a:t>
            </a:r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nothing more</a:t>
            </a:r>
            <a:br>
              <a:rPr lang="en-US" sz="3600" dirty="0"/>
            </a:br>
            <a:r>
              <a:rPr lang="en-US" sz="3600" dirty="0"/>
              <a:t>Design based on </a:t>
            </a:r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patterns</a:t>
            </a:r>
            <a:r>
              <a:rPr lang="en-US" sz="3600" dirty="0"/>
              <a:t> that are easy to implement</a:t>
            </a:r>
          </a:p>
          <a:p>
            <a:pPr marL="742950" indent="-742950">
              <a:lnSpc>
                <a:spcPct val="110000"/>
              </a:lnSpc>
              <a:spcAft>
                <a:spcPts val="1200"/>
              </a:spcAft>
              <a:buFont typeface="+mj-lt"/>
              <a:buAutoNum type="arabicPeriod" startAt="6"/>
            </a:pPr>
            <a:r>
              <a:rPr lang="en-US" sz="3600" b="1" dirty="0"/>
              <a:t>Separation of Concerns</a:t>
            </a:r>
            <a:br>
              <a:rPr lang="en-US" sz="3600" b="1" dirty="0"/>
            </a:br>
            <a:r>
              <a:rPr lang="en-US" sz="3600" dirty="0"/>
              <a:t>Architectural </a:t>
            </a:r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views</a:t>
            </a:r>
            <a:r>
              <a:rPr lang="en-US" sz="3600" dirty="0"/>
              <a:t> </a:t>
            </a:r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specific to a group </a:t>
            </a:r>
            <a:r>
              <a:rPr lang="en-US" sz="3600" dirty="0"/>
              <a:t>of stakeholders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3F49F-F0A9-4014-B853-32F09BF24F2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5391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Issues in Software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2011680"/>
            <a:ext cx="10840430" cy="4022634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spcAft>
                <a:spcPts val="1200"/>
              </a:spcAft>
              <a:buNone/>
            </a:pPr>
            <a:r>
              <a:rPr lang="en-US" sz="3600" b="1" i="1" dirty="0"/>
              <a:t>Important issues that cut across the whole system</a:t>
            </a:r>
          </a:p>
          <a:p>
            <a:pPr marL="742950" indent="-742950">
              <a:lnSpc>
                <a:spcPct val="110000"/>
              </a:lnSpc>
              <a:spcAft>
                <a:spcPts val="1200"/>
              </a:spcAft>
              <a:buFont typeface="+mj-lt"/>
              <a:buAutoNum type="arabicPeriod"/>
            </a:pPr>
            <a:r>
              <a:rPr lang="en-US" sz="3600" b="1" dirty="0"/>
              <a:t>Concurrency</a:t>
            </a:r>
            <a:br>
              <a:rPr lang="en-US" sz="3600" b="1" dirty="0"/>
            </a:br>
            <a:r>
              <a:rPr lang="en-US" sz="3600" dirty="0"/>
              <a:t>Think about order, sequence of actions</a:t>
            </a:r>
            <a:br>
              <a:rPr lang="en-US" sz="3600" dirty="0"/>
            </a:br>
            <a:r>
              <a:rPr lang="en-US" sz="3600" dirty="0"/>
              <a:t>Concerns: efficiency, atomicity, </a:t>
            </a:r>
            <a:br>
              <a:rPr lang="en-US" sz="3600" dirty="0"/>
            </a:br>
            <a:r>
              <a:rPr lang="en-US" sz="3600" dirty="0"/>
              <a:t>		synchronization, scheduling.</a:t>
            </a:r>
          </a:p>
          <a:p>
            <a:pPr marL="742950" indent="-742950">
              <a:lnSpc>
                <a:spcPct val="110000"/>
              </a:lnSpc>
              <a:spcAft>
                <a:spcPts val="1200"/>
              </a:spcAft>
              <a:buFont typeface="+mj-lt"/>
              <a:buAutoNum type="arabicPeriod"/>
            </a:pPr>
            <a:endParaRPr lang="en-US" sz="3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3F49F-F0A9-4014-B853-32F09BF24F2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8735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Issues in Software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2011680"/>
            <a:ext cx="10840430" cy="4022634"/>
          </a:xfrm>
        </p:spPr>
        <p:txBody>
          <a:bodyPr>
            <a:noAutofit/>
          </a:bodyPr>
          <a:lstStyle/>
          <a:p>
            <a:pPr marL="742950" indent="-742950">
              <a:lnSpc>
                <a:spcPct val="110000"/>
              </a:lnSpc>
              <a:spcAft>
                <a:spcPts val="1200"/>
              </a:spcAft>
              <a:buFont typeface="+mj-lt"/>
              <a:buAutoNum type="arabicPeriod" startAt="2"/>
            </a:pPr>
            <a:r>
              <a:rPr lang="en-US" sz="3600" b="1" dirty="0"/>
              <a:t>Control and Handling of Events</a:t>
            </a:r>
            <a:br>
              <a:rPr lang="en-US" sz="3600" b="1" dirty="0"/>
            </a:br>
            <a:r>
              <a:rPr lang="en-US" sz="3600" dirty="0"/>
              <a:t>Organize </a:t>
            </a:r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data and control flow</a:t>
            </a:r>
            <a:br>
              <a:rPr lang="en-US" sz="3600" dirty="0"/>
            </a:br>
            <a:r>
              <a:rPr lang="en-US" sz="3600" dirty="0"/>
              <a:t>Handle reactive and temporal </a:t>
            </a:r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events</a:t>
            </a:r>
          </a:p>
          <a:p>
            <a:pPr marL="742950" indent="-742950">
              <a:lnSpc>
                <a:spcPct val="110000"/>
              </a:lnSpc>
              <a:spcAft>
                <a:spcPts val="1200"/>
              </a:spcAft>
              <a:buFont typeface="+mj-lt"/>
              <a:buAutoNum type="arabicPeriod" startAt="2"/>
            </a:pPr>
            <a:r>
              <a:rPr lang="en-US" sz="3600" b="1" dirty="0"/>
              <a:t>Data Persistence</a:t>
            </a:r>
            <a:br>
              <a:rPr lang="en-US" sz="3600" dirty="0"/>
            </a:br>
            <a:r>
              <a:rPr lang="en-US" sz="3600" dirty="0"/>
              <a:t>How to handle </a:t>
            </a:r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long-lived data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3F49F-F0A9-4014-B853-32F09BF24F2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8050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Issues in Software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2011680"/>
            <a:ext cx="10840430" cy="4022634"/>
          </a:xfrm>
        </p:spPr>
        <p:txBody>
          <a:bodyPr>
            <a:noAutofit/>
          </a:bodyPr>
          <a:lstStyle/>
          <a:p>
            <a:pPr marL="742950" indent="-742950">
              <a:lnSpc>
                <a:spcPct val="110000"/>
              </a:lnSpc>
              <a:spcAft>
                <a:spcPts val="1200"/>
              </a:spcAft>
              <a:buFont typeface="+mj-lt"/>
              <a:buAutoNum type="arabicPeriod" startAt="4"/>
            </a:pPr>
            <a:r>
              <a:rPr lang="en-US" sz="3600" b="1" dirty="0"/>
              <a:t>Distribution of Components</a:t>
            </a:r>
            <a:br>
              <a:rPr lang="en-US" sz="3600" b="1" dirty="0"/>
            </a:br>
            <a:r>
              <a:rPr lang="en-US" sz="3600" dirty="0"/>
              <a:t>How to distribute software </a:t>
            </a:r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across hardware</a:t>
            </a:r>
            <a:br>
              <a:rPr lang="en-US" sz="3600" dirty="0"/>
            </a:br>
            <a:r>
              <a:rPr lang="en-US" sz="3600" dirty="0"/>
              <a:t>		(computer and network)</a:t>
            </a:r>
            <a:br>
              <a:rPr lang="en-US" sz="3600" dirty="0"/>
            </a:br>
            <a:r>
              <a:rPr lang="en-US" sz="3600" dirty="0"/>
              <a:t>How components </a:t>
            </a:r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communicate</a:t>
            </a:r>
            <a:br>
              <a:rPr lang="en-US" sz="3600" dirty="0"/>
            </a:br>
            <a:r>
              <a:rPr lang="en-US" sz="3600" dirty="0"/>
              <a:t>How middleware deals with </a:t>
            </a:r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heterogeneous software</a:t>
            </a:r>
            <a:br>
              <a:rPr lang="en-US" sz="3600" b="1" dirty="0"/>
            </a:br>
            <a:endParaRPr lang="en-US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3F49F-F0A9-4014-B853-32F09BF24F2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57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Issues in Software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2011680"/>
            <a:ext cx="10840430" cy="4022634"/>
          </a:xfrm>
        </p:spPr>
        <p:txBody>
          <a:bodyPr>
            <a:noAutofit/>
          </a:bodyPr>
          <a:lstStyle/>
          <a:p>
            <a:pPr marL="742950" indent="-742950">
              <a:lnSpc>
                <a:spcPct val="110000"/>
              </a:lnSpc>
              <a:spcAft>
                <a:spcPts val="1200"/>
              </a:spcAft>
              <a:buFont typeface="+mj-lt"/>
              <a:buAutoNum type="arabicPeriod" startAt="5"/>
            </a:pPr>
            <a:r>
              <a:rPr lang="en-US" sz="3600" b="1" dirty="0"/>
              <a:t>Error and Exception Handling and Fault Tolerance</a:t>
            </a:r>
            <a:br>
              <a:rPr lang="en-US" sz="3600" b="1" dirty="0"/>
            </a:br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Prevent, tolerate, and process </a:t>
            </a:r>
            <a:r>
              <a:rPr lang="en-US" sz="3600" dirty="0"/>
              <a:t>errors</a:t>
            </a:r>
            <a:br>
              <a:rPr lang="en-US" sz="3600" dirty="0"/>
            </a:br>
            <a:r>
              <a:rPr lang="en-US" sz="3600" dirty="0"/>
              <a:t>Deal with </a:t>
            </a:r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exceptional</a:t>
            </a:r>
            <a:r>
              <a:rPr lang="en-US" sz="3600" dirty="0"/>
              <a:t> conditions</a:t>
            </a:r>
            <a:endParaRPr lang="en-US" sz="3600" b="1" dirty="0"/>
          </a:p>
          <a:p>
            <a:pPr marL="742950" indent="-742950">
              <a:lnSpc>
                <a:spcPct val="110000"/>
              </a:lnSpc>
              <a:spcAft>
                <a:spcPts val="1200"/>
              </a:spcAft>
              <a:buFont typeface="+mj-lt"/>
              <a:buAutoNum type="arabicPeriod" startAt="5"/>
            </a:pPr>
            <a:r>
              <a:rPr lang="en-US" sz="3600" b="1" dirty="0">
                <a:solidFill>
                  <a:schemeClr val="tx1"/>
                </a:solidFill>
              </a:rPr>
              <a:t>Interaction and Presentation</a:t>
            </a:r>
            <a:br>
              <a:rPr lang="en-US" sz="3600" b="1" dirty="0">
                <a:solidFill>
                  <a:schemeClr val="tx1"/>
                </a:solidFill>
              </a:rPr>
            </a:br>
            <a:r>
              <a:rPr lang="en-US" sz="3600" dirty="0">
                <a:solidFill>
                  <a:schemeClr val="tx1"/>
                </a:solidFill>
              </a:rPr>
              <a:t>Structure and organize user interaction</a:t>
            </a:r>
            <a:br>
              <a:rPr lang="en-US" sz="3600" dirty="0">
                <a:solidFill>
                  <a:schemeClr val="tx1"/>
                </a:solidFill>
              </a:rPr>
            </a:br>
            <a:r>
              <a:rPr lang="en-US" sz="3600" dirty="0">
                <a:solidFill>
                  <a:schemeClr val="tx1"/>
                </a:solidFill>
              </a:rPr>
              <a:t>How to present information</a:t>
            </a:r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3F49F-F0A9-4014-B853-32F09BF24F2E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0388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Issues in Software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2011680"/>
            <a:ext cx="10840430" cy="4022634"/>
          </a:xfrm>
        </p:spPr>
        <p:txBody>
          <a:bodyPr>
            <a:noAutofit/>
          </a:bodyPr>
          <a:lstStyle/>
          <a:p>
            <a:pPr marL="742950" indent="-742950">
              <a:lnSpc>
                <a:spcPct val="110000"/>
              </a:lnSpc>
              <a:spcAft>
                <a:spcPts val="1200"/>
              </a:spcAft>
              <a:buFont typeface="+mj-lt"/>
              <a:buAutoNum type="arabicPeriod" startAt="7"/>
            </a:pPr>
            <a:r>
              <a:rPr lang="en-US" sz="3600" b="1" dirty="0"/>
              <a:t>Security</a:t>
            </a:r>
            <a:br>
              <a:rPr lang="en-US" sz="3600" b="1" dirty="0"/>
            </a:br>
            <a:r>
              <a:rPr lang="en-US" sz="3600" dirty="0"/>
              <a:t>Prevent </a:t>
            </a:r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unauthorized</a:t>
            </a:r>
            <a:r>
              <a:rPr lang="en-US" sz="3600" dirty="0"/>
              <a:t> disclosure, creation, change, deletion of information</a:t>
            </a:r>
            <a:br>
              <a:rPr lang="en-US" sz="3600" dirty="0"/>
            </a:br>
            <a:r>
              <a:rPr lang="en-US" sz="3600" dirty="0"/>
              <a:t>Avoid </a:t>
            </a:r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denial of access </a:t>
            </a:r>
            <a:r>
              <a:rPr lang="en-US" sz="3600" dirty="0"/>
              <a:t>to authorized users</a:t>
            </a:r>
            <a:br>
              <a:rPr lang="en-US" sz="3600" dirty="0"/>
            </a:br>
            <a:r>
              <a:rPr lang="en-US" sz="3600" dirty="0"/>
              <a:t>How to </a:t>
            </a:r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respond to attacks</a:t>
            </a:r>
            <a:br>
              <a:rPr lang="en-US" sz="3600" dirty="0"/>
            </a:br>
            <a:r>
              <a:rPr lang="en-US" sz="3600" b="1" i="1" dirty="0">
                <a:solidFill>
                  <a:schemeClr val="accent1">
                    <a:lumMod val="75000"/>
                  </a:schemeClr>
                </a:solidFill>
              </a:rPr>
              <a:t>Access control </a:t>
            </a:r>
            <a:r>
              <a:rPr lang="en-US" sz="3600" i="1" dirty="0"/>
              <a:t>and proper use of </a:t>
            </a:r>
            <a:r>
              <a:rPr lang="en-US" sz="3600" b="1" i="1" dirty="0">
                <a:solidFill>
                  <a:schemeClr val="accent1">
                    <a:lumMod val="75000"/>
                  </a:schemeClr>
                </a:solidFill>
              </a:rPr>
              <a:t>cryptography</a:t>
            </a:r>
            <a:br>
              <a:rPr lang="en-US" sz="3600" b="1" dirty="0"/>
            </a:br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3F49F-F0A9-4014-B853-32F09BF24F2E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9960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Software Structure and Architecture:</a:t>
            </a:r>
            <a:br>
              <a:rPr lang="en-US" dirty="0"/>
            </a:br>
            <a:r>
              <a:rPr lang="en-US" dirty="0"/>
              <a:t>	</a:t>
            </a:r>
            <a:r>
              <a:rPr lang="en-US" i="1" dirty="0"/>
              <a:t>Architectural Design: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2378318"/>
            <a:ext cx="10840430" cy="3655995"/>
          </a:xfrm>
        </p:spPr>
        <p:txBody>
          <a:bodyPr anchor="ctr">
            <a:noAutofit/>
          </a:bodyPr>
          <a:lstStyle/>
          <a:p>
            <a:pPr marL="0" indent="0" algn="ctr">
              <a:lnSpc>
                <a:spcPct val="110000"/>
              </a:lnSpc>
              <a:spcAft>
                <a:spcPts val="1200"/>
              </a:spcAft>
              <a:buNone/>
            </a:pPr>
            <a:r>
              <a:rPr lang="en-US" sz="4000" dirty="0"/>
              <a:t>A problem-solving, </a:t>
            </a:r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creative</a:t>
            </a:r>
            <a:r>
              <a:rPr lang="en-US" sz="4000" dirty="0"/>
              <a:t> process </a:t>
            </a:r>
            <a:br>
              <a:rPr lang="en-US" sz="4000" dirty="0"/>
            </a:br>
            <a:r>
              <a:rPr lang="en-US" sz="4000" dirty="0"/>
              <a:t>with decisions involving </a:t>
            </a:r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trade-offs</a:t>
            </a:r>
            <a:r>
              <a:rPr lang="en-US" sz="4000" dirty="0"/>
              <a:t>, </a:t>
            </a:r>
            <a:br>
              <a:rPr lang="en-US" sz="4000" dirty="0"/>
            </a:br>
            <a:r>
              <a:rPr lang="en-US" sz="4000" dirty="0"/>
              <a:t>often on</a:t>
            </a:r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 quality </a:t>
            </a:r>
            <a:r>
              <a:rPr lang="en-US" sz="4000" dirty="0"/>
              <a:t>attributes</a:t>
            </a:r>
            <a:br>
              <a:rPr lang="en-US" sz="3600" b="1" dirty="0"/>
            </a:br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3F49F-F0A9-4014-B853-32F09BF24F2E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132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Structure and Architecture:</a:t>
            </a:r>
            <a:br>
              <a:rPr lang="en-US" dirty="0"/>
            </a:br>
            <a:r>
              <a:rPr lang="en-US" dirty="0"/>
              <a:t>	</a:t>
            </a:r>
            <a:r>
              <a:rPr lang="en-US" i="1" dirty="0"/>
              <a:t>Architectural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2211264"/>
            <a:ext cx="10840430" cy="3823049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spcAft>
                <a:spcPts val="1200"/>
              </a:spcAft>
              <a:buNone/>
            </a:pPr>
            <a:r>
              <a:rPr lang="en-US" sz="3600" dirty="0"/>
              <a:t>General structures: </a:t>
            </a:r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layers</a:t>
            </a:r>
            <a:r>
              <a:rPr lang="en-US" sz="3600" dirty="0"/>
              <a:t>, pipes, filters</a:t>
            </a:r>
            <a:br>
              <a:rPr lang="en-US" sz="3600" dirty="0"/>
            </a:br>
            <a:r>
              <a:rPr lang="en-US" sz="3600" dirty="0"/>
              <a:t>Distributed systems: </a:t>
            </a:r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client-server, 3-tiered</a:t>
            </a:r>
            <a:r>
              <a:rPr lang="en-US" sz="3600" dirty="0"/>
              <a:t>, broker</a:t>
            </a:r>
            <a:br>
              <a:rPr lang="en-US" sz="3600" dirty="0"/>
            </a:br>
            <a:r>
              <a:rPr lang="en-US" sz="3600" dirty="0"/>
              <a:t>Interactive systems: </a:t>
            </a:r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Model-View-Controller, 				</a:t>
            </a:r>
            <a:r>
              <a:rPr lang="en-US" sz="3600" dirty="0"/>
              <a:t>Presentation-Abstraction-Control</a:t>
            </a:r>
            <a:br>
              <a:rPr lang="en-US" sz="3600" dirty="0"/>
            </a:br>
            <a:r>
              <a:rPr lang="en-US" sz="3600" dirty="0"/>
              <a:t>Others…</a:t>
            </a:r>
            <a:br>
              <a:rPr lang="en-US" sz="3600" b="1" dirty="0"/>
            </a:br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3F49F-F0A9-4014-B853-32F09BF24F2E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4901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Structure and Architecture:</a:t>
            </a:r>
            <a:br>
              <a:rPr lang="en-US" dirty="0"/>
            </a:br>
            <a:r>
              <a:rPr lang="en-US" dirty="0"/>
              <a:t>	</a:t>
            </a:r>
            <a:r>
              <a:rPr lang="en-US" i="1" dirty="0"/>
              <a:t>Architectural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2497014"/>
            <a:ext cx="10840430" cy="3537299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spcAft>
                <a:spcPts val="1200"/>
              </a:spcAft>
              <a:buNone/>
            </a:pPr>
            <a:r>
              <a:rPr lang="en-US" sz="3600" dirty="0"/>
              <a:t>What do you know about architecture styles for a typical web application?</a:t>
            </a:r>
            <a:br>
              <a:rPr lang="en-US" sz="3600" b="1" dirty="0"/>
            </a:br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3F49F-F0A9-4014-B853-32F09BF24F2E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7551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Layered </a:t>
            </a:r>
            <a:br>
              <a:rPr lang="en-US" dirty="0"/>
            </a:br>
            <a:r>
              <a:rPr lang="en-US" dirty="0"/>
              <a:t>Design</a:t>
            </a:r>
          </a:p>
        </p:txBody>
      </p:sp>
      <p:pic>
        <p:nvPicPr>
          <p:cNvPr id="3074" name="Picture 2" descr="ms954601.guidenetapp_03(en-us,MSDN.10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2824" y="539098"/>
            <a:ext cx="6559062" cy="5951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60485" y="6049107"/>
            <a:ext cx="6586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https://msdn.microsoft.com/en-us/library/ms954601.aspx</a:t>
            </a:r>
          </a:p>
        </p:txBody>
      </p:sp>
    </p:spTree>
    <p:extLst>
      <p:ext uri="{BB962C8B-B14F-4D97-AF65-F5344CB8AC3E}">
        <p14:creationId xmlns:p14="http://schemas.microsoft.com/office/powerpoint/2010/main" val="1456062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</p:spPr>
        <p:txBody>
          <a:bodyPr/>
          <a:lstStyle/>
          <a:p>
            <a:r>
              <a:rPr lang="en-US" dirty="0"/>
              <a:t>What is the SDLC? </a:t>
            </a:r>
            <a:br>
              <a:rPr lang="en-US" dirty="0"/>
            </a:br>
            <a:r>
              <a:rPr lang="en-US" dirty="0"/>
              <a:t>Where does Design fit?</a:t>
            </a:r>
          </a:p>
        </p:txBody>
      </p:sp>
      <p:sp>
        <p:nvSpPr>
          <p:cNvPr id="4" name="Freeform: Shape 3"/>
          <p:cNvSpPr/>
          <p:nvPr/>
        </p:nvSpPr>
        <p:spPr>
          <a:xfrm>
            <a:off x="3000261" y="2359905"/>
            <a:ext cx="1600200" cy="68579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 PL KaitiM GB" pitchFamily="2"/>
                <a:cs typeface="DejaVu Sans" pitchFamily="2"/>
              </a:rPr>
              <a:t>Problem</a:t>
            </a:r>
          </a:p>
        </p:txBody>
      </p:sp>
      <p:sp>
        <p:nvSpPr>
          <p:cNvPr id="5" name="Freeform: Shape 4"/>
          <p:cNvSpPr/>
          <p:nvPr/>
        </p:nvSpPr>
        <p:spPr>
          <a:xfrm>
            <a:off x="5514862" y="2330880"/>
            <a:ext cx="1600200" cy="68579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 PL KaitiM GB" pitchFamily="2"/>
                <a:cs typeface="DejaVu Sans" pitchFamily="2"/>
              </a:rPr>
              <a:t>Requirements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 PL KaitiM GB" pitchFamily="2"/>
                <a:cs typeface="DejaVu Sans" pitchFamily="2"/>
              </a:rPr>
              <a:t>Analysis</a:t>
            </a:r>
          </a:p>
        </p:txBody>
      </p:sp>
      <p:sp>
        <p:nvSpPr>
          <p:cNvPr id="6" name="Freeform: Shape 5"/>
          <p:cNvSpPr/>
          <p:nvPr/>
        </p:nvSpPr>
        <p:spPr>
          <a:xfrm>
            <a:off x="8029462" y="2330880"/>
            <a:ext cx="1600200" cy="68579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 PL KaitiM GB" pitchFamily="2"/>
                <a:cs typeface="DejaVu Sans" pitchFamily="2"/>
              </a:rPr>
              <a:t>Design</a:t>
            </a:r>
          </a:p>
        </p:txBody>
      </p:sp>
      <p:sp>
        <p:nvSpPr>
          <p:cNvPr id="7" name="Freeform: Shape 6"/>
          <p:cNvSpPr/>
          <p:nvPr/>
        </p:nvSpPr>
        <p:spPr>
          <a:xfrm>
            <a:off x="7572262" y="3702479"/>
            <a:ext cx="1600200" cy="68579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 PL KaitiM GB" pitchFamily="2"/>
                <a:cs typeface="DejaVu Sans" pitchFamily="2"/>
              </a:rPr>
              <a:t>Implementation</a:t>
            </a:r>
          </a:p>
        </p:txBody>
      </p:sp>
      <p:sp>
        <p:nvSpPr>
          <p:cNvPr id="8" name="Freeform: Shape 7"/>
          <p:cNvSpPr/>
          <p:nvPr/>
        </p:nvSpPr>
        <p:spPr>
          <a:xfrm>
            <a:off x="5057662" y="3702479"/>
            <a:ext cx="1600200" cy="68579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 PL KaitiM GB" pitchFamily="2"/>
                <a:cs typeface="DejaVu Sans" pitchFamily="2"/>
              </a:rPr>
              <a:t>Testing</a:t>
            </a:r>
          </a:p>
        </p:txBody>
      </p:sp>
      <p:sp>
        <p:nvSpPr>
          <p:cNvPr id="9" name="Freeform: Shape 8"/>
          <p:cNvSpPr/>
          <p:nvPr/>
        </p:nvSpPr>
        <p:spPr>
          <a:xfrm>
            <a:off x="2543062" y="3702479"/>
            <a:ext cx="1600200" cy="68579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 PL KaitiM GB" pitchFamily="2"/>
                <a:cs typeface="DejaVu Sans" pitchFamily="2"/>
              </a:rPr>
              <a:t>Release</a:t>
            </a:r>
          </a:p>
        </p:txBody>
      </p:sp>
      <p:sp>
        <p:nvSpPr>
          <p:cNvPr id="10" name="Freeform: Shape 9"/>
          <p:cNvSpPr/>
          <p:nvPr/>
        </p:nvSpPr>
        <p:spPr>
          <a:xfrm>
            <a:off x="3578062" y="5074080"/>
            <a:ext cx="1600200" cy="68579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 PL KaitiM GB" pitchFamily="2"/>
                <a:cs typeface="DejaVu Sans" pitchFamily="2"/>
              </a:rPr>
              <a:t>Maintenance</a:t>
            </a:r>
          </a:p>
        </p:txBody>
      </p:sp>
      <p:sp>
        <p:nvSpPr>
          <p:cNvPr id="11" name="Freeform: Shape 10"/>
          <p:cNvSpPr/>
          <p:nvPr/>
        </p:nvSpPr>
        <p:spPr>
          <a:xfrm>
            <a:off x="6200662" y="5074080"/>
            <a:ext cx="1600200" cy="68579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 PL KaitiM GB" pitchFamily="2"/>
                <a:cs typeface="DejaVu Sans" pitchFamily="2"/>
              </a:rPr>
              <a:t>Problem</a:t>
            </a:r>
          </a:p>
        </p:txBody>
      </p:sp>
      <p:cxnSp>
        <p:nvCxnSpPr>
          <p:cNvPr id="13" name="Connector: Elbow 12"/>
          <p:cNvCxnSpPr>
            <a:stCxn id="5" idx="1"/>
            <a:endCxn id="6" idx="3"/>
          </p:cNvCxnSpPr>
          <p:nvPr/>
        </p:nvCxnSpPr>
        <p:spPr>
          <a:xfrm>
            <a:off x="7115062" y="2673780"/>
            <a:ext cx="914400" cy="12700"/>
          </a:xfrm>
          <a:prstGeom prst="bentConnector3">
            <a:avLst>
              <a:gd name="adj1" fmla="val 50000"/>
            </a:avLst>
          </a:prstGeom>
          <a:noFill/>
          <a:ln w="54720">
            <a:solidFill>
              <a:srgbClr val="FFFF00"/>
            </a:solidFill>
            <a:prstDash val="solid"/>
            <a:tailEnd type="arrow"/>
          </a:ln>
        </p:spPr>
      </p:cxnSp>
      <p:cxnSp>
        <p:nvCxnSpPr>
          <p:cNvPr id="14" name="Connector: Elbow 13"/>
          <p:cNvCxnSpPr>
            <a:stCxn id="6" idx="1"/>
            <a:endCxn id="7" idx="1"/>
          </p:cNvCxnSpPr>
          <p:nvPr/>
        </p:nvCxnSpPr>
        <p:spPr>
          <a:xfrm flipH="1">
            <a:off x="9172462" y="2673780"/>
            <a:ext cx="457200" cy="1371599"/>
          </a:xfrm>
          <a:prstGeom prst="bentConnector3">
            <a:avLst>
              <a:gd name="adj1" fmla="val -50000"/>
            </a:avLst>
          </a:prstGeom>
          <a:noFill/>
          <a:ln w="54720">
            <a:solidFill>
              <a:srgbClr val="FFFF00"/>
            </a:solidFill>
            <a:prstDash val="solid"/>
            <a:tailEnd type="arrow"/>
          </a:ln>
        </p:spPr>
      </p:cxnSp>
      <p:cxnSp>
        <p:nvCxnSpPr>
          <p:cNvPr id="15" name="Connector: Elbow 14"/>
          <p:cNvCxnSpPr>
            <a:stCxn id="8" idx="3"/>
            <a:endCxn id="9" idx="1"/>
          </p:cNvCxnSpPr>
          <p:nvPr/>
        </p:nvCxnSpPr>
        <p:spPr>
          <a:xfrm rot="10800000">
            <a:off x="4143262" y="4045379"/>
            <a:ext cx="914400" cy="12700"/>
          </a:xfrm>
          <a:prstGeom prst="bentConnector3">
            <a:avLst>
              <a:gd name="adj1" fmla="val 50000"/>
            </a:avLst>
          </a:prstGeom>
          <a:noFill/>
          <a:ln w="54720">
            <a:solidFill>
              <a:srgbClr val="FFFF00"/>
            </a:solidFill>
            <a:prstDash val="solid"/>
            <a:tailEnd type="arrow"/>
          </a:ln>
        </p:spPr>
      </p:cxnSp>
      <p:cxnSp>
        <p:nvCxnSpPr>
          <p:cNvPr id="16" name="Connector: Elbow 15"/>
          <p:cNvCxnSpPr>
            <a:stCxn id="7" idx="3"/>
            <a:endCxn id="8" idx="1"/>
          </p:cNvCxnSpPr>
          <p:nvPr/>
        </p:nvCxnSpPr>
        <p:spPr>
          <a:xfrm rot="10800000">
            <a:off x="6657862" y="4045379"/>
            <a:ext cx="914400" cy="12700"/>
          </a:xfrm>
          <a:prstGeom prst="bentConnector3">
            <a:avLst>
              <a:gd name="adj1" fmla="val 50000"/>
            </a:avLst>
          </a:prstGeom>
          <a:noFill/>
          <a:ln w="54720">
            <a:solidFill>
              <a:srgbClr val="FFFF00"/>
            </a:solidFill>
            <a:prstDash val="solid"/>
            <a:tailEnd type="arrow"/>
          </a:ln>
        </p:spPr>
      </p:cxnSp>
      <p:cxnSp>
        <p:nvCxnSpPr>
          <p:cNvPr id="17" name="Connector: Elbow 16"/>
          <p:cNvCxnSpPr>
            <a:stCxn id="9" idx="3"/>
            <a:endCxn id="10" idx="3"/>
          </p:cNvCxnSpPr>
          <p:nvPr/>
        </p:nvCxnSpPr>
        <p:spPr>
          <a:xfrm rot="10800000" flipH="1" flipV="1">
            <a:off x="2543062" y="4045378"/>
            <a:ext cx="1035000" cy="1371601"/>
          </a:xfrm>
          <a:prstGeom prst="bentConnector3">
            <a:avLst>
              <a:gd name="adj1" fmla="val -22087"/>
            </a:avLst>
          </a:prstGeom>
          <a:noFill/>
          <a:ln w="54720">
            <a:solidFill>
              <a:srgbClr val="FFFF00"/>
            </a:solidFill>
            <a:prstDash val="solid"/>
            <a:tailEnd type="arrow"/>
          </a:ln>
        </p:spPr>
      </p:cxnSp>
      <p:cxnSp>
        <p:nvCxnSpPr>
          <p:cNvPr id="18" name="Connector: Elbow 17"/>
          <p:cNvCxnSpPr>
            <a:endCxn id="11" idx="3"/>
          </p:cNvCxnSpPr>
          <p:nvPr/>
        </p:nvCxnSpPr>
        <p:spPr>
          <a:xfrm>
            <a:off x="5178262" y="5416799"/>
            <a:ext cx="1022400" cy="0"/>
          </a:xfrm>
          <a:prstGeom prst="bentConnector3">
            <a:avLst/>
          </a:prstGeom>
          <a:noFill/>
          <a:ln w="54720">
            <a:solidFill>
              <a:schemeClr val="accent1"/>
            </a:solidFill>
            <a:prstDash val="solid"/>
            <a:tailEnd type="arrow"/>
          </a:ln>
        </p:spPr>
      </p:cxnSp>
      <p:cxnSp>
        <p:nvCxnSpPr>
          <p:cNvPr id="19" name="Connector: Curved 18"/>
          <p:cNvCxnSpPr>
            <a:stCxn id="8" idx="0"/>
            <a:endCxn id="7" idx="0"/>
          </p:cNvCxnSpPr>
          <p:nvPr/>
        </p:nvCxnSpPr>
        <p:spPr>
          <a:xfrm rot="5400000" flipH="1" flipV="1">
            <a:off x="7115062" y="2445179"/>
            <a:ext cx="12700" cy="2514600"/>
          </a:xfrm>
          <a:prstGeom prst="curvedConnector3">
            <a:avLst>
              <a:gd name="adj1" fmla="val 2942850"/>
            </a:avLst>
          </a:prstGeom>
          <a:noFill/>
          <a:ln w="36720">
            <a:solidFill>
              <a:schemeClr val="accent1"/>
            </a:solidFill>
            <a:prstDash val="solid"/>
            <a:tailEnd type="arrow"/>
          </a:ln>
        </p:spPr>
      </p:cxnSp>
      <p:cxnSp>
        <p:nvCxnSpPr>
          <p:cNvPr id="20" name="Connector: Elbow 19"/>
          <p:cNvCxnSpPr>
            <a:cxnSpLocks/>
            <a:endCxn id="5" idx="3"/>
          </p:cNvCxnSpPr>
          <p:nvPr/>
        </p:nvCxnSpPr>
        <p:spPr>
          <a:xfrm>
            <a:off x="4577899" y="2673602"/>
            <a:ext cx="936963" cy="178"/>
          </a:xfrm>
          <a:prstGeom prst="bentConnector3">
            <a:avLst>
              <a:gd name="adj1" fmla="val 50000"/>
            </a:avLst>
          </a:prstGeom>
          <a:noFill/>
          <a:ln w="54720">
            <a:solidFill>
              <a:schemeClr val="accent1"/>
            </a:solidFill>
            <a:prstDash val="solid"/>
            <a:tailEnd type="arrow"/>
          </a:ln>
        </p:spPr>
      </p:cxnSp>
      <p:cxnSp>
        <p:nvCxnSpPr>
          <p:cNvPr id="21" name="Connector: Elbow 20"/>
          <p:cNvCxnSpPr>
            <a:cxnSpLocks/>
            <a:endCxn id="6" idx="3"/>
          </p:cNvCxnSpPr>
          <p:nvPr/>
        </p:nvCxnSpPr>
        <p:spPr>
          <a:xfrm>
            <a:off x="7115060" y="2673602"/>
            <a:ext cx="914402" cy="178"/>
          </a:xfrm>
          <a:prstGeom prst="bentConnector3">
            <a:avLst>
              <a:gd name="adj1" fmla="val 50000"/>
            </a:avLst>
          </a:prstGeom>
          <a:noFill/>
          <a:ln w="54720">
            <a:solidFill>
              <a:schemeClr val="accent1"/>
            </a:solidFill>
            <a:prstDash val="solid"/>
            <a:tailEnd type="arrow"/>
          </a:ln>
        </p:spPr>
      </p:cxnSp>
      <p:cxnSp>
        <p:nvCxnSpPr>
          <p:cNvPr id="22" name="Connector: Elbow 21"/>
          <p:cNvCxnSpPr/>
          <p:nvPr/>
        </p:nvCxnSpPr>
        <p:spPr>
          <a:xfrm flipH="1">
            <a:off x="9172460" y="2673602"/>
            <a:ext cx="457200" cy="1371599"/>
          </a:xfrm>
          <a:prstGeom prst="bentConnector3">
            <a:avLst>
              <a:gd name="adj1" fmla="val -50000"/>
            </a:avLst>
          </a:prstGeom>
          <a:noFill/>
          <a:ln w="54720">
            <a:solidFill>
              <a:schemeClr val="accent1"/>
            </a:solidFill>
            <a:prstDash val="solid"/>
            <a:tailEnd type="arrow"/>
          </a:ln>
        </p:spPr>
      </p:cxnSp>
      <p:cxnSp>
        <p:nvCxnSpPr>
          <p:cNvPr id="23" name="Connector: Elbow 22"/>
          <p:cNvCxnSpPr>
            <a:cxnSpLocks/>
            <a:stCxn id="8" idx="3"/>
          </p:cNvCxnSpPr>
          <p:nvPr/>
        </p:nvCxnSpPr>
        <p:spPr>
          <a:xfrm rot="10800000">
            <a:off x="4143260" y="4045201"/>
            <a:ext cx="914402" cy="178"/>
          </a:xfrm>
          <a:prstGeom prst="bentConnector3">
            <a:avLst>
              <a:gd name="adj1" fmla="val 50000"/>
            </a:avLst>
          </a:prstGeom>
          <a:noFill/>
          <a:ln w="54720">
            <a:solidFill>
              <a:schemeClr val="accent1"/>
            </a:solidFill>
            <a:prstDash val="solid"/>
            <a:tailEnd type="arrow"/>
          </a:ln>
        </p:spPr>
      </p:cxnSp>
      <p:cxnSp>
        <p:nvCxnSpPr>
          <p:cNvPr id="24" name="Connector: Elbow 23"/>
          <p:cNvCxnSpPr>
            <a:cxnSpLocks/>
            <a:stCxn id="7" idx="3"/>
          </p:cNvCxnSpPr>
          <p:nvPr/>
        </p:nvCxnSpPr>
        <p:spPr>
          <a:xfrm rot="10800000">
            <a:off x="6657860" y="4045201"/>
            <a:ext cx="914402" cy="178"/>
          </a:xfrm>
          <a:prstGeom prst="bentConnector3">
            <a:avLst>
              <a:gd name="adj1" fmla="val 50000"/>
            </a:avLst>
          </a:prstGeom>
          <a:noFill/>
          <a:ln w="54720">
            <a:solidFill>
              <a:schemeClr val="accent1"/>
            </a:solidFill>
            <a:prstDash val="solid"/>
            <a:tailEnd type="arrow"/>
          </a:ln>
        </p:spPr>
      </p:cxnSp>
      <p:cxnSp>
        <p:nvCxnSpPr>
          <p:cNvPr id="25" name="Connector: Elbow 24"/>
          <p:cNvCxnSpPr/>
          <p:nvPr/>
        </p:nvCxnSpPr>
        <p:spPr>
          <a:xfrm rot="10800000" flipH="1" flipV="1">
            <a:off x="2543060" y="4045200"/>
            <a:ext cx="1035000" cy="1371601"/>
          </a:xfrm>
          <a:prstGeom prst="bentConnector3">
            <a:avLst>
              <a:gd name="adj1" fmla="val -22087"/>
            </a:avLst>
          </a:prstGeom>
          <a:noFill/>
          <a:ln w="54720">
            <a:solidFill>
              <a:schemeClr val="accent1"/>
            </a:solidFill>
            <a:prstDash val="solid"/>
            <a:tailEnd type="arrow"/>
          </a:ln>
        </p:spPr>
      </p:cxnSp>
      <p:sp>
        <p:nvSpPr>
          <p:cNvPr id="34" name="Freeform: Shape 33"/>
          <p:cNvSpPr/>
          <p:nvPr/>
        </p:nvSpPr>
        <p:spPr>
          <a:xfrm>
            <a:off x="3000261" y="2353553"/>
            <a:ext cx="1600200" cy="68579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 PL KaitiM GB" pitchFamily="2"/>
                <a:cs typeface="DejaVu Sans" pitchFamily="2"/>
              </a:rPr>
              <a:t>Problem</a:t>
            </a:r>
          </a:p>
        </p:txBody>
      </p:sp>
      <p:sp>
        <p:nvSpPr>
          <p:cNvPr id="35" name="Freeform: Shape 34"/>
          <p:cNvSpPr/>
          <p:nvPr/>
        </p:nvSpPr>
        <p:spPr>
          <a:xfrm>
            <a:off x="5514862" y="2324528"/>
            <a:ext cx="1600200" cy="68579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 PL KaitiM GB" pitchFamily="2"/>
                <a:cs typeface="DejaVu Sans" pitchFamily="2"/>
              </a:rPr>
              <a:t>Requirements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 PL KaitiM GB" pitchFamily="2"/>
                <a:cs typeface="DejaVu Sans" pitchFamily="2"/>
              </a:rPr>
              <a:t>Analysis</a:t>
            </a:r>
          </a:p>
        </p:txBody>
      </p:sp>
      <p:sp>
        <p:nvSpPr>
          <p:cNvPr id="36" name="Freeform: Shape 35"/>
          <p:cNvSpPr/>
          <p:nvPr/>
        </p:nvSpPr>
        <p:spPr>
          <a:xfrm>
            <a:off x="8029462" y="2324528"/>
            <a:ext cx="1600200" cy="68579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 PL KaitiM GB" pitchFamily="2"/>
                <a:cs typeface="DejaVu Sans" pitchFamily="2"/>
              </a:rPr>
              <a:t>Design</a:t>
            </a:r>
          </a:p>
        </p:txBody>
      </p:sp>
      <p:sp>
        <p:nvSpPr>
          <p:cNvPr id="41" name="Freeform: Shape 40"/>
          <p:cNvSpPr/>
          <p:nvPr/>
        </p:nvSpPr>
        <p:spPr>
          <a:xfrm>
            <a:off x="7578612" y="3702479"/>
            <a:ext cx="1600200" cy="68579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 PL KaitiM GB" pitchFamily="2"/>
                <a:cs typeface="DejaVu Sans" pitchFamily="2"/>
              </a:rPr>
              <a:t>Implementation</a:t>
            </a:r>
          </a:p>
        </p:txBody>
      </p:sp>
      <p:sp>
        <p:nvSpPr>
          <p:cNvPr id="42" name="Freeform: Shape 41"/>
          <p:cNvSpPr/>
          <p:nvPr/>
        </p:nvSpPr>
        <p:spPr>
          <a:xfrm>
            <a:off x="5064012" y="3702479"/>
            <a:ext cx="1600200" cy="68579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 PL KaitiM GB" pitchFamily="2"/>
                <a:cs typeface="DejaVu Sans" pitchFamily="2"/>
              </a:rPr>
              <a:t>Testing</a:t>
            </a:r>
          </a:p>
        </p:txBody>
      </p:sp>
      <p:sp>
        <p:nvSpPr>
          <p:cNvPr id="43" name="Freeform: Shape 42"/>
          <p:cNvSpPr/>
          <p:nvPr/>
        </p:nvSpPr>
        <p:spPr>
          <a:xfrm>
            <a:off x="3006611" y="2353553"/>
            <a:ext cx="1600200" cy="68579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 PL KaitiM GB" pitchFamily="2"/>
                <a:cs typeface="DejaVu Sans" pitchFamily="2"/>
              </a:rPr>
              <a:t>Problem</a:t>
            </a:r>
          </a:p>
        </p:txBody>
      </p:sp>
      <p:sp>
        <p:nvSpPr>
          <p:cNvPr id="44" name="Freeform: Shape 43"/>
          <p:cNvSpPr/>
          <p:nvPr/>
        </p:nvSpPr>
        <p:spPr>
          <a:xfrm>
            <a:off x="5521212" y="2324528"/>
            <a:ext cx="1600200" cy="68579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 PL KaitiM GB" pitchFamily="2"/>
                <a:cs typeface="DejaVu Sans" pitchFamily="2"/>
              </a:rPr>
              <a:t>Requirements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 PL KaitiM GB" pitchFamily="2"/>
                <a:cs typeface="DejaVu Sans" pitchFamily="2"/>
              </a:rPr>
              <a:t>Analysis</a:t>
            </a:r>
          </a:p>
        </p:txBody>
      </p:sp>
      <p:sp>
        <p:nvSpPr>
          <p:cNvPr id="45" name="Freeform: Shape 44"/>
          <p:cNvSpPr/>
          <p:nvPr/>
        </p:nvSpPr>
        <p:spPr>
          <a:xfrm>
            <a:off x="8035812" y="2324528"/>
            <a:ext cx="1600200" cy="68579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 PL KaitiM GB" pitchFamily="2"/>
                <a:cs typeface="DejaVu Sans" pitchFamily="2"/>
              </a:rPr>
              <a:t>Design</a:t>
            </a:r>
          </a:p>
        </p:txBody>
      </p:sp>
      <p:sp>
        <p:nvSpPr>
          <p:cNvPr id="48" name="Freeform: Shape 47"/>
          <p:cNvSpPr/>
          <p:nvPr/>
        </p:nvSpPr>
        <p:spPr>
          <a:xfrm>
            <a:off x="2543062" y="3696129"/>
            <a:ext cx="1600200" cy="68579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 PL KaitiM GB" pitchFamily="2"/>
                <a:cs typeface="DejaVu Sans" pitchFamily="2"/>
              </a:rPr>
              <a:t>Release</a:t>
            </a:r>
          </a:p>
        </p:txBody>
      </p:sp>
      <p:sp>
        <p:nvSpPr>
          <p:cNvPr id="49" name="Freeform: Shape 48"/>
          <p:cNvSpPr/>
          <p:nvPr/>
        </p:nvSpPr>
        <p:spPr>
          <a:xfrm>
            <a:off x="7578612" y="3696129"/>
            <a:ext cx="1600200" cy="68579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 PL KaitiM GB" pitchFamily="2"/>
                <a:cs typeface="DejaVu Sans" pitchFamily="2"/>
              </a:rPr>
              <a:t>Implementation</a:t>
            </a:r>
          </a:p>
        </p:txBody>
      </p:sp>
      <p:sp>
        <p:nvSpPr>
          <p:cNvPr id="50" name="Freeform: Shape 49"/>
          <p:cNvSpPr/>
          <p:nvPr/>
        </p:nvSpPr>
        <p:spPr>
          <a:xfrm>
            <a:off x="5064012" y="3696129"/>
            <a:ext cx="1600200" cy="68579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 PL KaitiM GB" pitchFamily="2"/>
                <a:cs typeface="DejaVu Sans" pitchFamily="2"/>
              </a:rPr>
              <a:t>Testing</a:t>
            </a:r>
          </a:p>
        </p:txBody>
      </p:sp>
      <p:sp>
        <p:nvSpPr>
          <p:cNvPr id="51" name="Freeform: Shape 50"/>
          <p:cNvSpPr/>
          <p:nvPr/>
        </p:nvSpPr>
        <p:spPr>
          <a:xfrm>
            <a:off x="3006611" y="2347203"/>
            <a:ext cx="1600200" cy="68579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 PL KaitiM GB" pitchFamily="2"/>
                <a:cs typeface="DejaVu Sans" pitchFamily="2"/>
              </a:rPr>
              <a:t>Problem</a:t>
            </a:r>
          </a:p>
        </p:txBody>
      </p:sp>
      <p:sp>
        <p:nvSpPr>
          <p:cNvPr id="52" name="Freeform: Shape 51"/>
          <p:cNvSpPr/>
          <p:nvPr/>
        </p:nvSpPr>
        <p:spPr>
          <a:xfrm>
            <a:off x="5521212" y="2318178"/>
            <a:ext cx="1600200" cy="68579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 PL KaitiM GB" pitchFamily="2"/>
                <a:cs typeface="DejaVu Sans" pitchFamily="2"/>
              </a:rPr>
              <a:t>Requirements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 PL KaitiM GB" pitchFamily="2"/>
                <a:cs typeface="DejaVu Sans" pitchFamily="2"/>
              </a:rPr>
              <a:t>Analysis</a:t>
            </a:r>
          </a:p>
        </p:txBody>
      </p:sp>
      <p:sp>
        <p:nvSpPr>
          <p:cNvPr id="53" name="Freeform: Shape 52"/>
          <p:cNvSpPr/>
          <p:nvPr/>
        </p:nvSpPr>
        <p:spPr>
          <a:xfrm>
            <a:off x="8035812" y="2318178"/>
            <a:ext cx="1600200" cy="68579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 PL KaitiM GB" pitchFamily="2"/>
                <a:cs typeface="DejaVu Sans" pitchFamily="2"/>
              </a:rPr>
              <a:t>Design</a:t>
            </a:r>
          </a:p>
        </p:txBody>
      </p:sp>
      <p:sp>
        <p:nvSpPr>
          <p:cNvPr id="26" name="Slide Number Placeholder 25"/>
          <p:cNvSpPr>
            <a:spLocks noGrp="1"/>
          </p:cNvSpPr>
          <p:nvPr>
            <p:ph type="sldNum" sz="quarter" idx="12"/>
          </p:nvPr>
        </p:nvSpPr>
        <p:spPr>
          <a:xfrm>
            <a:off x="8763926" y="5876412"/>
            <a:ext cx="2926080" cy="1397039"/>
          </a:xfrm>
        </p:spPr>
        <p:txBody>
          <a:bodyPr/>
          <a:lstStyle/>
          <a:p>
            <a:fld id="{AD73F49F-F0A9-4014-B853-32F09BF24F2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966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34" grpId="0" animBg="1"/>
      <p:bldP spid="35" grpId="0" animBg="1"/>
      <p:bldP spid="36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24" y="499532"/>
            <a:ext cx="10772775" cy="2888757"/>
          </a:xfrm>
        </p:spPr>
        <p:txBody>
          <a:bodyPr>
            <a:normAutofit/>
          </a:bodyPr>
          <a:lstStyle/>
          <a:p>
            <a:r>
              <a:rPr lang="en-US" dirty="0"/>
              <a:t>Distributed</a:t>
            </a:r>
            <a:br>
              <a:rPr lang="en-US" dirty="0"/>
            </a:br>
            <a:r>
              <a:rPr lang="en-US" dirty="0"/>
              <a:t>Deployment</a:t>
            </a:r>
            <a:br>
              <a:rPr lang="en-US" dirty="0"/>
            </a:br>
            <a:r>
              <a:rPr lang="en-US" dirty="0"/>
              <a:t>Patterns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485" y="6049107"/>
            <a:ext cx="6586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https://msdn.microsoft.com/en-us/library/ee658120.aspx</a:t>
            </a:r>
          </a:p>
        </p:txBody>
      </p:sp>
      <p:pic>
        <p:nvPicPr>
          <p:cNvPr id="5122" name="Picture 2" descr="Ee658120.774cd41f-05f7-4659-9a81-547a7ba66650(en-us,PandP.10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0012" y="1028178"/>
            <a:ext cx="3781425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Ee658120.2ffd0eaf-83f1-42e8-a2fd-0e6e81266ee9(en-us,PandP.10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7987" y="2526104"/>
            <a:ext cx="474345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Ee658120.0dcbd491-f321-408e-9f94-b0561bf46478(en-us,PandP.10)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5087" y="4229221"/>
            <a:ext cx="508635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28878" y="3189620"/>
            <a:ext cx="231582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Client-Server</a:t>
            </a:r>
          </a:p>
          <a:p>
            <a:r>
              <a:rPr lang="en-US" sz="3200" dirty="0"/>
              <a:t>3-tier</a:t>
            </a:r>
          </a:p>
          <a:p>
            <a:r>
              <a:rPr lang="en-US" sz="3200" dirty="0"/>
              <a:t>4-tier</a:t>
            </a:r>
          </a:p>
        </p:txBody>
      </p:sp>
    </p:spTree>
    <p:extLst>
      <p:ext uri="{BB962C8B-B14F-4D97-AF65-F5344CB8AC3E}">
        <p14:creationId xmlns:p14="http://schemas.microsoft.com/office/powerpoint/2010/main" val="22147906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Structure and Architecture:</a:t>
            </a:r>
            <a:br>
              <a:rPr lang="en-US" dirty="0"/>
            </a:br>
            <a:r>
              <a:rPr lang="en-US" dirty="0"/>
              <a:t>	</a:t>
            </a:r>
            <a:r>
              <a:rPr lang="en-US" i="1" dirty="0"/>
              <a:t>Architectural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3F49F-F0A9-4014-B853-32F09BF24F2E}" type="slidenum">
              <a:rPr lang="en-US" smtClean="0"/>
              <a:t>21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76656" y="2351942"/>
            <a:ext cx="6555017" cy="3425923"/>
          </a:xfrm>
        </p:spPr>
        <p:txBody>
          <a:bodyPr/>
          <a:lstStyle/>
          <a:p>
            <a:r>
              <a:rPr lang="en-US" b="1" dirty="0"/>
              <a:t>Microsoft Application Architecture Guide, 2nd Edition </a:t>
            </a:r>
            <a:r>
              <a:rPr lang="en-US" dirty="0"/>
              <a:t>by Microsoft Patterns &amp; Practices Team</a:t>
            </a:r>
          </a:p>
          <a:p>
            <a:r>
              <a:rPr lang="en-US" dirty="0"/>
              <a:t>ISBN-13: 978-0735627109 ISBN-10: 073562710X</a:t>
            </a:r>
          </a:p>
          <a:p>
            <a:r>
              <a:rPr lang="en-US" dirty="0"/>
              <a:t>Publisher: Microsoft Press (November 22, 2009)</a:t>
            </a:r>
          </a:p>
          <a:p>
            <a:r>
              <a:rPr lang="en-US" dirty="0"/>
              <a:t>Online Book: </a:t>
            </a:r>
            <a:r>
              <a:rPr lang="en-US" dirty="0">
                <a:hlinkClick r:id="rId2"/>
              </a:rPr>
              <a:t>https://msdn.microsoft.com/en-us/library/ff650706.aspx</a:t>
            </a:r>
            <a:endParaRPr lang="en-US" dirty="0"/>
          </a:p>
          <a:p>
            <a:r>
              <a:rPr lang="en-US" dirty="0">
                <a:hlinkClick r:id="rId3"/>
              </a:rPr>
              <a:t>Chapter 3: Architectural Patterns and Styles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490" y="1745271"/>
            <a:ext cx="3459451" cy="4218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4524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Structure and Architecture:</a:t>
            </a:r>
            <a:br>
              <a:rPr lang="en-US" dirty="0"/>
            </a:br>
            <a:r>
              <a:rPr lang="en-US" dirty="0"/>
              <a:t>	 </a:t>
            </a:r>
            <a:r>
              <a:rPr lang="en-US" i="1" dirty="0"/>
              <a:t>Design Patterns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2343150"/>
            <a:ext cx="10840430" cy="3691164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spcAft>
                <a:spcPts val="1200"/>
              </a:spcAft>
              <a:buNone/>
            </a:pPr>
            <a:r>
              <a:rPr lang="en-US" sz="3600" dirty="0"/>
              <a:t>Common solutions to a common problem</a:t>
            </a:r>
          </a:p>
          <a:p>
            <a:pPr marL="0" indent="0">
              <a:lnSpc>
                <a:spcPct val="110000"/>
              </a:lnSpc>
              <a:spcAft>
                <a:spcPts val="1200"/>
              </a:spcAft>
              <a:buNone/>
            </a:pPr>
            <a:r>
              <a:rPr lang="en-US" sz="3600" dirty="0"/>
              <a:t>Object-oriented design patterns</a:t>
            </a:r>
            <a:br>
              <a:rPr lang="en-US" sz="3600" dirty="0"/>
            </a:br>
            <a:r>
              <a:rPr lang="en-US" sz="3600" dirty="0"/>
              <a:t>	Creational: builder, factory, prototype, singleton</a:t>
            </a:r>
            <a:br>
              <a:rPr lang="en-US" sz="3600" dirty="0"/>
            </a:br>
            <a:r>
              <a:rPr lang="en-US" sz="3600" dirty="0"/>
              <a:t>	Structural: adapter, bridge, composite, façade, proxy</a:t>
            </a:r>
            <a:br>
              <a:rPr lang="en-US" sz="3600" dirty="0"/>
            </a:br>
            <a:r>
              <a:rPr lang="en-US" sz="3600" dirty="0"/>
              <a:t>	Behavioral: command, interpreter, iterator, observer</a:t>
            </a:r>
            <a:br>
              <a:rPr lang="en-US" sz="3600" b="1" dirty="0"/>
            </a:br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3F49F-F0A9-4014-B853-32F09BF24F2E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1665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</p:spPr>
        <p:txBody>
          <a:bodyPr/>
          <a:lstStyle/>
          <a:p>
            <a:r>
              <a:rPr lang="en-US" dirty="0"/>
              <a:t>Software Structure and Architecture:</a:t>
            </a:r>
            <a:br>
              <a:rPr lang="en-US" dirty="0"/>
            </a:br>
            <a:r>
              <a:rPr lang="en-US" dirty="0"/>
              <a:t>	 </a:t>
            </a:r>
            <a:r>
              <a:rPr lang="en-US" i="1" dirty="0"/>
              <a:t>Design Patterns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2198076"/>
            <a:ext cx="10840430" cy="3836237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spcAft>
                <a:spcPts val="1200"/>
              </a:spcAft>
              <a:buNone/>
            </a:pPr>
            <a:r>
              <a:rPr lang="en-US" b="1" dirty="0"/>
              <a:t>Design Patterns: </a:t>
            </a:r>
            <a:r>
              <a:rPr lang="en-US" dirty="0"/>
              <a:t>Elements of Reusable Object-Oriented </a:t>
            </a:r>
            <a:br>
              <a:rPr lang="en-US" dirty="0"/>
            </a:br>
            <a:r>
              <a:rPr lang="en-US" dirty="0"/>
              <a:t>Software by </a:t>
            </a:r>
            <a:r>
              <a:rPr lang="en-US" dirty="0" err="1"/>
              <a:t>ErichGamma</a:t>
            </a:r>
            <a:r>
              <a:rPr lang="en-US" dirty="0"/>
              <a:t>, </a:t>
            </a:r>
            <a:r>
              <a:rPr lang="en-US" dirty="0" err="1"/>
              <a:t>RichardHelm</a:t>
            </a:r>
            <a:r>
              <a:rPr lang="en-US" dirty="0"/>
              <a:t>, </a:t>
            </a:r>
            <a:r>
              <a:rPr lang="en-US" dirty="0" err="1"/>
              <a:t>RalphJohnson</a:t>
            </a:r>
            <a:r>
              <a:rPr lang="en-US" dirty="0"/>
              <a:t>, </a:t>
            </a:r>
            <a:br>
              <a:rPr lang="en-US" dirty="0"/>
            </a:br>
            <a:r>
              <a:rPr lang="en-US" dirty="0"/>
              <a:t>and </a:t>
            </a:r>
            <a:r>
              <a:rPr lang="en-US" dirty="0" err="1"/>
              <a:t>JohnVlissides</a:t>
            </a:r>
            <a:r>
              <a:rPr lang="en-US" dirty="0"/>
              <a:t> (the </a:t>
            </a:r>
            <a:r>
              <a:rPr lang="en-US" dirty="0" err="1"/>
              <a:t>GangOfFour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ISBN 978-0201633610, ISBN 0-201-63361-2</a:t>
            </a:r>
            <a:br>
              <a:rPr lang="en-US" dirty="0"/>
            </a:br>
            <a:r>
              <a:rPr lang="en-US" dirty="0"/>
              <a:t>Publisher: </a:t>
            </a:r>
            <a:r>
              <a:rPr lang="en-US" dirty="0" err="1"/>
              <a:t>AddisonWesley</a:t>
            </a:r>
            <a:r>
              <a:rPr lang="en-US" dirty="0"/>
              <a:t> Professional (November 10, 1994)</a:t>
            </a:r>
          </a:p>
          <a:p>
            <a:pPr marL="0" indent="0">
              <a:lnSpc>
                <a:spcPct val="110000"/>
              </a:lnSpc>
              <a:spcAft>
                <a:spcPts val="1200"/>
              </a:spcAft>
              <a:buNone/>
            </a:pPr>
            <a:r>
              <a:rPr lang="en-US" sz="2800" b="1" dirty="0">
                <a:hlinkClick r:id="rId2"/>
              </a:rPr>
              <a:t>http://wiki.c2.com/?DesignPatternsBook</a:t>
            </a:r>
            <a:r>
              <a:rPr lang="en-US" sz="2800" b="1" dirty="0"/>
              <a:t> </a:t>
            </a:r>
            <a:br>
              <a:rPr lang="en-US" sz="3600" b="1" dirty="0"/>
            </a:br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3F49F-F0A9-4014-B853-32F09BF24F2E}" type="slidenum">
              <a:rPr lang="en-US" smtClean="0"/>
              <a:t>23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6409" y="2391923"/>
            <a:ext cx="3560885" cy="3560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2328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</p:spPr>
        <p:txBody>
          <a:bodyPr/>
          <a:lstStyle/>
          <a:p>
            <a:r>
              <a:rPr lang="en-US" dirty="0"/>
              <a:t>Software Structure and Architecture:</a:t>
            </a:r>
            <a:br>
              <a:rPr lang="en-US" dirty="0"/>
            </a:br>
            <a:r>
              <a:rPr lang="en-US" dirty="0"/>
              <a:t>	</a:t>
            </a:r>
            <a:r>
              <a:rPr lang="en-US" i="1" dirty="0"/>
              <a:t>Frameworks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2264018"/>
            <a:ext cx="10840430" cy="4066444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spcAft>
                <a:spcPts val="1200"/>
              </a:spcAft>
              <a:buNone/>
            </a:pPr>
            <a:r>
              <a:rPr lang="en-US" sz="3600" b="1" dirty="0"/>
              <a:t>Framework:</a:t>
            </a:r>
            <a:br>
              <a:rPr lang="en-US" sz="3600" b="1" dirty="0"/>
            </a:br>
            <a:r>
              <a:rPr lang="en-US" sz="3600" dirty="0"/>
              <a:t>A software system providing some </a:t>
            </a:r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generic functionality </a:t>
            </a:r>
            <a:r>
              <a:rPr lang="en-US" sz="3600" dirty="0"/>
              <a:t>to 	</a:t>
            </a:r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facilitate development </a:t>
            </a:r>
            <a:r>
              <a:rPr lang="en-US" sz="3600" dirty="0"/>
              <a:t>of software solutions.</a:t>
            </a:r>
          </a:p>
          <a:p>
            <a:pPr marL="0" indent="0">
              <a:lnSpc>
                <a:spcPct val="110000"/>
              </a:lnSpc>
              <a:spcAft>
                <a:spcPts val="1200"/>
              </a:spcAft>
              <a:buNone/>
            </a:pPr>
            <a:r>
              <a:rPr lang="en-US" sz="3600" dirty="0"/>
              <a:t>Examples: Sprint MVC (java), </a:t>
            </a:r>
            <a:r>
              <a:rPr lang="en-US" sz="3600" dirty="0" err="1"/>
              <a:t>.Net</a:t>
            </a:r>
            <a:r>
              <a:rPr lang="en-US" sz="3600" dirty="0"/>
              <a:t> Framework (Microsoft), 	</a:t>
            </a:r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Django (python), </a:t>
            </a:r>
            <a:r>
              <a:rPr lang="en-US" sz="3600" dirty="0"/>
              <a:t>Bootstrap (html, </a:t>
            </a:r>
            <a:r>
              <a:rPr lang="en-US" sz="3600" dirty="0" err="1"/>
              <a:t>css</a:t>
            </a:r>
            <a:r>
              <a:rPr lang="en-US" sz="3600" dirty="0"/>
              <a:t>, </a:t>
            </a:r>
            <a:r>
              <a:rPr lang="en-US" sz="3600" dirty="0" err="1"/>
              <a:t>js</a:t>
            </a:r>
            <a:r>
              <a:rPr lang="en-US" sz="3600" dirty="0"/>
              <a:t>), </a:t>
            </a:r>
            <a:br>
              <a:rPr lang="en-US" sz="3600" dirty="0"/>
            </a:br>
            <a:r>
              <a:rPr lang="en-US" sz="3600" dirty="0"/>
              <a:t>	</a:t>
            </a:r>
            <a:r>
              <a:rPr lang="en-US" sz="3600" i="1" dirty="0"/>
              <a:t>many, many, more….</a:t>
            </a:r>
            <a:br>
              <a:rPr lang="en-US" sz="3600" dirty="0"/>
            </a:br>
            <a:br>
              <a:rPr lang="en-US" sz="3600" b="1" dirty="0"/>
            </a:br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3F49F-F0A9-4014-B853-32F09BF24F2E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8322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Interface Design:</a:t>
            </a:r>
            <a:br>
              <a:rPr lang="en-US" dirty="0"/>
            </a:br>
            <a:r>
              <a:rPr lang="en-US" dirty="0"/>
              <a:t>	</a:t>
            </a:r>
            <a:r>
              <a:rPr lang="en-US" i="1" dirty="0"/>
              <a:t>General Principles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5" y="2248421"/>
            <a:ext cx="10441217" cy="3801649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10000"/>
              </a:lnSpc>
              <a:spcAft>
                <a:spcPts val="1200"/>
              </a:spcAft>
              <a:buNone/>
            </a:pPr>
            <a:r>
              <a:rPr lang="en-US" sz="3900" b="1" dirty="0"/>
              <a:t>First, </a:t>
            </a:r>
            <a:r>
              <a:rPr lang="en-US" sz="3900" b="1" dirty="0">
                <a:solidFill>
                  <a:schemeClr val="accent1">
                    <a:lumMod val="75000"/>
                  </a:schemeClr>
                </a:solidFill>
              </a:rPr>
              <a:t>know your users</a:t>
            </a:r>
            <a:r>
              <a:rPr lang="en-US" sz="3900" b="1" dirty="0"/>
              <a:t>. Then consider…</a:t>
            </a:r>
          </a:p>
          <a:p>
            <a:pPr marL="256032" lvl="1" indent="0">
              <a:lnSpc>
                <a:spcPct val="110000"/>
              </a:lnSpc>
              <a:spcAft>
                <a:spcPts val="1200"/>
              </a:spcAft>
              <a:buNone/>
            </a:pPr>
            <a:r>
              <a:rPr lang="en-US" sz="3500" b="1" dirty="0"/>
              <a:t>Learnability</a:t>
            </a:r>
            <a:br>
              <a:rPr lang="en-US" sz="3500" b="1" dirty="0"/>
            </a:br>
            <a:r>
              <a:rPr lang="en-US" sz="3500" b="1" dirty="0"/>
              <a:t>   User familiarity</a:t>
            </a:r>
            <a:br>
              <a:rPr lang="en-US" sz="3500" b="1" dirty="0"/>
            </a:br>
            <a:r>
              <a:rPr lang="en-US" sz="3500" b="1" dirty="0"/>
              <a:t>       Consistency</a:t>
            </a:r>
            <a:br>
              <a:rPr lang="en-US" sz="3500" b="1" dirty="0"/>
            </a:br>
            <a:r>
              <a:rPr lang="en-US" sz="3500" b="1" dirty="0"/>
              <a:t>            Minimal surprise</a:t>
            </a:r>
            <a:br>
              <a:rPr lang="en-US" sz="3500" b="1" dirty="0"/>
            </a:br>
            <a:r>
              <a:rPr lang="en-US" sz="3500" b="1" dirty="0"/>
              <a:t>               Recoverability (from errors)</a:t>
            </a:r>
            <a:br>
              <a:rPr lang="en-US" sz="3500" b="1" dirty="0"/>
            </a:br>
            <a:r>
              <a:rPr lang="en-US" sz="3500" b="1" dirty="0"/>
              <a:t>                  User guidance (feedback)</a:t>
            </a:r>
            <a:br>
              <a:rPr lang="en-US" sz="3500" b="1" dirty="0"/>
            </a:br>
            <a:r>
              <a:rPr lang="en-US" sz="3500" b="1" dirty="0"/>
              <a:t>                     User diversity (accessibility)</a:t>
            </a:r>
          </a:p>
        </p:txBody>
      </p:sp>
    </p:spTree>
    <p:extLst>
      <p:ext uri="{BB962C8B-B14F-4D97-AF65-F5344CB8AC3E}">
        <p14:creationId xmlns:p14="http://schemas.microsoft.com/office/powerpoint/2010/main" val="37004085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Interface Design: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9505" y="2011323"/>
            <a:ext cx="10441217" cy="376732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https://www.usability.gov/what-and-why/user-interface-design.html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3"/>
              </a:rPr>
              <a:t>https://www.w3.org/WAI/intro/accessibility.php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897" y="2043260"/>
            <a:ext cx="2971428" cy="40634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897" y="3496807"/>
            <a:ext cx="2937765" cy="796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0016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2101216"/>
              </p:ext>
            </p:extLst>
          </p:nvPr>
        </p:nvGraphicFramePr>
        <p:xfrm>
          <a:off x="676275" y="1959430"/>
          <a:ext cx="10753725" cy="3937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753725">
                  <a:extLst>
                    <a:ext uri="{9D8B030D-6E8A-4147-A177-3AD203B41FA5}">
                      <a16:colId xmlns:a16="http://schemas.microsoft.com/office/drawing/2014/main" val="3458583241"/>
                    </a:ext>
                  </a:extLst>
                </a:gridCol>
              </a:tblGrid>
              <a:tr h="23859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dirty="0">
                          <a:solidFill>
                            <a:schemeClr val="tx1"/>
                          </a:solidFill>
                          <a:effectLst/>
                        </a:rPr>
                        <a:t>P. Bourque and R. E. Fairley, Eds., SWEBOK v3.0: Guide to the Software Engineering Body of Knowledge, IEEE, 2014. </a:t>
                      </a:r>
                      <a:endParaRPr lang="en-US" sz="36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n-US" sz="36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525" marR="9525" marT="9525" marB="952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5447476"/>
                  </a:ext>
                </a:extLst>
              </a:tr>
              <a:tr h="155102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n-US" sz="36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2811986"/>
                  </a:ext>
                </a:extLst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3F49F-F0A9-4014-B853-32F09BF24F2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099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Design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Two-step Process: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Architectural design </a:t>
            </a:r>
            <a:r>
              <a:rPr lang="en-US" sz="2800" dirty="0"/>
              <a:t>describes how software is organized into components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Detailed design </a:t>
            </a:r>
            <a:r>
              <a:rPr lang="en-US" sz="2800" dirty="0"/>
              <a:t>describes the desired 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behavior</a:t>
            </a:r>
            <a:r>
              <a:rPr lang="en-US" sz="2800" dirty="0"/>
              <a:t> of these components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3F49F-F0A9-4014-B853-32F09BF24F2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440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Architectural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2011680"/>
            <a:ext cx="10753725" cy="4289088"/>
          </a:xfrm>
        </p:spPr>
        <p:txBody>
          <a:bodyPr>
            <a:normAutofit fontScale="70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System Architecture</a:t>
            </a:r>
          </a:p>
          <a:p>
            <a:pPr marL="713232" lvl="1" indent="-457200">
              <a:buFont typeface="+mj-lt"/>
              <a:buAutoNum type="arabicPeriod"/>
            </a:pPr>
            <a:r>
              <a:rPr lang="en-US" dirty="0"/>
              <a:t>High level physical systems involved</a:t>
            </a:r>
          </a:p>
          <a:p>
            <a:pPr marL="713232" lvl="1" indent="-457200">
              <a:buFont typeface="+mj-lt"/>
              <a:buAutoNum type="arabicPeriod"/>
            </a:pPr>
            <a:r>
              <a:rPr lang="en-US" dirty="0"/>
              <a:t>Connections between systems</a:t>
            </a:r>
          </a:p>
          <a:p>
            <a:pPr marL="713232" lvl="1" indent="-457200">
              <a:buFont typeface="+mj-lt"/>
              <a:buAutoNum type="arabicPeriod"/>
            </a:pPr>
            <a:r>
              <a:rPr lang="en-US" dirty="0"/>
              <a:t>Identify dependencies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Data Architecture</a:t>
            </a:r>
          </a:p>
          <a:p>
            <a:pPr marL="713232" lvl="1" indent="-457200">
              <a:buFont typeface="+mj-lt"/>
              <a:buAutoNum type="arabicPeriod"/>
            </a:pPr>
            <a:r>
              <a:rPr lang="en-US" dirty="0"/>
              <a:t>High level (Entity) descriptions of data</a:t>
            </a:r>
          </a:p>
          <a:p>
            <a:pPr marL="713232" lvl="1" indent="-457200">
              <a:buFont typeface="+mj-lt"/>
              <a:buAutoNum type="arabicPeriod"/>
            </a:pPr>
            <a:r>
              <a:rPr lang="en-US" dirty="0"/>
              <a:t>Show the data structure (conceptual) at the entity level</a:t>
            </a:r>
          </a:p>
          <a:p>
            <a:pPr marL="713232" lvl="1" indent="-457200">
              <a:buFont typeface="+mj-lt"/>
              <a:buAutoNum type="arabicPeriod"/>
            </a:pPr>
            <a:r>
              <a:rPr lang="en-US" dirty="0"/>
              <a:t>Illustrate critical data flows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Process Architecture</a:t>
            </a:r>
          </a:p>
          <a:p>
            <a:pPr marL="713232" lvl="1" indent="-457200">
              <a:buFont typeface="+mj-lt"/>
              <a:buAutoNum type="arabicPeriod"/>
            </a:pPr>
            <a:r>
              <a:rPr lang="en-US" dirty="0"/>
              <a:t>Integrate business or user process practices into the architecture</a:t>
            </a:r>
          </a:p>
          <a:p>
            <a:pPr marL="713232" lvl="1" indent="-457200">
              <a:buFont typeface="+mj-lt"/>
              <a:buAutoNum type="arabicPeriod"/>
            </a:pPr>
            <a:r>
              <a:rPr lang="en-US" dirty="0"/>
              <a:t>Show the </a:t>
            </a:r>
            <a:r>
              <a:rPr lang="en-US" dirty="0" err="1"/>
              <a:t>touchpoints</a:t>
            </a:r>
            <a:r>
              <a:rPr lang="en-US" dirty="0"/>
              <a:t> between process and technology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Software Architecture</a:t>
            </a:r>
          </a:p>
          <a:p>
            <a:pPr marL="713232" lvl="1" indent="-457200">
              <a:buFont typeface="+mj-lt"/>
              <a:buAutoNum type="arabicPeriod"/>
            </a:pPr>
            <a:r>
              <a:rPr lang="en-US" dirty="0"/>
              <a:t>Software components </a:t>
            </a:r>
          </a:p>
          <a:p>
            <a:pPr marL="713232" lvl="1" indent="-457200">
              <a:buFont typeface="+mj-lt"/>
              <a:buAutoNum type="arabicPeriod"/>
            </a:pPr>
            <a:r>
              <a:rPr lang="en-US" dirty="0"/>
              <a:t>Connections between components </a:t>
            </a:r>
          </a:p>
          <a:p>
            <a:pPr marL="713232" lvl="1" indent="-457200">
              <a:buFont typeface="+mj-lt"/>
              <a:buAutoNum type="arabicPeriod"/>
            </a:pPr>
            <a:r>
              <a:rPr lang="en-US" dirty="0"/>
              <a:t>Key Software Subsystems (i.e., messaging hubs, databases, software components)</a:t>
            </a:r>
          </a:p>
          <a:p>
            <a:pPr marL="713232" lvl="1" indent="-457200">
              <a:buFont typeface="+mj-lt"/>
              <a:buAutoNum type="arabicPeriod"/>
            </a:pPr>
            <a:r>
              <a:rPr lang="en-US" dirty="0"/>
              <a:t>Some of these components may also show up in the system architecture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3F49F-F0A9-4014-B853-32F09BF24F2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238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Detailed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Software components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Connections between them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Describe behavior down to methods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Possibly stub methods out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Could include writing test cases for methods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3F49F-F0A9-4014-B853-32F09BF24F2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671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Design Principles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56032" lvl="1" indent="0">
              <a:buNone/>
            </a:pPr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Key notions </a:t>
            </a:r>
          </a:p>
          <a:p>
            <a:pPr marL="256032" lvl="1" indent="0">
              <a:buNone/>
            </a:pPr>
            <a:r>
              <a:rPr lang="en-US" sz="3600" dirty="0"/>
              <a:t>	that are the basis for </a:t>
            </a:r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many different </a:t>
            </a:r>
          </a:p>
          <a:p>
            <a:pPr marL="256032" lvl="1" indent="0">
              <a:buNone/>
            </a:pPr>
            <a:r>
              <a:rPr lang="en-US" sz="3600" dirty="0"/>
              <a:t>		software design approaches and concepts.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3F49F-F0A9-4014-B853-32F09BF24F2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392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Design Principles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3600" b="1" dirty="0"/>
              <a:t>Abstraction</a:t>
            </a:r>
          </a:p>
          <a:p>
            <a:pPr marL="0" indent="0">
              <a:buNone/>
            </a:pPr>
            <a:r>
              <a:rPr lang="en-US" sz="3600" dirty="0"/>
              <a:t>	By </a:t>
            </a:r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Parameterization</a:t>
            </a:r>
          </a:p>
          <a:p>
            <a:pPr marL="0" indent="0">
              <a:buNone/>
            </a:pPr>
            <a:r>
              <a:rPr lang="en-US" sz="3600" dirty="0"/>
              <a:t>	By </a:t>
            </a:r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Specification</a:t>
            </a:r>
          </a:p>
          <a:p>
            <a:pPr marL="0" indent="0">
              <a:buNone/>
            </a:pPr>
            <a:r>
              <a:rPr lang="en-US" sz="3200" i="1" dirty="0"/>
              <a:t>		Procedural Abstraction</a:t>
            </a:r>
          </a:p>
          <a:p>
            <a:pPr marL="0" indent="0">
              <a:buNone/>
            </a:pPr>
            <a:r>
              <a:rPr lang="en-US" sz="3200" i="1" dirty="0"/>
              <a:t>		Data Abstraction</a:t>
            </a:r>
          </a:p>
          <a:p>
            <a:pPr marL="0" indent="0">
              <a:buNone/>
            </a:pPr>
            <a:r>
              <a:rPr lang="en-US" sz="3200" i="1" dirty="0"/>
              <a:t>		Control (Iteration) Abstraction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3F49F-F0A9-4014-B853-32F09BF24F2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325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Design Principles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742950" indent="-742950">
              <a:lnSpc>
                <a:spcPct val="110000"/>
              </a:lnSpc>
              <a:spcAft>
                <a:spcPts val="1200"/>
              </a:spcAft>
              <a:buFont typeface="+mj-lt"/>
              <a:buAutoNum type="arabicPeriod" startAt="2"/>
            </a:pPr>
            <a:r>
              <a:rPr lang="en-US" sz="3600" b="1" dirty="0"/>
              <a:t>Coupling and Cohesion</a:t>
            </a:r>
            <a:br>
              <a:rPr lang="en-US" sz="3600" dirty="0"/>
            </a:br>
            <a:r>
              <a:rPr lang="en-US" sz="3600" i="1" dirty="0"/>
              <a:t>Aiming for </a:t>
            </a:r>
            <a:r>
              <a:rPr lang="en-US" sz="3600" i="1" dirty="0">
                <a:solidFill>
                  <a:schemeClr val="accent1">
                    <a:lumMod val="75000"/>
                  </a:schemeClr>
                </a:solidFill>
              </a:rPr>
              <a:t>Appropriate Coupling </a:t>
            </a:r>
            <a:r>
              <a:rPr lang="en-US" sz="3600" i="1" dirty="0"/>
              <a:t>and </a:t>
            </a:r>
            <a:r>
              <a:rPr lang="en-US" sz="3600" i="1" dirty="0">
                <a:solidFill>
                  <a:schemeClr val="accent1">
                    <a:lumMod val="75000"/>
                  </a:schemeClr>
                </a:solidFill>
              </a:rPr>
              <a:t>High Cohesion</a:t>
            </a:r>
          </a:p>
          <a:p>
            <a:pPr marL="742950" indent="-742950">
              <a:lnSpc>
                <a:spcPct val="110000"/>
              </a:lnSpc>
              <a:spcAft>
                <a:spcPts val="1200"/>
              </a:spcAft>
              <a:buFont typeface="+mj-lt"/>
              <a:buAutoNum type="arabicPeriod" startAt="2"/>
            </a:pPr>
            <a:r>
              <a:rPr lang="en-US" sz="3600" b="1" dirty="0"/>
              <a:t>Decomposition and Modularization</a:t>
            </a:r>
            <a:br>
              <a:rPr lang="en-US" sz="3600" dirty="0"/>
            </a:br>
            <a:r>
              <a:rPr lang="en-US" sz="3600" i="1" dirty="0"/>
              <a:t>Separate </a:t>
            </a:r>
            <a:r>
              <a:rPr lang="en-US" sz="3600" i="1" dirty="0">
                <a:solidFill>
                  <a:schemeClr val="accent1">
                    <a:lumMod val="75000"/>
                  </a:schemeClr>
                </a:solidFill>
              </a:rPr>
              <a:t>functionalities</a:t>
            </a:r>
            <a:r>
              <a:rPr lang="en-US" sz="3600" i="1" dirty="0"/>
              <a:t> and </a:t>
            </a:r>
            <a:r>
              <a:rPr lang="en-US" sz="3600" i="1" dirty="0">
                <a:solidFill>
                  <a:schemeClr val="accent1">
                    <a:lumMod val="75000"/>
                  </a:schemeClr>
                </a:solidFill>
              </a:rPr>
              <a:t>responsibilities</a:t>
            </a:r>
            <a:br>
              <a:rPr lang="en-US" sz="3600" i="1" dirty="0"/>
            </a:br>
            <a:r>
              <a:rPr lang="en-US" sz="3600" i="1" dirty="0"/>
              <a:t>Well defined </a:t>
            </a:r>
            <a:r>
              <a:rPr lang="en-US" sz="3600" i="1" dirty="0">
                <a:solidFill>
                  <a:schemeClr val="accent1">
                    <a:lumMod val="75000"/>
                  </a:schemeClr>
                </a:solidFill>
              </a:rPr>
              <a:t>interfaces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3F49F-F0A9-4014-B853-32F09BF24F2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736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Design Principles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2011680"/>
            <a:ext cx="10840430" cy="3766185"/>
          </a:xfrm>
        </p:spPr>
        <p:txBody>
          <a:bodyPr>
            <a:noAutofit/>
          </a:bodyPr>
          <a:lstStyle/>
          <a:p>
            <a:pPr marL="742950" indent="-742950">
              <a:lnSpc>
                <a:spcPct val="110000"/>
              </a:lnSpc>
              <a:spcAft>
                <a:spcPts val="1200"/>
              </a:spcAft>
              <a:buFont typeface="+mj-lt"/>
              <a:buAutoNum type="arabicPeriod" startAt="4"/>
            </a:pPr>
            <a:r>
              <a:rPr lang="en-US" sz="3600" b="1" dirty="0"/>
              <a:t>Encapsulation and Information Hiding</a:t>
            </a:r>
            <a:br>
              <a:rPr lang="en-US" sz="3600" b="1" dirty="0"/>
            </a:br>
            <a:r>
              <a:rPr lang="en-US" sz="3600" dirty="0"/>
              <a:t>Packaging implementation details </a:t>
            </a:r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together</a:t>
            </a:r>
            <a:br>
              <a:rPr lang="en-US" sz="3600" dirty="0"/>
            </a:br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Restricting direct access </a:t>
            </a:r>
            <a:r>
              <a:rPr lang="en-US" sz="3600" dirty="0"/>
              <a:t>to a component’s details</a:t>
            </a:r>
          </a:p>
          <a:p>
            <a:pPr marL="742950" indent="-742950">
              <a:lnSpc>
                <a:spcPct val="110000"/>
              </a:lnSpc>
              <a:spcAft>
                <a:spcPts val="1200"/>
              </a:spcAft>
              <a:buFont typeface="+mj-lt"/>
              <a:buAutoNum type="arabicPeriod" startAt="4"/>
            </a:pPr>
            <a:r>
              <a:rPr lang="en-US" sz="3600" b="1" dirty="0"/>
              <a:t>Separation of Interface and Implementation</a:t>
            </a:r>
            <a:br>
              <a:rPr lang="en-US" sz="3600" b="1" dirty="0"/>
            </a:br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Public interface </a:t>
            </a:r>
            <a:r>
              <a:rPr lang="en-US" sz="3600" dirty="0"/>
              <a:t>separate from implementation details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3F49F-F0A9-4014-B853-32F09BF24F2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872147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Metropolitan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0941A018-FB9B-4401-A32C-7E04526866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5378</TotalTime>
  <Words>1046</Words>
  <Application>Microsoft Macintosh PowerPoint</Application>
  <PresentationFormat>Widescreen</PresentationFormat>
  <Paragraphs>155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Metropolitan</vt:lpstr>
      <vt:lpstr>CS 4320 / 7320
Software Engineering</vt:lpstr>
      <vt:lpstr>What is the SDLC?  Where does Design fit?</vt:lpstr>
      <vt:lpstr>Software Design Process</vt:lpstr>
      <vt:lpstr>Architectural Design</vt:lpstr>
      <vt:lpstr>Detailed Design</vt:lpstr>
      <vt:lpstr>Software Design Principles</vt:lpstr>
      <vt:lpstr>Software Design Principles</vt:lpstr>
      <vt:lpstr>Software Design Principles</vt:lpstr>
      <vt:lpstr>Software Design Principles</vt:lpstr>
      <vt:lpstr>Software Design Principles</vt:lpstr>
      <vt:lpstr>Key Issues in Software Design</vt:lpstr>
      <vt:lpstr>Key Issues in Software Design</vt:lpstr>
      <vt:lpstr>Key Issues in Software Design</vt:lpstr>
      <vt:lpstr>Key Issues in Software Design</vt:lpstr>
      <vt:lpstr>Key Issues in Software Design</vt:lpstr>
      <vt:lpstr>Software Structure and Architecture:  Architectural Design:</vt:lpstr>
      <vt:lpstr>Software Structure and Architecture:  Architectural Styles</vt:lpstr>
      <vt:lpstr>Software Structure and Architecture:  Architectural Styles</vt:lpstr>
      <vt:lpstr>Typical Layered  Design</vt:lpstr>
      <vt:lpstr>Distributed Deployment Patterns</vt:lpstr>
      <vt:lpstr>Software Structure and Architecture:  Architectural Styles</vt:lpstr>
      <vt:lpstr>Software Structure and Architecture:   Design Patterns</vt:lpstr>
      <vt:lpstr>Software Structure and Architecture:   Design Patterns</vt:lpstr>
      <vt:lpstr>Software Structure and Architecture:  Frameworks</vt:lpstr>
      <vt:lpstr>User Interface Design:  General Principles</vt:lpstr>
      <vt:lpstr>User Interface Design: 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4320 / 7320
Software Engineering</dc:title>
  <dc:creator>Sue Brownawell</dc:creator>
  <cp:lastModifiedBy>Goggins, Sean Patrick</cp:lastModifiedBy>
  <cp:revision>128</cp:revision>
  <dcterms:created xsi:type="dcterms:W3CDTF">2017-01-23T16:27:17Z</dcterms:created>
  <dcterms:modified xsi:type="dcterms:W3CDTF">2023-09-28T18:55:18Z</dcterms:modified>
</cp:coreProperties>
</file>