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notesMasterIdLst>
    <p:notesMasterId r:id="rId31"/>
  </p:notesMasterIdLst>
  <p:sldIdLst>
    <p:sldId id="256" r:id="rId2"/>
    <p:sldId id="297" r:id="rId3"/>
    <p:sldId id="282" r:id="rId4"/>
    <p:sldId id="304" r:id="rId5"/>
    <p:sldId id="305" r:id="rId6"/>
    <p:sldId id="306" r:id="rId7"/>
    <p:sldId id="309" r:id="rId8"/>
    <p:sldId id="322" r:id="rId9"/>
    <p:sldId id="307" r:id="rId10"/>
    <p:sldId id="311" r:id="rId11"/>
    <p:sldId id="301" r:id="rId12"/>
    <p:sldId id="310" r:id="rId13"/>
    <p:sldId id="312" r:id="rId14"/>
    <p:sldId id="286" r:id="rId15"/>
    <p:sldId id="298" r:id="rId16"/>
    <p:sldId id="288" r:id="rId17"/>
    <p:sldId id="289" r:id="rId18"/>
    <p:sldId id="314" r:id="rId19"/>
    <p:sldId id="290" r:id="rId20"/>
    <p:sldId id="318" r:id="rId21"/>
    <p:sldId id="319" r:id="rId22"/>
    <p:sldId id="317" r:id="rId23"/>
    <p:sldId id="324" r:id="rId24"/>
    <p:sldId id="320" r:id="rId25"/>
    <p:sldId id="291" r:id="rId26"/>
    <p:sldId id="292" r:id="rId27"/>
    <p:sldId id="321" r:id="rId28"/>
    <p:sldId id="294" r:id="rId29"/>
    <p:sldId id="32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50" autoAdjust="0"/>
    <p:restoredTop sz="82004" autoAdjust="0"/>
  </p:normalViewPr>
  <p:slideViewPr>
    <p:cSldViewPr snapToGrid="0">
      <p:cViewPr varScale="1">
        <p:scale>
          <a:sx n="115" d="100"/>
          <a:sy n="115" d="100"/>
        </p:scale>
        <p:origin x="216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46615B-37E9-4C72-A82B-9ABD57522A4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6BDC45B-F72B-4BFD-A040-E7A591408046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Proposed</a:t>
          </a:r>
        </a:p>
      </dgm:t>
    </dgm:pt>
    <dgm:pt modelId="{DDD25B9F-C9DA-4F4D-B033-725C46861372}" type="parTrans" cxnId="{4CE1A565-6436-450F-9F41-84618EB5B478}">
      <dgm:prSet/>
      <dgm:spPr/>
      <dgm:t>
        <a:bodyPr/>
        <a:lstStyle/>
        <a:p>
          <a:endParaRPr lang="en-US"/>
        </a:p>
      </dgm:t>
    </dgm:pt>
    <dgm:pt modelId="{2E654E90-0DCF-408D-9FF4-596DB3570840}" type="sibTrans" cxnId="{4CE1A565-6436-450F-9F41-84618EB5B478}">
      <dgm:prSet/>
      <dgm:spPr/>
      <dgm:t>
        <a:bodyPr/>
        <a:lstStyle/>
        <a:p>
          <a:endParaRPr lang="en-US"/>
        </a:p>
      </dgm:t>
    </dgm:pt>
    <dgm:pt modelId="{FC1B651E-E70F-4F9D-A0EF-A737F1E23318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Approved</a:t>
          </a:r>
        </a:p>
      </dgm:t>
    </dgm:pt>
    <dgm:pt modelId="{01E6FC10-6621-4727-BA45-9EF2215BA49D}" type="parTrans" cxnId="{D93409E2-71F9-409C-BCB1-3CAB6CDE1055}">
      <dgm:prSet/>
      <dgm:spPr/>
      <dgm:t>
        <a:bodyPr/>
        <a:lstStyle/>
        <a:p>
          <a:endParaRPr lang="en-US"/>
        </a:p>
      </dgm:t>
    </dgm:pt>
    <dgm:pt modelId="{7F8E191A-0137-4CF6-A0E7-84064557B12E}" type="sibTrans" cxnId="{D93409E2-71F9-409C-BCB1-3CAB6CDE1055}">
      <dgm:prSet/>
      <dgm:spPr/>
      <dgm:t>
        <a:bodyPr/>
        <a:lstStyle/>
        <a:p>
          <a:endParaRPr lang="en-US"/>
        </a:p>
      </dgm:t>
    </dgm:pt>
    <dgm:pt modelId="{F0F93C81-2F8D-4779-91AF-A1EF72F7405C}">
      <dgm:prSet phldrT="[Text]" custT="1"/>
      <dgm:spPr/>
      <dgm:t>
        <a:bodyPr/>
        <a:lstStyle/>
        <a:p>
          <a:r>
            <a:rPr lang="en-US" sz="1100" dirty="0" err="1">
              <a:solidFill>
                <a:schemeClr val="tx1"/>
              </a:solidFill>
            </a:rPr>
            <a:t>Imple-mented</a:t>
          </a:r>
          <a:endParaRPr lang="en-US" sz="1100" dirty="0">
            <a:solidFill>
              <a:schemeClr val="tx1"/>
            </a:solidFill>
          </a:endParaRPr>
        </a:p>
      </dgm:t>
    </dgm:pt>
    <dgm:pt modelId="{A84BE03C-70CD-4FC9-9801-EEB6006DBC58}" type="parTrans" cxnId="{1B2BB98D-CB29-46AD-98B0-9DB423638A4B}">
      <dgm:prSet/>
      <dgm:spPr/>
      <dgm:t>
        <a:bodyPr/>
        <a:lstStyle/>
        <a:p>
          <a:endParaRPr lang="en-US"/>
        </a:p>
      </dgm:t>
    </dgm:pt>
    <dgm:pt modelId="{915F1BF8-060B-4889-95E0-3834EC9F3BF7}" type="sibTrans" cxnId="{1B2BB98D-CB29-46AD-98B0-9DB423638A4B}">
      <dgm:prSet/>
      <dgm:spPr/>
      <dgm:t>
        <a:bodyPr/>
        <a:lstStyle/>
        <a:p>
          <a:endParaRPr lang="en-US"/>
        </a:p>
      </dgm:t>
    </dgm:pt>
    <dgm:pt modelId="{C03FD2D6-3877-4249-9ED8-9C0AA0ED3237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Verified</a:t>
          </a:r>
        </a:p>
      </dgm:t>
    </dgm:pt>
    <dgm:pt modelId="{F6DBFE65-C277-4A26-825D-E5866C42AC61}" type="parTrans" cxnId="{A4C6D5FA-2004-415A-9386-6F6F1A9F22AA}">
      <dgm:prSet/>
      <dgm:spPr/>
      <dgm:t>
        <a:bodyPr/>
        <a:lstStyle/>
        <a:p>
          <a:endParaRPr lang="en-US"/>
        </a:p>
      </dgm:t>
    </dgm:pt>
    <dgm:pt modelId="{0A52E45A-60CA-4F54-A1FC-BF2997ADBACA}" type="sibTrans" cxnId="{A4C6D5FA-2004-415A-9386-6F6F1A9F22AA}">
      <dgm:prSet/>
      <dgm:spPr/>
      <dgm:t>
        <a:bodyPr/>
        <a:lstStyle/>
        <a:p>
          <a:endParaRPr lang="en-US"/>
        </a:p>
      </dgm:t>
    </dgm:pt>
    <dgm:pt modelId="{D183CD12-256C-4D0E-9D5A-A0E25F327EBD}" type="pres">
      <dgm:prSet presAssocID="{F746615B-37E9-4C72-A82B-9ABD57522A4F}" presName="Name0" presStyleCnt="0">
        <dgm:presLayoutVars>
          <dgm:dir/>
          <dgm:animLvl val="lvl"/>
          <dgm:resizeHandles val="exact"/>
        </dgm:presLayoutVars>
      </dgm:prSet>
      <dgm:spPr/>
    </dgm:pt>
    <dgm:pt modelId="{24DCA73F-73C7-451C-93E2-489042D80B1A}" type="pres">
      <dgm:prSet presAssocID="{A6BDC45B-F72B-4BFD-A040-E7A59140804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37438CB-6EE4-4239-9F41-D6E5F819560B}" type="pres">
      <dgm:prSet presAssocID="{2E654E90-0DCF-408D-9FF4-596DB3570840}" presName="parTxOnlySpace" presStyleCnt="0"/>
      <dgm:spPr/>
    </dgm:pt>
    <dgm:pt modelId="{060EF39A-C967-40F9-9E91-37E7753C1220}" type="pres">
      <dgm:prSet presAssocID="{FC1B651E-E70F-4F9D-A0EF-A737F1E23318}" presName="parTxOnly" presStyleLbl="node1" presStyleIdx="1" presStyleCnt="4" custLinFactNeighborX="-48792" custLinFactNeighborY="-987">
        <dgm:presLayoutVars>
          <dgm:chMax val="0"/>
          <dgm:chPref val="0"/>
          <dgm:bulletEnabled val="1"/>
        </dgm:presLayoutVars>
      </dgm:prSet>
      <dgm:spPr/>
    </dgm:pt>
    <dgm:pt modelId="{1091A1F9-841F-4D63-9E84-8BAF7CE98C74}" type="pres">
      <dgm:prSet presAssocID="{7F8E191A-0137-4CF6-A0E7-84064557B12E}" presName="parTxOnlySpace" presStyleCnt="0"/>
      <dgm:spPr/>
    </dgm:pt>
    <dgm:pt modelId="{E3A540A7-54DD-4231-8C63-4C5EB86778DE}" type="pres">
      <dgm:prSet presAssocID="{F0F93C81-2F8D-4779-91AF-A1EF72F7405C}" presName="parTxOnly" presStyleLbl="node1" presStyleIdx="2" presStyleCnt="4" custLinFactNeighborX="-98643" custLinFactNeighborY="-126">
        <dgm:presLayoutVars>
          <dgm:chMax val="0"/>
          <dgm:chPref val="0"/>
          <dgm:bulletEnabled val="1"/>
        </dgm:presLayoutVars>
      </dgm:prSet>
      <dgm:spPr/>
    </dgm:pt>
    <dgm:pt modelId="{AB7E1617-2271-47E3-A89B-DEE25B57B94F}" type="pres">
      <dgm:prSet presAssocID="{915F1BF8-060B-4889-95E0-3834EC9F3BF7}" presName="parTxOnlySpace" presStyleCnt="0"/>
      <dgm:spPr/>
    </dgm:pt>
    <dgm:pt modelId="{12F8B200-C9C6-4264-94CE-952EFDAC1396}" type="pres">
      <dgm:prSet presAssocID="{C03FD2D6-3877-4249-9ED8-9C0AA0ED3237}" presName="parTxOnly" presStyleLbl="node1" presStyleIdx="3" presStyleCnt="4" custLinFactX="-5092" custLinFactNeighborX="-100000" custLinFactNeighborY="1777">
        <dgm:presLayoutVars>
          <dgm:chMax val="0"/>
          <dgm:chPref val="0"/>
          <dgm:bulletEnabled val="1"/>
        </dgm:presLayoutVars>
      </dgm:prSet>
      <dgm:spPr/>
    </dgm:pt>
  </dgm:ptLst>
  <dgm:cxnLst>
    <dgm:cxn modelId="{72EA8E3A-13FC-4AEA-8828-31AD3736FC9F}" type="presOf" srcId="{C03FD2D6-3877-4249-9ED8-9C0AA0ED3237}" destId="{12F8B200-C9C6-4264-94CE-952EFDAC1396}" srcOrd="0" destOrd="0" presId="urn:microsoft.com/office/officeart/2005/8/layout/chevron1"/>
    <dgm:cxn modelId="{6B494A54-C62A-4E70-9B9E-575EC5E5CFD8}" type="presOf" srcId="{FC1B651E-E70F-4F9D-A0EF-A737F1E23318}" destId="{060EF39A-C967-40F9-9E91-37E7753C1220}" srcOrd="0" destOrd="0" presId="urn:microsoft.com/office/officeart/2005/8/layout/chevron1"/>
    <dgm:cxn modelId="{4CE1A565-6436-450F-9F41-84618EB5B478}" srcId="{F746615B-37E9-4C72-A82B-9ABD57522A4F}" destId="{A6BDC45B-F72B-4BFD-A040-E7A591408046}" srcOrd="0" destOrd="0" parTransId="{DDD25B9F-C9DA-4F4D-B033-725C46861372}" sibTransId="{2E654E90-0DCF-408D-9FF4-596DB3570840}"/>
    <dgm:cxn modelId="{C2BEE877-885D-41D7-8FA3-13B5840FFDEA}" type="presOf" srcId="{F0F93C81-2F8D-4779-91AF-A1EF72F7405C}" destId="{E3A540A7-54DD-4231-8C63-4C5EB86778DE}" srcOrd="0" destOrd="0" presId="urn:microsoft.com/office/officeart/2005/8/layout/chevron1"/>
    <dgm:cxn modelId="{1B2BB98D-CB29-46AD-98B0-9DB423638A4B}" srcId="{F746615B-37E9-4C72-A82B-9ABD57522A4F}" destId="{F0F93C81-2F8D-4779-91AF-A1EF72F7405C}" srcOrd="2" destOrd="0" parTransId="{A84BE03C-70CD-4FC9-9801-EEB6006DBC58}" sibTransId="{915F1BF8-060B-4889-95E0-3834EC9F3BF7}"/>
    <dgm:cxn modelId="{AFF7DAA6-C523-4B4F-97FA-5998048781BB}" type="presOf" srcId="{F746615B-37E9-4C72-A82B-9ABD57522A4F}" destId="{D183CD12-256C-4D0E-9D5A-A0E25F327EBD}" srcOrd="0" destOrd="0" presId="urn:microsoft.com/office/officeart/2005/8/layout/chevron1"/>
    <dgm:cxn modelId="{44DE33A8-1097-4337-9AA1-3BA9EC82CA11}" type="presOf" srcId="{A6BDC45B-F72B-4BFD-A040-E7A591408046}" destId="{24DCA73F-73C7-451C-93E2-489042D80B1A}" srcOrd="0" destOrd="0" presId="urn:microsoft.com/office/officeart/2005/8/layout/chevron1"/>
    <dgm:cxn modelId="{D93409E2-71F9-409C-BCB1-3CAB6CDE1055}" srcId="{F746615B-37E9-4C72-A82B-9ABD57522A4F}" destId="{FC1B651E-E70F-4F9D-A0EF-A737F1E23318}" srcOrd="1" destOrd="0" parTransId="{01E6FC10-6621-4727-BA45-9EF2215BA49D}" sibTransId="{7F8E191A-0137-4CF6-A0E7-84064557B12E}"/>
    <dgm:cxn modelId="{A4C6D5FA-2004-415A-9386-6F6F1A9F22AA}" srcId="{F746615B-37E9-4C72-A82B-9ABD57522A4F}" destId="{C03FD2D6-3877-4249-9ED8-9C0AA0ED3237}" srcOrd="3" destOrd="0" parTransId="{F6DBFE65-C277-4A26-825D-E5866C42AC61}" sibTransId="{0A52E45A-60CA-4F54-A1FC-BF2997ADBACA}"/>
    <dgm:cxn modelId="{C95E46C4-B41A-4B43-B121-32BE1C64A060}" type="presParOf" srcId="{D183CD12-256C-4D0E-9D5A-A0E25F327EBD}" destId="{24DCA73F-73C7-451C-93E2-489042D80B1A}" srcOrd="0" destOrd="0" presId="urn:microsoft.com/office/officeart/2005/8/layout/chevron1"/>
    <dgm:cxn modelId="{50EACD1F-2A8B-45A6-8EFC-D7DFAB36CF41}" type="presParOf" srcId="{D183CD12-256C-4D0E-9D5A-A0E25F327EBD}" destId="{E37438CB-6EE4-4239-9F41-D6E5F819560B}" srcOrd="1" destOrd="0" presId="urn:microsoft.com/office/officeart/2005/8/layout/chevron1"/>
    <dgm:cxn modelId="{389CD5D5-FA55-4207-9CFC-F59509BE1413}" type="presParOf" srcId="{D183CD12-256C-4D0E-9D5A-A0E25F327EBD}" destId="{060EF39A-C967-40F9-9E91-37E7753C1220}" srcOrd="2" destOrd="0" presId="urn:microsoft.com/office/officeart/2005/8/layout/chevron1"/>
    <dgm:cxn modelId="{3E30F9E3-BD8C-4049-8C5D-CDE09CAA8FBC}" type="presParOf" srcId="{D183CD12-256C-4D0E-9D5A-A0E25F327EBD}" destId="{1091A1F9-841F-4D63-9E84-8BAF7CE98C74}" srcOrd="3" destOrd="0" presId="urn:microsoft.com/office/officeart/2005/8/layout/chevron1"/>
    <dgm:cxn modelId="{8121FD2D-30A4-4199-8A2F-72550C853BA9}" type="presParOf" srcId="{D183CD12-256C-4D0E-9D5A-A0E25F327EBD}" destId="{E3A540A7-54DD-4231-8C63-4C5EB86778DE}" srcOrd="4" destOrd="0" presId="urn:microsoft.com/office/officeart/2005/8/layout/chevron1"/>
    <dgm:cxn modelId="{04DCCDFB-023C-4A76-8F49-F9A0F4B56281}" type="presParOf" srcId="{D183CD12-256C-4D0E-9D5A-A0E25F327EBD}" destId="{AB7E1617-2271-47E3-A89B-DEE25B57B94F}" srcOrd="5" destOrd="0" presId="urn:microsoft.com/office/officeart/2005/8/layout/chevron1"/>
    <dgm:cxn modelId="{8C586EC6-672D-427D-9DCB-9C1892F602A6}" type="presParOf" srcId="{D183CD12-256C-4D0E-9D5A-A0E25F327EBD}" destId="{12F8B200-C9C6-4264-94CE-952EFDAC139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CC024C-AB35-49E4-B8D1-D6501614DB16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0A3275CE-6C87-4957-8921-4A39FA073C65}">
      <dgm:prSet phldrT="[Text]"/>
      <dgm:spPr/>
      <dgm:t>
        <a:bodyPr/>
        <a:lstStyle/>
        <a:p>
          <a:r>
            <a:rPr lang="en-US" b="1" dirty="0"/>
            <a:t>Elicitation</a:t>
          </a:r>
        </a:p>
      </dgm:t>
    </dgm:pt>
    <dgm:pt modelId="{7B5C23CB-BAC7-472F-9F37-6F425E95D2D7}" type="parTrans" cxnId="{25D69494-FE29-42C0-9262-F01A6F50ADDD}">
      <dgm:prSet/>
      <dgm:spPr/>
      <dgm:t>
        <a:bodyPr/>
        <a:lstStyle/>
        <a:p>
          <a:endParaRPr lang="en-US"/>
        </a:p>
      </dgm:t>
    </dgm:pt>
    <dgm:pt modelId="{1B9D1541-C5CF-4199-B969-2472A7EE8E95}" type="sibTrans" cxnId="{25D69494-FE29-42C0-9262-F01A6F50ADDD}">
      <dgm:prSet/>
      <dgm:spPr/>
      <dgm:t>
        <a:bodyPr/>
        <a:lstStyle/>
        <a:p>
          <a:endParaRPr lang="en-US"/>
        </a:p>
      </dgm:t>
    </dgm:pt>
    <dgm:pt modelId="{2C0A9D1B-6BC6-4E29-B4DD-7EA209BAEE43}">
      <dgm:prSet phldrT="[Text]"/>
      <dgm:spPr/>
      <dgm:t>
        <a:bodyPr/>
        <a:lstStyle/>
        <a:p>
          <a:r>
            <a:rPr lang="en-US" b="1" dirty="0"/>
            <a:t>Analysis</a:t>
          </a:r>
        </a:p>
      </dgm:t>
    </dgm:pt>
    <dgm:pt modelId="{2279460D-B6E1-469A-9860-209BFF0D0BC3}" type="parTrans" cxnId="{26A51CBF-8E51-401D-8A12-7FA81949369C}">
      <dgm:prSet/>
      <dgm:spPr/>
      <dgm:t>
        <a:bodyPr/>
        <a:lstStyle/>
        <a:p>
          <a:endParaRPr lang="en-US"/>
        </a:p>
      </dgm:t>
    </dgm:pt>
    <dgm:pt modelId="{7B510FD0-FB3E-46AE-8995-CDBC53B06A1C}" type="sibTrans" cxnId="{26A51CBF-8E51-401D-8A12-7FA81949369C}">
      <dgm:prSet/>
      <dgm:spPr/>
      <dgm:t>
        <a:bodyPr/>
        <a:lstStyle/>
        <a:p>
          <a:endParaRPr lang="en-US"/>
        </a:p>
      </dgm:t>
    </dgm:pt>
    <dgm:pt modelId="{3271CF4C-5C6A-4991-BD65-215EF597692C}">
      <dgm:prSet phldrT="[Text]"/>
      <dgm:spPr/>
      <dgm:t>
        <a:bodyPr/>
        <a:lstStyle/>
        <a:p>
          <a:r>
            <a:rPr lang="en-US" b="1" dirty="0"/>
            <a:t>Specification</a:t>
          </a:r>
        </a:p>
      </dgm:t>
    </dgm:pt>
    <dgm:pt modelId="{37BFDB9D-D6C9-45D1-9115-D0578A58AB4A}" type="parTrans" cxnId="{AF29B7F8-59F9-4942-8044-F855F6DDD8A1}">
      <dgm:prSet/>
      <dgm:spPr/>
      <dgm:t>
        <a:bodyPr/>
        <a:lstStyle/>
        <a:p>
          <a:endParaRPr lang="en-US"/>
        </a:p>
      </dgm:t>
    </dgm:pt>
    <dgm:pt modelId="{6627B510-F3BA-44D5-B609-4C6181E7FBC1}" type="sibTrans" cxnId="{AF29B7F8-59F9-4942-8044-F855F6DDD8A1}">
      <dgm:prSet/>
      <dgm:spPr/>
      <dgm:t>
        <a:bodyPr/>
        <a:lstStyle/>
        <a:p>
          <a:endParaRPr lang="en-US"/>
        </a:p>
      </dgm:t>
    </dgm:pt>
    <dgm:pt modelId="{77E832E8-0AA9-45EA-8FAA-CCD56452B78A}">
      <dgm:prSet phldrT="[Text]"/>
      <dgm:spPr/>
      <dgm:t>
        <a:bodyPr/>
        <a:lstStyle/>
        <a:p>
          <a:r>
            <a:rPr lang="en-US" b="1" dirty="0"/>
            <a:t>Validation</a:t>
          </a:r>
        </a:p>
      </dgm:t>
    </dgm:pt>
    <dgm:pt modelId="{633CB7F0-A120-4A67-AC98-70CC5BC7C381}" type="parTrans" cxnId="{247265D5-7533-4460-9C76-967D153A786F}">
      <dgm:prSet/>
      <dgm:spPr/>
      <dgm:t>
        <a:bodyPr/>
        <a:lstStyle/>
        <a:p>
          <a:endParaRPr lang="en-US"/>
        </a:p>
      </dgm:t>
    </dgm:pt>
    <dgm:pt modelId="{84518D20-65A4-4EA7-AB42-048C209F47F1}" type="sibTrans" cxnId="{247265D5-7533-4460-9C76-967D153A786F}">
      <dgm:prSet/>
      <dgm:spPr/>
      <dgm:t>
        <a:bodyPr/>
        <a:lstStyle/>
        <a:p>
          <a:endParaRPr lang="en-US"/>
        </a:p>
      </dgm:t>
    </dgm:pt>
    <dgm:pt modelId="{1E410B6A-91AF-4C50-8BC7-6A94B5C60E3B}" type="pres">
      <dgm:prSet presAssocID="{93CC024C-AB35-49E4-B8D1-D6501614DB16}" presName="Name0" presStyleCnt="0">
        <dgm:presLayoutVars>
          <dgm:dir/>
          <dgm:resizeHandles val="exact"/>
        </dgm:presLayoutVars>
      </dgm:prSet>
      <dgm:spPr/>
    </dgm:pt>
    <dgm:pt modelId="{078F8408-707C-4356-B2F4-958185FB22F3}" type="pres">
      <dgm:prSet presAssocID="{0A3275CE-6C87-4957-8921-4A39FA073C65}" presName="node" presStyleLbl="node1" presStyleIdx="0" presStyleCnt="4" custLinFactNeighborX="-572">
        <dgm:presLayoutVars>
          <dgm:bulletEnabled val="1"/>
        </dgm:presLayoutVars>
      </dgm:prSet>
      <dgm:spPr/>
    </dgm:pt>
    <dgm:pt modelId="{E58CA3F8-F6F2-4184-9BD8-2C862FE9D8F1}" type="pres">
      <dgm:prSet presAssocID="{1B9D1541-C5CF-4199-B969-2472A7EE8E95}" presName="sibTrans" presStyleLbl="sibTrans2D1" presStyleIdx="0" presStyleCnt="3"/>
      <dgm:spPr/>
    </dgm:pt>
    <dgm:pt modelId="{84AD1D01-D685-4920-B429-7DB303CAD39E}" type="pres">
      <dgm:prSet presAssocID="{1B9D1541-C5CF-4199-B969-2472A7EE8E95}" presName="connectorText" presStyleLbl="sibTrans2D1" presStyleIdx="0" presStyleCnt="3"/>
      <dgm:spPr/>
    </dgm:pt>
    <dgm:pt modelId="{4A228D02-0E77-4C3E-ACB1-D00B951FD7AE}" type="pres">
      <dgm:prSet presAssocID="{2C0A9D1B-6BC6-4E29-B4DD-7EA209BAEE43}" presName="node" presStyleLbl="node1" presStyleIdx="1" presStyleCnt="4" custLinFactNeighborX="-572">
        <dgm:presLayoutVars>
          <dgm:bulletEnabled val="1"/>
        </dgm:presLayoutVars>
      </dgm:prSet>
      <dgm:spPr/>
    </dgm:pt>
    <dgm:pt modelId="{F4414264-FA2A-4ECC-8033-5443CA978BE0}" type="pres">
      <dgm:prSet presAssocID="{7B510FD0-FB3E-46AE-8995-CDBC53B06A1C}" presName="sibTrans" presStyleLbl="sibTrans2D1" presStyleIdx="1" presStyleCnt="3"/>
      <dgm:spPr/>
    </dgm:pt>
    <dgm:pt modelId="{65E801A3-2DCF-4DBB-A4D5-628CDE162265}" type="pres">
      <dgm:prSet presAssocID="{7B510FD0-FB3E-46AE-8995-CDBC53B06A1C}" presName="connectorText" presStyleLbl="sibTrans2D1" presStyleIdx="1" presStyleCnt="3"/>
      <dgm:spPr/>
    </dgm:pt>
    <dgm:pt modelId="{58C1DD46-53F4-47A1-9A2C-3D16DC3D7DCA}" type="pres">
      <dgm:prSet presAssocID="{3271CF4C-5C6A-4991-BD65-215EF597692C}" presName="node" presStyleLbl="node1" presStyleIdx="2" presStyleCnt="4" custLinFactNeighborX="-572">
        <dgm:presLayoutVars>
          <dgm:bulletEnabled val="1"/>
        </dgm:presLayoutVars>
      </dgm:prSet>
      <dgm:spPr/>
    </dgm:pt>
    <dgm:pt modelId="{CCDD1F46-D10F-47E4-A87F-C3530B381ABA}" type="pres">
      <dgm:prSet presAssocID="{6627B510-F3BA-44D5-B609-4C6181E7FBC1}" presName="sibTrans" presStyleLbl="sibTrans2D1" presStyleIdx="2" presStyleCnt="3"/>
      <dgm:spPr/>
    </dgm:pt>
    <dgm:pt modelId="{6A955B2F-B2AA-4DE3-9D0B-AB7C4E635C64}" type="pres">
      <dgm:prSet presAssocID="{6627B510-F3BA-44D5-B609-4C6181E7FBC1}" presName="connectorText" presStyleLbl="sibTrans2D1" presStyleIdx="2" presStyleCnt="3"/>
      <dgm:spPr/>
    </dgm:pt>
    <dgm:pt modelId="{80C31E9F-319B-4351-B814-139187E44F06}" type="pres">
      <dgm:prSet presAssocID="{77E832E8-0AA9-45EA-8FAA-CCD56452B78A}" presName="node" presStyleLbl="node1" presStyleIdx="3" presStyleCnt="4">
        <dgm:presLayoutVars>
          <dgm:bulletEnabled val="1"/>
        </dgm:presLayoutVars>
      </dgm:prSet>
      <dgm:spPr/>
    </dgm:pt>
  </dgm:ptLst>
  <dgm:cxnLst>
    <dgm:cxn modelId="{D6F35F12-C1ED-4E1A-AE65-7972B1AB8112}" type="presOf" srcId="{2C0A9D1B-6BC6-4E29-B4DD-7EA209BAEE43}" destId="{4A228D02-0E77-4C3E-ACB1-D00B951FD7AE}" srcOrd="0" destOrd="0" presId="urn:microsoft.com/office/officeart/2005/8/layout/process1"/>
    <dgm:cxn modelId="{638C144B-4386-4F3B-8FA2-71F3ABD898BB}" type="presOf" srcId="{6627B510-F3BA-44D5-B609-4C6181E7FBC1}" destId="{6A955B2F-B2AA-4DE3-9D0B-AB7C4E635C64}" srcOrd="1" destOrd="0" presId="urn:microsoft.com/office/officeart/2005/8/layout/process1"/>
    <dgm:cxn modelId="{0E0D6E61-99C8-41F5-B2A4-20FBB5DCBDE8}" type="presOf" srcId="{77E832E8-0AA9-45EA-8FAA-CCD56452B78A}" destId="{80C31E9F-319B-4351-B814-139187E44F06}" srcOrd="0" destOrd="0" presId="urn:microsoft.com/office/officeart/2005/8/layout/process1"/>
    <dgm:cxn modelId="{C874588E-2F18-4068-BFD3-DB625360587D}" type="presOf" srcId="{0A3275CE-6C87-4957-8921-4A39FA073C65}" destId="{078F8408-707C-4356-B2F4-958185FB22F3}" srcOrd="0" destOrd="0" presId="urn:microsoft.com/office/officeart/2005/8/layout/process1"/>
    <dgm:cxn modelId="{1202B992-0427-47C2-BFED-A53B4BA8427E}" type="presOf" srcId="{1B9D1541-C5CF-4199-B969-2472A7EE8E95}" destId="{84AD1D01-D685-4920-B429-7DB303CAD39E}" srcOrd="1" destOrd="0" presId="urn:microsoft.com/office/officeart/2005/8/layout/process1"/>
    <dgm:cxn modelId="{25D69494-FE29-42C0-9262-F01A6F50ADDD}" srcId="{93CC024C-AB35-49E4-B8D1-D6501614DB16}" destId="{0A3275CE-6C87-4957-8921-4A39FA073C65}" srcOrd="0" destOrd="0" parTransId="{7B5C23CB-BAC7-472F-9F37-6F425E95D2D7}" sibTransId="{1B9D1541-C5CF-4199-B969-2472A7EE8E95}"/>
    <dgm:cxn modelId="{5E7F1FA7-BF2F-4319-ADAA-F5AC31D0D487}" type="presOf" srcId="{1B9D1541-C5CF-4199-B969-2472A7EE8E95}" destId="{E58CA3F8-F6F2-4184-9BD8-2C862FE9D8F1}" srcOrd="0" destOrd="0" presId="urn:microsoft.com/office/officeart/2005/8/layout/process1"/>
    <dgm:cxn modelId="{E4C899A8-B4BA-4BF2-929D-F28C9656493E}" type="presOf" srcId="{6627B510-F3BA-44D5-B609-4C6181E7FBC1}" destId="{CCDD1F46-D10F-47E4-A87F-C3530B381ABA}" srcOrd="0" destOrd="0" presId="urn:microsoft.com/office/officeart/2005/8/layout/process1"/>
    <dgm:cxn modelId="{EE59ECB1-C994-4D17-B6B4-4065F1F24EA0}" type="presOf" srcId="{7B510FD0-FB3E-46AE-8995-CDBC53B06A1C}" destId="{65E801A3-2DCF-4DBB-A4D5-628CDE162265}" srcOrd="1" destOrd="0" presId="urn:microsoft.com/office/officeart/2005/8/layout/process1"/>
    <dgm:cxn modelId="{26A51CBF-8E51-401D-8A12-7FA81949369C}" srcId="{93CC024C-AB35-49E4-B8D1-D6501614DB16}" destId="{2C0A9D1B-6BC6-4E29-B4DD-7EA209BAEE43}" srcOrd="1" destOrd="0" parTransId="{2279460D-B6E1-469A-9860-209BFF0D0BC3}" sibTransId="{7B510FD0-FB3E-46AE-8995-CDBC53B06A1C}"/>
    <dgm:cxn modelId="{71CFBCC5-261D-4AE0-B614-19DB18EE78B3}" type="presOf" srcId="{93CC024C-AB35-49E4-B8D1-D6501614DB16}" destId="{1E410B6A-91AF-4C50-8BC7-6A94B5C60E3B}" srcOrd="0" destOrd="0" presId="urn:microsoft.com/office/officeart/2005/8/layout/process1"/>
    <dgm:cxn modelId="{1D8220D0-620E-47CF-9519-C7BA30BFD438}" type="presOf" srcId="{7B510FD0-FB3E-46AE-8995-CDBC53B06A1C}" destId="{F4414264-FA2A-4ECC-8033-5443CA978BE0}" srcOrd="0" destOrd="0" presId="urn:microsoft.com/office/officeart/2005/8/layout/process1"/>
    <dgm:cxn modelId="{247265D5-7533-4460-9C76-967D153A786F}" srcId="{93CC024C-AB35-49E4-B8D1-D6501614DB16}" destId="{77E832E8-0AA9-45EA-8FAA-CCD56452B78A}" srcOrd="3" destOrd="0" parTransId="{633CB7F0-A120-4A67-AC98-70CC5BC7C381}" sibTransId="{84518D20-65A4-4EA7-AB42-048C209F47F1}"/>
    <dgm:cxn modelId="{AF29B7F8-59F9-4942-8044-F855F6DDD8A1}" srcId="{93CC024C-AB35-49E4-B8D1-D6501614DB16}" destId="{3271CF4C-5C6A-4991-BD65-215EF597692C}" srcOrd="2" destOrd="0" parTransId="{37BFDB9D-D6C9-45D1-9115-D0578A58AB4A}" sibTransId="{6627B510-F3BA-44D5-B609-4C6181E7FBC1}"/>
    <dgm:cxn modelId="{2DC2DCFD-D184-4EC9-8322-242E656E47D9}" type="presOf" srcId="{3271CF4C-5C6A-4991-BD65-215EF597692C}" destId="{58C1DD46-53F4-47A1-9A2C-3D16DC3D7DCA}" srcOrd="0" destOrd="0" presId="urn:microsoft.com/office/officeart/2005/8/layout/process1"/>
    <dgm:cxn modelId="{68725ED5-5323-40D2-8A7E-4C20CE7601FD}" type="presParOf" srcId="{1E410B6A-91AF-4C50-8BC7-6A94B5C60E3B}" destId="{078F8408-707C-4356-B2F4-958185FB22F3}" srcOrd="0" destOrd="0" presId="urn:microsoft.com/office/officeart/2005/8/layout/process1"/>
    <dgm:cxn modelId="{E0C4927B-CD41-45A9-A1C5-9D93DF904C7D}" type="presParOf" srcId="{1E410B6A-91AF-4C50-8BC7-6A94B5C60E3B}" destId="{E58CA3F8-F6F2-4184-9BD8-2C862FE9D8F1}" srcOrd="1" destOrd="0" presId="urn:microsoft.com/office/officeart/2005/8/layout/process1"/>
    <dgm:cxn modelId="{445CDD3C-1228-406A-A536-1E741F814727}" type="presParOf" srcId="{E58CA3F8-F6F2-4184-9BD8-2C862FE9D8F1}" destId="{84AD1D01-D685-4920-B429-7DB303CAD39E}" srcOrd="0" destOrd="0" presId="urn:microsoft.com/office/officeart/2005/8/layout/process1"/>
    <dgm:cxn modelId="{508E7D6A-5240-41CC-BB63-CB06FBA1B0CE}" type="presParOf" srcId="{1E410B6A-91AF-4C50-8BC7-6A94B5C60E3B}" destId="{4A228D02-0E77-4C3E-ACB1-D00B951FD7AE}" srcOrd="2" destOrd="0" presId="urn:microsoft.com/office/officeart/2005/8/layout/process1"/>
    <dgm:cxn modelId="{CF0CB0CA-2524-4259-B233-0F81D77ED92D}" type="presParOf" srcId="{1E410B6A-91AF-4C50-8BC7-6A94B5C60E3B}" destId="{F4414264-FA2A-4ECC-8033-5443CA978BE0}" srcOrd="3" destOrd="0" presId="urn:microsoft.com/office/officeart/2005/8/layout/process1"/>
    <dgm:cxn modelId="{702358C7-4084-4A21-9CA4-4400994FFD87}" type="presParOf" srcId="{F4414264-FA2A-4ECC-8033-5443CA978BE0}" destId="{65E801A3-2DCF-4DBB-A4D5-628CDE162265}" srcOrd="0" destOrd="0" presId="urn:microsoft.com/office/officeart/2005/8/layout/process1"/>
    <dgm:cxn modelId="{44E0287C-842F-475A-A5FF-9D932A313DBD}" type="presParOf" srcId="{1E410B6A-91AF-4C50-8BC7-6A94B5C60E3B}" destId="{58C1DD46-53F4-47A1-9A2C-3D16DC3D7DCA}" srcOrd="4" destOrd="0" presId="urn:microsoft.com/office/officeart/2005/8/layout/process1"/>
    <dgm:cxn modelId="{69F38A54-834B-448C-B226-661FE17D8806}" type="presParOf" srcId="{1E410B6A-91AF-4C50-8BC7-6A94B5C60E3B}" destId="{CCDD1F46-D10F-47E4-A87F-C3530B381ABA}" srcOrd="5" destOrd="0" presId="urn:microsoft.com/office/officeart/2005/8/layout/process1"/>
    <dgm:cxn modelId="{6BBA1DC2-E766-47F9-B7D1-56EC4A200C97}" type="presParOf" srcId="{CCDD1F46-D10F-47E4-A87F-C3530B381ABA}" destId="{6A955B2F-B2AA-4DE3-9D0B-AB7C4E635C64}" srcOrd="0" destOrd="0" presId="urn:microsoft.com/office/officeart/2005/8/layout/process1"/>
    <dgm:cxn modelId="{6F7A4DD5-FAE6-406D-B983-B3AB857D2D81}" type="presParOf" srcId="{1E410B6A-91AF-4C50-8BC7-6A94B5C60E3B}" destId="{80C31E9F-319B-4351-B814-139187E44F0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CA73F-73C7-451C-93E2-489042D80B1A}">
      <dsp:nvSpPr>
        <dsp:cNvPr id="0" name=""/>
        <dsp:cNvSpPr/>
      </dsp:nvSpPr>
      <dsp:spPr>
        <a:xfrm>
          <a:off x="1880" y="523855"/>
          <a:ext cx="1094419" cy="4377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Proposed</a:t>
          </a:r>
        </a:p>
      </dsp:txBody>
      <dsp:txXfrm>
        <a:off x="220764" y="523855"/>
        <a:ext cx="656652" cy="437767"/>
      </dsp:txXfrm>
    </dsp:sp>
    <dsp:sp modelId="{060EF39A-C967-40F9-9E91-37E7753C1220}">
      <dsp:nvSpPr>
        <dsp:cNvPr id="0" name=""/>
        <dsp:cNvSpPr/>
      </dsp:nvSpPr>
      <dsp:spPr>
        <a:xfrm>
          <a:off x="933459" y="519534"/>
          <a:ext cx="1094419" cy="4377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Approved</a:t>
          </a:r>
        </a:p>
      </dsp:txBody>
      <dsp:txXfrm>
        <a:off x="1152343" y="519534"/>
        <a:ext cx="656652" cy="437767"/>
      </dsp:txXfrm>
    </dsp:sp>
    <dsp:sp modelId="{E3A540A7-54DD-4231-8C63-4C5EB86778DE}">
      <dsp:nvSpPr>
        <dsp:cNvPr id="0" name=""/>
        <dsp:cNvSpPr/>
      </dsp:nvSpPr>
      <dsp:spPr>
        <a:xfrm>
          <a:off x="1863879" y="523303"/>
          <a:ext cx="1094419" cy="4377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chemeClr val="tx1"/>
              </a:solidFill>
            </a:rPr>
            <a:t>Imple-mented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2082763" y="523303"/>
        <a:ext cx="656652" cy="437767"/>
      </dsp:txXfrm>
    </dsp:sp>
    <dsp:sp modelId="{12F8B200-C9C6-4264-94CE-952EFDAC1396}">
      <dsp:nvSpPr>
        <dsp:cNvPr id="0" name=""/>
        <dsp:cNvSpPr/>
      </dsp:nvSpPr>
      <dsp:spPr>
        <a:xfrm>
          <a:off x="2791644" y="531634"/>
          <a:ext cx="1094419" cy="4377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Verified</a:t>
          </a:r>
        </a:p>
      </dsp:txBody>
      <dsp:txXfrm>
        <a:off x="3010528" y="531634"/>
        <a:ext cx="656652" cy="4377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F8408-707C-4356-B2F4-958185FB22F3}">
      <dsp:nvSpPr>
        <dsp:cNvPr id="0" name=""/>
        <dsp:cNvSpPr/>
      </dsp:nvSpPr>
      <dsp:spPr>
        <a:xfrm>
          <a:off x="0" y="2071425"/>
          <a:ext cx="1984977" cy="11909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Elicitation</a:t>
          </a:r>
        </a:p>
      </dsp:txBody>
      <dsp:txXfrm>
        <a:off x="34883" y="2106308"/>
        <a:ext cx="1915211" cy="1121220"/>
      </dsp:txXfrm>
    </dsp:sp>
    <dsp:sp modelId="{E58CA3F8-F6F2-4184-9BD8-2C862FE9D8F1}">
      <dsp:nvSpPr>
        <dsp:cNvPr id="0" name=""/>
        <dsp:cNvSpPr/>
      </dsp:nvSpPr>
      <dsp:spPr>
        <a:xfrm>
          <a:off x="2183474" y="2420781"/>
          <a:ext cx="420814" cy="4922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183474" y="2519236"/>
        <a:ext cx="294570" cy="295364"/>
      </dsp:txXfrm>
    </dsp:sp>
    <dsp:sp modelId="{4A228D02-0E77-4C3E-ACB1-D00B951FD7AE}">
      <dsp:nvSpPr>
        <dsp:cNvPr id="0" name=""/>
        <dsp:cNvSpPr/>
      </dsp:nvSpPr>
      <dsp:spPr>
        <a:xfrm>
          <a:off x="2778966" y="2071425"/>
          <a:ext cx="1984977" cy="1190986"/>
        </a:xfrm>
        <a:prstGeom prst="roundRect">
          <a:avLst>
            <a:gd name="adj" fmla="val 10000"/>
          </a:avLst>
        </a:prstGeom>
        <a:solidFill>
          <a:schemeClr val="accent5">
            <a:hueOff val="-279955"/>
            <a:satOff val="15216"/>
            <a:lumOff val="-28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Analysis</a:t>
          </a:r>
        </a:p>
      </dsp:txBody>
      <dsp:txXfrm>
        <a:off x="2813849" y="2106308"/>
        <a:ext cx="1915211" cy="1121220"/>
      </dsp:txXfrm>
    </dsp:sp>
    <dsp:sp modelId="{F4414264-FA2A-4ECC-8033-5443CA978BE0}">
      <dsp:nvSpPr>
        <dsp:cNvPr id="0" name=""/>
        <dsp:cNvSpPr/>
      </dsp:nvSpPr>
      <dsp:spPr>
        <a:xfrm>
          <a:off x="4962441" y="2420781"/>
          <a:ext cx="420815" cy="4922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19932"/>
            <a:satOff val="22824"/>
            <a:lumOff val="-421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962441" y="2519236"/>
        <a:ext cx="294571" cy="295364"/>
      </dsp:txXfrm>
    </dsp:sp>
    <dsp:sp modelId="{58C1DD46-53F4-47A1-9A2C-3D16DC3D7DCA}">
      <dsp:nvSpPr>
        <dsp:cNvPr id="0" name=""/>
        <dsp:cNvSpPr/>
      </dsp:nvSpPr>
      <dsp:spPr>
        <a:xfrm>
          <a:off x="5557934" y="2071425"/>
          <a:ext cx="1984977" cy="1190986"/>
        </a:xfrm>
        <a:prstGeom prst="roundRect">
          <a:avLst>
            <a:gd name="adj" fmla="val 10000"/>
          </a:avLst>
        </a:prstGeom>
        <a:solidFill>
          <a:schemeClr val="accent5">
            <a:hueOff val="-559910"/>
            <a:satOff val="30431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Specification</a:t>
          </a:r>
        </a:p>
      </dsp:txBody>
      <dsp:txXfrm>
        <a:off x="5592817" y="2106308"/>
        <a:ext cx="1915211" cy="1121220"/>
      </dsp:txXfrm>
    </dsp:sp>
    <dsp:sp modelId="{CCDD1F46-D10F-47E4-A87F-C3530B381ABA}">
      <dsp:nvSpPr>
        <dsp:cNvPr id="0" name=""/>
        <dsp:cNvSpPr/>
      </dsp:nvSpPr>
      <dsp:spPr>
        <a:xfrm>
          <a:off x="7742545" y="2420781"/>
          <a:ext cx="423222" cy="4922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839865"/>
            <a:satOff val="45647"/>
            <a:lumOff val="-843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742545" y="2519236"/>
        <a:ext cx="296255" cy="295364"/>
      </dsp:txXfrm>
    </dsp:sp>
    <dsp:sp modelId="{80C31E9F-319B-4351-B814-139187E44F06}">
      <dsp:nvSpPr>
        <dsp:cNvPr id="0" name=""/>
        <dsp:cNvSpPr/>
      </dsp:nvSpPr>
      <dsp:spPr>
        <a:xfrm>
          <a:off x="8341444" y="2071425"/>
          <a:ext cx="1984977" cy="1190986"/>
        </a:xfrm>
        <a:prstGeom prst="roundRect">
          <a:avLst>
            <a:gd name="adj" fmla="val 10000"/>
          </a:avLst>
        </a:prstGeom>
        <a:solidFill>
          <a:schemeClr val="accent5">
            <a:hueOff val="-839865"/>
            <a:satOff val="45647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Validation</a:t>
          </a:r>
        </a:p>
      </dsp:txBody>
      <dsp:txXfrm>
        <a:off x="8376327" y="2106308"/>
        <a:ext cx="1915211" cy="1121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02CDF-8358-214F-899B-ACED700ACE47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5A623-34A5-AD4D-A20C-B1C51EA4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3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(2/2/17 15:06) -----</a:t>
            </a:r>
          </a:p>
          <a:p>
            <a:r>
              <a:rPr lang="en-US"/>
              <a:t>this slide needs ot have some of the sociotechnical elements from the previous slide.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A623-34A5-AD4D-A20C-B1C51EA49B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7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8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0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7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8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3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3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CS 4320 / 7320
</a:t>
            </a:r>
            <a:r>
              <a:rPr lang="en-US" spc="-1">
                <a:uFill>
                  <a:solidFill>
                    <a:srgbClr val="FFFFFF"/>
                  </a:solidFill>
                </a:uFill>
                <a:latin typeface="Arial"/>
              </a:rPr>
              <a:t>Software Engineering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 Requirements</a:t>
            </a:r>
          </a:p>
        </p:txBody>
      </p:sp>
    </p:spTree>
    <p:extLst>
      <p:ext uri="{BB962C8B-B14F-4D97-AF65-F5344CB8AC3E}">
        <p14:creationId xmlns:p14="http://schemas.microsoft.com/office/powerpoint/2010/main" val="134782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User Requirements</a:t>
            </a:r>
            <a:br>
              <a:rPr lang="en-US" dirty="0"/>
            </a:br>
            <a:r>
              <a:rPr lang="en-US" dirty="0"/>
              <a:t>      to 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730"/>
            <a:ext cx="10753725" cy="3974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User Requirement for a Web Browser: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The user shall be able to edit bookmarks.</a:t>
            </a:r>
          </a:p>
          <a:p>
            <a:pPr marL="0" indent="0">
              <a:buNone/>
            </a:pPr>
            <a:r>
              <a:rPr lang="en-US" sz="2800" b="1" dirty="0"/>
              <a:t>Functional Requirements for a Web Browser: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The system shall display bookmarks as a collapsible and expandable hierarchical tree.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The user shall be able to </a:t>
            </a:r>
            <a:r>
              <a:rPr lang="en-US" sz="2800" dirty="0" err="1"/>
              <a:t>resequence</a:t>
            </a:r>
            <a:r>
              <a:rPr lang="en-US" sz="2800" dirty="0"/>
              <a:t>  bookmarks.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The system shall display bookmark properties.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The user shall be able to modify a bookmark’s name, URL, and description. [</a:t>
            </a:r>
            <a:r>
              <a:rPr lang="en-US" sz="2800" dirty="0" err="1"/>
              <a:t>Wiegers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9167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817" y="233362"/>
            <a:ext cx="8322129" cy="5584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3816" y="5769429"/>
            <a:ext cx="8293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Figure 1-1. Relationships among several types of requirements information. </a:t>
            </a:r>
            <a:br>
              <a:rPr lang="en-US" sz="1600" i="1" dirty="0"/>
            </a:br>
            <a:r>
              <a:rPr lang="en-US" sz="1600" i="1" dirty="0"/>
              <a:t>Solid arrows mean “are stored in”; dotted arrows mean “are the origin of” or “influence.” </a:t>
            </a:r>
            <a:br>
              <a:rPr lang="en-US" sz="1600" i="1" dirty="0"/>
            </a:br>
            <a:r>
              <a:rPr lang="en-US" sz="1600" dirty="0"/>
              <a:t>Source: K. E. </a:t>
            </a:r>
            <a:r>
              <a:rPr lang="en-US" sz="1600" dirty="0" err="1"/>
              <a:t>Wiegers</a:t>
            </a:r>
            <a:r>
              <a:rPr lang="en-US" sz="1600" dirty="0"/>
              <a:t> and J. Beatty, Software Requirements, 3rd ed., </a:t>
            </a:r>
            <a:br>
              <a:rPr lang="en-US" sz="1600" dirty="0"/>
            </a:br>
            <a:r>
              <a:rPr lang="en-US" sz="1600" dirty="0"/>
              <a:t>Redmond, Washington: Microsoft Press, 2013.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12686" y="7473860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590" y="2669824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Represented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with Use Cases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1929412" y="2996215"/>
            <a:ext cx="915388" cy="3844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75685" y="2311177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Non-functional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Requirements</a:t>
            </a:r>
          </a:p>
        </p:txBody>
      </p:sp>
      <p:cxnSp>
        <p:nvCxnSpPr>
          <p:cNvPr id="13" name="Straight Arrow Connector 12"/>
          <p:cNvCxnSpPr>
            <a:cxnSpLocks/>
            <a:stCxn id="11" idx="1"/>
          </p:cNvCxnSpPr>
          <p:nvPr/>
        </p:nvCxnSpPr>
        <p:spPr>
          <a:xfrm flipH="1" flipV="1">
            <a:off x="7961086" y="820057"/>
            <a:ext cx="2514599" cy="18142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1" idx="1"/>
          </p:cNvCxnSpPr>
          <p:nvPr/>
        </p:nvCxnSpPr>
        <p:spPr>
          <a:xfrm flipH="1" flipV="1">
            <a:off x="9430657" y="2445657"/>
            <a:ext cx="1045028" cy="188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1"/>
          </p:cNvCxnSpPr>
          <p:nvPr/>
        </p:nvCxnSpPr>
        <p:spPr>
          <a:xfrm flipH="1">
            <a:off x="8396514" y="2634343"/>
            <a:ext cx="2079171" cy="1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1"/>
          </p:cNvCxnSpPr>
          <p:nvPr/>
        </p:nvCxnSpPr>
        <p:spPr>
          <a:xfrm flipH="1">
            <a:off x="9873343" y="2634343"/>
            <a:ext cx="602342" cy="169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396514" y="2644095"/>
            <a:ext cx="2079171" cy="11538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9873343" y="2644095"/>
            <a:ext cx="602342" cy="16981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24942" y="4631971"/>
            <a:ext cx="104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Influence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14913" y="3647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Are the origin of</a:t>
            </a:r>
          </a:p>
        </p:txBody>
      </p:sp>
    </p:spTree>
    <p:extLst>
      <p:ext uri="{BB962C8B-B14F-4D97-AF65-F5344CB8AC3E}">
        <p14:creationId xmlns:p14="http://schemas.microsoft.com/office/powerpoint/2010/main" val="869087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Excellent requirement specs 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48" y="2011680"/>
            <a:ext cx="10753725" cy="376618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Complete – nothing missing (hard to tell!)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Consistent – does not conflict with other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Correct – accurately states a user or external need </a:t>
            </a:r>
            <a:br>
              <a:rPr lang="en-US" sz="2800" dirty="0"/>
            </a:br>
            <a:r>
              <a:rPr lang="en-US" sz="2800" dirty="0"/>
              <a:t>(customer is the judge)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Feasible – can be implemented within known constraints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Modifiable – can be changed, with history, when necessary </a:t>
            </a:r>
            <a:br>
              <a:rPr lang="en-US" sz="2800" dirty="0"/>
            </a:br>
            <a:r>
              <a:rPr lang="en-US" sz="2800" dirty="0"/>
              <a:t>(unique identifiers, changelog or source control history)</a:t>
            </a:r>
          </a:p>
          <a:p>
            <a:pPr marL="0" indent="0">
              <a:buNone/>
            </a:pPr>
            <a:r>
              <a:rPr lang="en-US" sz="1400" dirty="0"/>
              <a:t>Source: Video 24 - Characteristics of Excellent Requirements by </a:t>
            </a:r>
            <a:r>
              <a:rPr lang="en-US" sz="1400" dirty="0" err="1"/>
              <a:t>Enfocus</a:t>
            </a:r>
            <a:r>
              <a:rPr lang="en-US" sz="1400" dirty="0"/>
              <a:t> Solutions, https://www.youtube.com/watch?v=6RSkUhZkPJM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738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Excellent requirement specs 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800" dirty="0"/>
              <a:t>Prioritized – ranked as to importance of inclusion in product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800" dirty="0"/>
              <a:t>Necessary – documents what users really need </a:t>
            </a:r>
            <a:br>
              <a:rPr lang="en-US" sz="2800" dirty="0"/>
            </a:br>
            <a:r>
              <a:rPr lang="en-US" sz="2800" dirty="0"/>
              <a:t>(need ≠ want)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800" dirty="0"/>
              <a:t>Traceable – can be linked to system or user requirements, </a:t>
            </a:r>
            <a:br>
              <a:rPr lang="en-US" sz="2800" dirty="0"/>
            </a:br>
            <a:r>
              <a:rPr lang="en-US" sz="2800" dirty="0"/>
              <a:t>designs, code, and tests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800" dirty="0"/>
              <a:t>Unambiguous – one possible meaning to all readers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800" dirty="0"/>
              <a:t>Verifiable –testing, inspection, analysis, or demonstration can determine correct implementation.</a:t>
            </a:r>
          </a:p>
          <a:p>
            <a:pPr marL="0" indent="0">
              <a:buNone/>
            </a:pPr>
            <a:r>
              <a:rPr lang="en-US" sz="1500" dirty="0"/>
              <a:t>Source: </a:t>
            </a:r>
            <a:r>
              <a:rPr lang="en-US" sz="1600" dirty="0"/>
              <a:t>Video 24 - Characteristics of Excellent Requirements by </a:t>
            </a:r>
            <a:r>
              <a:rPr lang="en-US" sz="1600" dirty="0" err="1"/>
              <a:t>Enfocus</a:t>
            </a:r>
            <a:r>
              <a:rPr lang="en-US" sz="1600" dirty="0"/>
              <a:t> Solutions, </a:t>
            </a:r>
            <a:r>
              <a:rPr lang="en-US" sz="1500" dirty="0"/>
              <a:t>https://www.youtube.com/watch?v=6RSkUhZkPJM</a:t>
            </a:r>
          </a:p>
        </p:txBody>
      </p:sp>
    </p:spTree>
    <p:extLst>
      <p:ext uri="{BB962C8B-B14F-4D97-AF65-F5344CB8AC3E}">
        <p14:creationId xmlns:p14="http://schemas.microsoft.com/office/powerpoint/2010/main" val="2868249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Verifiable Requirements are 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3200" dirty="0"/>
              <a:t>(usually) </a:t>
            </a:r>
            <a:r>
              <a:rPr lang="en-US" dirty="0"/>
              <a:t>Quantifiable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88029"/>
            <a:ext cx="10753725" cy="35898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b="1" dirty="0"/>
              <a:t>Some Requirements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software shall be reliable.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call center will have better throughput.</a:t>
            </a:r>
          </a:p>
          <a:p>
            <a:pPr marL="0" indent="0">
              <a:spcBef>
                <a:spcPts val="2400"/>
              </a:spcBef>
              <a:spcAft>
                <a:spcPts val="2400"/>
              </a:spcAft>
              <a:buNone/>
            </a:pPr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What does that mean? How do I know if I’ve achieved that? </a:t>
            </a:r>
          </a:p>
          <a:p>
            <a:pPr marL="0" indent="0">
              <a:buNone/>
            </a:pPr>
            <a:r>
              <a:rPr lang="en-US" sz="3000" b="1" dirty="0">
                <a:solidFill>
                  <a:schemeClr val="tx1"/>
                </a:solidFill>
              </a:rPr>
              <a:t>Verifiable Requirements…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software system shall have a probability of generating a fatal error during any hour of operation of less than 1*10</a:t>
            </a:r>
            <a:r>
              <a:rPr lang="en-US" baseline="30000" dirty="0"/>
              <a:t>-8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call center software must increase the center’s throughput by 20%. </a:t>
            </a:r>
          </a:p>
          <a:p>
            <a:pPr marL="0" indent="0" algn="r">
              <a:buNone/>
            </a:pPr>
            <a:r>
              <a:rPr lang="en-US" sz="1800" dirty="0"/>
              <a:t>[SWEBOK 1.5]</a:t>
            </a:r>
          </a:p>
        </p:txBody>
      </p:sp>
    </p:spTree>
    <p:extLst>
      <p:ext uri="{BB962C8B-B14F-4D97-AF65-F5344CB8AC3E}">
        <p14:creationId xmlns:p14="http://schemas.microsoft.com/office/powerpoint/2010/main" val="662560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practical properties…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>
            <a:normAutofit lnSpcReduction="10000"/>
          </a:bodyPr>
          <a:lstStyle/>
          <a:p>
            <a:pPr marL="827532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Priority rating </a:t>
            </a:r>
          </a:p>
          <a:p>
            <a:pPr marL="457200" lvl="2" indent="0">
              <a:buNone/>
            </a:pPr>
            <a:r>
              <a:rPr lang="en-US" sz="3200" dirty="0"/>
              <a:t>         to enable trade-offs when faced with finite resources</a:t>
            </a:r>
            <a:br>
              <a:rPr lang="en-US" sz="3200" dirty="0"/>
            </a:br>
            <a:endParaRPr lang="en-US" sz="3200" dirty="0"/>
          </a:p>
          <a:p>
            <a:pPr marL="827532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Status value </a:t>
            </a:r>
          </a:p>
          <a:p>
            <a:pPr marL="457200" lvl="2" indent="0">
              <a:buNone/>
            </a:pPr>
            <a:r>
              <a:rPr lang="en-US" sz="3200" dirty="0"/>
              <a:t>         to enable project progress tracking</a:t>
            </a:r>
            <a:br>
              <a:rPr lang="en-US" sz="3200" dirty="0"/>
            </a:br>
            <a:endParaRPr lang="en-US" sz="3200" dirty="0"/>
          </a:p>
          <a:p>
            <a:pPr marL="827532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Unique identifier </a:t>
            </a:r>
          </a:p>
          <a:p>
            <a:pPr marL="457200" lvl="2" indent="0">
              <a:buNone/>
            </a:pPr>
            <a:r>
              <a:rPr lang="en-US" sz="3200" dirty="0"/>
              <a:t>         to enable tracking and configuration management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70804789"/>
              </p:ext>
            </p:extLst>
          </p:nvPr>
        </p:nvGraphicFramePr>
        <p:xfrm>
          <a:off x="4026961" y="2804674"/>
          <a:ext cx="4053114" cy="1485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tar: 5 Points 4"/>
          <p:cNvSpPr/>
          <p:nvPr/>
        </p:nvSpPr>
        <p:spPr>
          <a:xfrm>
            <a:off x="4553859" y="1889216"/>
            <a:ext cx="500742" cy="53702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/>
          <p:cNvSpPr/>
          <p:nvPr/>
        </p:nvSpPr>
        <p:spPr>
          <a:xfrm>
            <a:off x="5123545" y="1889215"/>
            <a:ext cx="500742" cy="53702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/>
          <p:cNvSpPr/>
          <p:nvPr/>
        </p:nvSpPr>
        <p:spPr>
          <a:xfrm>
            <a:off x="5722259" y="1889215"/>
            <a:ext cx="500742" cy="53702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07861" y="4452948"/>
            <a:ext cx="1168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1.2a </a:t>
            </a:r>
          </a:p>
        </p:txBody>
      </p:sp>
    </p:spTree>
    <p:extLst>
      <p:ext uri="{BB962C8B-B14F-4D97-AF65-F5344CB8AC3E}">
        <p14:creationId xmlns:p14="http://schemas.microsoft.com/office/powerpoint/2010/main" val="4145787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1" y="508325"/>
            <a:ext cx="10772775" cy="1658198"/>
          </a:xfrm>
        </p:spPr>
        <p:txBody>
          <a:bodyPr/>
          <a:lstStyle/>
          <a:p>
            <a:r>
              <a:rPr lang="en-US" dirty="0"/>
              <a:t>Requirements Process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47347" y="162657"/>
            <a:ext cx="10330962" cy="5333837"/>
            <a:chOff x="725366" y="813288"/>
            <a:chExt cx="10330962" cy="5333837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1926485387"/>
                </p:ext>
              </p:extLst>
            </p:nvPr>
          </p:nvGraphicFramePr>
          <p:xfrm>
            <a:off x="725366" y="813288"/>
            <a:ext cx="10330962" cy="533383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Arc 5"/>
            <p:cNvSpPr/>
            <p:nvPr/>
          </p:nvSpPr>
          <p:spPr>
            <a:xfrm>
              <a:off x="1481504" y="3578469"/>
              <a:ext cx="2936631" cy="1103435"/>
            </a:xfrm>
            <a:prstGeom prst="arc">
              <a:avLst>
                <a:gd name="adj1" fmla="val 96653"/>
                <a:gd name="adj2" fmla="val 10851459"/>
              </a:avLst>
            </a:prstGeom>
            <a:ln w="5715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Clarify</a:t>
              </a:r>
            </a:p>
          </p:txBody>
        </p:sp>
        <p:sp>
          <p:nvSpPr>
            <p:cNvPr id="7" name="Arc 6"/>
            <p:cNvSpPr/>
            <p:nvPr/>
          </p:nvSpPr>
          <p:spPr>
            <a:xfrm>
              <a:off x="4486277" y="3605106"/>
              <a:ext cx="2936631" cy="1103435"/>
            </a:xfrm>
            <a:prstGeom prst="arc">
              <a:avLst>
                <a:gd name="adj1" fmla="val 96653"/>
                <a:gd name="adj2" fmla="val 10851459"/>
              </a:avLst>
            </a:prstGeom>
            <a:ln w="5715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Close Gaps</a:t>
              </a:r>
            </a:p>
          </p:txBody>
        </p:sp>
        <p:sp>
          <p:nvSpPr>
            <p:cNvPr id="8" name="Arc 7"/>
            <p:cNvSpPr/>
            <p:nvPr/>
          </p:nvSpPr>
          <p:spPr>
            <a:xfrm>
              <a:off x="7715984" y="3605106"/>
              <a:ext cx="2936631" cy="1103435"/>
            </a:xfrm>
            <a:prstGeom prst="arc">
              <a:avLst>
                <a:gd name="adj1" fmla="val 96653"/>
                <a:gd name="adj2" fmla="val 10851459"/>
              </a:avLst>
            </a:prstGeom>
            <a:ln w="5715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Rewrite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486278" y="2901461"/>
              <a:ext cx="6130434" cy="2663760"/>
            </a:xfrm>
            <a:prstGeom prst="arc">
              <a:avLst>
                <a:gd name="adj1" fmla="val 2383"/>
                <a:gd name="adj2" fmla="val 10743225"/>
              </a:avLst>
            </a:prstGeom>
            <a:ln w="5715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Re-evaluate</a:t>
              </a:r>
            </a:p>
          </p:txBody>
        </p:sp>
        <p:sp>
          <p:nvSpPr>
            <p:cNvPr id="10" name="Arc 9"/>
            <p:cNvSpPr/>
            <p:nvPr/>
          </p:nvSpPr>
          <p:spPr>
            <a:xfrm>
              <a:off x="1481504" y="2294791"/>
              <a:ext cx="9171111" cy="3852333"/>
            </a:xfrm>
            <a:prstGeom prst="arc">
              <a:avLst>
                <a:gd name="adj1" fmla="val 2383"/>
                <a:gd name="adj2" fmla="val 10743225"/>
              </a:avLst>
            </a:prstGeom>
            <a:ln w="5715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Confirm and 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6785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Elicitation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Goals (Business Requirements)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Domain Knowledge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Stakeholders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Business 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Operational Environment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Organizational Environment</a:t>
            </a:r>
          </a:p>
        </p:txBody>
      </p:sp>
    </p:spTree>
    <p:extLst>
      <p:ext uri="{BB962C8B-B14F-4D97-AF65-F5344CB8AC3E}">
        <p14:creationId xmlns:p14="http://schemas.microsoft.com/office/powerpoint/2010/main" val="4232865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Elicitation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Interviews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Scenarios (use cases)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Prototypes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Facilitated meetings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Observation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User Stories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Analyzing competitor products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Analyzing existing system being replaced</a:t>
            </a:r>
          </a:p>
        </p:txBody>
      </p:sp>
    </p:spTree>
    <p:extLst>
      <p:ext uri="{BB962C8B-B14F-4D97-AF65-F5344CB8AC3E}">
        <p14:creationId xmlns:p14="http://schemas.microsoft.com/office/powerpoint/2010/main" val="2047360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 –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Detect and resolve conflicts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Discover the bounds of the software and how it must interact with its organizational and operational environment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Elaborate system requirements to derive software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118704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/>
              <a:t>What is the SDLC? </a:t>
            </a:r>
            <a:br>
              <a:rPr lang="en-US" dirty="0"/>
            </a:br>
            <a:r>
              <a:rPr lang="en-US" dirty="0"/>
              <a:t>Where does Requirements Analysis fit?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000261" y="2359905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5514862" y="23308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8029462" y="23308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75722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50576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25430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Release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3578062" y="50740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Maintenance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6200662" y="50740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cxnSp>
        <p:nvCxnSpPr>
          <p:cNvPr id="13" name="Connector: Elbow 12"/>
          <p:cNvCxnSpPr>
            <a:stCxn id="5" idx="1"/>
            <a:endCxn id="6" idx="3"/>
          </p:cNvCxnSpPr>
          <p:nvPr/>
        </p:nvCxnSpPr>
        <p:spPr>
          <a:xfrm>
            <a:off x="7115062" y="2673780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4" name="Connector: Elbow 13"/>
          <p:cNvCxnSpPr>
            <a:stCxn id="6" idx="1"/>
            <a:endCxn id="7" idx="1"/>
          </p:cNvCxnSpPr>
          <p:nvPr/>
        </p:nvCxnSpPr>
        <p:spPr>
          <a:xfrm flipH="1">
            <a:off x="9172462" y="2673780"/>
            <a:ext cx="457200" cy="1371599"/>
          </a:xfrm>
          <a:prstGeom prst="bentConnector3">
            <a:avLst>
              <a:gd name="adj1" fmla="val -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5" name="Connector: Elbow 14"/>
          <p:cNvCxnSpPr>
            <a:stCxn id="8" idx="3"/>
            <a:endCxn id="9" idx="1"/>
          </p:cNvCxnSpPr>
          <p:nvPr/>
        </p:nvCxnSpPr>
        <p:spPr>
          <a:xfrm rot="10800000">
            <a:off x="4143262" y="4045379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6" name="Connector: Elbow 15"/>
          <p:cNvCxnSpPr>
            <a:stCxn id="7" idx="3"/>
            <a:endCxn id="8" idx="1"/>
          </p:cNvCxnSpPr>
          <p:nvPr/>
        </p:nvCxnSpPr>
        <p:spPr>
          <a:xfrm rot="10800000">
            <a:off x="6657862" y="4045379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7" name="Connector: Elbow 16"/>
          <p:cNvCxnSpPr>
            <a:stCxn id="9" idx="3"/>
            <a:endCxn id="10" idx="3"/>
          </p:cNvCxnSpPr>
          <p:nvPr/>
        </p:nvCxnSpPr>
        <p:spPr>
          <a:xfrm rot="10800000" flipH="1" flipV="1">
            <a:off x="2543062" y="4045378"/>
            <a:ext cx="1035000" cy="1371601"/>
          </a:xfrm>
          <a:prstGeom prst="bentConnector3">
            <a:avLst>
              <a:gd name="adj1" fmla="val -22087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8" name="Connector: Elbow 17"/>
          <p:cNvCxnSpPr>
            <a:endCxn id="11" idx="3"/>
          </p:cNvCxnSpPr>
          <p:nvPr/>
        </p:nvCxnSpPr>
        <p:spPr>
          <a:xfrm>
            <a:off x="5178262" y="5416799"/>
            <a:ext cx="1022400" cy="0"/>
          </a:xfrm>
          <a:prstGeom prst="bentConnector3">
            <a:avLst/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19" name="Connector: Curved 18"/>
          <p:cNvCxnSpPr>
            <a:stCxn id="8" idx="0"/>
            <a:endCxn id="7" idx="0"/>
          </p:cNvCxnSpPr>
          <p:nvPr/>
        </p:nvCxnSpPr>
        <p:spPr>
          <a:xfrm rot="5400000" flipH="1" flipV="1">
            <a:off x="7115062" y="2445179"/>
            <a:ext cx="12700" cy="2514600"/>
          </a:xfrm>
          <a:prstGeom prst="curvedConnector3">
            <a:avLst>
              <a:gd name="adj1" fmla="val 2942850"/>
            </a:avLst>
          </a:prstGeom>
          <a:noFill/>
          <a:ln w="36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0" name="Connector: Elbow 19"/>
          <p:cNvCxnSpPr>
            <a:cxnSpLocks/>
            <a:endCxn id="5" idx="3"/>
          </p:cNvCxnSpPr>
          <p:nvPr/>
        </p:nvCxnSpPr>
        <p:spPr>
          <a:xfrm>
            <a:off x="4577899" y="2673602"/>
            <a:ext cx="936963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1" name="Connector: Elbow 20"/>
          <p:cNvCxnSpPr>
            <a:cxnSpLocks/>
            <a:endCxn id="6" idx="3"/>
          </p:cNvCxnSpPr>
          <p:nvPr/>
        </p:nvCxnSpPr>
        <p:spPr>
          <a:xfrm>
            <a:off x="7115060" y="2673602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2" name="Connector: Elbow 21"/>
          <p:cNvCxnSpPr/>
          <p:nvPr/>
        </p:nvCxnSpPr>
        <p:spPr>
          <a:xfrm flipH="1">
            <a:off x="9172460" y="2673602"/>
            <a:ext cx="457200" cy="1371599"/>
          </a:xfrm>
          <a:prstGeom prst="bentConnector3">
            <a:avLst>
              <a:gd name="adj1" fmla="val -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3" name="Connector: Elbow 22"/>
          <p:cNvCxnSpPr>
            <a:cxnSpLocks/>
            <a:stCxn id="8" idx="3"/>
          </p:cNvCxnSpPr>
          <p:nvPr/>
        </p:nvCxnSpPr>
        <p:spPr>
          <a:xfrm rot="10800000">
            <a:off x="4143260" y="4045201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4" name="Connector: Elbow 23"/>
          <p:cNvCxnSpPr>
            <a:cxnSpLocks/>
            <a:stCxn id="7" idx="3"/>
          </p:cNvCxnSpPr>
          <p:nvPr/>
        </p:nvCxnSpPr>
        <p:spPr>
          <a:xfrm rot="10800000">
            <a:off x="6657860" y="4045201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5" name="Connector: Elbow 24"/>
          <p:cNvCxnSpPr/>
          <p:nvPr/>
        </p:nvCxnSpPr>
        <p:spPr>
          <a:xfrm rot="10800000" flipH="1" flipV="1">
            <a:off x="2543060" y="4045200"/>
            <a:ext cx="1035000" cy="1371601"/>
          </a:xfrm>
          <a:prstGeom prst="bentConnector3">
            <a:avLst>
              <a:gd name="adj1" fmla="val -22087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sp>
        <p:nvSpPr>
          <p:cNvPr id="34" name="Freeform: Shape 33"/>
          <p:cNvSpPr/>
          <p:nvPr/>
        </p:nvSpPr>
        <p:spPr>
          <a:xfrm>
            <a:off x="3000261" y="235355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35" name="Freeform: Shape 34"/>
          <p:cNvSpPr/>
          <p:nvPr/>
        </p:nvSpPr>
        <p:spPr>
          <a:xfrm>
            <a:off x="551486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36" name="Freeform: Shape 35"/>
          <p:cNvSpPr/>
          <p:nvPr/>
        </p:nvSpPr>
        <p:spPr>
          <a:xfrm>
            <a:off x="802946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41" name="Freeform: Shape 40"/>
          <p:cNvSpPr/>
          <p:nvPr/>
        </p:nvSpPr>
        <p:spPr>
          <a:xfrm>
            <a:off x="757861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42" name="Freeform: Shape 41"/>
          <p:cNvSpPr/>
          <p:nvPr/>
        </p:nvSpPr>
        <p:spPr>
          <a:xfrm>
            <a:off x="506401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43" name="Freeform: Shape 42"/>
          <p:cNvSpPr/>
          <p:nvPr/>
        </p:nvSpPr>
        <p:spPr>
          <a:xfrm>
            <a:off x="3006611" y="235355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44" name="Freeform: Shape 43"/>
          <p:cNvSpPr/>
          <p:nvPr/>
        </p:nvSpPr>
        <p:spPr>
          <a:xfrm>
            <a:off x="552121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45" name="Freeform: Shape 44"/>
          <p:cNvSpPr/>
          <p:nvPr/>
        </p:nvSpPr>
        <p:spPr>
          <a:xfrm>
            <a:off x="803581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48" name="Freeform: Shape 47"/>
          <p:cNvSpPr/>
          <p:nvPr/>
        </p:nvSpPr>
        <p:spPr>
          <a:xfrm>
            <a:off x="254306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Release</a:t>
            </a:r>
          </a:p>
        </p:txBody>
      </p:sp>
      <p:sp>
        <p:nvSpPr>
          <p:cNvPr id="49" name="Freeform: Shape 48"/>
          <p:cNvSpPr/>
          <p:nvPr/>
        </p:nvSpPr>
        <p:spPr>
          <a:xfrm>
            <a:off x="757861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50" name="Freeform: Shape 49"/>
          <p:cNvSpPr/>
          <p:nvPr/>
        </p:nvSpPr>
        <p:spPr>
          <a:xfrm>
            <a:off x="506401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51" name="Freeform: Shape 50"/>
          <p:cNvSpPr/>
          <p:nvPr/>
        </p:nvSpPr>
        <p:spPr>
          <a:xfrm>
            <a:off x="3006611" y="234720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52" name="Freeform: Shape 51"/>
          <p:cNvSpPr/>
          <p:nvPr/>
        </p:nvSpPr>
        <p:spPr>
          <a:xfrm>
            <a:off x="5521212" y="231817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53" name="Freeform: Shape 52"/>
          <p:cNvSpPr/>
          <p:nvPr/>
        </p:nvSpPr>
        <p:spPr>
          <a:xfrm>
            <a:off x="8035812" y="231817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03196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4" grpId="0" animBg="1"/>
      <p:bldP spid="35" grpId="0" animBg="1"/>
      <p:bldP spid="3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 –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" lvl="1" indent="0">
              <a:buNone/>
            </a:pPr>
            <a:r>
              <a:rPr lang="en-US" sz="3600" b="1" dirty="0"/>
              <a:t>Classify requirements </a:t>
            </a:r>
          </a:p>
          <a:p>
            <a:pPr marL="4572" lvl="1" indent="0">
              <a:buNone/>
            </a:pPr>
            <a:r>
              <a:rPr lang="en-US" sz="3600" b="1" dirty="0"/>
              <a:t>     to help think about them in an organized 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	Functional vs non-functional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	Derived from stakeholder or emergent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	Product or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	Priority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	Scope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	Volatility/stability</a:t>
            </a:r>
          </a:p>
        </p:txBody>
      </p:sp>
    </p:spTree>
    <p:extLst>
      <p:ext uri="{BB962C8B-B14F-4D97-AF65-F5344CB8AC3E}">
        <p14:creationId xmlns:p14="http://schemas.microsoft.com/office/powerpoint/2010/main" val="1657421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 –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" lvl="1" indent="0">
              <a:buNone/>
            </a:pPr>
            <a:r>
              <a:rPr lang="en-US" sz="3600" b="1" dirty="0"/>
              <a:t>Organize requirements </a:t>
            </a:r>
          </a:p>
          <a:p>
            <a:pPr marL="4572" lvl="1" indent="0">
              <a:buNone/>
            </a:pPr>
            <a:r>
              <a:rPr lang="en-US" sz="3600" b="1" dirty="0"/>
              <a:t>     to help track them and look for interactions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By Business Process? Features? Subsystems?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Leave room in your identifiers for additions and changes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" lvl="1" indent="0">
              <a:buNone/>
            </a:pPr>
            <a:r>
              <a:rPr lang="en-US" sz="3600" b="1" dirty="0"/>
              <a:t>Conceptual modeling to understand the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Use Case diagrams, data models, others </a:t>
            </a:r>
            <a:r>
              <a:rPr lang="en-US" sz="3200"/>
              <a:t>as deemed useful </a:t>
            </a:r>
            <a:endParaRPr lang="en-US" sz="3200" dirty="0"/>
          </a:p>
          <a:p>
            <a:pPr marL="4572" lvl="1" indent="0">
              <a:buNone/>
            </a:pPr>
            <a:endParaRPr lang="en-US" sz="3600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67640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653" y="407286"/>
            <a:ext cx="7432430" cy="60698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Actors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Use cases </a:t>
            </a:r>
            <a:br>
              <a:rPr lang="en-US" sz="3600" dirty="0"/>
            </a:br>
            <a:r>
              <a:rPr lang="en-US" sz="3600" dirty="0"/>
              <a:t>(functions)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Included functions </a:t>
            </a:r>
            <a:br>
              <a:rPr lang="en-US" sz="3600" dirty="0"/>
            </a:br>
            <a:r>
              <a:rPr lang="en-US" sz="3600" dirty="0"/>
              <a:t>(required)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Extended functions </a:t>
            </a:r>
            <a:br>
              <a:rPr lang="en-US" sz="3600" dirty="0"/>
            </a:br>
            <a:r>
              <a:rPr lang="en-US" sz="3600" dirty="0"/>
              <a:t>(optional)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12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404" y="600199"/>
            <a:ext cx="7400220" cy="5541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Conceptual Level</a:t>
            </a:r>
          </a:p>
          <a:p>
            <a:pPr marL="0" indent="0">
              <a:buNone/>
            </a:pPr>
            <a:r>
              <a:rPr lang="en-US" dirty="0"/>
              <a:t>Use to understand the data</a:t>
            </a:r>
          </a:p>
          <a:p>
            <a:pPr marL="0" indent="0">
              <a:buNone/>
            </a:pPr>
            <a:r>
              <a:rPr lang="en-US" dirty="0"/>
              <a:t>Even if you’re using NoSQL!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Entities</a:t>
            </a:r>
          </a:p>
          <a:p>
            <a:pPr marL="0" indent="0">
              <a:buNone/>
            </a:pPr>
            <a:r>
              <a:rPr lang="en-US" dirty="0"/>
              <a:t>Relationships</a:t>
            </a:r>
          </a:p>
          <a:p>
            <a:pPr marL="0" indent="0">
              <a:buNone/>
            </a:pPr>
            <a:r>
              <a:rPr lang="en-US" dirty="0"/>
              <a:t>Cardinality</a:t>
            </a:r>
          </a:p>
          <a:p>
            <a:pPr marL="0" indent="0">
              <a:buNone/>
            </a:pPr>
            <a:r>
              <a:rPr lang="en-US" dirty="0"/>
              <a:t>Attributes</a:t>
            </a:r>
          </a:p>
          <a:p>
            <a:endParaRPr lang="en-US" dirty="0"/>
          </a:p>
          <a:p>
            <a:pPr algn="r"/>
            <a:r>
              <a:rPr lang="en-US" sz="1600" dirty="0"/>
              <a:t>Source: https://www.smartdraw.com/entity-relationship-diagram/</a:t>
            </a:r>
          </a:p>
        </p:txBody>
      </p:sp>
    </p:spTree>
    <p:extLst>
      <p:ext uri="{BB962C8B-B14F-4D97-AF65-F5344CB8AC3E}">
        <p14:creationId xmlns:p14="http://schemas.microsoft.com/office/powerpoint/2010/main" val="459124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 –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" lvl="1" indent="0">
              <a:buNone/>
            </a:pPr>
            <a:r>
              <a:rPr lang="en-US" sz="3600" b="1" dirty="0"/>
              <a:t>Architectural Design and Requirements Allocation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Overlaps with 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Which components will satisfy which requirements?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Look for interactions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" lvl="1" indent="0">
              <a:buNone/>
            </a:pPr>
            <a:r>
              <a:rPr lang="en-US" sz="3600" b="1" dirty="0"/>
              <a:t>Requirements Negotiation (Conflict resolution)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Prioritization and customer involvement is key</a:t>
            </a:r>
          </a:p>
          <a:p>
            <a:pPr marL="4572" lvl="1" indent="0">
              <a:buNone/>
            </a:pPr>
            <a:endParaRPr lang="en-US" sz="3200" dirty="0"/>
          </a:p>
          <a:p>
            <a:pPr marL="4572" lvl="1" indent="0">
              <a:buNone/>
            </a:pPr>
            <a:endParaRPr lang="en-US" sz="3600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2864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1"/>
            <a:ext cx="10753725" cy="2089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Requirements documents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Can be reviewed, evaluated, and approved.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Has published versions, with changelogs noting changes made.</a:t>
            </a:r>
          </a:p>
          <a:p>
            <a:endParaRPr lang="en-US" sz="36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76656" y="4308230"/>
            <a:ext cx="4906459" cy="248382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Complex Projects</a:t>
            </a:r>
          </a:p>
          <a:p>
            <a:r>
              <a:rPr lang="en-US" dirty="0"/>
              <a:t>System Definition Document</a:t>
            </a:r>
          </a:p>
          <a:p>
            <a:r>
              <a:rPr lang="en-US" dirty="0"/>
              <a:t>System Requirements Specification</a:t>
            </a:r>
          </a:p>
          <a:p>
            <a:r>
              <a:rPr lang="en-US" dirty="0"/>
              <a:t>Software Requirements Specification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043611" y="4308230"/>
            <a:ext cx="4938815" cy="222885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Simple Projects</a:t>
            </a:r>
          </a:p>
          <a:p>
            <a:r>
              <a:rPr lang="en-US" dirty="0"/>
              <a:t>Software Requirements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33432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Clear?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/>
              <a:t>–unambiguous; one possible meaning to all readers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Correct? </a:t>
            </a:r>
            <a:r>
              <a:rPr lang="en-US" sz="3200" dirty="0"/>
              <a:t>– accurately states a user or external need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Consistent? </a:t>
            </a:r>
            <a:r>
              <a:rPr lang="en-US" sz="3200" dirty="0"/>
              <a:t>– no conflicts or contradictions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Complete? </a:t>
            </a:r>
            <a:r>
              <a:rPr lang="en-US" sz="3200" dirty="0"/>
              <a:t>– nothing missing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Feasible? </a:t>
            </a:r>
            <a:r>
              <a:rPr lang="en-US" sz="3200" dirty="0"/>
              <a:t>– can be implemented within resource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Verifiable? </a:t>
            </a:r>
            <a:r>
              <a:rPr lang="en-US" sz="3200" dirty="0"/>
              <a:t>– we can tell if the requirement has been achieved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69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Requirements reviews </a:t>
            </a:r>
          </a:p>
          <a:p>
            <a:pPr marL="4572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Include a customer representative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Prototyping</a:t>
            </a:r>
          </a:p>
          <a:p>
            <a:pPr marL="4572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Espec. for dynamic behaviors, user interfaces, critical features</a:t>
            </a:r>
          </a:p>
          <a:p>
            <a:pPr marL="4572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Use low-quality prototypes to keep focus on topic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Model Validation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Acceptance Tests</a:t>
            </a:r>
          </a:p>
          <a:p>
            <a:pPr marL="4572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Identifying and designing acceptance tests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40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b="1" dirty="0"/>
              <a:t>What to manage: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500" dirty="0"/>
              <a:t>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500" dirty="0"/>
              <a:t>Tracing - connecting up requirements, design, code,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500" dirty="0"/>
              <a:t>Change Management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900" b="1" dirty="0"/>
              <a:t>How to manage: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500" dirty="0"/>
              <a:t>Specialized tools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500" dirty="0"/>
              <a:t>Simpler, cheaper, but less satisfactory: spreadsheets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53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905465"/>
              </p:ext>
            </p:extLst>
          </p:nvPr>
        </p:nvGraphicFramePr>
        <p:xfrm>
          <a:off x="676275" y="1959430"/>
          <a:ext cx="10753725" cy="4682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53725">
                  <a:extLst>
                    <a:ext uri="{9D8B030D-6E8A-4147-A177-3AD203B41FA5}">
                      <a16:colId xmlns:a16="http://schemas.microsoft.com/office/drawing/2014/main" val="3458583241"/>
                    </a:ext>
                  </a:extLst>
                </a:gridCol>
              </a:tblGrid>
              <a:tr h="2385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effectLst/>
                        </a:rPr>
                        <a:t>P. Bourque and R. E. Fairley, Eds., SWEBOK v3.0: Guide to the Software Engineering Body of Knowledge, IEEE, 2014. </a:t>
                      </a:r>
                      <a:endParaRPr lang="en-US" sz="3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3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effectLst/>
                        </a:rPr>
                        <a:t>K. E.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effectLst/>
                        </a:rPr>
                        <a:t>Wiegers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effectLst/>
                        </a:rPr>
                        <a:t> and J. Beatty, Software Requirements, 3rd ed., Redmond, Washington: Microsoft Press, 2013. </a:t>
                      </a:r>
                      <a:endParaRPr lang="en-US" sz="3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447476"/>
                  </a:ext>
                </a:extLst>
              </a:tr>
              <a:tr h="1551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3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811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09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software requirement?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requirement</a:t>
            </a:r>
            <a:r>
              <a:rPr lang="en-US" sz="3600" dirty="0"/>
              <a:t> is a property that </a:t>
            </a:r>
            <a:br>
              <a:rPr lang="en-US" sz="3600" dirty="0"/>
            </a:br>
            <a:r>
              <a:rPr lang="en-US" sz="3600" dirty="0"/>
              <a:t>    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must be exhibited </a:t>
            </a:r>
            <a:r>
              <a:rPr lang="en-US" sz="3600" dirty="0"/>
              <a:t>by the software system in question </a:t>
            </a:r>
            <a:br>
              <a:rPr lang="en-US" sz="3600" dirty="0"/>
            </a:br>
            <a:r>
              <a:rPr lang="en-US" sz="3600" dirty="0"/>
              <a:t>          in order to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solve some problem </a:t>
            </a:r>
            <a:r>
              <a:rPr lang="en-US" sz="3600" dirty="0"/>
              <a:t>in the real world.</a:t>
            </a:r>
          </a:p>
          <a:p>
            <a:endParaRPr lang="en-US" sz="3600" dirty="0"/>
          </a:p>
          <a:p>
            <a:r>
              <a:rPr lang="en-US" sz="3600" dirty="0"/>
              <a:t>Each requirement must be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verifiable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      within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available resource constraints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033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requirement is either a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Product Requirement</a:t>
            </a:r>
          </a:p>
          <a:p>
            <a:pPr algn="ctr"/>
            <a:r>
              <a:rPr lang="en-US" sz="2800" dirty="0"/>
              <a:t>A need or constraint on the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software</a:t>
            </a:r>
            <a:r>
              <a:rPr lang="en-US" sz="2800" dirty="0"/>
              <a:t> being developed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Ex: The software shall verify a student meets all prerequisites before registering for a course.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Process Requirement</a:t>
            </a:r>
          </a:p>
          <a:p>
            <a:pPr algn="ctr"/>
            <a:r>
              <a:rPr lang="en-US" sz="2800" dirty="0"/>
              <a:t>A constraint on the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development</a:t>
            </a:r>
            <a:r>
              <a:rPr lang="en-US" sz="2800" dirty="0"/>
              <a:t> of the software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Ex: The software shall be developed using a FDD process.</a:t>
            </a:r>
          </a:p>
        </p:txBody>
      </p:sp>
    </p:spTree>
    <p:extLst>
      <p:ext uri="{BB962C8B-B14F-4D97-AF65-F5344CB8AC3E}">
        <p14:creationId xmlns:p14="http://schemas.microsoft.com/office/powerpoint/2010/main" val="328329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requirements may be…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3600" b="1" dirty="0"/>
              <a:t>Functional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Capabilities, features, or functions the software will execute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Finite test steps can be written for it</a:t>
            </a:r>
          </a:p>
          <a:p>
            <a:pPr marL="4572" lvl="1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description of 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behavior</a:t>
            </a:r>
            <a:r>
              <a:rPr lang="en-US" sz="2400" dirty="0"/>
              <a:t> that a system will exhibit under specific conditions. [</a:t>
            </a:r>
            <a:r>
              <a:rPr lang="en-US" sz="2400" dirty="0" err="1"/>
              <a:t>Wiegers</a:t>
            </a:r>
            <a:r>
              <a:rPr lang="en-US" sz="2400" dirty="0"/>
              <a:t>]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3600" b="1" dirty="0"/>
              <a:t>Non-functional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Constraints on the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Quality attributes</a:t>
            </a:r>
          </a:p>
          <a:p>
            <a:pPr marL="480060" lvl="3" indent="0">
              <a:buNone/>
            </a:pPr>
            <a:r>
              <a:rPr lang="en-US" sz="2000" dirty="0"/>
              <a:t>Performance		Security</a:t>
            </a:r>
          </a:p>
          <a:p>
            <a:pPr marL="480060" lvl="3" indent="0">
              <a:buNone/>
            </a:pPr>
            <a:r>
              <a:rPr lang="en-US" sz="2000" dirty="0"/>
              <a:t>Maintainability	Interoperability</a:t>
            </a:r>
          </a:p>
          <a:p>
            <a:pPr marL="480060" lvl="3" indent="0">
              <a:buNone/>
            </a:pPr>
            <a:r>
              <a:rPr lang="en-US" sz="2000" dirty="0"/>
              <a:t>Reliability		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  <a:p>
            <a:pPr marL="480060" lvl="3" indent="0">
              <a:buNone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description of 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property or characteristic</a:t>
            </a:r>
            <a:r>
              <a:rPr lang="en-US" sz="2400" dirty="0"/>
              <a:t> that a system must exhibit or 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constraint</a:t>
            </a:r>
            <a:r>
              <a:rPr lang="en-US" sz="2400" dirty="0"/>
              <a:t> that it must respect. [</a:t>
            </a:r>
            <a:r>
              <a:rPr lang="en-US" sz="2400" dirty="0" err="1"/>
              <a:t>Wiegers</a:t>
            </a:r>
            <a:r>
              <a:rPr lang="en-US" sz="2400" dirty="0"/>
              <a:t>]</a:t>
            </a:r>
          </a:p>
          <a:p>
            <a:pPr algn="ctr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0624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 system is an interacting combination of elements to accomplish a defined objective. These include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hardware</a:t>
            </a:r>
            <a:r>
              <a:rPr lang="en-US" sz="2800" dirty="0"/>
              <a:t>, software, firmware, people, information, techniques, facilities, services, and other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support elements</a:t>
            </a:r>
            <a:r>
              <a:rPr lang="en-US" sz="2800" dirty="0"/>
              <a:t>.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System requirements </a:t>
            </a:r>
            <a:r>
              <a:rPr lang="en-US" sz="2800" dirty="0"/>
              <a:t>are requirements for the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system as a whole</a:t>
            </a:r>
            <a:r>
              <a:rPr lang="en-US" sz="2800" dirty="0"/>
              <a:t>.</a:t>
            </a:r>
          </a:p>
          <a:p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Software requirements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are derived from </a:t>
            </a:r>
            <a:r>
              <a:rPr lang="en-US" sz="2800" dirty="0"/>
              <a:t>system requirements. [SWEBOK 1.6]</a:t>
            </a:r>
          </a:p>
          <a:p>
            <a:endParaRPr lang="en-US" sz="2800" dirty="0"/>
          </a:p>
          <a:p>
            <a:r>
              <a:rPr lang="en-US" sz="2800" dirty="0"/>
              <a:t>A system requirements is a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top-level requirement </a:t>
            </a:r>
            <a:r>
              <a:rPr lang="en-US" sz="2800" dirty="0"/>
              <a:t>for a product that contains multiple subsystems, which could be all software or software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and hardware</a:t>
            </a:r>
            <a:r>
              <a:rPr lang="en-US" sz="2800" dirty="0"/>
              <a:t>. [</a:t>
            </a:r>
            <a:r>
              <a:rPr lang="en-US" sz="2800" dirty="0" err="1"/>
              <a:t>Wiegers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8908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-457200">
              <a:lnSpc>
                <a:spcPct val="100000"/>
              </a:lnSpc>
              <a:spcBef>
                <a:spcPts val="799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Pre-requisites that often define the operating environment</a:t>
            </a:r>
          </a:p>
          <a:p>
            <a:pPr marL="457200" lvl="1" indent="-457200">
              <a:lnSpc>
                <a:spcPct val="100000"/>
              </a:lnSpc>
              <a:spcBef>
                <a:spcPts val="799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Architecture</a:t>
            </a:r>
          </a:p>
          <a:p>
            <a:pPr marL="457200" lvl="1" indent="-457200">
              <a:lnSpc>
                <a:spcPct val="100000"/>
              </a:lnSpc>
              <a:spcBef>
                <a:spcPts val="799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Hardware</a:t>
            </a:r>
          </a:p>
          <a:p>
            <a:pPr marL="658368" lvl="2" indent="-457200">
              <a:lnSpc>
                <a:spcPct val="100000"/>
              </a:lnSpc>
              <a:spcBef>
                <a:spcPts val="799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Storage</a:t>
            </a:r>
          </a:p>
          <a:p>
            <a:pPr marL="658368" lvl="2" indent="-457200">
              <a:lnSpc>
                <a:spcPct val="100000"/>
              </a:lnSpc>
              <a:spcBef>
                <a:spcPts val="799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Memory</a:t>
            </a:r>
          </a:p>
          <a:p>
            <a:pPr marL="658368" lvl="2" indent="-457200">
              <a:lnSpc>
                <a:spcPct val="100000"/>
              </a:lnSpc>
              <a:spcBef>
                <a:spcPts val="799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CPU</a:t>
            </a:r>
          </a:p>
          <a:p>
            <a:pPr marL="658368" lvl="2" indent="-457200">
              <a:lnSpc>
                <a:spcPct val="100000"/>
              </a:lnSpc>
              <a:spcBef>
                <a:spcPts val="799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Connectivity etc.</a:t>
            </a:r>
          </a:p>
          <a:p>
            <a:pPr marL="0" lvl="1" indent="0">
              <a:lnSpc>
                <a:spcPct val="100000"/>
              </a:lnSpc>
              <a:spcBef>
                <a:spcPts val="799"/>
              </a:spcBef>
              <a:buClr>
                <a:srgbClr val="FAE101"/>
              </a:buClr>
              <a:buSzPct val="100000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endParaRPr lang="en-US" sz="2800" i="0" dirty="0">
              <a:solidFill>
                <a:schemeClr val="tx1"/>
              </a:solidFill>
              <a:latin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82773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Identify the different classes of user in your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What are the goals of that user? What do they want to be able to do?</a:t>
            </a:r>
          </a:p>
          <a:p>
            <a:endParaRPr lang="en-US" dirty="0"/>
          </a:p>
          <a:p>
            <a:pPr lvl="1"/>
            <a:r>
              <a:rPr lang="en-US" sz="3200" i="1" dirty="0"/>
              <a:t>A </a:t>
            </a: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</a:rPr>
              <a:t>prospective customer </a:t>
            </a:r>
            <a:r>
              <a:rPr lang="en-US" sz="3200" i="1" dirty="0"/>
              <a:t>shall be able to </a:t>
            </a: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</a:rPr>
              <a:t>add items to a shopping cart.</a:t>
            </a:r>
          </a:p>
          <a:p>
            <a:pPr lvl="1"/>
            <a:r>
              <a:rPr lang="en-US" sz="3200" i="1" dirty="0"/>
              <a:t>A </a:t>
            </a: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</a:rPr>
              <a:t>customer</a:t>
            </a:r>
            <a:r>
              <a:rPr lang="en-US" sz="3200" i="1" dirty="0"/>
              <a:t> shall be able to </a:t>
            </a: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</a:rPr>
              <a:t>check out.</a:t>
            </a:r>
          </a:p>
        </p:txBody>
      </p:sp>
    </p:spTree>
    <p:extLst>
      <p:ext uri="{BB962C8B-B14F-4D97-AF65-F5344CB8AC3E}">
        <p14:creationId xmlns:p14="http://schemas.microsoft.com/office/powerpoint/2010/main" val="76432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are refined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Business Requirements </a:t>
            </a:r>
            <a:r>
              <a:rPr lang="en-US" dirty="0"/>
              <a:t>–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WHY</a:t>
            </a:r>
            <a:r>
              <a:rPr lang="en-US" dirty="0"/>
              <a:t> is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the business </a:t>
            </a:r>
            <a:r>
              <a:rPr lang="en-US" dirty="0"/>
              <a:t>starting this project? </a:t>
            </a:r>
          </a:p>
          <a:p>
            <a:pPr marL="256032" lvl="1" indent="0">
              <a:buNone/>
            </a:pPr>
            <a:r>
              <a:rPr lang="en-US" dirty="0"/>
              <a:t>	Vision and Scope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User Requirements </a:t>
            </a:r>
            <a:r>
              <a:rPr lang="en-US" dirty="0"/>
              <a:t>–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lang="en-US" dirty="0"/>
              <a:t> does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the user </a:t>
            </a:r>
            <a:r>
              <a:rPr lang="en-US" dirty="0"/>
              <a:t>need to do? </a:t>
            </a:r>
          </a:p>
          <a:p>
            <a:pPr marL="0" indent="0">
              <a:buNone/>
            </a:pPr>
            <a:r>
              <a:rPr lang="en-US" dirty="0"/>
              <a:t>	Most often represented with Use Cases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b="1" dirty="0"/>
              <a:t>Functional Requirements </a:t>
            </a:r>
            <a:r>
              <a:rPr lang="en-US" dirty="0"/>
              <a:t>–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lang="en-US" dirty="0"/>
              <a:t> does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the developer </a:t>
            </a:r>
            <a:r>
              <a:rPr lang="en-US" dirty="0"/>
              <a:t>implement? (Not HOW)</a:t>
            </a:r>
          </a:p>
          <a:p>
            <a:pPr marL="0" indent="0">
              <a:buNone/>
            </a:pPr>
            <a:r>
              <a:rPr lang="en-US" dirty="0"/>
              <a:t>	Derived from User Requirements, influenced by System Requirements and                                   		Non-Functional Requirements</a:t>
            </a:r>
          </a:p>
          <a:p>
            <a:pPr marL="0" indent="0">
              <a:buNone/>
            </a:pPr>
            <a:r>
              <a:rPr lang="en-US" dirty="0"/>
              <a:t>	Gives the developer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enough detail </a:t>
            </a:r>
            <a:r>
              <a:rPr lang="en-US" dirty="0"/>
              <a:t>to know what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 implement</a:t>
            </a:r>
          </a:p>
        </p:txBody>
      </p:sp>
    </p:spTree>
    <p:extLst>
      <p:ext uri="{BB962C8B-B14F-4D97-AF65-F5344CB8AC3E}">
        <p14:creationId xmlns:p14="http://schemas.microsoft.com/office/powerpoint/2010/main" val="428037566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8184</TotalTime>
  <Words>1447</Words>
  <Application>Microsoft Macintosh PowerPoint</Application>
  <PresentationFormat>Widescreen</PresentationFormat>
  <Paragraphs>257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Wingdings</vt:lpstr>
      <vt:lpstr>Metropolitan</vt:lpstr>
      <vt:lpstr>CS 4320 / 7320
Software Engineering </vt:lpstr>
      <vt:lpstr>What is the SDLC?  Where does Requirements Analysis fit?</vt:lpstr>
      <vt:lpstr>What is a software requirement?</vt:lpstr>
      <vt:lpstr>A requirement is either a …</vt:lpstr>
      <vt:lpstr>Product requirements may be…</vt:lpstr>
      <vt:lpstr>System Requirements</vt:lpstr>
      <vt:lpstr>System Requirements</vt:lpstr>
      <vt:lpstr>User Requirements</vt:lpstr>
      <vt:lpstr>Requirements are refined</vt:lpstr>
      <vt:lpstr>Example: User Requirements       to Functional Requirements</vt:lpstr>
      <vt:lpstr>PowerPoint Presentation</vt:lpstr>
      <vt:lpstr>Excellent requirement specs are…</vt:lpstr>
      <vt:lpstr>Excellent requirement specs are…</vt:lpstr>
      <vt:lpstr>Verifiable Requirements are       (usually) Quantifiable </vt:lpstr>
      <vt:lpstr>A few practical properties…</vt:lpstr>
      <vt:lpstr>Requirements Process</vt:lpstr>
      <vt:lpstr>Requirements Elicitation Sources</vt:lpstr>
      <vt:lpstr>Requirements Elicitation Techniques</vt:lpstr>
      <vt:lpstr>Requirements Analysis – Why?</vt:lpstr>
      <vt:lpstr>Requirements Analysis – How?</vt:lpstr>
      <vt:lpstr>Requirements Analysis – How?</vt:lpstr>
      <vt:lpstr>Use Case Diagram</vt:lpstr>
      <vt:lpstr>ERD</vt:lpstr>
      <vt:lpstr>Requirements Analysis – How?</vt:lpstr>
      <vt:lpstr>Requirements Specification</vt:lpstr>
      <vt:lpstr>Requirements Validation</vt:lpstr>
      <vt:lpstr>Requirements Validation</vt:lpstr>
      <vt:lpstr>Requirements Management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4320 / 7320
Software Engineering</dc:title>
  <dc:creator>Sue Brownawell</dc:creator>
  <cp:lastModifiedBy>Goggins, Sean Patrick</cp:lastModifiedBy>
  <cp:revision>111</cp:revision>
  <dcterms:created xsi:type="dcterms:W3CDTF">2017-01-23T16:27:17Z</dcterms:created>
  <dcterms:modified xsi:type="dcterms:W3CDTF">2023-09-05T18:11:22Z</dcterms:modified>
</cp:coreProperties>
</file>