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37"/>
  </p:notesMasterIdLst>
  <p:sldIdLst>
    <p:sldId id="256" r:id="rId2"/>
    <p:sldId id="274" r:id="rId3"/>
    <p:sldId id="289" r:id="rId4"/>
    <p:sldId id="290" r:id="rId5"/>
    <p:sldId id="259" r:id="rId6"/>
    <p:sldId id="288" r:id="rId7"/>
    <p:sldId id="26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82004" autoAdjust="0"/>
  </p:normalViewPr>
  <p:slideViewPr>
    <p:cSldViewPr snapToGrid="0">
      <p:cViewPr varScale="1">
        <p:scale>
          <a:sx n="128" d="100"/>
          <a:sy n="128" d="100"/>
        </p:scale>
        <p:origin x="3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5-20T12:10:56.576" idx="1">
    <p:pos x="10" y="10"/>
    <p:text>Pull together a swim lane and the corresponding event-list from an example if you can.  Have the class reconcile these in an activity...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9/5/23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2</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3481619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354FD-6708-FA4B-B217-9633A4848BE5}" type="slidenum">
              <a:rPr lang="en-US"/>
              <a:pPr/>
              <a:t>13</a:t>
            </a:fld>
            <a:endParaRPr lang="en-US"/>
          </a:p>
        </p:txBody>
      </p:sp>
      <p:sp>
        <p:nvSpPr>
          <p:cNvPr id="615426" name="Rectangle 2"/>
          <p:cNvSpPr>
            <a:spLocks noGrp="1" noRot="1" noChangeAspect="1" noChangeArrowheads="1" noTextEdit="1"/>
          </p:cNvSpPr>
          <p:nvPr>
            <p:ph type="sldImg"/>
          </p:nvPr>
        </p:nvSpPr>
        <p:spPr>
          <a:xfrm>
            <a:off x="2333625" y="531813"/>
            <a:ext cx="4730750" cy="2662237"/>
          </a:xfrm>
          <a:ln/>
        </p:spPr>
      </p:sp>
      <p:sp>
        <p:nvSpPr>
          <p:cNvPr id="615427" name="Rectangle 3"/>
          <p:cNvSpPr>
            <a:spLocks noGrp="1" noChangeArrowheads="1"/>
          </p:cNvSpPr>
          <p:nvPr>
            <p:ph type="body" idx="1"/>
          </p:nvPr>
        </p:nvSpPr>
        <p:spPr>
          <a:xfrm>
            <a:off x="1252538" y="3371850"/>
            <a:ext cx="6892925" cy="3195638"/>
          </a:xfrm>
        </p:spPr>
        <p:txBody>
          <a:bodyPr/>
          <a:lstStyle/>
          <a:p>
            <a:r>
              <a:rPr lang="en-US"/>
              <a:t>A context diagram defines the major data-flows into and out of the system. It is helpful in identifying constraints or supplementary requirements for data cleanup or new data management procedures and interfaces to the system that you had forgotten(!). I would place this in section 3.2  System Domain Models (preferred)  or section 3.3 Non-Functional and supplementary requirements (some engineers feel that data models belong in the supplementary requirement spec – I prefer having a separate section for the system domain models).</a:t>
            </a:r>
          </a:p>
          <a:p>
            <a:r>
              <a:rPr lang="en-US"/>
              <a:t>Remember that the data-flows at the system interface should be reflected in the high-level DFD!</a:t>
            </a:r>
          </a:p>
        </p:txBody>
      </p:sp>
    </p:spTree>
    <p:extLst>
      <p:ext uri="{BB962C8B-B14F-4D97-AF65-F5344CB8AC3E}">
        <p14:creationId xmlns:p14="http://schemas.microsoft.com/office/powerpoint/2010/main" val="330247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17430-9321-F64E-BBA4-4099BD040FBF}" type="slidenum">
              <a:rPr lang="en-US"/>
              <a:pPr/>
              <a:t>14</a:t>
            </a:fld>
            <a:endParaRPr lang="en-US"/>
          </a:p>
        </p:txBody>
      </p:sp>
      <p:sp>
        <p:nvSpPr>
          <p:cNvPr id="617474" name="Rectangle 2"/>
          <p:cNvSpPr>
            <a:spLocks noGrp="1" noRot="1" noChangeAspect="1" noChangeArrowheads="1" noTextEdit="1"/>
          </p:cNvSpPr>
          <p:nvPr>
            <p:ph type="sldImg"/>
          </p:nvPr>
        </p:nvSpPr>
        <p:spPr>
          <a:xfrm>
            <a:off x="2333625" y="531813"/>
            <a:ext cx="4730750" cy="2662237"/>
          </a:xfrm>
          <a:ln/>
        </p:spPr>
      </p:sp>
      <p:sp>
        <p:nvSpPr>
          <p:cNvPr id="617475" name="Rectangle 3"/>
          <p:cNvSpPr>
            <a:spLocks noGrp="1" noChangeArrowheads="1"/>
          </p:cNvSpPr>
          <p:nvPr>
            <p:ph type="body" idx="1"/>
          </p:nvPr>
        </p:nvSpPr>
        <p:spPr>
          <a:xfrm>
            <a:off x="1252538" y="3371850"/>
            <a:ext cx="6892925" cy="3195638"/>
          </a:xfrm>
        </p:spPr>
        <p:txBody>
          <a:bodyPr/>
          <a:lstStyle/>
          <a:p>
            <a:r>
              <a:rPr lang="en-US"/>
              <a:t>If you draw a high-level data-flow diagram, as in the example shown here, it both joins up the dots (making sure that you have not forgotten any essential use-cases) and also identifies the critical datastores required by your system. This permits you to do some “look-ahead” high-level design calculations, to make decisions that will avoid unforeseen design constraints -- for example, deciding to use a database management system product from a third-party provider that does not provide sufficient storage capacity or access points for your expected peak load number of users (let’s not mention Bannerweb here, huh?). This would follow the context diagram in section 3.2 or 3.3. </a:t>
            </a:r>
          </a:p>
        </p:txBody>
      </p:sp>
    </p:spTree>
    <p:extLst>
      <p:ext uri="{BB962C8B-B14F-4D97-AF65-F5344CB8AC3E}">
        <p14:creationId xmlns:p14="http://schemas.microsoft.com/office/powerpoint/2010/main" val="1007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9D649-F33D-4D49-9C50-D1A60EAE9079}" type="slidenum">
              <a:rPr lang="en-US"/>
              <a:pPr/>
              <a:t>15</a:t>
            </a:fld>
            <a:endParaRPr lang="en-US"/>
          </a:p>
        </p:txBody>
      </p:sp>
      <p:sp>
        <p:nvSpPr>
          <p:cNvPr id="619522" name="Rectangle 2"/>
          <p:cNvSpPr>
            <a:spLocks noGrp="1" noRot="1" noChangeAspect="1" noChangeArrowheads="1" noTextEdit="1"/>
          </p:cNvSpPr>
          <p:nvPr>
            <p:ph type="sldImg"/>
          </p:nvPr>
        </p:nvSpPr>
        <p:spPr>
          <a:xfrm>
            <a:off x="2333625" y="531813"/>
            <a:ext cx="4730750" cy="2662237"/>
          </a:xfrm>
          <a:ln/>
        </p:spPr>
      </p:sp>
      <p:sp>
        <p:nvSpPr>
          <p:cNvPr id="619523" name="Rectangle 3"/>
          <p:cNvSpPr>
            <a:spLocks noGrp="1" noChangeArrowheads="1"/>
          </p:cNvSpPr>
          <p:nvPr>
            <p:ph type="body" idx="1"/>
          </p:nvPr>
        </p:nvSpPr>
        <p:spPr>
          <a:xfrm>
            <a:off x="1252538" y="3371850"/>
            <a:ext cx="6892925" cy="3195638"/>
          </a:xfrm>
        </p:spPr>
        <p:txBody>
          <a:bodyPr/>
          <a:lstStyle/>
          <a:p>
            <a:r>
              <a:rPr lang="en-US"/>
              <a:t>By doing a very rushed (and to be repeated at design level) ERD, you can quickly identify data storage, capacity, and data processing throughput needs, for the supplementary specification (of which more next week). </a:t>
            </a:r>
          </a:p>
        </p:txBody>
      </p:sp>
    </p:spTree>
    <p:extLst>
      <p:ext uri="{BB962C8B-B14F-4D97-AF65-F5344CB8AC3E}">
        <p14:creationId xmlns:p14="http://schemas.microsoft.com/office/powerpoint/2010/main" val="373694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F1736-354E-7943-A12D-E8034DA7701C}" type="slidenum">
              <a:rPr lang="en-US"/>
              <a:pPr/>
              <a:t>16</a:t>
            </a:fld>
            <a:endParaRPr lang="en-US"/>
          </a:p>
        </p:txBody>
      </p:sp>
      <p:sp>
        <p:nvSpPr>
          <p:cNvPr id="621570" name="Rectangle 2"/>
          <p:cNvSpPr>
            <a:spLocks noGrp="1" noRot="1" noChangeAspect="1" noChangeArrowheads="1" noTextEdit="1"/>
          </p:cNvSpPr>
          <p:nvPr>
            <p:ph type="sldImg"/>
          </p:nvPr>
        </p:nvSpPr>
        <p:spPr>
          <a:xfrm>
            <a:off x="2333625" y="531813"/>
            <a:ext cx="4730750" cy="2662237"/>
          </a:xfrm>
          <a:ln/>
        </p:spPr>
      </p:sp>
      <p:sp>
        <p:nvSpPr>
          <p:cNvPr id="621571" name="Rectangle 3"/>
          <p:cNvSpPr>
            <a:spLocks noGrp="1" noChangeArrowheads="1"/>
          </p:cNvSpPr>
          <p:nvPr>
            <p:ph type="body" idx="1"/>
          </p:nvPr>
        </p:nvSpPr>
        <p:spPr>
          <a:xfrm>
            <a:off x="1252538" y="3371850"/>
            <a:ext cx="6892925" cy="3195638"/>
          </a:xfrm>
        </p:spPr>
        <p:txBody>
          <a:bodyPr/>
          <a:lstStyle/>
          <a:p>
            <a:r>
              <a:rPr lang="en-US"/>
              <a:t>If you prefer, a class domain model combines the DFD view with an ERD view. However, as this presents a “snapshot” view (in the same way as an ERD), it does not provide the same type of join-the-dots validation on your use-case set (did you remember to specify all use cases required?). To my knowledge, the DFD is the only way to provide a structured model that does this cross-check. </a:t>
            </a:r>
          </a:p>
        </p:txBody>
      </p:sp>
    </p:spTree>
    <p:extLst>
      <p:ext uri="{BB962C8B-B14F-4D97-AF65-F5344CB8AC3E}">
        <p14:creationId xmlns:p14="http://schemas.microsoft.com/office/powerpoint/2010/main" val="1294759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7C51D-67C4-2B40-86AA-1D1C8A9396F9}" type="slidenum">
              <a:rPr lang="en-US"/>
              <a:pPr/>
              <a:t>17</a:t>
            </a:fld>
            <a:endParaRPr lang="en-US"/>
          </a:p>
        </p:txBody>
      </p:sp>
      <p:sp>
        <p:nvSpPr>
          <p:cNvPr id="623618" name="Rectangle 2"/>
          <p:cNvSpPr>
            <a:spLocks noGrp="1" noRot="1" noChangeAspect="1" noChangeArrowheads="1" noTextEdit="1"/>
          </p:cNvSpPr>
          <p:nvPr>
            <p:ph type="sldImg"/>
          </p:nvPr>
        </p:nvSpPr>
        <p:spPr>
          <a:xfrm>
            <a:off x="2333625" y="531813"/>
            <a:ext cx="4730750" cy="2662237"/>
          </a:xfrm>
          <a:ln/>
        </p:spPr>
      </p:sp>
      <p:sp>
        <p:nvSpPr>
          <p:cNvPr id="623619" name="Rectangle 3"/>
          <p:cNvSpPr>
            <a:spLocks noGrp="1" noChangeArrowheads="1"/>
          </p:cNvSpPr>
          <p:nvPr>
            <p:ph type="body" idx="1"/>
          </p:nvPr>
        </p:nvSpPr>
        <p:spPr>
          <a:xfrm>
            <a:off x="1252538" y="3371850"/>
            <a:ext cx="6892925" cy="3195638"/>
          </a:xfrm>
        </p:spPr>
        <p:txBody>
          <a:bodyPr/>
          <a:lstStyle/>
          <a:p>
            <a:r>
              <a:rPr lang="en-US"/>
              <a:t>Next week, we will revisit system test and verification procedures. For this week, we are focusing on defining system requirements that we</a:t>
            </a:r>
            <a:r>
              <a:rPr lang="en-US" b="1" i="1"/>
              <a:t> can </a:t>
            </a:r>
            <a:r>
              <a:rPr lang="en-US"/>
              <a:t>test. </a:t>
            </a:r>
          </a:p>
        </p:txBody>
      </p:sp>
    </p:spTree>
    <p:extLst>
      <p:ext uri="{BB962C8B-B14F-4D97-AF65-F5344CB8AC3E}">
        <p14:creationId xmlns:p14="http://schemas.microsoft.com/office/powerpoint/2010/main" val="53322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8D5F4-7BED-C749-BF32-8F815875069F}" type="slidenum">
              <a:rPr lang="en-US"/>
              <a:pPr/>
              <a:t>18</a:t>
            </a:fld>
            <a:endParaRPr lang="en-US"/>
          </a:p>
        </p:txBody>
      </p:sp>
      <p:sp>
        <p:nvSpPr>
          <p:cNvPr id="625666" name="Rectangle 2"/>
          <p:cNvSpPr>
            <a:spLocks noGrp="1" noRot="1" noChangeAspect="1" noChangeArrowheads="1" noTextEdit="1"/>
          </p:cNvSpPr>
          <p:nvPr>
            <p:ph type="sldImg"/>
          </p:nvPr>
        </p:nvSpPr>
        <p:spPr>
          <a:xfrm>
            <a:off x="2333625" y="531813"/>
            <a:ext cx="4730750" cy="2662237"/>
          </a:xfrm>
          <a:ln/>
        </p:spPr>
      </p:sp>
      <p:sp>
        <p:nvSpPr>
          <p:cNvPr id="625667" name="Rectangle 3"/>
          <p:cNvSpPr>
            <a:spLocks noGrp="1" noChangeArrowheads="1"/>
          </p:cNvSpPr>
          <p:nvPr>
            <p:ph type="body" idx="1"/>
          </p:nvPr>
        </p:nvSpPr>
        <p:spPr>
          <a:xfrm>
            <a:off x="1252538" y="3371850"/>
            <a:ext cx="6892925" cy="3195638"/>
          </a:xfrm>
        </p:spPr>
        <p:txBody>
          <a:bodyPr/>
          <a:lstStyle/>
          <a:p>
            <a:r>
              <a:rPr lang="en-US"/>
              <a:t>The IEEE 830-1998 standard provides nine measures of </a:t>
            </a:r>
            <a:r>
              <a:rPr lang="en-US" b="1"/>
              <a:t>quality</a:t>
            </a:r>
            <a:r>
              <a:rPr lang="en-US"/>
              <a:t> for a good software requirements spec. </a:t>
            </a:r>
          </a:p>
          <a:p>
            <a:r>
              <a:rPr lang="en-US"/>
              <a:t>Last week, we examined three of these: Correct, Complete, Consistent.</a:t>
            </a:r>
          </a:p>
          <a:p>
            <a:r>
              <a:rPr lang="en-US"/>
              <a:t>I pointed out that the last of these only deals with internal consistency and suggested that we apply a higher standard of external consistency by modeling both external and internal views of the system at the ”product” level, then using these as a cross-check on system functionality.</a:t>
            </a:r>
          </a:p>
          <a:p>
            <a:r>
              <a:rPr lang="en-US"/>
              <a:t>I highlighted my two favorite “measures” in red. Let us start with ambiguity … </a:t>
            </a:r>
          </a:p>
        </p:txBody>
      </p:sp>
    </p:spTree>
    <p:extLst>
      <p:ext uri="{BB962C8B-B14F-4D97-AF65-F5344CB8AC3E}">
        <p14:creationId xmlns:p14="http://schemas.microsoft.com/office/powerpoint/2010/main" val="117603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58EAC-04F6-5744-BCE5-655FDA072A4F}" type="slidenum">
              <a:rPr lang="en-US"/>
              <a:pPr/>
              <a:t>19</a:t>
            </a:fld>
            <a:endParaRPr lang="en-US"/>
          </a:p>
        </p:txBody>
      </p:sp>
      <p:sp>
        <p:nvSpPr>
          <p:cNvPr id="627714" name="Rectangle 2"/>
          <p:cNvSpPr>
            <a:spLocks noGrp="1" noRot="1" noChangeAspect="1" noChangeArrowheads="1" noTextEdit="1"/>
          </p:cNvSpPr>
          <p:nvPr>
            <p:ph type="sldImg"/>
          </p:nvPr>
        </p:nvSpPr>
        <p:spPr>
          <a:xfrm>
            <a:off x="2333625" y="531813"/>
            <a:ext cx="4730750" cy="2662237"/>
          </a:xfrm>
          <a:ln/>
        </p:spPr>
      </p:sp>
      <p:sp>
        <p:nvSpPr>
          <p:cNvPr id="627715" name="Rectangle 3"/>
          <p:cNvSpPr>
            <a:spLocks noGrp="1" noChangeArrowheads="1"/>
          </p:cNvSpPr>
          <p:nvPr>
            <p:ph type="body" idx="1"/>
          </p:nvPr>
        </p:nvSpPr>
        <p:spPr>
          <a:xfrm>
            <a:off x="1252538" y="3371850"/>
            <a:ext cx="6892925" cy="3195638"/>
          </a:xfrm>
        </p:spPr>
        <p:txBody>
          <a:bodyPr/>
          <a:lstStyle/>
          <a:p>
            <a:r>
              <a:rPr lang="en-US"/>
              <a:t>I dealt with correctness last week in detail, so I will only summarize this here. Correct is the intersection between the user needs and the stated requirements (the SRS). Think about it … </a:t>
            </a:r>
          </a:p>
        </p:txBody>
      </p:sp>
    </p:spTree>
    <p:extLst>
      <p:ext uri="{BB962C8B-B14F-4D97-AF65-F5344CB8AC3E}">
        <p14:creationId xmlns:p14="http://schemas.microsoft.com/office/powerpoint/2010/main" val="639272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D1CA6-DD0E-6648-9BC7-DF78C113C8E0}" type="slidenum">
              <a:rPr lang="en-US"/>
              <a:pPr/>
              <a:t>20</a:t>
            </a:fld>
            <a:endParaRPr lang="en-US"/>
          </a:p>
        </p:txBody>
      </p:sp>
      <p:sp>
        <p:nvSpPr>
          <p:cNvPr id="629762" name="Rectangle 2"/>
          <p:cNvSpPr>
            <a:spLocks noGrp="1" noRot="1" noChangeAspect="1" noChangeArrowheads="1" noTextEdit="1"/>
          </p:cNvSpPr>
          <p:nvPr>
            <p:ph type="sldImg"/>
          </p:nvPr>
        </p:nvSpPr>
        <p:spPr>
          <a:xfrm>
            <a:off x="2333625" y="531813"/>
            <a:ext cx="4730750" cy="2662237"/>
          </a:xfrm>
          <a:ln/>
        </p:spPr>
      </p:sp>
      <p:sp>
        <p:nvSpPr>
          <p:cNvPr id="629763" name="Rectangle 3"/>
          <p:cNvSpPr>
            <a:spLocks noGrp="1" noChangeArrowheads="1"/>
          </p:cNvSpPr>
          <p:nvPr>
            <p:ph type="body" idx="1"/>
          </p:nvPr>
        </p:nvSpPr>
        <p:spPr>
          <a:xfrm>
            <a:off x="1252538" y="3371850"/>
            <a:ext cx="6892925" cy="3195638"/>
          </a:xfrm>
        </p:spPr>
        <p:txBody>
          <a:bodyPr/>
          <a:lstStyle/>
          <a:p>
            <a:r>
              <a:rPr lang="en-US"/>
              <a:t>I also dealt with completeness extensively last week.</a:t>
            </a:r>
          </a:p>
        </p:txBody>
      </p:sp>
    </p:spTree>
    <p:extLst>
      <p:ext uri="{BB962C8B-B14F-4D97-AF65-F5344CB8AC3E}">
        <p14:creationId xmlns:p14="http://schemas.microsoft.com/office/powerpoint/2010/main" val="523498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A3482-8332-C841-9B5C-DB0E410631AF}" type="slidenum">
              <a:rPr lang="en-US"/>
              <a:pPr/>
              <a:t>21</a:t>
            </a:fld>
            <a:endParaRPr lang="en-US"/>
          </a:p>
        </p:txBody>
      </p:sp>
      <p:sp>
        <p:nvSpPr>
          <p:cNvPr id="631810" name="Rectangle 2"/>
          <p:cNvSpPr>
            <a:spLocks noGrp="1" noRot="1" noChangeAspect="1" noChangeArrowheads="1" noTextEdit="1"/>
          </p:cNvSpPr>
          <p:nvPr>
            <p:ph type="sldImg"/>
          </p:nvPr>
        </p:nvSpPr>
        <p:spPr>
          <a:xfrm>
            <a:off x="2333625" y="531813"/>
            <a:ext cx="4730750" cy="2662237"/>
          </a:xfrm>
          <a:ln/>
        </p:spPr>
      </p:sp>
      <p:sp>
        <p:nvSpPr>
          <p:cNvPr id="631811" name="Rectangle 3"/>
          <p:cNvSpPr>
            <a:spLocks noGrp="1" noChangeArrowheads="1"/>
          </p:cNvSpPr>
          <p:nvPr>
            <p:ph type="body" idx="1"/>
          </p:nvPr>
        </p:nvSpPr>
        <p:spPr>
          <a:xfrm>
            <a:off x="1252538" y="3371850"/>
            <a:ext cx="6892925" cy="3195638"/>
          </a:xfrm>
        </p:spPr>
        <p:txBody>
          <a:bodyPr/>
          <a:lstStyle/>
          <a:p>
            <a:r>
              <a:rPr lang="en-US" sz="1000"/>
              <a:t>Consistency can be </a:t>
            </a:r>
            <a:r>
              <a:rPr lang="en-US" sz="1000" i="1"/>
              <a:t>assessed</a:t>
            </a:r>
            <a:r>
              <a:rPr lang="en-US" sz="1000"/>
              <a:t> (but not proven) using:</a:t>
            </a:r>
          </a:p>
          <a:p>
            <a:pPr lvl="1">
              <a:buFontTx/>
              <a:buChar char="•"/>
            </a:pPr>
            <a:r>
              <a:rPr lang="en-US"/>
              <a:t>Multiple “views” of requirements, e.g. check ERDs against DFDs.</a:t>
            </a:r>
          </a:p>
          <a:p>
            <a:pPr lvl="1">
              <a:buFontTx/>
              <a:buChar char="•"/>
            </a:pPr>
            <a:r>
              <a:rPr lang="en-US"/>
              <a:t>User walkthroughs: get the user to describe the sequence of events that constitutes their workflow and look for contradictions between your version of events and theirs.</a:t>
            </a:r>
          </a:p>
          <a:p>
            <a:pPr lvl="1">
              <a:buFontTx/>
              <a:buChar char="•"/>
            </a:pPr>
            <a:r>
              <a:rPr lang="en-US"/>
              <a:t>User validation of prototypes.</a:t>
            </a:r>
          </a:p>
          <a:p>
            <a:r>
              <a:rPr lang="en-US"/>
              <a:t> </a:t>
            </a:r>
            <a:r>
              <a:rPr lang="en-US" b="1"/>
              <a:t>Internal consistency</a:t>
            </a:r>
            <a:r>
              <a:rPr lang="en-US"/>
              <a:t> is easily verified by using one system model as a cross-check on another view of the system, as shown here. But there is always the issue of external consistency – are we modeling what people </a:t>
            </a:r>
            <a:r>
              <a:rPr lang="en-US" i="1"/>
              <a:t>do </a:t>
            </a:r>
            <a:r>
              <a:rPr lang="en-US"/>
              <a:t>(rather than what they tell us they do)?</a:t>
            </a:r>
          </a:p>
          <a:p>
            <a:r>
              <a:rPr lang="en-US" b="1" i="1"/>
              <a:t>Do you remember what you did, to complete your last assignment (the vision document)?</a:t>
            </a:r>
          </a:p>
          <a:p>
            <a:r>
              <a:rPr lang="en-US"/>
              <a:t>- Could you explain it to me in detail (including all the “and then we remembered that we had not included XXX so we write that up and realized we had to go back and change YYY …”.</a:t>
            </a:r>
          </a:p>
          <a:p>
            <a:r>
              <a:rPr lang="en-US"/>
              <a:t>- Would you admit to </a:t>
            </a:r>
            <a:r>
              <a:rPr lang="en-US" i="1"/>
              <a:t>everything </a:t>
            </a:r>
            <a:r>
              <a:rPr lang="en-US"/>
              <a:t>that you did, to complete this assignment? … </a:t>
            </a:r>
            <a:r>
              <a:rPr lang="en-US">
                <a:sym typeface="Wingdings" pitchFamily="-108" charset="2"/>
              </a:rPr>
              <a:t></a:t>
            </a:r>
          </a:p>
        </p:txBody>
      </p:sp>
    </p:spTree>
    <p:extLst>
      <p:ext uri="{BB962C8B-B14F-4D97-AF65-F5344CB8AC3E}">
        <p14:creationId xmlns:p14="http://schemas.microsoft.com/office/powerpoint/2010/main" val="214144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846B3-F007-0243-AE6C-B4DF1C44419A}" type="slidenum">
              <a:rPr lang="en-US"/>
              <a:pPr/>
              <a:t>22</a:t>
            </a:fld>
            <a:endParaRPr lang="en-US"/>
          </a:p>
        </p:txBody>
      </p:sp>
      <p:sp>
        <p:nvSpPr>
          <p:cNvPr id="633858" name="Rectangle 2"/>
          <p:cNvSpPr>
            <a:spLocks noGrp="1" noRot="1" noChangeAspect="1" noChangeArrowheads="1" noTextEdit="1"/>
          </p:cNvSpPr>
          <p:nvPr>
            <p:ph type="sldImg"/>
          </p:nvPr>
        </p:nvSpPr>
        <p:spPr>
          <a:xfrm>
            <a:off x="2333625" y="531813"/>
            <a:ext cx="4730750" cy="2662237"/>
          </a:xfrm>
          <a:ln/>
        </p:spPr>
      </p:sp>
      <p:sp>
        <p:nvSpPr>
          <p:cNvPr id="633859" name="Rectangle 3"/>
          <p:cNvSpPr>
            <a:spLocks noGrp="1" noChangeArrowheads="1"/>
          </p:cNvSpPr>
          <p:nvPr>
            <p:ph type="body" idx="1"/>
          </p:nvPr>
        </p:nvSpPr>
        <p:spPr>
          <a:xfrm>
            <a:off x="1252538" y="3371850"/>
            <a:ext cx="6892925" cy="3195638"/>
          </a:xfrm>
        </p:spPr>
        <p:txBody>
          <a:bodyPr/>
          <a:lstStyle/>
          <a:p>
            <a:r>
              <a:rPr lang="en-US"/>
              <a:t>This is one of my favorite cartoons indicating why we should worry about external consistency. People never behave the same when you are watching them as when they do their work!</a:t>
            </a:r>
          </a:p>
          <a:p>
            <a:r>
              <a:rPr lang="en-US"/>
              <a:t>People lie (</a:t>
            </a:r>
            <a:r>
              <a:rPr lang="en-US" b="1"/>
              <a:t>consistently</a:t>
            </a:r>
            <a:r>
              <a:rPr lang="en-US"/>
              <a:t>) about what they do. This is because the informal ways of doing things are so much more effective than the formal procedures they are supposed to follow. So if you automate the formal procedures (what they are supposed to use), no-one will use the system and everyone will hate you (!).</a:t>
            </a:r>
          </a:p>
          <a:p>
            <a:r>
              <a:rPr lang="en-US"/>
              <a:t>The learning point is to use mechanisms such as user walkthroughs and prototype evaluation to check that you are specifying what the client wants and the user needs. If a user is shown a prototype, they may not be able to tell you what they need it to do, but they can sure tell you what it does </a:t>
            </a:r>
            <a:r>
              <a:rPr lang="en-US" u="sng"/>
              <a:t>not</a:t>
            </a:r>
            <a:r>
              <a:rPr lang="en-US"/>
              <a:t> do, that they need!</a:t>
            </a:r>
          </a:p>
        </p:txBody>
      </p:sp>
    </p:spTree>
    <p:extLst>
      <p:ext uri="{BB962C8B-B14F-4D97-AF65-F5344CB8AC3E}">
        <p14:creationId xmlns:p14="http://schemas.microsoft.com/office/powerpoint/2010/main" val="62053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3</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276098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82402-E23F-E544-9B39-BE01195B2E97}" type="slidenum">
              <a:rPr lang="en-US"/>
              <a:pPr/>
              <a:t>23</a:t>
            </a:fld>
            <a:endParaRPr lang="en-US"/>
          </a:p>
        </p:txBody>
      </p:sp>
      <p:sp>
        <p:nvSpPr>
          <p:cNvPr id="635906" name="Rectangle 2"/>
          <p:cNvSpPr>
            <a:spLocks noGrp="1" noRot="1" noChangeAspect="1" noChangeArrowheads="1" noTextEdit="1"/>
          </p:cNvSpPr>
          <p:nvPr>
            <p:ph type="sldImg"/>
          </p:nvPr>
        </p:nvSpPr>
        <p:spPr>
          <a:xfrm>
            <a:off x="2333625" y="531813"/>
            <a:ext cx="4730750" cy="2662237"/>
          </a:xfrm>
          <a:ln/>
        </p:spPr>
      </p:sp>
      <p:sp>
        <p:nvSpPr>
          <p:cNvPr id="635907" name="Rectangle 3"/>
          <p:cNvSpPr>
            <a:spLocks noGrp="1" noChangeArrowheads="1"/>
          </p:cNvSpPr>
          <p:nvPr>
            <p:ph type="body" idx="1"/>
          </p:nvPr>
        </p:nvSpPr>
        <p:spPr>
          <a:xfrm>
            <a:off x="1252538" y="3371850"/>
            <a:ext cx="6892925" cy="3195638"/>
          </a:xfrm>
        </p:spPr>
        <p:txBody>
          <a:bodyPr/>
          <a:lstStyle/>
          <a:p>
            <a:r>
              <a:rPr lang="en-US"/>
              <a:t>… Yup, one of my favorite engineering “measures.” </a:t>
            </a:r>
          </a:p>
          <a:p>
            <a:r>
              <a:rPr lang="en-US"/>
              <a:t>There is a hysterically funny section in the course textbook (Ch 26), which provides some </a:t>
            </a:r>
            <a:r>
              <a:rPr lang="en-US" i="1"/>
              <a:t>techniques for disambiguation. </a:t>
            </a:r>
            <a:r>
              <a:rPr lang="en-US"/>
              <a:t>It is worth reading this, if only to muse over how many meanings can be ascribed to a well known phrase ….  </a:t>
            </a:r>
          </a:p>
        </p:txBody>
      </p:sp>
    </p:spTree>
    <p:extLst>
      <p:ext uri="{BB962C8B-B14F-4D97-AF65-F5344CB8AC3E}">
        <p14:creationId xmlns:p14="http://schemas.microsoft.com/office/powerpoint/2010/main" val="193813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1BEB8-0162-2640-8CDB-A030C11ABE4B}" type="slidenum">
              <a:rPr lang="en-US"/>
              <a:pPr/>
              <a:t>24</a:t>
            </a:fld>
            <a:endParaRPr lang="en-US"/>
          </a:p>
        </p:txBody>
      </p:sp>
      <p:sp>
        <p:nvSpPr>
          <p:cNvPr id="637954" name="Rectangle 2"/>
          <p:cNvSpPr>
            <a:spLocks noGrp="1" noRot="1" noChangeAspect="1" noChangeArrowheads="1" noTextEdit="1"/>
          </p:cNvSpPr>
          <p:nvPr>
            <p:ph type="sldImg"/>
          </p:nvPr>
        </p:nvSpPr>
        <p:spPr>
          <a:xfrm>
            <a:off x="2333625" y="531813"/>
            <a:ext cx="4730750" cy="2662237"/>
          </a:xfrm>
          <a:ln/>
        </p:spPr>
      </p:sp>
      <p:sp>
        <p:nvSpPr>
          <p:cNvPr id="637955" name="Rectangle 3"/>
          <p:cNvSpPr>
            <a:spLocks noGrp="1" noChangeArrowheads="1"/>
          </p:cNvSpPr>
          <p:nvPr>
            <p:ph type="body" idx="1"/>
          </p:nvPr>
        </p:nvSpPr>
        <p:spPr>
          <a:xfrm>
            <a:off x="1252538" y="3371850"/>
            <a:ext cx="6892925" cy="3195638"/>
          </a:xfrm>
        </p:spPr>
        <p:txBody>
          <a:bodyPr/>
          <a:lstStyle/>
          <a:p>
            <a:r>
              <a:rPr lang="en-US"/>
              <a:t>Let’s move to another of my favorite measures. Is the specification </a:t>
            </a:r>
            <a:r>
              <a:rPr lang="en-US" b="1"/>
              <a:t>understandable</a:t>
            </a:r>
            <a:r>
              <a:rPr lang="en-US"/>
              <a:t> – by all parties? </a:t>
            </a:r>
          </a:p>
          <a:p>
            <a:r>
              <a:rPr lang="en-US"/>
              <a:t>This slide really illustrates the precept that aiming the relevant sections of your SRS at the appropriate audience</a:t>
            </a:r>
          </a:p>
          <a:p>
            <a:r>
              <a:rPr lang="en-US" i="1"/>
              <a:t>Using models that each stakeholder will understand without any training</a:t>
            </a:r>
            <a:r>
              <a:rPr lang="en-US"/>
              <a:t>, is essential to a high quality specification.</a:t>
            </a:r>
          </a:p>
          <a:p>
            <a:r>
              <a:rPr lang="en-US"/>
              <a:t>Which brings me to my point – a high quality systems analysis process validates the spec.  This is as critical a part of requirements management as producing and verifying the functional requirements (which provides the main emphasis of most engineering approaches to software requirements specification).</a:t>
            </a:r>
          </a:p>
        </p:txBody>
      </p:sp>
    </p:spTree>
    <p:extLst>
      <p:ext uri="{BB962C8B-B14F-4D97-AF65-F5344CB8AC3E}">
        <p14:creationId xmlns:p14="http://schemas.microsoft.com/office/powerpoint/2010/main" val="339156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A6D57-2911-F442-BC3F-1A2C3D8A22F3}" type="slidenum">
              <a:rPr lang="en-US"/>
              <a:pPr/>
              <a:t>25</a:t>
            </a:fld>
            <a:endParaRPr lang="en-US"/>
          </a:p>
        </p:txBody>
      </p:sp>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a:xfrm>
            <a:off x="1252538" y="3371850"/>
            <a:ext cx="6892925" cy="3195638"/>
          </a:xfrm>
        </p:spPr>
        <p:txBody>
          <a:bodyPr/>
          <a:lstStyle/>
          <a:p>
            <a:r>
              <a:rPr lang="en-US"/>
              <a:t>It is a good idea to rank functionality at the feature-level, rather than the functional level (at the functional level, you may encounter some areas of functionality that are more stable than others, but most of these relate back to specific features, rather than the functions that the system performs to provide those functions). </a:t>
            </a:r>
          </a:p>
          <a:p>
            <a:r>
              <a:rPr lang="en-US"/>
              <a:t>I used the Amazon order-processing features in the example here, to illustrate the logic of requirements ranking. The most important thing is to ask three questions (of your client and the specification generally):</a:t>
            </a:r>
            <a:br>
              <a:rPr lang="en-US"/>
            </a:br>
            <a:r>
              <a:rPr lang="en-US"/>
              <a:t>1. Are we sure that we need this feature? (Is the requirement stable?)</a:t>
            </a:r>
          </a:p>
          <a:p>
            <a:r>
              <a:rPr lang="en-US"/>
              <a:t>2. How important is it to this release of the software (or to provide the basis for features required in future versions) that we implement this feature? (Is the requirement priority high?)</a:t>
            </a:r>
          </a:p>
          <a:p>
            <a:r>
              <a:rPr lang="en-US"/>
              <a:t>3. How sure are we that the detailed functional, non-functional, or supplementary requirements are not likely to change?  (Is the requirement risk high)?</a:t>
            </a:r>
          </a:p>
          <a:p>
            <a:r>
              <a:rPr lang="en-US"/>
              <a:t>There is a discussion of this in Leffingwell and Widrig. But as a general principle, never include any features in version 1 that require further investigation, unless these are critical for the system to operate (in which case, build lots of prototypes to investigate these EARLY!). Roll these out to version 2 or 3, then you can investigate these further while you are building version 1. </a:t>
            </a:r>
          </a:p>
          <a:p>
            <a:r>
              <a:rPr lang="en-US"/>
              <a:t>Note that this type of table is not a one-off process, but an ongoing requirements management technique – this is an essential part of project management. [I did not spend much time working through the example, so you might disagree with me (and be right!). Just use this as an illustration of principle]. </a:t>
            </a:r>
          </a:p>
          <a:p>
            <a:endParaRPr lang="en-US"/>
          </a:p>
        </p:txBody>
      </p:sp>
    </p:spTree>
    <p:extLst>
      <p:ext uri="{BB962C8B-B14F-4D97-AF65-F5344CB8AC3E}">
        <p14:creationId xmlns:p14="http://schemas.microsoft.com/office/powerpoint/2010/main" val="132775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AF408-AD35-9948-A1CD-A729742AABF9}" type="slidenum">
              <a:rPr lang="en-US"/>
              <a:pPr/>
              <a:t>26</a:t>
            </a:fld>
            <a:endParaRPr lang="en-US"/>
          </a:p>
        </p:txBody>
      </p:sp>
      <p:sp>
        <p:nvSpPr>
          <p:cNvPr id="642050" name="Rectangle 2"/>
          <p:cNvSpPr>
            <a:spLocks noGrp="1" noRot="1" noChangeAspect="1" noChangeArrowheads="1" noTextEdit="1"/>
          </p:cNvSpPr>
          <p:nvPr>
            <p:ph type="sldImg"/>
          </p:nvPr>
        </p:nvSpPr>
        <p:spPr>
          <a:xfrm>
            <a:off x="2924175" y="531813"/>
            <a:ext cx="3549650" cy="2662237"/>
          </a:xfrm>
          <a:ln/>
        </p:spPr>
      </p:sp>
      <p:sp>
        <p:nvSpPr>
          <p:cNvPr id="642051" name="Rectangle 3"/>
          <p:cNvSpPr>
            <a:spLocks noGrp="1" noChangeArrowheads="1"/>
          </p:cNvSpPr>
          <p:nvPr>
            <p:ph type="body" idx="1"/>
          </p:nvPr>
        </p:nvSpPr>
        <p:spPr>
          <a:xfrm>
            <a:off x="1252538" y="3371850"/>
            <a:ext cx="6892925" cy="3195638"/>
          </a:xfrm>
        </p:spPr>
        <p:txBody>
          <a:bodyPr/>
          <a:lstStyle/>
          <a:p>
            <a:r>
              <a:rPr lang="en-US"/>
              <a:t>For every requirement that you specify, no matter how small, ask how you will verify that the system supports this requirement. If you can do that, it would go into the system test spec (see next week). </a:t>
            </a:r>
          </a:p>
          <a:p>
            <a:r>
              <a:rPr lang="en-US"/>
              <a:t>Some of the requirements above are more testable than others. </a:t>
            </a:r>
          </a:p>
          <a:p>
            <a:r>
              <a:rPr lang="en-US"/>
              <a:t>If you can’t define how to test a requirement, how can you verify that your specification has been met? </a:t>
            </a:r>
          </a:p>
          <a:p>
            <a:endParaRPr lang="en-US"/>
          </a:p>
        </p:txBody>
      </p:sp>
    </p:spTree>
    <p:extLst>
      <p:ext uri="{BB962C8B-B14F-4D97-AF65-F5344CB8AC3E}">
        <p14:creationId xmlns:p14="http://schemas.microsoft.com/office/powerpoint/2010/main" val="191430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6B1B7-67BA-C04F-8C03-46504E7E0C40}" type="slidenum">
              <a:rPr lang="en-US"/>
              <a:pPr/>
              <a:t>27</a:t>
            </a:fld>
            <a:endParaRPr lang="en-US"/>
          </a:p>
        </p:txBody>
      </p:sp>
      <p:sp>
        <p:nvSpPr>
          <p:cNvPr id="644098" name="Rectangle 2"/>
          <p:cNvSpPr>
            <a:spLocks noGrp="1" noRot="1" noChangeAspect="1" noChangeArrowheads="1" noTextEdit="1"/>
          </p:cNvSpPr>
          <p:nvPr>
            <p:ph type="sldImg"/>
          </p:nvPr>
        </p:nvSpPr>
        <p:spPr>
          <a:xfrm>
            <a:off x="2333625" y="531813"/>
            <a:ext cx="4730750" cy="2662237"/>
          </a:xfrm>
          <a:ln/>
        </p:spPr>
      </p:sp>
      <p:sp>
        <p:nvSpPr>
          <p:cNvPr id="644099" name="Rectangle 3"/>
          <p:cNvSpPr>
            <a:spLocks noGrp="1" noChangeArrowheads="1"/>
          </p:cNvSpPr>
          <p:nvPr>
            <p:ph type="body" idx="1"/>
          </p:nvPr>
        </p:nvSpPr>
        <p:spPr>
          <a:xfrm>
            <a:off x="1252538" y="3371850"/>
            <a:ext cx="6892925" cy="3195638"/>
          </a:xfrm>
        </p:spPr>
        <p:txBody>
          <a:bodyPr/>
          <a:lstStyle/>
          <a:p>
            <a:r>
              <a:rPr lang="en-US" b="1"/>
              <a:t>I do not want to see any requirement in the specification that you cannot test</a:t>
            </a:r>
            <a:r>
              <a:rPr lang="en-US"/>
              <a:t> -- e.g. “the system will be user-friendly” is NOT a requirement, but an aspiration. The equivalent requirement might be “an average user can work out how to use all system functions from on-screen hints and design, without having to use the detailed Help system.”</a:t>
            </a:r>
          </a:p>
          <a:p>
            <a:endParaRPr lang="en-US"/>
          </a:p>
        </p:txBody>
      </p:sp>
    </p:spTree>
    <p:extLst>
      <p:ext uri="{BB962C8B-B14F-4D97-AF65-F5344CB8AC3E}">
        <p14:creationId xmlns:p14="http://schemas.microsoft.com/office/powerpoint/2010/main" val="3397899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45457-6C53-E34B-BE06-8B976FF76C5C}" type="slidenum">
              <a:rPr lang="en-US"/>
              <a:pPr/>
              <a:t>28</a:t>
            </a:fld>
            <a:endParaRPr lang="en-US"/>
          </a:p>
        </p:txBody>
      </p:sp>
      <p:sp>
        <p:nvSpPr>
          <p:cNvPr id="646146" name="Rectangle 2"/>
          <p:cNvSpPr>
            <a:spLocks noGrp="1" noRot="1" noChangeAspect="1" noChangeArrowheads="1" noTextEdit="1"/>
          </p:cNvSpPr>
          <p:nvPr>
            <p:ph type="sldImg"/>
          </p:nvPr>
        </p:nvSpPr>
        <p:spPr>
          <a:xfrm>
            <a:off x="2333625" y="531813"/>
            <a:ext cx="4730750" cy="2662237"/>
          </a:xfrm>
          <a:ln/>
        </p:spPr>
      </p:sp>
      <p:sp>
        <p:nvSpPr>
          <p:cNvPr id="646147" name="Rectangle 3"/>
          <p:cNvSpPr>
            <a:spLocks noGrp="1" noChangeArrowheads="1"/>
          </p:cNvSpPr>
          <p:nvPr>
            <p:ph type="body" idx="1"/>
          </p:nvPr>
        </p:nvSpPr>
        <p:spPr>
          <a:xfrm>
            <a:off x="1252538" y="3371850"/>
            <a:ext cx="6892925" cy="3195638"/>
          </a:xfrm>
        </p:spPr>
        <p:txBody>
          <a:bodyPr/>
          <a:lstStyle/>
          <a:p>
            <a:r>
              <a:rPr lang="en-US"/>
              <a:t>Which brings me to </a:t>
            </a:r>
            <a:r>
              <a:rPr lang="en-US" b="1"/>
              <a:t>traceability</a:t>
            </a:r>
            <a:r>
              <a:rPr lang="en-US"/>
              <a:t>. One of the most frequent causes of inconsistency in the specification (and one that is easily missed) is that one set of requirements change, while another set that are dependent on these requirements do not change. It is easy to overlook this. For example, the use-case shown here has two separate functional processes that may be expressed as two separate system-level use-cases: Locate_title and Reserve_title. Both of these use-cases includes Check_tape_availability.</a:t>
            </a:r>
          </a:p>
          <a:p>
            <a:r>
              <a:rPr lang="en-US"/>
              <a:t>If there is a cross-reference between the Reserve_title and the Locate-title use-case in both directions, then if someone wants to change how the availability is checked – for example what data is entered by the user, or what information is returned by this function -- they would consider the implications for both Locate_title and Reserve_title. But if there is only a cross-reference from Reserve_title use-case to the Locate_title use-case (which is typically what we do), then this might not be picked up by the person designing code for Locate_title.</a:t>
            </a:r>
          </a:p>
          <a:p>
            <a:r>
              <a:rPr lang="en-US"/>
              <a:t>So we need a traceability matrix, sp that changes to one part of the spec (which tend to occur frequently at the Design stage of the project), are verified against the needs of ALL functions that use the sub-function to be changed. </a:t>
            </a:r>
          </a:p>
        </p:txBody>
      </p:sp>
    </p:spTree>
    <p:extLst>
      <p:ext uri="{BB962C8B-B14F-4D97-AF65-F5344CB8AC3E}">
        <p14:creationId xmlns:p14="http://schemas.microsoft.com/office/powerpoint/2010/main" val="985785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CE9C4-AA72-584E-8C52-103A2DC36723}" type="slidenum">
              <a:rPr lang="en-US"/>
              <a:pPr/>
              <a:t>29</a:t>
            </a:fld>
            <a:endParaRPr lang="en-US"/>
          </a:p>
        </p:txBody>
      </p:sp>
      <p:sp>
        <p:nvSpPr>
          <p:cNvPr id="648194" name="Rectangle 2"/>
          <p:cNvSpPr>
            <a:spLocks noGrp="1" noRot="1" noChangeAspect="1" noChangeArrowheads="1" noTextEdit="1"/>
          </p:cNvSpPr>
          <p:nvPr>
            <p:ph type="sldImg"/>
          </p:nvPr>
        </p:nvSpPr>
        <p:spPr>
          <a:xfrm>
            <a:off x="2924175" y="531813"/>
            <a:ext cx="3549650" cy="2662237"/>
          </a:xfrm>
          <a:ln/>
        </p:spPr>
      </p:sp>
      <p:sp>
        <p:nvSpPr>
          <p:cNvPr id="648195" name="Rectangle 3"/>
          <p:cNvSpPr>
            <a:spLocks noGrp="1" noChangeArrowheads="1"/>
          </p:cNvSpPr>
          <p:nvPr>
            <p:ph type="body" idx="1"/>
          </p:nvPr>
        </p:nvSpPr>
        <p:spPr>
          <a:xfrm>
            <a:off x="1252538" y="3371850"/>
            <a:ext cx="6892925" cy="3195638"/>
          </a:xfrm>
        </p:spPr>
        <p:txBody>
          <a:bodyPr/>
          <a:lstStyle/>
          <a:p>
            <a:r>
              <a:rPr lang="en-US"/>
              <a:t>This table shows the relationship between system requirements (both functional and non-functional) and system features or use-cases. I have chosen the use FEAn as a Feature identifier and UCn as a Use-Case Requirement identifier label here, but these could just as easily be UCn mapped against FRn/NFRn (for Functional or Non-Functional requirement n). It is therefore important to number the functional and non-functional requirements that you generate as part of the SRS, even if you do this within a use-case definition. </a:t>
            </a:r>
          </a:p>
        </p:txBody>
      </p:sp>
    </p:spTree>
    <p:extLst>
      <p:ext uri="{BB962C8B-B14F-4D97-AF65-F5344CB8AC3E}">
        <p14:creationId xmlns:p14="http://schemas.microsoft.com/office/powerpoint/2010/main" val="1914309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3571A-2436-9F40-B8EA-55EC4C7FA597}" type="slidenum">
              <a:rPr lang="en-US"/>
              <a:pPr/>
              <a:t>30</a:t>
            </a:fld>
            <a:endParaRPr lang="en-US"/>
          </a:p>
        </p:txBody>
      </p:sp>
      <p:sp>
        <p:nvSpPr>
          <p:cNvPr id="650242" name="Rectangle 2"/>
          <p:cNvSpPr>
            <a:spLocks noGrp="1" noRot="1" noChangeAspect="1" noChangeArrowheads="1" noTextEdit="1"/>
          </p:cNvSpPr>
          <p:nvPr>
            <p:ph type="sldImg"/>
          </p:nvPr>
        </p:nvSpPr>
        <p:spPr>
          <a:xfrm>
            <a:off x="2924175" y="531813"/>
            <a:ext cx="3549650" cy="2662237"/>
          </a:xfrm>
          <a:ln/>
        </p:spPr>
      </p:sp>
      <p:sp>
        <p:nvSpPr>
          <p:cNvPr id="650243" name="Rectangle 3"/>
          <p:cNvSpPr>
            <a:spLocks noGrp="1" noChangeArrowheads="1"/>
          </p:cNvSpPr>
          <p:nvPr>
            <p:ph type="body" idx="1"/>
          </p:nvPr>
        </p:nvSpPr>
        <p:spPr>
          <a:xfrm>
            <a:off x="1252538" y="3371850"/>
            <a:ext cx="6892925" cy="3195638"/>
          </a:xfrm>
        </p:spPr>
        <p:txBody>
          <a:bodyPr/>
          <a:lstStyle/>
          <a:p>
            <a:r>
              <a:rPr lang="en-US"/>
              <a:t>Using parent-child relationships permits the management and numbering of requirements fairly easily, so these functional requirements (UC1.1 to UC 1.4) can be traced back to the “originating” use-case without the need for a traceability table. However, when another use-case uses one of these functions, a traceability table is required to track this relationship. If all relationships are not shown because you rely on numbering to do this job for you, it should be made quite clear in the text accompanying functional requirements in the SRS (section 3). </a:t>
            </a:r>
          </a:p>
        </p:txBody>
      </p:sp>
    </p:spTree>
    <p:extLst>
      <p:ext uri="{BB962C8B-B14F-4D97-AF65-F5344CB8AC3E}">
        <p14:creationId xmlns:p14="http://schemas.microsoft.com/office/powerpoint/2010/main" val="2001892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71363-CD9E-CC4A-B263-9779AF24492F}" type="slidenum">
              <a:rPr lang="en-US"/>
              <a:pPr/>
              <a:t>31</a:t>
            </a:fld>
            <a:endParaRPr lang="en-US"/>
          </a:p>
        </p:txBody>
      </p:sp>
      <p:sp>
        <p:nvSpPr>
          <p:cNvPr id="652290" name="Rectangle 2"/>
          <p:cNvSpPr>
            <a:spLocks noGrp="1" noRot="1" noChangeAspect="1" noChangeArrowheads="1" noTextEdit="1"/>
          </p:cNvSpPr>
          <p:nvPr>
            <p:ph type="sldImg"/>
          </p:nvPr>
        </p:nvSpPr>
        <p:spPr>
          <a:xfrm>
            <a:off x="2924175" y="531813"/>
            <a:ext cx="3549650" cy="2662237"/>
          </a:xfrm>
          <a:ln/>
        </p:spPr>
      </p:sp>
      <p:sp>
        <p:nvSpPr>
          <p:cNvPr id="652291" name="Rectangle 3"/>
          <p:cNvSpPr>
            <a:spLocks noGrp="1" noChangeArrowheads="1"/>
          </p:cNvSpPr>
          <p:nvPr>
            <p:ph type="body" idx="1"/>
          </p:nvPr>
        </p:nvSpPr>
        <p:spPr>
          <a:xfrm>
            <a:off x="1252538" y="3371850"/>
            <a:ext cx="6892925" cy="3195638"/>
          </a:xfrm>
        </p:spPr>
        <p:txBody>
          <a:bodyPr/>
          <a:lstStyle/>
          <a:p>
            <a:r>
              <a:rPr lang="en-US"/>
              <a:t>Use a numbering schema that clearly distinguishes functional requirements (or use-case sub-requirements) from non-functional requirements, from supplementary requirements. I have used UCn and NFn here, but you can use any ID convention that makes sense to you. Just make sure that you explain this convention in your SRS document.</a:t>
            </a:r>
          </a:p>
          <a:p>
            <a:endParaRPr lang="en-US"/>
          </a:p>
        </p:txBody>
      </p:sp>
    </p:spTree>
    <p:extLst>
      <p:ext uri="{BB962C8B-B14F-4D97-AF65-F5344CB8AC3E}">
        <p14:creationId xmlns:p14="http://schemas.microsoft.com/office/powerpoint/2010/main" val="425006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28279-6B32-B44B-910C-31A26DC924FB}" type="slidenum">
              <a:rPr lang="en-US"/>
              <a:pPr/>
              <a:t>32</a:t>
            </a:fld>
            <a:endParaRPr lang="en-US"/>
          </a:p>
        </p:txBody>
      </p:sp>
      <p:sp>
        <p:nvSpPr>
          <p:cNvPr id="654338" name="Rectangle 2"/>
          <p:cNvSpPr>
            <a:spLocks noGrp="1" noRot="1" noChangeAspect="1" noChangeArrowheads="1" noTextEdit="1"/>
          </p:cNvSpPr>
          <p:nvPr>
            <p:ph type="sldImg"/>
          </p:nvPr>
        </p:nvSpPr>
        <p:spPr>
          <a:xfrm>
            <a:off x="2333625" y="531813"/>
            <a:ext cx="4730750" cy="2662237"/>
          </a:xfrm>
          <a:ln/>
        </p:spPr>
      </p:sp>
      <p:sp>
        <p:nvSpPr>
          <p:cNvPr id="654339" name="Rectangle 3"/>
          <p:cNvSpPr>
            <a:spLocks noGrp="1" noChangeArrowheads="1"/>
          </p:cNvSpPr>
          <p:nvPr>
            <p:ph type="body" idx="1"/>
          </p:nvPr>
        </p:nvSpPr>
        <p:spPr>
          <a:xfrm>
            <a:off x="1252538" y="3371850"/>
            <a:ext cx="6892925" cy="3195638"/>
          </a:xfrm>
        </p:spPr>
        <p:txBody>
          <a:bodyPr/>
          <a:lstStyle/>
          <a:p>
            <a:r>
              <a:rPr lang="en-US"/>
              <a:t>Traceability is also important across specification documents. This slide shows the use of decomposition numbering to relate requirements across these different levels, so the original logic or rationale for each requirement can be traced. </a:t>
            </a:r>
          </a:p>
          <a:p>
            <a:r>
              <a:rPr lang="en-US"/>
              <a:t>This is where a traceability matrix comes into its own. Most software requirements management tools number and track requirements traceability automatically, as requirements are entered into the system, changed/modified, or removed. They will provide a warning if a requirement used elsewhere is about to be deleted.</a:t>
            </a:r>
          </a:p>
        </p:txBody>
      </p:sp>
    </p:spTree>
    <p:extLst>
      <p:ext uri="{BB962C8B-B14F-4D97-AF65-F5344CB8AC3E}">
        <p14:creationId xmlns:p14="http://schemas.microsoft.com/office/powerpoint/2010/main" val="226454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338E3-E8EA-9E4E-A7CA-DFB6FFA80A4C}" type="slidenum">
              <a:rPr lang="en-US"/>
              <a:pPr/>
              <a:t>5</a:t>
            </a:fld>
            <a:endParaRPr lang="en-US"/>
          </a:p>
        </p:txBody>
      </p:sp>
      <p:sp>
        <p:nvSpPr>
          <p:cNvPr id="604162" name="Rectangle 2"/>
          <p:cNvSpPr>
            <a:spLocks noGrp="1" noRot="1" noChangeAspect="1" noChangeArrowheads="1" noTextEdit="1"/>
          </p:cNvSpPr>
          <p:nvPr>
            <p:ph type="sldImg"/>
          </p:nvPr>
        </p:nvSpPr>
        <p:spPr>
          <a:xfrm>
            <a:off x="2333625" y="531813"/>
            <a:ext cx="4730750" cy="2662237"/>
          </a:xfrm>
          <a:ln/>
        </p:spPr>
      </p:sp>
      <p:sp>
        <p:nvSpPr>
          <p:cNvPr id="604163" name="Rectangle 3"/>
          <p:cNvSpPr>
            <a:spLocks noGrp="1" noChangeArrowheads="1"/>
          </p:cNvSpPr>
          <p:nvPr>
            <p:ph type="body" idx="1"/>
          </p:nvPr>
        </p:nvSpPr>
        <p:spPr>
          <a:xfrm>
            <a:off x="1252538" y="3371850"/>
            <a:ext cx="6892925" cy="3195638"/>
          </a:xfrm>
        </p:spPr>
        <p:txBody>
          <a:bodyPr/>
          <a:lstStyle/>
          <a:p>
            <a:r>
              <a:rPr lang="en-US" sz="2000" dirty="0"/>
              <a:t>In the course, we have seen that there are different types of requirements, that are specified for different purposes. All of these must be specified clearly in the Software Requirements Specification.</a:t>
            </a:r>
          </a:p>
          <a:p>
            <a:r>
              <a:rPr lang="en-US" sz="2000" dirty="0"/>
              <a:t>1. Business goals provide </a:t>
            </a:r>
            <a:r>
              <a:rPr lang="en-US" sz="2000" b="1" dirty="0"/>
              <a:t>purposeful requirements</a:t>
            </a:r>
            <a:r>
              <a:rPr lang="en-US" sz="2000" dirty="0"/>
              <a:t> for the system (system goals, as distinct from business goals).</a:t>
            </a:r>
          </a:p>
          <a:p>
            <a:r>
              <a:rPr lang="en-US" sz="2000" dirty="0"/>
              <a:t>2. Business events provide a set of triggers for information system use that define a set of </a:t>
            </a:r>
            <a:r>
              <a:rPr lang="en-US" sz="2000" b="1" dirty="0"/>
              <a:t>system features</a:t>
            </a:r>
            <a:r>
              <a:rPr lang="en-US" sz="2000" dirty="0"/>
              <a:t> required to support the information-processing tasks of business workflows.</a:t>
            </a:r>
          </a:p>
          <a:p>
            <a:r>
              <a:rPr lang="en-US" sz="2000" dirty="0"/>
              <a:t>3. Each feature-definition can be modeled as a </a:t>
            </a:r>
            <a:r>
              <a:rPr lang="en-US" sz="2000" b="1" dirty="0"/>
              <a:t>system use-case</a:t>
            </a:r>
            <a:r>
              <a:rPr lang="en-US" sz="2000" dirty="0"/>
              <a:t>, that provides a set of </a:t>
            </a:r>
            <a:r>
              <a:rPr lang="en-US" sz="2000" b="1" dirty="0"/>
              <a:t>functional requirements</a:t>
            </a:r>
            <a:r>
              <a:rPr lang="en-US" sz="2000" dirty="0"/>
              <a:t> that the system must support.</a:t>
            </a:r>
          </a:p>
          <a:p>
            <a:r>
              <a:rPr lang="en-US" sz="2000" dirty="0"/>
              <a:t>4. User-support requirements provide a set of </a:t>
            </a:r>
            <a:r>
              <a:rPr lang="en-US" sz="2000" b="1" dirty="0"/>
              <a:t>non-functional requirements</a:t>
            </a:r>
            <a:r>
              <a:rPr lang="en-US" sz="2000" dirty="0"/>
              <a:t>, that specify how the system must perform the functional requirements.</a:t>
            </a:r>
          </a:p>
          <a:p>
            <a:r>
              <a:rPr lang="en-US" sz="2000" dirty="0"/>
              <a:t>5. Environment constraints and technical environment considerations provide a set of </a:t>
            </a:r>
            <a:r>
              <a:rPr lang="en-US" sz="2000" b="1" dirty="0"/>
              <a:t>supplementary requirements</a:t>
            </a:r>
            <a:r>
              <a:rPr lang="en-US" sz="2000" dirty="0"/>
              <a:t>, that specify technical aspects of the system quality. </a:t>
            </a:r>
          </a:p>
        </p:txBody>
      </p:sp>
    </p:spTree>
    <p:extLst>
      <p:ext uri="{BB962C8B-B14F-4D97-AF65-F5344CB8AC3E}">
        <p14:creationId xmlns:p14="http://schemas.microsoft.com/office/powerpoint/2010/main" val="176185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139EA-D047-F142-8713-6B49731928E8}" type="slidenum">
              <a:rPr lang="en-US"/>
              <a:pPr/>
              <a:t>33</a:t>
            </a:fld>
            <a:endParaRPr lang="en-US"/>
          </a:p>
        </p:txBody>
      </p:sp>
      <p:sp>
        <p:nvSpPr>
          <p:cNvPr id="656386" name="Rectangle 2"/>
          <p:cNvSpPr>
            <a:spLocks noGrp="1" noRot="1" noChangeAspect="1" noChangeArrowheads="1" noTextEdit="1"/>
          </p:cNvSpPr>
          <p:nvPr>
            <p:ph type="sldImg"/>
          </p:nvPr>
        </p:nvSpPr>
        <p:spPr>
          <a:xfrm>
            <a:off x="2333625" y="531813"/>
            <a:ext cx="4730750" cy="2662237"/>
          </a:xfrm>
          <a:ln/>
        </p:spPr>
      </p:sp>
      <p:sp>
        <p:nvSpPr>
          <p:cNvPr id="656387" name="Rectangle 3"/>
          <p:cNvSpPr>
            <a:spLocks noGrp="1" noChangeArrowheads="1"/>
          </p:cNvSpPr>
          <p:nvPr>
            <p:ph type="body" idx="1"/>
          </p:nvPr>
        </p:nvSpPr>
        <p:spPr>
          <a:xfrm>
            <a:off x="1252538" y="3371850"/>
            <a:ext cx="6892925" cy="3195638"/>
          </a:xfrm>
        </p:spPr>
        <p:txBody>
          <a:bodyPr/>
          <a:lstStyle/>
          <a:p>
            <a:r>
              <a:rPr lang="en-US"/>
              <a:t>Finally, remember that users do not understand system requirements as quickly, or in the same way as technical development staff. They have a </a:t>
            </a:r>
            <a:r>
              <a:rPr lang="en-US" b="1" i="1"/>
              <a:t>much</a:t>
            </a:r>
            <a:r>
              <a:rPr lang="en-US"/>
              <a:t> longer learning curve than you, as they do not share your technical background. When you are asking users to validate a spec. that is 80% complete and about to be frozen, the users will understand about 50% of the requirements (if you are lucky). So you need some way of (a) speeding up their learning curve, using prototypes, walkthroughs, and scenarios to allow them to learn about the new system functions, or (b) make the requirements modifiable. If you must freeze the spec. (we all have to build something at some time), then plan for their changes to go into the next version of the system. If you have less stable requirements (see above), explore these first. And finally, don’t treat users like idiots for “changing their minds.” They don’t. They just can only validate the parts of a specification that they understand.</a:t>
            </a:r>
          </a:p>
        </p:txBody>
      </p:sp>
    </p:spTree>
    <p:extLst>
      <p:ext uri="{BB962C8B-B14F-4D97-AF65-F5344CB8AC3E}">
        <p14:creationId xmlns:p14="http://schemas.microsoft.com/office/powerpoint/2010/main" val="537187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C93E9-A083-A248-A8B9-EFBD70C331D3}" type="slidenum">
              <a:rPr lang="en-US"/>
              <a:pPr/>
              <a:t>34</a:t>
            </a:fld>
            <a:endParaRPr lang="en-US"/>
          </a:p>
        </p:txBody>
      </p:sp>
      <p:sp>
        <p:nvSpPr>
          <p:cNvPr id="658434" name="Rectangle 2"/>
          <p:cNvSpPr>
            <a:spLocks noGrp="1" noRot="1" noChangeAspect="1" noChangeArrowheads="1" noTextEdit="1"/>
          </p:cNvSpPr>
          <p:nvPr>
            <p:ph type="sldImg"/>
          </p:nvPr>
        </p:nvSpPr>
        <p:spPr>
          <a:xfrm>
            <a:off x="2924175" y="531813"/>
            <a:ext cx="3549650" cy="2662237"/>
          </a:xfrm>
          <a:ln/>
        </p:spPr>
      </p:sp>
      <p:sp>
        <p:nvSpPr>
          <p:cNvPr id="658435" name="Rectangle 3"/>
          <p:cNvSpPr>
            <a:spLocks noGrp="1" noChangeArrowheads="1"/>
          </p:cNvSpPr>
          <p:nvPr>
            <p:ph type="body" idx="1"/>
          </p:nvPr>
        </p:nvSpPr>
        <p:spPr>
          <a:xfrm>
            <a:off x="1252538" y="3371850"/>
            <a:ext cx="6892925" cy="3195638"/>
          </a:xfrm>
        </p:spPr>
        <p:txBody>
          <a:bodyPr/>
          <a:lstStyle/>
          <a:p>
            <a:r>
              <a:rPr lang="en-US"/>
              <a:t>This is a list of possible ways of speeding up the users’ learning curve. Remember that prototypes can be built as experimental (throw-away proof-of-concept) or evolutionary (you modify it then take it back to the user to explore their requirements further). Be clear about how you are using prototypes – a common form of arguments relates to features in a throw-away prototype that don’t make it into the final version of the system. Just simple things like screen layout can raise user expectations in ways that you cannot meet. So explain to users exactly how the prototype will feed into the new system – and make a note of things that they </a:t>
            </a:r>
            <a:r>
              <a:rPr lang="en-US" i="1"/>
              <a:t>really </a:t>
            </a:r>
            <a:r>
              <a:rPr lang="en-US"/>
              <a:t>like. </a:t>
            </a:r>
          </a:p>
        </p:txBody>
      </p:sp>
    </p:spTree>
    <p:extLst>
      <p:ext uri="{BB962C8B-B14F-4D97-AF65-F5344CB8AC3E}">
        <p14:creationId xmlns:p14="http://schemas.microsoft.com/office/powerpoint/2010/main" val="3261817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A9DFB-34E2-BA49-9947-64CE2CF4A91F}" type="slidenum">
              <a:rPr lang="en-US"/>
              <a:pPr/>
              <a:t>35</a:t>
            </a:fld>
            <a:endParaRPr lang="en-US"/>
          </a:p>
        </p:txBody>
      </p:sp>
      <p:sp>
        <p:nvSpPr>
          <p:cNvPr id="660482" name="Rectangle 2"/>
          <p:cNvSpPr>
            <a:spLocks noGrp="1" noRot="1" noChangeAspect="1" noChangeArrowheads="1" noTextEdit="1"/>
          </p:cNvSpPr>
          <p:nvPr>
            <p:ph type="sldImg"/>
          </p:nvPr>
        </p:nvSpPr>
        <p:spPr>
          <a:xfrm>
            <a:off x="2924175" y="531813"/>
            <a:ext cx="3549650" cy="2662237"/>
          </a:xfrm>
          <a:ln/>
        </p:spPr>
      </p:sp>
      <p:sp>
        <p:nvSpPr>
          <p:cNvPr id="660483" name="Rectangle 3"/>
          <p:cNvSpPr>
            <a:spLocks noGrp="1" noChangeArrowheads="1"/>
          </p:cNvSpPr>
          <p:nvPr>
            <p:ph type="body" idx="1"/>
          </p:nvPr>
        </p:nvSpPr>
        <p:spPr>
          <a:xfrm>
            <a:off x="1252538" y="3371850"/>
            <a:ext cx="6892925" cy="3195638"/>
          </a:xfrm>
        </p:spPr>
        <p:txBody>
          <a:bodyPr/>
          <a:lstStyle/>
          <a:p>
            <a:r>
              <a:rPr lang="en-US"/>
              <a:t>Critical success factors are the</a:t>
            </a:r>
            <a:r>
              <a:rPr lang="en-US" i="1"/>
              <a:t> critical </a:t>
            </a:r>
            <a:r>
              <a:rPr lang="en-US"/>
              <a:t>things that need to be achieved or done, to achieve your goals.</a:t>
            </a:r>
          </a:p>
        </p:txBody>
      </p:sp>
    </p:spTree>
    <p:extLst>
      <p:ext uri="{BB962C8B-B14F-4D97-AF65-F5344CB8AC3E}">
        <p14:creationId xmlns:p14="http://schemas.microsoft.com/office/powerpoint/2010/main" val="294430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C4EA-8D85-304C-9E5A-9CE2C6907C6C}" type="slidenum">
              <a:rPr lang="en-US"/>
              <a:pPr/>
              <a:t>6</a:t>
            </a:fld>
            <a:endParaRPr lang="en-US"/>
          </a:p>
        </p:txBody>
      </p:sp>
      <p:sp>
        <p:nvSpPr>
          <p:cNvPr id="662530" name="Rectangle 2"/>
          <p:cNvSpPr>
            <a:spLocks noGrp="1" noRot="1" noChangeAspect="1" noChangeArrowheads="1" noTextEdit="1"/>
          </p:cNvSpPr>
          <p:nvPr>
            <p:ph type="sldImg"/>
          </p:nvPr>
        </p:nvSpPr>
        <p:spPr>
          <a:xfrm>
            <a:off x="2333625" y="531813"/>
            <a:ext cx="4730750" cy="2662237"/>
          </a:xfrm>
          <a:ln/>
        </p:spPr>
      </p:sp>
      <p:sp>
        <p:nvSpPr>
          <p:cNvPr id="662531" name="Rectangle 3"/>
          <p:cNvSpPr>
            <a:spLocks noGrp="1" noChangeArrowheads="1"/>
          </p:cNvSpPr>
          <p:nvPr>
            <p:ph type="body" idx="1"/>
          </p:nvPr>
        </p:nvSpPr>
        <p:spPr>
          <a:xfrm>
            <a:off x="1252538" y="3371850"/>
            <a:ext cx="6892925" cy="3195638"/>
          </a:xfrm>
        </p:spPr>
        <p:txBody>
          <a:bodyPr/>
          <a:lstStyle/>
          <a:p>
            <a:r>
              <a:rPr lang="en-US" dirty="0"/>
              <a:t>Linking these together:</a:t>
            </a:r>
          </a:p>
          <a:p>
            <a:r>
              <a:rPr lang="en-US" dirty="0"/>
              <a:t>1. Business goals provide </a:t>
            </a:r>
            <a:r>
              <a:rPr lang="en-US" b="1" dirty="0"/>
              <a:t>purposeful requirements</a:t>
            </a:r>
            <a:r>
              <a:rPr lang="en-US" dirty="0"/>
              <a:t> for the system (system goals, as distinct from business goals).</a:t>
            </a:r>
          </a:p>
          <a:p>
            <a:r>
              <a:rPr lang="en-US" dirty="0"/>
              <a:t>2. Business events provide a set of triggers for information system use that define a set of </a:t>
            </a:r>
            <a:r>
              <a:rPr lang="en-US" b="1" dirty="0"/>
              <a:t>system features</a:t>
            </a:r>
            <a:r>
              <a:rPr lang="en-US" dirty="0"/>
              <a:t> required to support the information-processing tasks of business workflows.</a:t>
            </a:r>
          </a:p>
          <a:p>
            <a:r>
              <a:rPr lang="en-US" dirty="0"/>
              <a:t>3. Each feature-definition can be modeled as a </a:t>
            </a:r>
            <a:r>
              <a:rPr lang="en-US" b="1" dirty="0"/>
              <a:t>system use-case</a:t>
            </a:r>
            <a:r>
              <a:rPr lang="en-US" dirty="0"/>
              <a:t>, that provides a set of </a:t>
            </a:r>
            <a:r>
              <a:rPr lang="en-US" b="1" dirty="0"/>
              <a:t>functional requirements</a:t>
            </a:r>
            <a:r>
              <a:rPr lang="en-US" dirty="0"/>
              <a:t> that the system must support.</a:t>
            </a:r>
          </a:p>
          <a:p>
            <a:r>
              <a:rPr lang="en-US" dirty="0"/>
              <a:t>4. User-support requirements provide a set of </a:t>
            </a:r>
            <a:r>
              <a:rPr lang="en-US" b="1" dirty="0"/>
              <a:t>non-functional requirements</a:t>
            </a:r>
            <a:r>
              <a:rPr lang="en-US" dirty="0"/>
              <a:t>, that specify how the system must perform the functional requirements.</a:t>
            </a:r>
          </a:p>
          <a:p>
            <a:r>
              <a:rPr lang="en-US" dirty="0"/>
              <a:t>5. Environment constraints and technical environment considerations provide a set of </a:t>
            </a:r>
            <a:r>
              <a:rPr lang="en-US" b="1" dirty="0"/>
              <a:t>supplementary requirements</a:t>
            </a:r>
            <a:r>
              <a:rPr lang="en-US" dirty="0"/>
              <a:t>, that specify technical aspects of the system quality. </a:t>
            </a:r>
          </a:p>
        </p:txBody>
      </p:sp>
    </p:spTree>
    <p:extLst>
      <p:ext uri="{BB962C8B-B14F-4D97-AF65-F5344CB8AC3E}">
        <p14:creationId xmlns:p14="http://schemas.microsoft.com/office/powerpoint/2010/main" val="137569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D7D49-281F-BC4D-A728-5CF6F3736BDD}" type="slidenum">
              <a:rPr lang="en-US"/>
              <a:pPr/>
              <a:t>7</a:t>
            </a:fld>
            <a:endParaRPr lang="en-US"/>
          </a:p>
        </p:txBody>
      </p:sp>
      <p:sp>
        <p:nvSpPr>
          <p:cNvPr id="606210" name="Rectangle 2"/>
          <p:cNvSpPr>
            <a:spLocks noGrp="1" noRot="1" noChangeAspect="1" noChangeArrowheads="1" noTextEdit="1"/>
          </p:cNvSpPr>
          <p:nvPr>
            <p:ph type="sldImg"/>
          </p:nvPr>
        </p:nvSpPr>
        <p:spPr>
          <a:xfrm>
            <a:off x="2333625" y="531813"/>
            <a:ext cx="4730750" cy="2662237"/>
          </a:xfrm>
          <a:ln/>
        </p:spPr>
      </p:sp>
      <p:sp>
        <p:nvSpPr>
          <p:cNvPr id="606211" name="Rectangle 3"/>
          <p:cNvSpPr>
            <a:spLocks noGrp="1" noChangeArrowheads="1"/>
          </p:cNvSpPr>
          <p:nvPr>
            <p:ph type="body" idx="1"/>
          </p:nvPr>
        </p:nvSpPr>
        <p:spPr>
          <a:xfrm>
            <a:off x="1252538" y="3371850"/>
            <a:ext cx="6892925" cy="3195638"/>
          </a:xfrm>
        </p:spPr>
        <p:txBody>
          <a:bodyPr/>
          <a:lstStyle/>
          <a:p>
            <a:r>
              <a:rPr lang="en-US"/>
              <a:t>Feature definitions </a:t>
            </a:r>
            <a:r>
              <a:rPr lang="en-US" b="1" i="1"/>
              <a:t>translate</a:t>
            </a:r>
            <a:r>
              <a:rPr lang="en-US"/>
              <a:t> the business logic (human information processing) into system logic (data processing functions). </a:t>
            </a:r>
          </a:p>
        </p:txBody>
      </p:sp>
    </p:spTree>
    <p:extLst>
      <p:ext uri="{BB962C8B-B14F-4D97-AF65-F5344CB8AC3E}">
        <p14:creationId xmlns:p14="http://schemas.microsoft.com/office/powerpoint/2010/main" val="115922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F568B-E825-384B-81C3-F06055AD1F07}" type="slidenum">
              <a:rPr lang="en-US"/>
              <a:pPr/>
              <a:t>8</a:t>
            </a:fld>
            <a:endParaRPr lang="en-US"/>
          </a:p>
        </p:txBody>
      </p:sp>
      <p:sp>
        <p:nvSpPr>
          <p:cNvPr id="608258" name="Rectangle 2"/>
          <p:cNvSpPr>
            <a:spLocks noGrp="1" noRot="1" noChangeAspect="1" noChangeArrowheads="1" noTextEdit="1"/>
          </p:cNvSpPr>
          <p:nvPr>
            <p:ph type="sldImg"/>
          </p:nvPr>
        </p:nvSpPr>
        <p:spPr>
          <a:xfrm>
            <a:off x="2924175" y="531813"/>
            <a:ext cx="3549650" cy="2662237"/>
          </a:xfrm>
          <a:ln/>
        </p:spPr>
      </p:sp>
      <p:sp>
        <p:nvSpPr>
          <p:cNvPr id="608259" name="Rectangle 3"/>
          <p:cNvSpPr>
            <a:spLocks noGrp="1" noChangeArrowheads="1"/>
          </p:cNvSpPr>
          <p:nvPr>
            <p:ph type="body" idx="1"/>
          </p:nvPr>
        </p:nvSpPr>
        <p:spPr>
          <a:xfrm>
            <a:off x="1252538" y="3371850"/>
            <a:ext cx="6892925" cy="3195638"/>
          </a:xfrm>
        </p:spPr>
        <p:txBody>
          <a:bodyPr/>
          <a:lstStyle/>
          <a:p>
            <a:r>
              <a:rPr lang="en-US" dirty="0"/>
              <a:t>We use a variety of techniques to elicit a complete set of feature definitions, to make sure that we don’t miss these. I have suggested a number of ways of modeling the system, that should be included in the SRS. The main elements are shown on this slide. </a:t>
            </a:r>
          </a:p>
          <a:p>
            <a:r>
              <a:rPr lang="en-US" dirty="0"/>
              <a:t>I must emphasize that NONE of these will ensure that you have every function that you need. There are two ways that you can check for this:</a:t>
            </a:r>
          </a:p>
          <a:p>
            <a:r>
              <a:rPr lang="en-US" dirty="0"/>
              <a:t>1. (Check internal consistency of your logic). Provide a DFD and use this to verify that you have all the functional processes required to “join the dots.”</a:t>
            </a:r>
          </a:p>
          <a:p>
            <a:r>
              <a:rPr lang="en-US" dirty="0"/>
              <a:t>2. (Check external consistency of your logic). Walk through the event-list against the high-level (activity-level workflow) </a:t>
            </a:r>
            <a:r>
              <a:rPr lang="en-US" dirty="0" err="1"/>
              <a:t>swimlane</a:t>
            </a:r>
            <a:r>
              <a:rPr lang="en-US"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p:txBody>
      </p:sp>
    </p:spTree>
    <p:extLst>
      <p:ext uri="{BB962C8B-B14F-4D97-AF65-F5344CB8AC3E}">
        <p14:creationId xmlns:p14="http://schemas.microsoft.com/office/powerpoint/2010/main" val="152409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16918-4B2D-0944-8DFF-E1BCD6E9B7EE}" type="slidenum">
              <a:rPr lang="en-US"/>
              <a:pPr/>
              <a:t>10</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r>
              <a:rPr lang="en-US"/>
              <a:t>These always seem to be left until last – an afterthought. This is thought to be one of the reasons why systems fail. Non-functional requirements are the system aspects that make people want to use the system or not – things like how fast the system responds, or whether it feels nice to use, or how long it takes to learn.</a:t>
            </a:r>
          </a:p>
          <a:p>
            <a:r>
              <a:rPr lang="en-US"/>
              <a:t>Experienced analysts tend to get these clear upfront. What are the system-use aspects that are make-or-break for the user? What makes a system good to use vs. OK (think Bannerweb here … </a:t>
            </a:r>
            <a:r>
              <a:rPr lang="en-US">
                <a:sym typeface="Wingdings" pitchFamily="-108" charset="2"/>
              </a:rPr>
              <a:t> ).</a:t>
            </a:r>
            <a:endParaRPr lang="en-US"/>
          </a:p>
        </p:txBody>
      </p:sp>
    </p:spTree>
    <p:extLst>
      <p:ext uri="{BB962C8B-B14F-4D97-AF65-F5344CB8AC3E}">
        <p14:creationId xmlns:p14="http://schemas.microsoft.com/office/powerpoint/2010/main" val="156341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E0B04-DB9D-314F-A697-BB3CF6FB9ACA}" type="slidenum">
              <a:rPr lang="en-US"/>
              <a:pPr/>
              <a:t>11</a:t>
            </a:fld>
            <a:endParaRPr lang="en-US"/>
          </a:p>
        </p:txBody>
      </p:sp>
      <p:sp>
        <p:nvSpPr>
          <p:cNvPr id="611330" name="Rectangle 2"/>
          <p:cNvSpPr>
            <a:spLocks noGrp="1" noRot="1" noChangeAspect="1" noChangeArrowheads="1" noTextEdit="1"/>
          </p:cNvSpPr>
          <p:nvPr>
            <p:ph type="sldImg"/>
          </p:nvPr>
        </p:nvSpPr>
        <p:spPr>
          <a:xfrm>
            <a:off x="2333625" y="531813"/>
            <a:ext cx="4730750" cy="2662237"/>
          </a:xfrm>
          <a:ln/>
        </p:spPr>
      </p:sp>
      <p:sp>
        <p:nvSpPr>
          <p:cNvPr id="611331" name="Rectangle 3"/>
          <p:cNvSpPr>
            <a:spLocks noGrp="1" noChangeArrowheads="1"/>
          </p:cNvSpPr>
          <p:nvPr>
            <p:ph type="body" idx="1"/>
          </p:nvPr>
        </p:nvSpPr>
        <p:spPr>
          <a:xfrm>
            <a:off x="1252538" y="3371850"/>
            <a:ext cx="6892925" cy="3195638"/>
          </a:xfrm>
        </p:spPr>
        <p:txBody>
          <a:bodyPr/>
          <a:lstStyle/>
          <a:p>
            <a:r>
              <a:rPr lang="en-US"/>
              <a:t>So far, we have discussed functional requirements exclusively. Let’s move in to non-functional requirements. </a:t>
            </a:r>
          </a:p>
          <a:p>
            <a:r>
              <a:rPr lang="en-US"/>
              <a:t>Not all functional requirements will need Non-functional requirements to be specified. But many do – the non-functional requirements for the functional requirements shown here are decomposed on this slide.</a:t>
            </a:r>
          </a:p>
          <a:p>
            <a:r>
              <a:rPr lang="en-US"/>
              <a:t>Some non-functional requirements may be general across multiple functions (e.g. the system will display a response within 30 ms). </a:t>
            </a:r>
          </a:p>
          <a:p>
            <a:r>
              <a:rPr lang="en-US"/>
              <a:t>Some non-functional requirements may require that an additional function is specified to provide a system interface process to do this operation  (see NF1.1-2 above).</a:t>
            </a:r>
          </a:p>
          <a:p>
            <a:endParaRPr lang="en-US"/>
          </a:p>
          <a:p>
            <a:r>
              <a:rPr lang="en-US"/>
              <a:t> </a:t>
            </a:r>
          </a:p>
          <a:p>
            <a:endParaRPr lang="en-US"/>
          </a:p>
        </p:txBody>
      </p:sp>
    </p:spTree>
    <p:extLst>
      <p:ext uri="{BB962C8B-B14F-4D97-AF65-F5344CB8AC3E}">
        <p14:creationId xmlns:p14="http://schemas.microsoft.com/office/powerpoint/2010/main" val="216927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86FBF-C3D1-1B45-9E5A-062702E3177B}" type="slidenum">
              <a:rPr lang="en-US"/>
              <a:pPr/>
              <a:t>12</a:t>
            </a:fld>
            <a:endParaRPr lang="en-US"/>
          </a:p>
        </p:txBody>
      </p:sp>
      <p:sp>
        <p:nvSpPr>
          <p:cNvPr id="613378" name="Rectangle 2"/>
          <p:cNvSpPr>
            <a:spLocks noGrp="1" noRot="1" noChangeAspect="1" noChangeArrowheads="1" noTextEdit="1"/>
          </p:cNvSpPr>
          <p:nvPr>
            <p:ph type="sldImg"/>
          </p:nvPr>
        </p:nvSpPr>
        <p:spPr>
          <a:xfrm>
            <a:off x="2924175" y="531813"/>
            <a:ext cx="3549650" cy="2662237"/>
          </a:xfrm>
          <a:ln/>
        </p:spPr>
      </p:sp>
      <p:sp>
        <p:nvSpPr>
          <p:cNvPr id="613379" name="Rectangle 3"/>
          <p:cNvSpPr>
            <a:spLocks noGrp="1" noChangeArrowheads="1"/>
          </p:cNvSpPr>
          <p:nvPr>
            <p:ph type="body" idx="1"/>
          </p:nvPr>
        </p:nvSpPr>
        <p:spPr>
          <a:xfrm>
            <a:off x="1252538" y="3371850"/>
            <a:ext cx="6892925" cy="3195638"/>
          </a:xfrm>
        </p:spPr>
        <p:txBody>
          <a:bodyPr/>
          <a:lstStyle/>
          <a:p>
            <a:pPr>
              <a:lnSpc>
                <a:spcPct val="90000"/>
              </a:lnSpc>
              <a:spcBef>
                <a:spcPct val="50000"/>
              </a:spcBef>
            </a:pPr>
            <a:r>
              <a:rPr lang="en-US"/>
              <a:t>As databases and data stores are a fundamental part of any system architecture, so data-use specification is a fundamental part of any system specification. This element normally goes into the supplementary specification (which will be discussed more fully next week).</a:t>
            </a:r>
          </a:p>
          <a:p>
            <a:pPr>
              <a:lnSpc>
                <a:spcPct val="90000"/>
              </a:lnSpc>
            </a:pPr>
            <a:r>
              <a:rPr lang="en-US"/>
              <a:t>The slide shows a typical distributed system architecture. This suggests that there will be a set of functions to manage data in each component: </a:t>
            </a:r>
          </a:p>
          <a:p>
            <a:pPr>
              <a:lnSpc>
                <a:spcPct val="90000"/>
              </a:lnSpc>
              <a:buFontTx/>
              <a:buChar char="•"/>
            </a:pPr>
            <a:r>
              <a:rPr lang="en-US"/>
              <a:t>A Data Base Management System (DBMS) - probably from a 3</a:t>
            </a:r>
            <a:r>
              <a:rPr lang="en-US" baseline="30000"/>
              <a:t>rd</a:t>
            </a:r>
            <a:r>
              <a:rPr lang="en-US"/>
              <a:t> party supplier such as Microsoft or Oracle), </a:t>
            </a:r>
          </a:p>
          <a:p>
            <a:pPr>
              <a:lnSpc>
                <a:spcPct val="90000"/>
              </a:lnSpc>
              <a:buFontTx/>
              <a:buChar char="•"/>
            </a:pPr>
            <a:r>
              <a:rPr lang="en-US"/>
              <a:t>A DBMS front-end (interface) that runs on the server and so needs a separate specification for these functions, </a:t>
            </a:r>
          </a:p>
          <a:p>
            <a:pPr>
              <a:lnSpc>
                <a:spcPct val="90000"/>
              </a:lnSpc>
              <a:buFontTx/>
              <a:buChar char="•"/>
            </a:pPr>
            <a:r>
              <a:rPr lang="en-US"/>
              <a:t>An application engine (the core of our system) that will be modeled as a set of use-cases,</a:t>
            </a:r>
          </a:p>
          <a:p>
            <a:pPr>
              <a:lnSpc>
                <a:spcPct val="90000"/>
              </a:lnSpc>
              <a:buFontTx/>
              <a:buChar char="•"/>
            </a:pPr>
            <a:r>
              <a:rPr lang="en-US"/>
              <a:t>A system front-end set of screens that will require specifying via a navigation model. </a:t>
            </a:r>
          </a:p>
          <a:p>
            <a:pPr>
              <a:lnSpc>
                <a:spcPct val="90000"/>
              </a:lnSpc>
            </a:pPr>
            <a:r>
              <a:rPr lang="en-US"/>
              <a:t>The first elements would probably be mentioned in the product overview and specified in the Supplementary Requirements section. The second element (DBMS front-end) would be specified as a set of server functions in the Functional Specification. The third element (application functions) would be specified through use-cases in section 3, while the GUI functions would be modeled in the user-navigation interface spec section (section 2). But the overall system architecture must be made clear in the system product overview – which is where I would place the model shown in the slide here. </a:t>
            </a:r>
          </a:p>
        </p:txBody>
      </p:sp>
    </p:spTree>
    <p:extLst>
      <p:ext uri="{BB962C8B-B14F-4D97-AF65-F5344CB8AC3E}">
        <p14:creationId xmlns:p14="http://schemas.microsoft.com/office/powerpoint/2010/main" val="885227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9/5/23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19900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371601"/>
            <a:ext cx="10972800" cy="4759325"/>
          </a:xfrm>
        </p:spPr>
        <p:txBody>
          <a:bodyPr/>
          <a:lstStyle/>
          <a:p>
            <a:endParaRPr lang="en-US"/>
          </a:p>
        </p:txBody>
      </p:sp>
      <p:sp>
        <p:nvSpPr>
          <p:cNvPr id="4" name="Footer Placeholder 3"/>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73031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9/5/23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9/5/23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9/5/23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9/5/23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cs.concordia.ca/~faculty/seffah/ecoop/nuno.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hyperlink" Target="http://goanna.cs.rmit.edu.au/~geoff/280/cgi/sampl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NU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pc="-1" dirty="0">
                <a:uFill>
                  <a:solidFill>
                    <a:srgbClr val="FFFFFF"/>
                  </a:solidFill>
                </a:uFill>
                <a:latin typeface="Arial"/>
              </a:rPr>
              <a:t>CS 4320 / 7320
</a:t>
            </a:r>
            <a:r>
              <a:rPr lang="en-US" spc="-1">
                <a:uFill>
                  <a:solidFill>
                    <a:srgbClr val="FFFFFF"/>
                  </a:solidFill>
                </a:uFill>
                <a:latin typeface="Arial"/>
              </a:rPr>
              <a:t>Software Engineering </a:t>
            </a:r>
            <a:endParaRPr lang="en-US" dirty="0"/>
          </a:p>
        </p:txBody>
      </p:sp>
      <p:sp>
        <p:nvSpPr>
          <p:cNvPr id="3" name="Subtitle 2"/>
          <p:cNvSpPr>
            <a:spLocks noGrp="1"/>
          </p:cNvSpPr>
          <p:nvPr>
            <p:ph type="subTitle" idx="1"/>
          </p:nvPr>
        </p:nvSpPr>
        <p:spPr>
          <a:xfrm>
            <a:off x="667512" y="4206876"/>
            <a:ext cx="11316403" cy="1645920"/>
          </a:xfrm>
        </p:spPr>
        <p:txBody>
          <a:bodyPr>
            <a:normAutofit lnSpcReduction="10000"/>
          </a:bodyPr>
          <a:lstStyle/>
          <a:p>
            <a:r>
              <a:rPr lang="en-US" sz="6600" b="1" u="sng" dirty="0"/>
              <a:t>Advanced Software Requirements Specifications</a:t>
            </a:r>
            <a:endParaRPr lang="en-US" sz="6600" i="1" dirty="0"/>
          </a:p>
        </p:txBody>
      </p:sp>
    </p:spTree>
    <p:extLst>
      <p:ext uri="{BB962C8B-B14F-4D97-AF65-F5344CB8AC3E}">
        <p14:creationId xmlns:p14="http://schemas.microsoft.com/office/powerpoint/2010/main" val="13478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t>Non-Functional Requirements</a:t>
            </a:r>
          </a:p>
        </p:txBody>
      </p:sp>
      <p:sp>
        <p:nvSpPr>
          <p:cNvPr id="609283" name="Rectangle 3"/>
          <p:cNvSpPr>
            <a:spLocks noGrp="1" noChangeArrowheads="1"/>
          </p:cNvSpPr>
          <p:nvPr>
            <p:ph type="body" idx="1"/>
          </p:nvPr>
        </p:nvSpPr>
        <p:spPr/>
        <p:txBody>
          <a:bodyPr/>
          <a:lstStyle/>
          <a:p>
            <a:r>
              <a:rPr lang="en-US"/>
              <a:t>Non-functional requirements specify </a:t>
            </a:r>
            <a:r>
              <a:rPr lang="en-US" i="1"/>
              <a:t>how</a:t>
            </a:r>
            <a:r>
              <a:rPr lang="en-US"/>
              <a:t> the system will perform the functions required.</a:t>
            </a:r>
          </a:p>
          <a:p>
            <a:r>
              <a:rPr lang="en-US"/>
              <a:t>A non-functional requirement is only of use if it can be tested in some way:</a:t>
            </a:r>
          </a:p>
          <a:p>
            <a:pPr lvl="1"/>
            <a:r>
              <a:rPr lang="en-US"/>
              <a:t>If possible try to assign a measure – e.g. if fast performance is required, state that the system must respond in XX milliseconds.</a:t>
            </a:r>
          </a:p>
          <a:p>
            <a:pPr lvl="1"/>
            <a:r>
              <a:rPr lang="en-US"/>
              <a:t>If not possible to assign a measure, try to explain how this can be tested – e.g. a store clerk must be able to recall the sequence of commands for this function after a single training session, or 90% of users must be able to locate the record for a member using on-screen hints.</a:t>
            </a:r>
          </a:p>
        </p:txBody>
      </p:sp>
    </p:spTree>
    <p:extLst>
      <p:ext uri="{BB962C8B-B14F-4D97-AF65-F5344CB8AC3E}">
        <p14:creationId xmlns:p14="http://schemas.microsoft.com/office/powerpoint/2010/main" val="200759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265974" y="-12361"/>
            <a:ext cx="12023387" cy="1289050"/>
          </a:xfrm>
        </p:spPr>
        <p:txBody>
          <a:bodyPr vert="horz" lIns="0" tIns="45720" rIns="0" bIns="45720" rtlCol="0" anchor="ctr">
            <a:normAutofit fontScale="90000"/>
          </a:bodyPr>
          <a:lstStyle/>
          <a:p>
            <a:r>
              <a:rPr lang="en-US" dirty="0"/>
              <a:t>Specifying Non-Functional Requirements From Functional Requirements</a:t>
            </a:r>
          </a:p>
        </p:txBody>
      </p:sp>
      <p:sp>
        <p:nvSpPr>
          <p:cNvPr id="610307" name="Text Box 3"/>
          <p:cNvSpPr txBox="1">
            <a:spLocks noChangeArrowheads="1"/>
          </p:cNvSpPr>
          <p:nvPr/>
        </p:nvSpPr>
        <p:spPr bwMode="auto">
          <a:xfrm>
            <a:off x="1905793" y="1276689"/>
            <a:ext cx="8380413" cy="1710468"/>
          </a:xfrm>
          <a:prstGeom prst="rect">
            <a:avLst/>
          </a:prstGeom>
          <a:noFill/>
          <a:ln w="9525">
            <a:noFill/>
            <a:miter lim="800000"/>
            <a:headEnd/>
            <a:tailEnd/>
          </a:ln>
          <a:effectLst/>
        </p:spPr>
        <p:txBody>
          <a:bodyPr>
            <a:prstTxWarp prst="textNoShape">
              <a:avLst/>
            </a:prstTxWarp>
            <a:spAutoFit/>
          </a:bodyPr>
          <a:lstStyle/>
          <a:p>
            <a:pPr eaLnBrk="1" hangingPunct="1"/>
            <a:r>
              <a:rPr lang="en-US" sz="2000" u="sng" dirty="0">
                <a:latin typeface="Times New Roman" pitchFamily="-108" charset="0"/>
              </a:rPr>
              <a:t>Functional Requirements (Use-Case Functions):</a:t>
            </a:r>
          </a:p>
          <a:p>
            <a:pPr eaLnBrk="1" hangingPunct="1">
              <a:lnSpc>
                <a:spcPct val="85000"/>
              </a:lnSpc>
            </a:pPr>
            <a:r>
              <a:rPr lang="en-US" sz="2000" i="1" dirty="0">
                <a:latin typeface="Calibri" pitchFamily="-108" charset="0"/>
              </a:rPr>
              <a:t>UC1.1</a:t>
            </a:r>
            <a:r>
              <a:rPr lang="en-US" sz="2000" dirty="0">
                <a:latin typeface="Calibri" pitchFamily="-108" charset="0"/>
              </a:rPr>
              <a:t>: The system will provide the store location of the video, when its title or ID is entered</a:t>
            </a:r>
          </a:p>
          <a:p>
            <a:pPr eaLnBrk="1" hangingPunct="1">
              <a:lnSpc>
                <a:spcPct val="85000"/>
              </a:lnSpc>
            </a:pPr>
            <a:r>
              <a:rPr lang="en-US" sz="2000" i="1" dirty="0">
                <a:latin typeface="Calibri" pitchFamily="-108" charset="0"/>
              </a:rPr>
              <a:t>UC1.2</a:t>
            </a:r>
            <a:r>
              <a:rPr lang="en-US" sz="2000" dirty="0">
                <a:latin typeface="Calibri" pitchFamily="-108" charset="0"/>
              </a:rPr>
              <a:t>: The system will permit the user to check if a member has unpaid or overdue rentals .</a:t>
            </a:r>
          </a:p>
          <a:p>
            <a:pPr eaLnBrk="1" hangingPunct="1">
              <a:lnSpc>
                <a:spcPct val="85000"/>
              </a:lnSpc>
            </a:pPr>
            <a:r>
              <a:rPr lang="en-US" sz="2000" i="1" dirty="0">
                <a:latin typeface="Calibri" pitchFamily="-108" charset="0"/>
              </a:rPr>
              <a:t>UC1.3</a:t>
            </a:r>
            <a:r>
              <a:rPr lang="en-US" sz="2000" dirty="0">
                <a:latin typeface="Calibri" pitchFamily="-108" charset="0"/>
              </a:rPr>
              <a:t>: The system will check if the video requested is already reserved.</a:t>
            </a:r>
          </a:p>
        </p:txBody>
      </p:sp>
      <p:sp>
        <p:nvSpPr>
          <p:cNvPr id="610309" name="Text Box 5"/>
          <p:cNvSpPr txBox="1">
            <a:spLocks noChangeArrowheads="1"/>
          </p:cNvSpPr>
          <p:nvPr/>
        </p:nvSpPr>
        <p:spPr bwMode="auto">
          <a:xfrm>
            <a:off x="1882776" y="3140076"/>
            <a:ext cx="8397875" cy="3618683"/>
          </a:xfrm>
          <a:prstGeom prst="rect">
            <a:avLst/>
          </a:prstGeom>
          <a:noFill/>
          <a:ln w="9525">
            <a:noFill/>
            <a:miter lim="800000"/>
            <a:headEnd/>
            <a:tailEnd/>
          </a:ln>
          <a:effectLst/>
        </p:spPr>
        <p:txBody>
          <a:bodyPr>
            <a:prstTxWarp prst="textNoShape">
              <a:avLst/>
            </a:prstTxWarp>
            <a:spAutoFit/>
          </a:bodyPr>
          <a:lstStyle/>
          <a:p>
            <a:pPr eaLnBrk="1" hangingPunct="1">
              <a:lnSpc>
                <a:spcPct val="85000"/>
              </a:lnSpc>
            </a:pPr>
            <a:r>
              <a:rPr lang="en-US" sz="2000" u="sng">
                <a:latin typeface="Times New Roman" pitchFamily="-108" charset="0"/>
              </a:rPr>
              <a:t>Non-Functional Requirements:</a:t>
            </a:r>
          </a:p>
          <a:p>
            <a:pPr eaLnBrk="1" hangingPunct="1">
              <a:lnSpc>
                <a:spcPct val="85000"/>
              </a:lnSpc>
            </a:pPr>
            <a:r>
              <a:rPr lang="en-US" sz="2000">
                <a:solidFill>
                  <a:srgbClr val="CC0000"/>
                </a:solidFill>
                <a:latin typeface="Calibri" pitchFamily="-108" charset="0"/>
              </a:rPr>
              <a:t>General Non-Functional Requirements for this use-case are:</a:t>
            </a:r>
          </a:p>
          <a:p>
            <a:pPr eaLnBrk="1" hangingPunct="1">
              <a:lnSpc>
                <a:spcPct val="85000"/>
              </a:lnSpc>
            </a:pPr>
            <a:r>
              <a:rPr lang="en-US" sz="2000">
                <a:solidFill>
                  <a:schemeClr val="accent2"/>
                </a:solidFill>
                <a:latin typeface="Calibri" pitchFamily="-108" charset="0"/>
              </a:rPr>
              <a:t>NF1 The </a:t>
            </a:r>
            <a:r>
              <a:rPr lang="en-US" sz="2000">
                <a:solidFill>
                  <a:schemeClr val="hlink"/>
                </a:solidFill>
                <a:latin typeface="Calibri" pitchFamily="-108" charset="0"/>
              </a:rPr>
              <a:t>system will display a response within 30 milliseconds.</a:t>
            </a:r>
            <a:endParaRPr lang="en-US" sz="2000">
              <a:solidFill>
                <a:schemeClr val="accent2"/>
              </a:solidFill>
              <a:latin typeface="Calibri" pitchFamily="-108" charset="0"/>
            </a:endParaRPr>
          </a:p>
          <a:p>
            <a:pPr eaLnBrk="1" hangingPunct="1">
              <a:lnSpc>
                <a:spcPct val="85000"/>
              </a:lnSpc>
              <a:spcBef>
                <a:spcPct val="20000"/>
              </a:spcBef>
            </a:pPr>
            <a:r>
              <a:rPr lang="en-US" sz="2000">
                <a:solidFill>
                  <a:srgbClr val="CC0000"/>
                </a:solidFill>
                <a:latin typeface="Calibri" pitchFamily="-108" charset="0"/>
              </a:rPr>
              <a:t>The system will provide function UC1.1, in the following way:</a:t>
            </a:r>
          </a:p>
          <a:p>
            <a:pPr eaLnBrk="1" hangingPunct="1">
              <a:lnSpc>
                <a:spcPct val="85000"/>
              </a:lnSpc>
            </a:pPr>
            <a:r>
              <a:rPr lang="en-US" sz="2000">
                <a:solidFill>
                  <a:schemeClr val="accent2"/>
                </a:solidFill>
                <a:latin typeface="Calibri" pitchFamily="-108" charset="0"/>
              </a:rPr>
              <a:t>NF1.1-1 The video will have a bar-code label, that indicates where it is shelved This information is stored in the video record.</a:t>
            </a:r>
            <a:br>
              <a:rPr lang="en-US" sz="2000">
                <a:solidFill>
                  <a:schemeClr val="accent2"/>
                </a:solidFill>
                <a:latin typeface="Calibri" pitchFamily="-108" charset="0"/>
              </a:rPr>
            </a:br>
            <a:r>
              <a:rPr lang="en-US" sz="2000">
                <a:solidFill>
                  <a:schemeClr val="accent2"/>
                </a:solidFill>
                <a:latin typeface="Calibri" pitchFamily="-108" charset="0"/>
              </a:rPr>
              <a:t>NF1.1-2 The location assigned to any bar-code can be configured by the user (requires additional function: UC 1.8).</a:t>
            </a:r>
          </a:p>
          <a:p>
            <a:pPr eaLnBrk="1" hangingPunct="1">
              <a:lnSpc>
                <a:spcPct val="85000"/>
              </a:lnSpc>
              <a:spcBef>
                <a:spcPct val="20000"/>
              </a:spcBef>
            </a:pPr>
            <a:r>
              <a:rPr lang="en-US" sz="2000">
                <a:solidFill>
                  <a:srgbClr val="CC0000"/>
                </a:solidFill>
                <a:latin typeface="Calibri" pitchFamily="-108" charset="0"/>
              </a:rPr>
              <a:t>The system will provide function UC1.2, in the following way:</a:t>
            </a:r>
          </a:p>
          <a:p>
            <a:pPr eaLnBrk="1" hangingPunct="1">
              <a:lnSpc>
                <a:spcPct val="85000"/>
              </a:lnSpc>
            </a:pPr>
            <a:r>
              <a:rPr lang="en-US" sz="2000">
                <a:solidFill>
                  <a:schemeClr val="accent2"/>
                </a:solidFill>
                <a:latin typeface="Calibri" pitchFamily="-108" charset="0"/>
              </a:rPr>
              <a:t>NF1.2-1 the system will automatically flash a warning when the member ID is entered, if the member has overdue or unpaid rentals outstanding.</a:t>
            </a:r>
          </a:p>
          <a:p>
            <a:pPr eaLnBrk="1" hangingPunct="1">
              <a:lnSpc>
                <a:spcPct val="85000"/>
              </a:lnSpc>
            </a:pPr>
            <a:r>
              <a:rPr lang="en-US" sz="2000">
                <a:solidFill>
                  <a:schemeClr val="accent2"/>
                </a:solidFill>
                <a:latin typeface="Calibri" pitchFamily="-108" charset="0"/>
              </a:rPr>
              <a:t>NF1.2-2 Management reports will be printed automatically on at a time specified by Managers and subject to change easily. (see function UC 1.6).   </a:t>
            </a:r>
            <a:r>
              <a:rPr lang="en-US" sz="2000" i="1">
                <a:solidFill>
                  <a:schemeClr val="accent2"/>
                </a:solidFill>
                <a:latin typeface="Calibri" pitchFamily="-108" charset="0"/>
              </a:rPr>
              <a:t>Etc.</a:t>
            </a:r>
          </a:p>
        </p:txBody>
      </p:sp>
    </p:spTree>
    <p:extLst>
      <p:ext uri="{BB962C8B-B14F-4D97-AF65-F5344CB8AC3E}">
        <p14:creationId xmlns:p14="http://schemas.microsoft.com/office/powerpoint/2010/main" val="325643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785938" y="1"/>
            <a:ext cx="8882062" cy="1095375"/>
          </a:xfrm>
        </p:spPr>
        <p:txBody>
          <a:bodyPr/>
          <a:lstStyle/>
          <a:p>
            <a:r>
              <a:rPr lang="en-US" sz="3600"/>
              <a:t>Supplementary Requirements – System Data Use</a:t>
            </a:r>
          </a:p>
        </p:txBody>
      </p:sp>
      <p:grpSp>
        <p:nvGrpSpPr>
          <p:cNvPr id="612373" name="Group 21"/>
          <p:cNvGrpSpPr>
            <a:grpSpLocks/>
          </p:cNvGrpSpPr>
          <p:nvPr/>
        </p:nvGrpSpPr>
        <p:grpSpPr bwMode="auto">
          <a:xfrm>
            <a:off x="2060575" y="1274762"/>
            <a:ext cx="8134350" cy="2370138"/>
            <a:chOff x="365" y="686"/>
            <a:chExt cx="5124" cy="1493"/>
          </a:xfrm>
        </p:grpSpPr>
        <p:grpSp>
          <p:nvGrpSpPr>
            <p:cNvPr id="612355" name="Group 3"/>
            <p:cNvGrpSpPr>
              <a:grpSpLocks/>
            </p:cNvGrpSpPr>
            <p:nvPr/>
          </p:nvGrpSpPr>
          <p:grpSpPr bwMode="auto">
            <a:xfrm>
              <a:off x="365" y="687"/>
              <a:ext cx="998" cy="1429"/>
              <a:chOff x="3964" y="1144"/>
              <a:chExt cx="873" cy="1429"/>
            </a:xfrm>
          </p:grpSpPr>
          <p:sp>
            <p:nvSpPr>
              <p:cNvPr id="612356" name="AutoShape 4"/>
              <p:cNvSpPr>
                <a:spLocks noChangeArrowheads="1"/>
              </p:cNvSpPr>
              <p:nvPr/>
            </p:nvSpPr>
            <p:spPr bwMode="auto">
              <a:xfrm>
                <a:off x="3964" y="1144"/>
                <a:ext cx="873" cy="1429"/>
              </a:xfrm>
              <a:prstGeom prst="can">
                <a:avLst>
                  <a:gd name="adj" fmla="val 22735"/>
                </a:avLst>
              </a:prstGeom>
              <a:gradFill rotWithShape="0">
                <a:gsLst>
                  <a:gs pos="0">
                    <a:schemeClr val="hlink"/>
                  </a:gs>
                  <a:gs pos="100000">
                    <a:schemeClr val="accent1"/>
                  </a:gs>
                </a:gsLst>
                <a:lin ang="27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612357" name="Text Box 5"/>
              <p:cNvSpPr txBox="1">
                <a:spLocks noChangeArrowheads="1"/>
              </p:cNvSpPr>
              <p:nvPr/>
            </p:nvSpPr>
            <p:spPr bwMode="auto">
              <a:xfrm>
                <a:off x="4008" y="1685"/>
                <a:ext cx="824" cy="465"/>
              </a:xfrm>
              <a:prstGeom prst="rect">
                <a:avLst/>
              </a:prstGeom>
              <a:noFill/>
              <a:ln w="28575">
                <a:noFill/>
                <a:miter lim="800000"/>
                <a:headEnd/>
                <a:tailEnd/>
              </a:ln>
              <a:effectLst/>
            </p:spPr>
            <p:txBody>
              <a:bodyPr lIns="0" tIns="0" rIns="0" bIns="0" anchor="ctr">
                <a:prstTxWarp prst="textNoShape">
                  <a:avLst/>
                </a:prstTxWarp>
                <a:spAutoFit/>
              </a:bodyPr>
              <a:lstStyle/>
              <a:p>
                <a:pPr algn="ctr" eaLnBrk="1" hangingPunct="1">
                  <a:spcBef>
                    <a:spcPct val="50000"/>
                  </a:spcBef>
                </a:pPr>
                <a:r>
                  <a:rPr lang="en-US" sz="2400">
                    <a:solidFill>
                      <a:schemeClr val="bg1"/>
                    </a:solidFill>
                    <a:latin typeface="Times New Roman" pitchFamily="-108" charset="0"/>
                  </a:rPr>
                  <a:t>Back end (Database)</a:t>
                </a:r>
              </a:p>
            </p:txBody>
          </p:sp>
        </p:grpSp>
        <p:sp>
          <p:nvSpPr>
            <p:cNvPr id="612358" name="AutoShape 6"/>
            <p:cNvSpPr>
              <a:spLocks noChangeArrowheads="1"/>
            </p:cNvSpPr>
            <p:nvPr/>
          </p:nvSpPr>
          <p:spPr bwMode="auto">
            <a:xfrm flipH="1">
              <a:off x="1623" y="730"/>
              <a:ext cx="883" cy="1421"/>
            </a:xfrm>
            <a:prstGeom prst="cube">
              <a:avLst>
                <a:gd name="adj" fmla="val 16306"/>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solidFill>
                    <a:schemeClr val="tx2"/>
                  </a:solidFill>
                  <a:latin typeface="Times New Roman" pitchFamily="-108" charset="0"/>
                </a:rPr>
                <a:t>DBMS</a:t>
              </a:r>
              <a:br>
                <a:rPr lang="en-US" sz="2400">
                  <a:solidFill>
                    <a:schemeClr val="tx2"/>
                  </a:solidFill>
                  <a:latin typeface="Times New Roman" pitchFamily="-108" charset="0"/>
                </a:rPr>
              </a:br>
              <a:r>
                <a:rPr lang="en-US" sz="2400">
                  <a:solidFill>
                    <a:schemeClr val="tx2"/>
                  </a:solidFill>
                  <a:latin typeface="Times New Roman" pitchFamily="-108" charset="0"/>
                </a:rPr>
                <a:t>Interface</a:t>
              </a:r>
            </a:p>
          </p:txBody>
        </p:sp>
        <p:sp>
          <p:nvSpPr>
            <p:cNvPr id="612359" name="AutoShape 7"/>
            <p:cNvSpPr>
              <a:spLocks noChangeArrowheads="1"/>
            </p:cNvSpPr>
            <p:nvPr/>
          </p:nvSpPr>
          <p:spPr bwMode="auto">
            <a:xfrm>
              <a:off x="1363" y="1238"/>
              <a:ext cx="259" cy="86"/>
            </a:xfrm>
            <a:prstGeom prst="leftRightArrow">
              <a:avLst>
                <a:gd name="adj1" fmla="val 50000"/>
                <a:gd name="adj2" fmla="val 602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60" name="AutoShape 8"/>
            <p:cNvSpPr>
              <a:spLocks noChangeArrowheads="1"/>
            </p:cNvSpPr>
            <p:nvPr/>
          </p:nvSpPr>
          <p:spPr bwMode="auto">
            <a:xfrm flipH="1">
              <a:off x="2761" y="686"/>
              <a:ext cx="1361" cy="1493"/>
            </a:xfrm>
            <a:prstGeom prst="cube">
              <a:avLst>
                <a:gd name="adj" fmla="val 12097"/>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Application </a:t>
              </a:r>
              <a:br>
                <a:rPr lang="en-US" sz="2400">
                  <a:solidFill>
                    <a:schemeClr val="tx2"/>
                  </a:solidFill>
                  <a:latin typeface="Times New Roman" pitchFamily="-108" charset="0"/>
                </a:rPr>
              </a:br>
              <a:r>
                <a:rPr lang="en-US" sz="2400">
                  <a:solidFill>
                    <a:schemeClr val="tx2"/>
                  </a:solidFill>
                  <a:latin typeface="Times New Roman" pitchFamily="-108" charset="0"/>
                </a:rPr>
                <a:t>Engine</a:t>
              </a:r>
            </a:p>
            <a:p>
              <a:pPr algn="ctr" eaLnBrk="1" hangingPunct="1">
                <a:spcBef>
                  <a:spcPct val="50000"/>
                </a:spcBef>
              </a:pPr>
              <a:r>
                <a:rPr lang="en-US" sz="2400">
                  <a:solidFill>
                    <a:schemeClr val="tx2"/>
                  </a:solidFill>
                  <a:latin typeface="Times New Roman" pitchFamily="-108" charset="0"/>
                </a:rPr>
                <a:t>(Model based on business rules)</a:t>
              </a:r>
            </a:p>
          </p:txBody>
        </p:sp>
        <p:sp>
          <p:nvSpPr>
            <p:cNvPr id="612361" name="AutoShape 9"/>
            <p:cNvSpPr>
              <a:spLocks noChangeArrowheads="1"/>
            </p:cNvSpPr>
            <p:nvPr/>
          </p:nvSpPr>
          <p:spPr bwMode="auto">
            <a:xfrm>
              <a:off x="4292" y="1068"/>
              <a:ext cx="805" cy="837"/>
            </a:xfrm>
            <a:prstGeom prst="bevel">
              <a:avLst>
                <a:gd name="adj" fmla="val 5343"/>
              </a:avLst>
            </a:prstGeom>
            <a:gradFill rotWithShape="1">
              <a:gsLst>
                <a:gs pos="0">
                  <a:schemeClr val="accent1"/>
                </a:gs>
                <a:gs pos="100000">
                  <a:srgbClr val="FFFFCC"/>
                </a:gs>
              </a:gsLst>
              <a:lin ang="2700000" scaled="1"/>
            </a:gra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Front end (GUI)</a:t>
              </a:r>
            </a:p>
          </p:txBody>
        </p:sp>
        <p:grpSp>
          <p:nvGrpSpPr>
            <p:cNvPr id="612362" name="Group 10"/>
            <p:cNvGrpSpPr>
              <a:grpSpLocks/>
            </p:cNvGrpSpPr>
            <p:nvPr/>
          </p:nvGrpSpPr>
          <p:grpSpPr bwMode="auto">
            <a:xfrm>
              <a:off x="5297" y="1224"/>
              <a:ext cx="192" cy="480"/>
              <a:chOff x="480" y="1872"/>
              <a:chExt cx="192" cy="480"/>
            </a:xfrm>
          </p:grpSpPr>
          <p:sp>
            <p:nvSpPr>
              <p:cNvPr id="612363" name="Oval 11"/>
              <p:cNvSpPr>
                <a:spLocks noChangeArrowheads="1"/>
              </p:cNvSpPr>
              <p:nvPr/>
            </p:nvSpPr>
            <p:spPr bwMode="auto">
              <a:xfrm>
                <a:off x="480" y="1872"/>
                <a:ext cx="192" cy="192"/>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612364" name="Line 12"/>
              <p:cNvSpPr>
                <a:spLocks noChangeShapeType="1"/>
              </p:cNvSpPr>
              <p:nvPr/>
            </p:nvSpPr>
            <p:spPr bwMode="auto">
              <a:xfrm>
                <a:off x="576" y="2064"/>
                <a:ext cx="0" cy="192"/>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5" name="Line 13"/>
              <p:cNvSpPr>
                <a:spLocks noChangeShapeType="1"/>
              </p:cNvSpPr>
              <p:nvPr/>
            </p:nvSpPr>
            <p:spPr bwMode="auto">
              <a:xfrm flipH="1">
                <a:off x="480"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6" name="Line 14"/>
              <p:cNvSpPr>
                <a:spLocks noChangeShapeType="1"/>
              </p:cNvSpPr>
              <p:nvPr/>
            </p:nvSpPr>
            <p:spPr bwMode="auto">
              <a:xfrm rot="5400000" flipH="1">
                <a:off x="576"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7" name="Line 15"/>
              <p:cNvSpPr>
                <a:spLocks noChangeShapeType="1"/>
              </p:cNvSpPr>
              <p:nvPr/>
            </p:nvSpPr>
            <p:spPr bwMode="auto">
              <a:xfrm>
                <a:off x="480" y="2160"/>
                <a:ext cx="192" cy="0"/>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8" name="Line 16"/>
              <p:cNvSpPr>
                <a:spLocks noChangeShapeType="1"/>
              </p:cNvSpPr>
              <p:nvPr/>
            </p:nvSpPr>
            <p:spPr bwMode="auto">
              <a:xfrm flipH="1">
                <a:off x="576" y="1968"/>
                <a:ext cx="96" cy="96"/>
              </a:xfrm>
              <a:prstGeom prst="line">
                <a:avLst/>
              </a:prstGeom>
              <a:noFill/>
              <a:ln w="19050">
                <a:solidFill>
                  <a:srgbClr val="000000"/>
                </a:solidFill>
                <a:round/>
                <a:headEnd/>
                <a:tailEnd/>
              </a:ln>
              <a:effectLst/>
            </p:spPr>
            <p:txBody>
              <a:bodyPr>
                <a:prstTxWarp prst="textNoShape">
                  <a:avLst/>
                </a:prstTxWarp>
              </a:bodyPr>
              <a:lstStyle/>
              <a:p>
                <a:endParaRPr lang="en-US"/>
              </a:p>
            </p:txBody>
          </p:sp>
        </p:grpSp>
        <p:sp>
          <p:nvSpPr>
            <p:cNvPr id="612369" name="AutoShape 17"/>
            <p:cNvSpPr>
              <a:spLocks noChangeArrowheads="1"/>
            </p:cNvSpPr>
            <p:nvPr/>
          </p:nvSpPr>
          <p:spPr bwMode="auto">
            <a:xfrm>
              <a:off x="4128" y="1420"/>
              <a:ext cx="163" cy="96"/>
            </a:xfrm>
            <a:prstGeom prst="leftRightArrow">
              <a:avLst>
                <a:gd name="adj1" fmla="val 50000"/>
                <a:gd name="adj2" fmla="val 33958"/>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70" name="Line 18"/>
            <p:cNvSpPr>
              <a:spLocks noChangeShapeType="1"/>
            </p:cNvSpPr>
            <p:nvPr/>
          </p:nvSpPr>
          <p:spPr bwMode="auto">
            <a:xfrm flipH="1">
              <a:off x="5078" y="1507"/>
              <a:ext cx="163" cy="9"/>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12371" name="Freeform 19"/>
            <p:cNvSpPr>
              <a:spLocks/>
            </p:cNvSpPr>
            <p:nvPr/>
          </p:nvSpPr>
          <p:spPr bwMode="auto">
            <a:xfrm>
              <a:off x="2515" y="1315"/>
              <a:ext cx="365" cy="259"/>
            </a:xfrm>
            <a:custGeom>
              <a:avLst/>
              <a:gdLst/>
              <a:ahLst/>
              <a:cxnLst>
                <a:cxn ang="0">
                  <a:pos x="0" y="461"/>
                </a:cxn>
                <a:cxn ang="0">
                  <a:pos x="250" y="125"/>
                </a:cxn>
                <a:cxn ang="0">
                  <a:pos x="336" y="221"/>
                </a:cxn>
                <a:cxn ang="0">
                  <a:pos x="499" y="0"/>
                </a:cxn>
              </a:cxnLst>
              <a:rect l="0" t="0" r="r" b="b"/>
              <a:pathLst>
                <a:path w="499" h="461">
                  <a:moveTo>
                    <a:pt x="0" y="461"/>
                  </a:moveTo>
                  <a:lnTo>
                    <a:pt x="250" y="125"/>
                  </a:lnTo>
                  <a:lnTo>
                    <a:pt x="336" y="221"/>
                  </a:lnTo>
                  <a:lnTo>
                    <a:pt x="499" y="0"/>
                  </a:lnTo>
                </a:path>
              </a:pathLst>
            </a:custGeom>
            <a:noFill/>
            <a:ln w="38100" cap="flat" cmpd="sng">
              <a:solidFill>
                <a:schemeClr val="tx1"/>
              </a:solidFill>
              <a:prstDash val="sysDot"/>
              <a:round/>
              <a:headEnd type="none" w="med" len="med"/>
              <a:tailEnd type="none" w="med" len="med"/>
            </a:ln>
            <a:effectLst/>
          </p:spPr>
          <p:txBody>
            <a:bodyPr>
              <a:prstTxWarp prst="textNoShape">
                <a:avLst/>
              </a:prstTxWarp>
            </a:bodyPr>
            <a:lstStyle/>
            <a:p>
              <a:endParaRPr lang="en-US"/>
            </a:p>
          </p:txBody>
        </p:sp>
      </p:grpSp>
      <p:sp>
        <p:nvSpPr>
          <p:cNvPr id="612372" name="Text Box 20"/>
          <p:cNvSpPr txBox="1">
            <a:spLocks noChangeArrowheads="1"/>
          </p:cNvSpPr>
          <p:nvPr/>
        </p:nvSpPr>
        <p:spPr bwMode="auto">
          <a:xfrm>
            <a:off x="1965326" y="3886200"/>
            <a:ext cx="8474075" cy="2862322"/>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As databases and data stores are a fundamental part of any system architecture, so data-use specification is a fundamental part of any system specification.</a:t>
            </a:r>
          </a:p>
          <a:p>
            <a:pPr eaLnBrk="1" hangingPunct="1">
              <a:spcBef>
                <a:spcPct val="50000"/>
              </a:spcBef>
            </a:pPr>
            <a:r>
              <a:rPr lang="en-US" sz="2400">
                <a:latin typeface="Times New Roman" pitchFamily="-108" charset="0"/>
              </a:rPr>
              <a:t>Need to define:</a:t>
            </a:r>
          </a:p>
          <a:p>
            <a:pPr lvl="1" indent="-342900">
              <a:buFontTx/>
              <a:buChar char="•"/>
            </a:pPr>
            <a:r>
              <a:rPr lang="en-US" sz="2400">
                <a:latin typeface="Times New Roman" pitchFamily="-108" charset="0"/>
              </a:rPr>
              <a:t>External data sources and external data users (context diagram);</a:t>
            </a:r>
          </a:p>
          <a:p>
            <a:pPr lvl="1" indent="-342900">
              <a:buFontTx/>
              <a:buChar char="•"/>
            </a:pPr>
            <a:r>
              <a:rPr lang="en-US" sz="2400">
                <a:latin typeface="Times New Roman" pitchFamily="-108" charset="0"/>
              </a:rPr>
              <a:t>Internal data flows and uses (DFD);</a:t>
            </a:r>
          </a:p>
          <a:p>
            <a:pPr lvl="1" indent="-342900">
              <a:buFontTx/>
              <a:buChar char="•"/>
            </a:pPr>
            <a:r>
              <a:rPr lang="en-US" sz="2400">
                <a:latin typeface="Times New Roman" pitchFamily="-108" charset="0"/>
              </a:rPr>
              <a:t>Internal data types/relationships (ERD or class domain model).</a:t>
            </a:r>
          </a:p>
        </p:txBody>
      </p:sp>
    </p:spTree>
    <p:extLst>
      <p:ext uri="{BB962C8B-B14F-4D97-AF65-F5344CB8AC3E}">
        <p14:creationId xmlns:p14="http://schemas.microsoft.com/office/powerpoint/2010/main" val="29061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705644" y="236377"/>
            <a:ext cx="10772775" cy="784518"/>
          </a:xfrm>
        </p:spPr>
        <p:txBody>
          <a:bodyPr>
            <a:normAutofit fontScale="90000"/>
          </a:bodyPr>
          <a:lstStyle/>
          <a:p>
            <a:r>
              <a:rPr lang="en-US" dirty="0"/>
              <a:t>The Context Diagram</a:t>
            </a:r>
          </a:p>
        </p:txBody>
      </p:sp>
      <p:sp>
        <p:nvSpPr>
          <p:cNvPr id="614403" name="Rectangle 3"/>
          <p:cNvSpPr>
            <a:spLocks noGrp="1" noChangeArrowheads="1"/>
          </p:cNvSpPr>
          <p:nvPr>
            <p:ph type="body" idx="1"/>
          </p:nvPr>
        </p:nvSpPr>
        <p:spPr>
          <a:xfrm>
            <a:off x="1828800" y="1211264"/>
            <a:ext cx="8839200" cy="1385887"/>
          </a:xfrm>
        </p:spPr>
        <p:txBody>
          <a:bodyPr/>
          <a:lstStyle/>
          <a:p>
            <a:pPr marL="0" indent="0">
              <a:buNone/>
            </a:pPr>
            <a:r>
              <a:rPr lang="en-US" sz="2000">
                <a:latin typeface="Calibri" pitchFamily="-108" charset="0"/>
              </a:rPr>
              <a:t>A high-level context diagram places the system within the external data flows that constitute the information supply chain.</a:t>
            </a:r>
          </a:p>
        </p:txBody>
      </p:sp>
      <p:sp>
        <p:nvSpPr>
          <p:cNvPr id="614404" name="Rectangle 4"/>
          <p:cNvSpPr>
            <a:spLocks noChangeArrowheads="1"/>
          </p:cNvSpPr>
          <p:nvPr/>
        </p:nvSpPr>
        <p:spPr bwMode="auto">
          <a:xfrm>
            <a:off x="1524001" y="1734622"/>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4405" name="Object 5"/>
          <p:cNvGraphicFramePr>
            <a:graphicFrameLocks noChangeAspect="1"/>
          </p:cNvGraphicFramePr>
          <p:nvPr/>
        </p:nvGraphicFramePr>
        <p:xfrm>
          <a:off x="2608264" y="1854201"/>
          <a:ext cx="6967537" cy="4867275"/>
        </p:xfrm>
        <a:graphic>
          <a:graphicData uri="http://schemas.openxmlformats.org/presentationml/2006/ole">
            <mc:AlternateContent xmlns:mc="http://schemas.openxmlformats.org/markup-compatibility/2006">
              <mc:Choice xmlns:v="urn:schemas-microsoft-com:vml" Requires="v">
                <p:oleObj name="Picture" r:id="rId3" imgW="5477256" imgH="3953256" progId="Word.Picture.8">
                  <p:embed/>
                </p:oleObj>
              </mc:Choice>
              <mc:Fallback>
                <p:oleObj name="Picture" r:id="rId3" imgW="5477256" imgH="3953256" progId="Word.Picture.8">
                  <p:embed/>
                  <p:pic>
                    <p:nvPicPr>
                      <p:cNvPr id="614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4" y="1854201"/>
                        <a:ext cx="6967537" cy="4867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186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1981200" y="1"/>
            <a:ext cx="8686800" cy="792163"/>
          </a:xfrm>
        </p:spPr>
        <p:txBody>
          <a:bodyPr/>
          <a:lstStyle/>
          <a:p>
            <a:r>
              <a:rPr lang="en-US" sz="3200"/>
              <a:t>A Data-Flow Diagram Validates The Use-Case List</a:t>
            </a:r>
          </a:p>
        </p:txBody>
      </p:sp>
      <p:sp>
        <p:nvSpPr>
          <p:cNvPr id="616451" name="Rectangle 3"/>
          <p:cNvSpPr>
            <a:spLocks noChangeArrowheads="1"/>
          </p:cNvSpPr>
          <p:nvPr/>
        </p:nvSpPr>
        <p:spPr bwMode="auto">
          <a:xfrm>
            <a:off x="1524001" y="1253609"/>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6452" name="Object 4"/>
          <p:cNvGraphicFramePr>
            <a:graphicFrameLocks noChangeAspect="1"/>
          </p:cNvGraphicFramePr>
          <p:nvPr/>
        </p:nvGraphicFramePr>
        <p:xfrm>
          <a:off x="1922464" y="836614"/>
          <a:ext cx="8485187" cy="6021387"/>
        </p:xfrm>
        <a:graphic>
          <a:graphicData uri="http://schemas.openxmlformats.org/presentationml/2006/ole">
            <mc:AlternateContent xmlns:mc="http://schemas.openxmlformats.org/markup-compatibility/2006">
              <mc:Choice xmlns:v="urn:schemas-microsoft-com:vml" Requires="v">
                <p:oleObj name="Picture" r:id="rId3" imgW="6562344" imgH="4657344" progId="Word.Picture.8">
                  <p:embed/>
                </p:oleObj>
              </mc:Choice>
              <mc:Fallback>
                <p:oleObj name="Picture" r:id="rId3" imgW="6562344" imgH="4657344" progId="Word.Picture.8">
                  <p:embed/>
                  <p:pic>
                    <p:nvPicPr>
                      <p:cNvPr id="616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4" y="836614"/>
                        <a:ext cx="8485187" cy="60213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8766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608586" y="221149"/>
            <a:ext cx="10772775" cy="823429"/>
          </a:xfrm>
        </p:spPr>
        <p:txBody>
          <a:bodyPr/>
          <a:lstStyle/>
          <a:p>
            <a:r>
              <a:rPr lang="en-US" dirty="0"/>
              <a:t>Entity-Relationship Diagram</a:t>
            </a:r>
          </a:p>
        </p:txBody>
      </p:sp>
      <p:sp>
        <p:nvSpPr>
          <p:cNvPr id="618499" name="Rectangle 3"/>
          <p:cNvSpPr>
            <a:spLocks noGrp="1" noChangeArrowheads="1"/>
          </p:cNvSpPr>
          <p:nvPr>
            <p:ph type="body" idx="1"/>
          </p:nvPr>
        </p:nvSpPr>
        <p:spPr>
          <a:xfrm>
            <a:off x="1973264" y="1236664"/>
            <a:ext cx="8366125" cy="917575"/>
          </a:xfrm>
        </p:spPr>
        <p:txBody>
          <a:bodyPr/>
          <a:lstStyle/>
          <a:p>
            <a:pPr>
              <a:buFont typeface="Wingdings" pitchFamily="-108" charset="2"/>
              <a:buNone/>
            </a:pPr>
            <a:r>
              <a:rPr lang="en-US">
                <a:solidFill>
                  <a:schemeClr val="hlink"/>
                </a:solidFill>
              </a:rPr>
              <a:t>Section 3.2.3:</a:t>
            </a:r>
            <a:r>
              <a:rPr lang="en-US"/>
              <a:t> An ERD shows the main data entities that are used in system processing:</a:t>
            </a:r>
          </a:p>
        </p:txBody>
      </p:sp>
      <p:sp>
        <p:nvSpPr>
          <p:cNvPr id="618500" name="Rectangle 4"/>
          <p:cNvSpPr>
            <a:spLocks noChangeArrowheads="1"/>
          </p:cNvSpPr>
          <p:nvPr/>
        </p:nvSpPr>
        <p:spPr bwMode="auto">
          <a:xfrm>
            <a:off x="1524001" y="2006084"/>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8501" name="Object 5"/>
          <p:cNvGraphicFramePr>
            <a:graphicFrameLocks noChangeAspect="1"/>
          </p:cNvGraphicFramePr>
          <p:nvPr/>
        </p:nvGraphicFramePr>
        <p:xfrm>
          <a:off x="1997076" y="2346325"/>
          <a:ext cx="8335963" cy="3919538"/>
        </p:xfrm>
        <a:graphic>
          <a:graphicData uri="http://schemas.openxmlformats.org/presentationml/2006/ole">
            <mc:AlternateContent xmlns:mc="http://schemas.openxmlformats.org/markup-compatibility/2006">
              <mc:Choice xmlns:v="urn:schemas-microsoft-com:vml" Requires="v">
                <p:oleObj name="Picture" r:id="rId3" imgW="5266944" imgH="2478024" progId="Word.Picture.8">
                  <p:embed/>
                </p:oleObj>
              </mc:Choice>
              <mc:Fallback>
                <p:oleObj name="Picture" r:id="rId3" imgW="5266944" imgH="2478024" progId="Word.Picture.8">
                  <p:embed/>
                  <p:pic>
                    <p:nvPicPr>
                      <p:cNvPr id="6185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6" y="2346325"/>
                        <a:ext cx="8335963" cy="39195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059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615156" y="296068"/>
            <a:ext cx="10772775" cy="751418"/>
          </a:xfrm>
        </p:spPr>
        <p:txBody>
          <a:bodyPr>
            <a:normAutofit fontScale="90000"/>
          </a:bodyPr>
          <a:lstStyle/>
          <a:p>
            <a:r>
              <a:rPr lang="en-US" dirty="0"/>
              <a:t>A Class-Domain Model </a:t>
            </a:r>
          </a:p>
        </p:txBody>
      </p:sp>
      <p:grpSp>
        <p:nvGrpSpPr>
          <p:cNvPr id="620547" name="Group 3"/>
          <p:cNvGrpSpPr>
            <a:grpSpLocks/>
          </p:cNvGrpSpPr>
          <p:nvPr/>
        </p:nvGrpSpPr>
        <p:grpSpPr bwMode="auto">
          <a:xfrm>
            <a:off x="1919288" y="2955926"/>
            <a:ext cx="8164512" cy="3902075"/>
            <a:chOff x="295" y="602"/>
            <a:chExt cx="5143" cy="2581"/>
          </a:xfrm>
        </p:grpSpPr>
        <p:pic>
          <p:nvPicPr>
            <p:cNvPr id="620548" name="Picture 4" descr="image002"/>
            <p:cNvPicPr>
              <a:picLocks noChangeAspect="1" noChangeArrowheads="1"/>
            </p:cNvPicPr>
            <p:nvPr/>
          </p:nvPicPr>
          <p:blipFill>
            <a:blip r:embed="rId3"/>
            <a:srcRect/>
            <a:stretch>
              <a:fillRect/>
            </a:stretch>
          </p:blipFill>
          <p:spPr bwMode="auto">
            <a:xfrm>
              <a:off x="295" y="602"/>
              <a:ext cx="5143" cy="2581"/>
            </a:xfrm>
            <a:prstGeom prst="rect">
              <a:avLst/>
            </a:prstGeom>
            <a:noFill/>
          </p:spPr>
        </p:pic>
        <p:sp>
          <p:nvSpPr>
            <p:cNvPr id="620549" name="Rectangle 5"/>
            <p:cNvSpPr>
              <a:spLocks noChangeArrowheads="1"/>
            </p:cNvSpPr>
            <p:nvPr/>
          </p:nvSpPr>
          <p:spPr bwMode="auto">
            <a:xfrm>
              <a:off x="317" y="1363"/>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sp>
          <p:nvSpPr>
            <p:cNvPr id="620550" name="Rectangle 6"/>
            <p:cNvSpPr>
              <a:spLocks noChangeArrowheads="1"/>
            </p:cNvSpPr>
            <p:nvPr/>
          </p:nvSpPr>
          <p:spPr bwMode="auto">
            <a:xfrm>
              <a:off x="2458" y="902"/>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grpSp>
      <p:sp>
        <p:nvSpPr>
          <p:cNvPr id="620551" name="Text Box 7"/>
          <p:cNvSpPr txBox="1">
            <a:spLocks noChangeArrowheads="1"/>
          </p:cNvSpPr>
          <p:nvPr/>
        </p:nvSpPr>
        <p:spPr bwMode="auto">
          <a:xfrm>
            <a:off x="1860551" y="1250951"/>
            <a:ext cx="8632825" cy="1616075"/>
          </a:xfrm>
          <a:prstGeom prst="rect">
            <a:avLst/>
          </a:prstGeom>
          <a:noFill/>
          <a:ln w="9525">
            <a:noFill/>
            <a:miter lim="800000"/>
            <a:headEnd/>
            <a:tailEnd/>
          </a:ln>
          <a:effectLst/>
        </p:spPr>
        <p:txBody>
          <a:bodyPr>
            <a:prstTxWarp prst="textNoShape">
              <a:avLst/>
            </a:prstTxWarp>
            <a:spAutoFit/>
          </a:bodyPr>
          <a:lstStyle/>
          <a:p>
            <a:pPr marL="228600" indent="-228600">
              <a:spcBef>
                <a:spcPct val="50000"/>
              </a:spcBef>
              <a:buFontTx/>
              <a:buChar char="•"/>
            </a:pPr>
            <a:r>
              <a:rPr lang="en-US" sz="2000">
                <a:latin typeface="Calibri" pitchFamily="-108" charset="0"/>
              </a:rPr>
              <a:t>This model relates system (data) objects to each other and to the methods (derived from use-case functions) associated with each object. This allows you to check that all use-cases have been included in the spec. (but also requires you to engage in system design, in advance).</a:t>
            </a:r>
          </a:p>
          <a:p>
            <a:pPr marL="228600" indent="-228600">
              <a:buFontTx/>
              <a:buChar char="•"/>
            </a:pPr>
            <a:r>
              <a:rPr lang="en-US" sz="2000">
                <a:solidFill>
                  <a:schemeClr val="hlink"/>
                </a:solidFill>
                <a:latin typeface="Calibri" pitchFamily="-108" charset="0"/>
              </a:rPr>
              <a:t>Can use ERD models as an alternative to this. </a:t>
            </a:r>
          </a:p>
        </p:txBody>
      </p:sp>
    </p:spTree>
    <p:extLst>
      <p:ext uri="{BB962C8B-B14F-4D97-AF65-F5344CB8AC3E}">
        <p14:creationId xmlns:p14="http://schemas.microsoft.com/office/powerpoint/2010/main" val="271492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657224" y="499533"/>
            <a:ext cx="10772775" cy="811743"/>
          </a:xfrm>
        </p:spPr>
        <p:txBody>
          <a:bodyPr/>
          <a:lstStyle/>
          <a:p>
            <a:r>
              <a:rPr lang="en-US" b="1" dirty="0">
                <a:ea typeface="Times New Roman" pitchFamily="-108" charset="0"/>
                <a:cs typeface="Times New Roman" pitchFamily="-108" charset="0"/>
              </a:rPr>
              <a:t>System Validation Vs. Verification</a:t>
            </a:r>
          </a:p>
        </p:txBody>
      </p:sp>
      <p:sp>
        <p:nvSpPr>
          <p:cNvPr id="622595" name="Rectangle 3"/>
          <p:cNvSpPr>
            <a:spLocks noGrp="1" noChangeArrowheads="1"/>
          </p:cNvSpPr>
          <p:nvPr>
            <p:ph type="body" idx="1"/>
          </p:nvPr>
        </p:nvSpPr>
        <p:spPr>
          <a:xfrm>
            <a:off x="2193925" y="1311276"/>
            <a:ext cx="7937500" cy="4746625"/>
          </a:xfrm>
        </p:spPr>
        <p:txBody>
          <a:bodyPr/>
          <a:lstStyle/>
          <a:p>
            <a:r>
              <a:rPr lang="en-US"/>
              <a:t>Verification requires confirmation by testing and the  provision of objective evidence that the specified system requirements have been fulfilled. </a:t>
            </a:r>
          </a:p>
          <a:p>
            <a:pPr>
              <a:spcBef>
                <a:spcPct val="100000"/>
              </a:spcBef>
            </a:pPr>
            <a:r>
              <a:rPr lang="en-US"/>
              <a:t>Validation means establishing by various means of user/stakeholder evaluation that system (product) specifications conform with user needs and intended use(s).</a:t>
            </a:r>
          </a:p>
          <a:p>
            <a:endParaRPr lang="en-US"/>
          </a:p>
        </p:txBody>
      </p:sp>
    </p:spTree>
    <p:extLst>
      <p:ext uri="{BB962C8B-B14F-4D97-AF65-F5344CB8AC3E}">
        <p14:creationId xmlns:p14="http://schemas.microsoft.com/office/powerpoint/2010/main" val="275081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651753" y="136188"/>
            <a:ext cx="10668000" cy="1139825"/>
          </a:xfrm>
        </p:spPr>
        <p:txBody>
          <a:bodyPr>
            <a:normAutofit/>
          </a:bodyPr>
          <a:lstStyle/>
          <a:p>
            <a:r>
              <a:rPr lang="en-US" dirty="0"/>
              <a:t>IEEE 830: Characteristics of a Good SRS </a:t>
            </a:r>
          </a:p>
        </p:txBody>
      </p:sp>
      <p:sp>
        <p:nvSpPr>
          <p:cNvPr id="624643" name="Rectangle 3"/>
          <p:cNvSpPr>
            <a:spLocks noGrp="1" noChangeArrowheads="1"/>
          </p:cNvSpPr>
          <p:nvPr>
            <p:ph type="body" idx="1"/>
          </p:nvPr>
        </p:nvSpPr>
        <p:spPr>
          <a:xfrm>
            <a:off x="1905000" y="1397000"/>
            <a:ext cx="8324850" cy="5461000"/>
          </a:xfrm>
        </p:spPr>
        <p:txBody>
          <a:bodyPr/>
          <a:lstStyle/>
          <a:p>
            <a:pPr>
              <a:buFont typeface="Wingdings" pitchFamily="-108" charset="2"/>
              <a:buNone/>
            </a:pPr>
            <a:r>
              <a:rPr lang="en-US" i="1"/>
              <a:t>Nine Quality Measures:</a:t>
            </a:r>
          </a:p>
          <a:p>
            <a:r>
              <a:rPr lang="en-US"/>
              <a:t>Correct</a:t>
            </a:r>
          </a:p>
          <a:p>
            <a:r>
              <a:rPr lang="en-US">
                <a:solidFill>
                  <a:srgbClr val="FF0000"/>
                </a:solidFill>
              </a:rPr>
              <a:t>Unambiguous</a:t>
            </a:r>
          </a:p>
          <a:p>
            <a:r>
              <a:rPr lang="en-US"/>
              <a:t>Complete</a:t>
            </a:r>
          </a:p>
          <a:p>
            <a:r>
              <a:rPr lang="en-US"/>
              <a:t>Consistent</a:t>
            </a:r>
          </a:p>
          <a:p>
            <a:r>
              <a:rPr lang="en-US"/>
              <a:t>Ranked for importance and stability</a:t>
            </a:r>
          </a:p>
          <a:p>
            <a:r>
              <a:rPr lang="en-US"/>
              <a:t>Verifiable</a:t>
            </a:r>
          </a:p>
          <a:p>
            <a:r>
              <a:rPr lang="en-US"/>
              <a:t>Modifiable</a:t>
            </a:r>
          </a:p>
          <a:p>
            <a:r>
              <a:rPr lang="en-US"/>
              <a:t>Traceable</a:t>
            </a:r>
          </a:p>
          <a:p>
            <a:r>
              <a:rPr lang="en-US">
                <a:solidFill>
                  <a:srgbClr val="FF0000"/>
                </a:solidFill>
              </a:rPr>
              <a:t>Understandable</a:t>
            </a:r>
            <a:endParaRPr lang="en-US" i="1"/>
          </a:p>
        </p:txBody>
      </p:sp>
    </p:spTree>
    <p:extLst>
      <p:ext uri="{BB962C8B-B14F-4D97-AF65-F5344CB8AC3E}">
        <p14:creationId xmlns:p14="http://schemas.microsoft.com/office/powerpoint/2010/main" val="219062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57200" y="499533"/>
            <a:ext cx="10972799" cy="745607"/>
          </a:xfrm>
        </p:spPr>
        <p:txBody>
          <a:bodyPr>
            <a:normAutofit fontScale="90000"/>
          </a:bodyPr>
          <a:lstStyle/>
          <a:p>
            <a:r>
              <a:rPr lang="en-US" dirty="0"/>
              <a:t>Correct</a:t>
            </a:r>
          </a:p>
        </p:txBody>
      </p:sp>
      <p:sp>
        <p:nvSpPr>
          <p:cNvPr id="626691" name="Rectangle 3"/>
          <p:cNvSpPr>
            <a:spLocks noGrp="1" noChangeArrowheads="1"/>
          </p:cNvSpPr>
          <p:nvPr>
            <p:ph type="body" idx="1"/>
          </p:nvPr>
        </p:nvSpPr>
        <p:spPr>
          <a:xfrm>
            <a:off x="1938338" y="1501776"/>
            <a:ext cx="8077200" cy="1196975"/>
          </a:xfrm>
        </p:spPr>
        <p:txBody>
          <a:bodyPr/>
          <a:lstStyle/>
          <a:p>
            <a:pPr marL="176213" indent="-176213">
              <a:lnSpc>
                <a:spcPct val="90000"/>
              </a:lnSpc>
              <a:buNone/>
            </a:pPr>
            <a:r>
              <a:rPr lang="en-US" sz="2000"/>
              <a:t>“A statement of requirements is correct if and only if every requirement stated therein represents something required of the system to be built.” (Davis, 1993)</a:t>
            </a:r>
          </a:p>
          <a:p>
            <a:pPr marL="176213" indent="-176213">
              <a:lnSpc>
                <a:spcPct val="90000"/>
              </a:lnSpc>
            </a:pPr>
            <a:endParaRPr lang="en-US" sz="2000"/>
          </a:p>
        </p:txBody>
      </p:sp>
      <p:sp>
        <p:nvSpPr>
          <p:cNvPr id="626692" name="Text Box 4"/>
          <p:cNvSpPr txBox="1">
            <a:spLocks noChangeArrowheads="1"/>
          </p:cNvSpPr>
          <p:nvPr/>
        </p:nvSpPr>
        <p:spPr bwMode="auto">
          <a:xfrm>
            <a:off x="1808164" y="4845050"/>
            <a:ext cx="8643937" cy="1415772"/>
          </a:xfrm>
          <a:prstGeom prst="rect">
            <a:avLst/>
          </a:prstGeom>
          <a:noFill/>
          <a:ln w="9525">
            <a:noFill/>
            <a:miter lim="800000"/>
            <a:headEnd/>
            <a:tailEnd/>
          </a:ln>
          <a:effectLst/>
        </p:spPr>
        <p:txBody>
          <a:bodyPr>
            <a:prstTxWarp prst="textNoShape">
              <a:avLst/>
            </a:prstTxWarp>
            <a:spAutoFit/>
          </a:bodyPr>
          <a:lstStyle/>
          <a:p>
            <a:pPr>
              <a:spcBef>
                <a:spcPct val="20000"/>
              </a:spcBef>
              <a:buSzPct val="100000"/>
            </a:pPr>
            <a:r>
              <a:rPr lang="en-US" sz="2000">
                <a:latin typeface="Times New Roman" pitchFamily="-108" charset="0"/>
              </a:rPr>
              <a:t>Some ideas for assessing correctness:</a:t>
            </a:r>
          </a:p>
          <a:p>
            <a:pPr marL="338138" lvl="1" indent="-223838">
              <a:spcBef>
                <a:spcPct val="10000"/>
              </a:spcBef>
              <a:buFontTx/>
              <a:buChar char="•"/>
            </a:pPr>
            <a:r>
              <a:rPr lang="en-GB" sz="2000">
                <a:solidFill>
                  <a:srgbClr val="000000"/>
                </a:solidFill>
                <a:latin typeface="Times New Roman" pitchFamily="-108" charset="0"/>
              </a:rPr>
              <a:t>Walkthroughs with other analysts/designers</a:t>
            </a:r>
          </a:p>
          <a:p>
            <a:pPr marL="338138" lvl="1" indent="-223838">
              <a:spcBef>
                <a:spcPct val="10000"/>
              </a:spcBef>
              <a:buFontTx/>
              <a:buChar char="•"/>
            </a:pPr>
            <a:r>
              <a:rPr lang="en-GB" sz="2000">
                <a:solidFill>
                  <a:srgbClr val="000000"/>
                </a:solidFill>
                <a:latin typeface="Times New Roman" pitchFamily="-108" charset="0"/>
              </a:rPr>
              <a:t>Validation from users (need a user-friendly representation)</a:t>
            </a:r>
          </a:p>
          <a:p>
            <a:pPr marL="338138" lvl="1" indent="-223838">
              <a:spcBef>
                <a:spcPct val="10000"/>
              </a:spcBef>
              <a:buFontTx/>
              <a:buChar char="•"/>
            </a:pPr>
            <a:r>
              <a:rPr lang="en-GB" sz="2000">
                <a:solidFill>
                  <a:srgbClr val="000000"/>
                </a:solidFill>
                <a:latin typeface="Times New Roman" pitchFamily="-108" charset="0"/>
              </a:rPr>
              <a:t>Observe the new system in an operational setting! </a:t>
            </a:r>
            <a:r>
              <a:rPr lang="en-GB" sz="2000" i="1">
                <a:solidFill>
                  <a:srgbClr val="000000"/>
                </a:solidFill>
                <a:latin typeface="Times New Roman" pitchFamily="-108" charset="0"/>
              </a:rPr>
              <a:t>(Planned version rollout)</a:t>
            </a:r>
          </a:p>
        </p:txBody>
      </p:sp>
      <p:grpSp>
        <p:nvGrpSpPr>
          <p:cNvPr id="626693" name="Group 5"/>
          <p:cNvGrpSpPr>
            <a:grpSpLocks/>
          </p:cNvGrpSpPr>
          <p:nvPr/>
        </p:nvGrpSpPr>
        <p:grpSpPr bwMode="auto">
          <a:xfrm>
            <a:off x="3800475" y="2741613"/>
            <a:ext cx="3771900" cy="1955800"/>
            <a:chOff x="1404" y="1191"/>
            <a:chExt cx="2463" cy="1382"/>
          </a:xfrm>
        </p:grpSpPr>
        <p:sp>
          <p:nvSpPr>
            <p:cNvPr id="626694" name="Text Box 6"/>
            <p:cNvSpPr txBox="1">
              <a:spLocks noChangeArrowheads="1"/>
            </p:cNvSpPr>
            <p:nvPr/>
          </p:nvSpPr>
          <p:spPr bwMode="auto">
            <a:xfrm>
              <a:off x="2731" y="1661"/>
              <a:ext cx="1136"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Stated</a:t>
              </a:r>
              <a:br>
                <a:rPr lang="en-US" sz="2000">
                  <a:solidFill>
                    <a:schemeClr val="accent2"/>
                  </a:solidFill>
                  <a:latin typeface="Times New Roman" pitchFamily="-108" charset="0"/>
                </a:rPr>
              </a:br>
              <a:r>
                <a:rPr lang="en-US" sz="2000">
                  <a:solidFill>
                    <a:schemeClr val="accent2"/>
                  </a:solidFill>
                  <a:latin typeface="Times New Roman" pitchFamily="-108" charset="0"/>
                </a:rPr>
                <a:t>Requirements</a:t>
              </a:r>
            </a:p>
          </p:txBody>
        </p:sp>
        <p:sp>
          <p:nvSpPr>
            <p:cNvPr id="626695" name="Oval 7"/>
            <p:cNvSpPr>
              <a:spLocks noChangeArrowheads="1"/>
            </p:cNvSpPr>
            <p:nvPr/>
          </p:nvSpPr>
          <p:spPr bwMode="auto">
            <a:xfrm>
              <a:off x="1404" y="1191"/>
              <a:ext cx="1420" cy="1381"/>
            </a:xfrm>
            <a:prstGeom prst="ellipse">
              <a:avLst/>
            </a:prstGeom>
            <a:noFill/>
            <a:ln w="28575">
              <a:solidFill>
                <a:srgbClr val="008080"/>
              </a:solidFill>
              <a:round/>
              <a:headEnd/>
              <a:tailEnd/>
            </a:ln>
            <a:effectLst/>
          </p:spPr>
          <p:txBody>
            <a:bodyPr wrap="none" anchor="ctr">
              <a:prstTxWarp prst="textNoShape">
                <a:avLst/>
              </a:prstTxWarp>
            </a:bodyPr>
            <a:lstStyle/>
            <a:p>
              <a:endParaRPr lang="en-US"/>
            </a:p>
          </p:txBody>
        </p:sp>
        <p:sp>
          <p:nvSpPr>
            <p:cNvPr id="626696" name="Text Box 8"/>
            <p:cNvSpPr txBox="1">
              <a:spLocks noChangeArrowheads="1"/>
            </p:cNvSpPr>
            <p:nvPr/>
          </p:nvSpPr>
          <p:spPr bwMode="auto">
            <a:xfrm>
              <a:off x="1596" y="1661"/>
              <a:ext cx="852"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User Needs</a:t>
              </a:r>
            </a:p>
          </p:txBody>
        </p:sp>
        <p:sp>
          <p:nvSpPr>
            <p:cNvPr id="626697" name="Oval 9"/>
            <p:cNvSpPr>
              <a:spLocks noChangeArrowheads="1"/>
            </p:cNvSpPr>
            <p:nvPr/>
          </p:nvSpPr>
          <p:spPr bwMode="auto">
            <a:xfrm>
              <a:off x="2360" y="1192"/>
              <a:ext cx="1420" cy="1381"/>
            </a:xfrm>
            <a:prstGeom prst="ellipse">
              <a:avLst/>
            </a:prstGeom>
            <a:noFill/>
            <a:ln w="28575">
              <a:solidFill>
                <a:schemeClr val="accent2"/>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06183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2"/>
                                        </p:tgtEl>
                                        <p:attrNameLst>
                                          <p:attrName>style.visibility</p:attrName>
                                        </p:attrNameLst>
                                      </p:cBhvr>
                                      <p:to>
                                        <p:strVal val="visible"/>
                                      </p:to>
                                    </p:set>
                                    <p:anim calcmode="lin" valueType="num">
                                      <p:cBhvr additive="base">
                                        <p:cTn id="13" dur="500" fill="hold"/>
                                        <p:tgtEl>
                                          <p:spTgt spid="626692"/>
                                        </p:tgtEl>
                                        <p:attrNameLst>
                                          <p:attrName>ppt_x</p:attrName>
                                        </p:attrNameLst>
                                      </p:cBhvr>
                                      <p:tavLst>
                                        <p:tav tm="0">
                                          <p:val>
                                            <p:strVal val="0-#ppt_w/2"/>
                                          </p:val>
                                        </p:tav>
                                        <p:tav tm="100000">
                                          <p:val>
                                            <p:strVal val="#ppt_x"/>
                                          </p:val>
                                        </p:tav>
                                      </p:tavLst>
                                    </p:anim>
                                    <p:anim calcmode="lin" valueType="num">
                                      <p:cBhvr additive="base">
                                        <p:cTn id="14"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384849" y="221087"/>
            <a:ext cx="10772775" cy="784826"/>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5962651" y="4705351"/>
            <a:ext cx="1827213"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Attrition Projector</a:t>
            </a:r>
          </a:p>
          <a:p>
            <a:pPr>
              <a:lnSpc>
                <a:spcPct val="85000"/>
              </a:lnSpc>
            </a:pPr>
            <a:r>
              <a:rPr lang="en-US" b="1">
                <a:latin typeface="Calibri" pitchFamily="-108" charset="0"/>
              </a:rPr>
              <a:t>Combat Power  </a:t>
            </a:r>
          </a:p>
          <a:p>
            <a:pPr>
              <a:lnSpc>
                <a:spcPct val="85000"/>
              </a:lnSpc>
            </a:pPr>
            <a:r>
              <a:rPr lang="en-US" b="1">
                <a:latin typeface="Calibri" pitchFamily="-108" charset="0"/>
              </a:rPr>
              <a:t>   Ratio Calculator</a:t>
            </a:r>
          </a:p>
          <a:p>
            <a:pPr>
              <a:lnSpc>
                <a:spcPct val="85000"/>
              </a:lnSpc>
            </a:pPr>
            <a:r>
              <a:rPr lang="en-US" b="1">
                <a:latin typeface="Calibri" pitchFamily="-108" charset="0"/>
              </a:rPr>
              <a:t>Time and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a:t>
            </a:r>
          </a:p>
          <a:p>
            <a:pPr>
              <a:lnSpc>
                <a:spcPct val="85000"/>
              </a:lnSpc>
            </a:pPr>
            <a:r>
              <a:rPr lang="en-US" b="1">
                <a:latin typeface="Calibri" pitchFamily="-108" charset="0"/>
              </a:rPr>
              <a:t>  Synchronization  </a:t>
            </a:r>
          </a:p>
          <a:p>
            <a:pPr>
              <a:lnSpc>
                <a:spcPct val="85000"/>
              </a:lnSpc>
            </a:pPr>
            <a:r>
              <a:rPr lang="en-US" b="1">
                <a:latin typeface="Calibri" pitchFamily="-108" charset="0"/>
              </a:rPr>
              <a:t>  Tool</a:t>
            </a:r>
          </a:p>
        </p:txBody>
      </p:sp>
      <p:sp>
        <p:nvSpPr>
          <p:cNvPr id="601094" name="Rectangle 6"/>
          <p:cNvSpPr>
            <a:spLocks noChangeArrowheads="1"/>
          </p:cNvSpPr>
          <p:nvPr/>
        </p:nvSpPr>
        <p:spPr bwMode="auto">
          <a:xfrm>
            <a:off x="8529638" y="4703764"/>
            <a:ext cx="2138362"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System Specs. for</a:t>
            </a:r>
            <a:br>
              <a:rPr lang="en-US" b="1">
                <a:latin typeface="Calibri" pitchFamily="-108" charset="0"/>
              </a:rPr>
            </a:br>
            <a:r>
              <a:rPr lang="en-US" b="1">
                <a:latin typeface="Calibri" pitchFamily="-108" charset="0"/>
              </a:rPr>
              <a:t>  Attrition Projector</a:t>
            </a:r>
          </a:p>
          <a:p>
            <a:pPr>
              <a:lnSpc>
                <a:spcPct val="85000"/>
              </a:lnSpc>
            </a:pPr>
            <a:r>
              <a:rPr lang="en-US" b="1">
                <a:latin typeface="Calibri" pitchFamily="-108" charset="0"/>
              </a:rPr>
              <a:t>Combat Power</a:t>
            </a:r>
          </a:p>
          <a:p>
            <a:pPr>
              <a:lnSpc>
                <a:spcPct val="85000"/>
              </a:lnSpc>
            </a:pPr>
            <a:r>
              <a:rPr lang="en-US" b="1">
                <a:latin typeface="Calibri" pitchFamily="-108" charset="0"/>
              </a:rPr>
              <a:t>  Ratio Calculator</a:t>
            </a:r>
          </a:p>
          <a:p>
            <a:pPr>
              <a:lnSpc>
                <a:spcPct val="85000"/>
              </a:lnSpc>
            </a:pPr>
            <a:r>
              <a:rPr lang="en-US" b="1">
                <a:latin typeface="Calibri" pitchFamily="-108" charset="0"/>
              </a:rPr>
              <a:t>Time &amp;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 Sync. </a:t>
            </a:r>
          </a:p>
          <a:p>
            <a:pPr>
              <a:lnSpc>
                <a:spcPct val="85000"/>
              </a:lnSpc>
            </a:pPr>
            <a:r>
              <a:rPr lang="en-US" b="1">
                <a:latin typeface="Calibri" pitchFamily="-108" charset="0"/>
              </a:rPr>
              <a:t>  Tool</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705351"/>
            <a:ext cx="1635125" cy="1975413"/>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b="1">
                <a:latin typeface="Calibri" pitchFamily="-108" charset="0"/>
              </a:rPr>
              <a:t>COA Development</a:t>
            </a:r>
          </a:p>
          <a:p>
            <a:pPr>
              <a:lnSpc>
                <a:spcPct val="85000"/>
              </a:lnSpc>
            </a:pPr>
            <a:endParaRPr lang="en-US" b="1">
              <a:latin typeface="Calibri" pitchFamily="-108" charset="0"/>
            </a:endParaRPr>
          </a:p>
          <a:p>
            <a:pPr>
              <a:lnSpc>
                <a:spcPct val="85000"/>
              </a:lnSpc>
            </a:pPr>
            <a:r>
              <a:rPr lang="en-US" b="1">
                <a:latin typeface="Calibri" pitchFamily="-108" charset="0"/>
              </a:rPr>
              <a:t>COA Wargaming</a:t>
            </a:r>
          </a:p>
          <a:p>
            <a:pPr>
              <a:lnSpc>
                <a:spcPct val="85000"/>
              </a:lnSpc>
            </a:pPr>
            <a:endParaRPr lang="en-US" b="1">
              <a:latin typeface="Calibri" pitchFamily="-108" charset="0"/>
            </a:endParaRPr>
          </a:p>
          <a:p>
            <a:pPr>
              <a:lnSpc>
                <a:spcPct val="85000"/>
              </a:lnSpc>
            </a:pPr>
            <a:r>
              <a:rPr lang="en-US" b="1">
                <a:latin typeface="Calibri" pitchFamily="-108" charset="0"/>
              </a:rPr>
              <a:t>COA Selection &amp; Justification</a:t>
            </a:r>
          </a:p>
        </p:txBody>
      </p:sp>
      <p:sp>
        <p:nvSpPr>
          <p:cNvPr id="601104" name="Rectangle 16"/>
          <p:cNvSpPr>
            <a:spLocks noChangeArrowheads="1"/>
          </p:cNvSpPr>
          <p:nvPr/>
        </p:nvSpPr>
        <p:spPr bwMode="auto">
          <a:xfrm>
            <a:off x="1773239" y="5226051"/>
            <a:ext cx="1571625" cy="912813"/>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a:latin typeface="Times New Roman" pitchFamily="-108" charset="0"/>
              </a:rPr>
              <a:t>Develop Better </a:t>
            </a:r>
          </a:p>
          <a:p>
            <a:pPr algn="ctr"/>
            <a:r>
              <a:rPr lang="en-US" b="1">
                <a:latin typeface="Times New Roman" pitchFamily="-108" charset="0"/>
              </a:rPr>
              <a:t>Plans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601106"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12468889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330740" y="499533"/>
            <a:ext cx="11099259" cy="694267"/>
          </a:xfrm>
        </p:spPr>
        <p:txBody>
          <a:bodyPr>
            <a:normAutofit fontScale="90000"/>
          </a:bodyPr>
          <a:lstStyle/>
          <a:p>
            <a:r>
              <a:rPr lang="en-US" dirty="0"/>
              <a:t>Complete</a:t>
            </a:r>
          </a:p>
        </p:txBody>
      </p:sp>
      <p:sp>
        <p:nvSpPr>
          <p:cNvPr id="628739" name="Text Box 3"/>
          <p:cNvSpPr txBox="1">
            <a:spLocks noChangeArrowheads="1"/>
          </p:cNvSpPr>
          <p:nvPr/>
        </p:nvSpPr>
        <p:spPr bwMode="auto">
          <a:xfrm>
            <a:off x="1882776" y="1385888"/>
            <a:ext cx="8412163" cy="4278312"/>
          </a:xfrm>
          <a:prstGeom prst="rect">
            <a:avLst/>
          </a:prstGeom>
          <a:noFill/>
          <a:ln w="9525">
            <a:noFill/>
            <a:miter lim="800000"/>
            <a:headEnd/>
            <a:tailEnd/>
          </a:ln>
          <a:effectLst/>
        </p:spPr>
        <p:txBody>
          <a:bodyPr>
            <a:prstTxWarp prst="textNoShape">
              <a:avLst/>
            </a:prstTxWarp>
            <a:spAutoFit/>
          </a:bodyPr>
          <a:lstStyle/>
          <a:p>
            <a:pPr eaLnBrk="1" hangingPunct="1">
              <a:spcAft>
                <a:spcPct val="20000"/>
              </a:spcAft>
              <a:buFont typeface="Wingdings" pitchFamily="-108" charset="2"/>
              <a:buNone/>
            </a:pPr>
            <a:r>
              <a:rPr lang="en-US" sz="2800">
                <a:latin typeface="Times New Roman" pitchFamily="-108" charset="0"/>
              </a:rPr>
              <a:t>Completeness can be </a:t>
            </a:r>
            <a:r>
              <a:rPr lang="en-US" sz="2800" i="1">
                <a:latin typeface="Times New Roman" pitchFamily="-108" charset="0"/>
              </a:rPr>
              <a:t>assessed</a:t>
            </a:r>
            <a:r>
              <a:rPr lang="en-US" sz="2800">
                <a:latin typeface="Times New Roman" pitchFamily="-108" charset="0"/>
              </a:rPr>
              <a:t> (but not proven) using:</a:t>
            </a:r>
          </a:p>
          <a:p>
            <a:pPr marL="465138" lvl="1" indent="-350838">
              <a:spcAft>
                <a:spcPct val="20000"/>
              </a:spcAft>
              <a:buFontTx/>
              <a:buChar char="•"/>
            </a:pPr>
            <a:r>
              <a:rPr lang="en-US" sz="2800">
                <a:latin typeface="Times New Roman" pitchFamily="-108" charset="0"/>
              </a:rPr>
              <a:t>Interaction with users to understand </a:t>
            </a:r>
            <a:r>
              <a:rPr lang="en-US" sz="2800">
                <a:solidFill>
                  <a:srgbClr val="FF0000"/>
                </a:solidFill>
                <a:latin typeface="Times New Roman" pitchFamily="-108" charset="0"/>
              </a:rPr>
              <a:t>implicit requirements</a:t>
            </a:r>
            <a:br>
              <a:rPr lang="en-US" sz="2800">
                <a:solidFill>
                  <a:srgbClr val="FF0000"/>
                </a:solidFill>
                <a:latin typeface="Times New Roman" pitchFamily="-108" charset="0"/>
              </a:rPr>
            </a:br>
            <a:r>
              <a:rPr lang="en-US" sz="2800">
                <a:latin typeface="Times New Roman" pitchFamily="-108" charset="0"/>
              </a:rPr>
              <a:t>(observations, scenarios, workflow simulations)</a:t>
            </a:r>
          </a:p>
          <a:p>
            <a:pPr marL="465138" lvl="1" indent="-350838">
              <a:spcAft>
                <a:spcPct val="20000"/>
              </a:spcAft>
              <a:buFontTx/>
              <a:buChar char="•"/>
            </a:pPr>
            <a:r>
              <a:rPr lang="en-US" sz="2800">
                <a:latin typeface="Times New Roman" pitchFamily="-108" charset="0"/>
              </a:rPr>
              <a:t>User validation of the “big picture” (walkthroughs with users, prototype evaluation)</a:t>
            </a:r>
          </a:p>
          <a:p>
            <a:pPr marL="465138" lvl="1" indent="-350838">
              <a:spcAft>
                <a:spcPct val="20000"/>
              </a:spcAft>
              <a:buFontTx/>
              <a:buChar char="•"/>
            </a:pPr>
            <a:r>
              <a:rPr lang="en-US" sz="2800">
                <a:latin typeface="Times New Roman" pitchFamily="-108" charset="0"/>
              </a:rPr>
              <a:t>Walkthroughs with other developers.</a:t>
            </a:r>
          </a:p>
          <a:p>
            <a:pPr marL="465138" lvl="1" indent="-350838">
              <a:spcAft>
                <a:spcPct val="20000"/>
              </a:spcAft>
              <a:buFontTx/>
              <a:buChar char="•"/>
            </a:pPr>
            <a:r>
              <a:rPr lang="en-US" sz="2800">
                <a:solidFill>
                  <a:srgbClr val="FF0000"/>
                </a:solidFill>
                <a:latin typeface="Times New Roman" pitchFamily="-108" charset="0"/>
              </a:rPr>
              <a:t>Checklists of issues regarding usability, reliability, performance,  supportability </a:t>
            </a:r>
            <a:r>
              <a:rPr lang="en-US" sz="2800" u="sng">
                <a:solidFill>
                  <a:srgbClr val="FF0000"/>
                </a:solidFill>
                <a:latin typeface="Times New Roman" pitchFamily="-108" charset="0"/>
              </a:rPr>
              <a:t>and</a:t>
            </a:r>
            <a:r>
              <a:rPr lang="en-US" sz="2800">
                <a:solidFill>
                  <a:srgbClr val="FF0000"/>
                </a:solidFill>
                <a:latin typeface="Times New Roman" pitchFamily="-108" charset="0"/>
              </a:rPr>
              <a:t> system constraints.</a:t>
            </a:r>
          </a:p>
        </p:txBody>
      </p:sp>
    </p:spTree>
    <p:extLst>
      <p:ext uri="{BB962C8B-B14F-4D97-AF65-F5344CB8AC3E}">
        <p14:creationId xmlns:p14="http://schemas.microsoft.com/office/powerpoint/2010/main" val="19117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47472" y="499533"/>
            <a:ext cx="10982527" cy="630769"/>
          </a:xfrm>
        </p:spPr>
        <p:txBody>
          <a:bodyPr>
            <a:normAutofit fontScale="90000"/>
          </a:bodyPr>
          <a:lstStyle/>
          <a:p>
            <a:r>
              <a:rPr lang="en-US" dirty="0"/>
              <a:t>Consistent</a:t>
            </a:r>
          </a:p>
        </p:txBody>
      </p:sp>
      <p:pic>
        <p:nvPicPr>
          <p:cNvPr id="630787" name="Picture 3" descr="hotelres-usecase"/>
          <p:cNvPicPr>
            <a:picLocks noChangeAspect="1" noChangeArrowheads="1"/>
          </p:cNvPicPr>
          <p:nvPr/>
        </p:nvPicPr>
        <p:blipFill>
          <a:blip r:embed="rId3"/>
          <a:srcRect/>
          <a:stretch>
            <a:fillRect/>
          </a:stretch>
        </p:blipFill>
        <p:spPr bwMode="auto">
          <a:xfrm>
            <a:off x="1762126" y="1603376"/>
            <a:ext cx="8905875" cy="4270375"/>
          </a:xfrm>
          <a:prstGeom prst="rect">
            <a:avLst/>
          </a:prstGeom>
          <a:noFill/>
        </p:spPr>
      </p:pic>
      <p:sp>
        <p:nvSpPr>
          <p:cNvPr id="630788" name="Text Box 4"/>
          <p:cNvSpPr txBox="1">
            <a:spLocks noChangeArrowheads="1"/>
          </p:cNvSpPr>
          <p:nvPr/>
        </p:nvSpPr>
        <p:spPr bwMode="auto">
          <a:xfrm>
            <a:off x="4191001" y="5975350"/>
            <a:ext cx="6213475" cy="641350"/>
          </a:xfrm>
          <a:prstGeom prst="rect">
            <a:avLst/>
          </a:prstGeom>
          <a:noFill/>
          <a:ln w="9525">
            <a:noFill/>
            <a:miter lim="800000"/>
            <a:headEnd/>
            <a:tailEnd/>
          </a:ln>
          <a:effectLst/>
        </p:spPr>
        <p:txBody>
          <a:bodyPr>
            <a:prstTxWarp prst="textNoShape">
              <a:avLst/>
            </a:prstTxWarp>
            <a:spAutoFit/>
          </a:bodyPr>
          <a:lstStyle/>
          <a:p>
            <a:pPr algn="r" eaLnBrk="1" hangingPunct="1">
              <a:spcBef>
                <a:spcPct val="50000"/>
              </a:spcBef>
            </a:pPr>
            <a:r>
              <a:rPr lang="en-US">
                <a:latin typeface="Times New Roman" pitchFamily="-108" charset="0"/>
              </a:rPr>
              <a:t>Source: </a:t>
            </a:r>
            <a:r>
              <a:rPr lang="en-US">
                <a:latin typeface="Times New Roman" pitchFamily="-108" charset="0"/>
                <a:ea typeface="Arial" pitchFamily="-108" charset="0"/>
                <a:cs typeface="Arial" pitchFamily="-108" charset="0"/>
              </a:rPr>
              <a:t>Nuno Jardim Nunes  and João Falcão e Cunha,</a:t>
            </a:r>
            <a:br>
              <a:rPr lang="en-US">
                <a:latin typeface="Times New Roman" pitchFamily="-108" charset="0"/>
                <a:ea typeface="Arial" pitchFamily="-108" charset="0"/>
                <a:cs typeface="Arial" pitchFamily="-108" charset="0"/>
              </a:rPr>
            </a:br>
            <a:r>
              <a:rPr lang="en-US" b="1">
                <a:latin typeface="Arial" pitchFamily="-108" charset="0"/>
                <a:ea typeface="Arial" pitchFamily="-108" charset="0"/>
                <a:cs typeface="Arial" pitchFamily="-108" charset="0"/>
              </a:rPr>
              <a:t> </a:t>
            </a:r>
            <a:r>
              <a:rPr lang="en-US">
                <a:latin typeface="Times New Roman" pitchFamily="-108" charset="0"/>
              </a:rPr>
              <a:t> </a:t>
            </a:r>
            <a:r>
              <a:rPr lang="en-US">
                <a:latin typeface="Times New Roman" pitchFamily="-108" charset="0"/>
                <a:ea typeface="Arial" pitchFamily="-108" charset="0"/>
                <a:cs typeface="Arial" pitchFamily="-108" charset="0"/>
                <a:hlinkClick r:id="rId4"/>
              </a:rPr>
              <a:t>Detailing Use-Cases with Activity Diagrams and Object Views </a:t>
            </a:r>
            <a:endParaRPr lang="en-US">
              <a:latin typeface="Times New Roman" pitchFamily="-108" charset="0"/>
              <a:ea typeface="Arial" pitchFamily="-108" charset="0"/>
              <a:cs typeface="Arial" pitchFamily="-108" charset="0"/>
            </a:endParaRPr>
          </a:p>
        </p:txBody>
      </p:sp>
      <p:sp>
        <p:nvSpPr>
          <p:cNvPr id="630789" name="Text Box 5"/>
          <p:cNvSpPr txBox="1">
            <a:spLocks noChangeArrowheads="1"/>
          </p:cNvSpPr>
          <p:nvPr/>
        </p:nvSpPr>
        <p:spPr bwMode="auto">
          <a:xfrm>
            <a:off x="1816101" y="1231901"/>
            <a:ext cx="6734175" cy="396875"/>
          </a:xfrm>
          <a:prstGeom prst="rect">
            <a:avLst/>
          </a:prstGeom>
          <a:noFill/>
          <a:ln w="9525">
            <a:noFill/>
            <a:miter lim="800000"/>
            <a:headEnd/>
            <a:tailEnd/>
          </a:ln>
          <a:effectLst/>
        </p:spPr>
        <p:txBody>
          <a:bodyPr>
            <a:prstTxWarp prst="textNoShape">
              <a:avLst/>
            </a:prstTxWarp>
            <a:spAutoFit/>
          </a:bodyPr>
          <a:lstStyle/>
          <a:p>
            <a:pPr marL="457200" indent="-457200">
              <a:spcBef>
                <a:spcPct val="50000"/>
              </a:spcBef>
            </a:pPr>
            <a:r>
              <a:rPr lang="en-US" sz="2000">
                <a:latin typeface="Calibri" pitchFamily="-108" charset="0"/>
              </a:rPr>
              <a:t>Use-case and swim-lane views of </a:t>
            </a:r>
            <a:r>
              <a:rPr lang="en-US" sz="2000">
                <a:latin typeface="Calibri" pitchFamily="-108" charset="0"/>
                <a:ea typeface="Arial" pitchFamily="-108" charset="0"/>
                <a:cs typeface="Arial" pitchFamily="-108" charset="0"/>
              </a:rPr>
              <a:t>a Hotel Reservation System:</a:t>
            </a:r>
            <a:r>
              <a:rPr lang="en-US" sz="2000">
                <a:latin typeface="Calibri" pitchFamily="-108" charset="0"/>
              </a:rPr>
              <a:t> </a:t>
            </a:r>
          </a:p>
        </p:txBody>
      </p:sp>
      <p:sp>
        <p:nvSpPr>
          <p:cNvPr id="630790" name="Text Box 6"/>
          <p:cNvSpPr txBox="1">
            <a:spLocks noChangeArrowheads="1"/>
          </p:cNvSpPr>
          <p:nvPr/>
        </p:nvSpPr>
        <p:spPr bwMode="auto">
          <a:xfrm>
            <a:off x="1711326" y="3905251"/>
            <a:ext cx="3806825" cy="270192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a:latin typeface="Calibri" pitchFamily="-108" charset="0"/>
              </a:rPr>
              <a:t>Note that the processes in the UML </a:t>
            </a:r>
            <a:r>
              <a:rPr lang="en-US" i="1">
                <a:latin typeface="Calibri" pitchFamily="-108" charset="0"/>
              </a:rPr>
              <a:t>system</a:t>
            </a:r>
            <a:r>
              <a:rPr lang="en-US">
                <a:latin typeface="Calibri" pitchFamily="-108" charset="0"/>
              </a:rPr>
              <a:t> activity diagram are low-level (detailed) system features.</a:t>
            </a:r>
          </a:p>
          <a:p>
            <a:pPr eaLnBrk="1" hangingPunct="1">
              <a:spcBef>
                <a:spcPct val="50000"/>
              </a:spcBef>
            </a:pPr>
            <a:r>
              <a:rPr lang="en-US">
                <a:latin typeface="Calibri" pitchFamily="-108" charset="0"/>
              </a:rPr>
              <a:t>In the workflow analysis we used in the first half of the course, we  defined tasks at a higher level than this (activity level). For this systems analysis, we define </a:t>
            </a:r>
            <a:br>
              <a:rPr lang="en-US">
                <a:latin typeface="Calibri" pitchFamily="-108" charset="0"/>
              </a:rPr>
            </a:br>
            <a:r>
              <a:rPr lang="en-US" b="1" i="1">
                <a:latin typeface="Calibri" pitchFamily="-108" charset="0"/>
              </a:rPr>
              <a:t>data-processing</a:t>
            </a:r>
            <a:r>
              <a:rPr lang="en-US">
                <a:latin typeface="Calibri" pitchFamily="-108" charset="0"/>
              </a:rPr>
              <a:t> tasks.</a:t>
            </a:r>
          </a:p>
        </p:txBody>
      </p:sp>
    </p:spTree>
    <p:extLst>
      <p:ext uri="{BB962C8B-B14F-4D97-AF65-F5344CB8AC3E}">
        <p14:creationId xmlns:p14="http://schemas.microsoft.com/office/powerpoint/2010/main" val="428423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573932" y="241299"/>
            <a:ext cx="10700425" cy="862339"/>
          </a:xfrm>
        </p:spPr>
        <p:txBody>
          <a:bodyPr/>
          <a:lstStyle/>
          <a:p>
            <a:r>
              <a:rPr lang="en-US" sz="3600" dirty="0"/>
              <a:t>Consistency ….  With What?</a:t>
            </a:r>
          </a:p>
        </p:txBody>
      </p:sp>
      <p:pic>
        <p:nvPicPr>
          <p:cNvPr id="632835" name="Picture 3" descr="FS2"/>
          <p:cNvPicPr>
            <a:picLocks noChangeAspect="1" noChangeArrowheads="1"/>
          </p:cNvPicPr>
          <p:nvPr/>
        </p:nvPicPr>
        <p:blipFill>
          <a:blip r:embed="rId3"/>
          <a:srcRect/>
          <a:stretch>
            <a:fillRect/>
          </a:stretch>
        </p:blipFill>
        <p:spPr bwMode="auto">
          <a:xfrm>
            <a:off x="3808413" y="1198564"/>
            <a:ext cx="4430712" cy="5418137"/>
          </a:xfrm>
          <a:prstGeom prst="rect">
            <a:avLst/>
          </a:prstGeom>
          <a:noFill/>
        </p:spPr>
      </p:pic>
    </p:spTree>
    <p:extLst>
      <p:ext uri="{BB962C8B-B14F-4D97-AF65-F5344CB8AC3E}">
        <p14:creationId xmlns:p14="http://schemas.microsoft.com/office/powerpoint/2010/main" val="4110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321014" y="499533"/>
            <a:ext cx="11108986" cy="706697"/>
          </a:xfrm>
        </p:spPr>
        <p:txBody>
          <a:bodyPr>
            <a:normAutofit fontScale="90000"/>
          </a:bodyPr>
          <a:lstStyle/>
          <a:p>
            <a:r>
              <a:rPr lang="en-US" dirty="0"/>
              <a:t>Unambiguous</a:t>
            </a:r>
          </a:p>
        </p:txBody>
      </p:sp>
      <p:sp>
        <p:nvSpPr>
          <p:cNvPr id="634883" name="Rectangle 3"/>
          <p:cNvSpPr>
            <a:spLocks noGrp="1" noChangeArrowheads="1"/>
          </p:cNvSpPr>
          <p:nvPr>
            <p:ph type="body" idx="1"/>
          </p:nvPr>
        </p:nvSpPr>
        <p:spPr>
          <a:xfrm>
            <a:off x="1981200" y="1371601"/>
            <a:ext cx="8229600" cy="1362075"/>
          </a:xfrm>
        </p:spPr>
        <p:txBody>
          <a:bodyPr/>
          <a:lstStyle/>
          <a:p>
            <a:pPr marL="0" indent="0" algn="ctr">
              <a:buNone/>
            </a:pPr>
            <a:r>
              <a:rPr lang="en-US"/>
              <a:t>How many of you understand everything that is required, for my assignments, without additional explanation?</a:t>
            </a:r>
          </a:p>
        </p:txBody>
      </p:sp>
      <p:sp>
        <p:nvSpPr>
          <p:cNvPr id="634884" name="Rectangle 4"/>
          <p:cNvSpPr>
            <a:spLocks noChangeArrowheads="1"/>
          </p:cNvSpPr>
          <p:nvPr/>
        </p:nvSpPr>
        <p:spPr bwMode="auto">
          <a:xfrm>
            <a:off x="2006600" y="2557463"/>
            <a:ext cx="8077200" cy="1460500"/>
          </a:xfrm>
          <a:prstGeom prst="rect">
            <a:avLst/>
          </a:prstGeom>
          <a:noFill/>
          <a:ln w="9525">
            <a:noFill/>
            <a:miter lim="800000"/>
            <a:headEnd/>
            <a:tailEnd/>
          </a:ln>
          <a:effectLst/>
        </p:spPr>
        <p:txBody>
          <a:bodyPr>
            <a:prstTxWarp prst="textNoShape">
              <a:avLst/>
            </a:prstTxWarp>
          </a:bodyPr>
          <a:lstStyle/>
          <a:p>
            <a:pPr algn="ctr" eaLnBrk="1" hangingPunct="1">
              <a:spcBef>
                <a:spcPct val="20000"/>
              </a:spcBef>
              <a:buClr>
                <a:schemeClr val="bg2"/>
              </a:buClr>
              <a:buSzPct val="75000"/>
              <a:buFont typeface="Wingdings" pitchFamily="-108" charset="2"/>
              <a:buNone/>
            </a:pPr>
            <a:r>
              <a:rPr lang="en-US" sz="2400" dirty="0">
                <a:solidFill>
                  <a:srgbClr val="FF0000"/>
                </a:solidFill>
              </a:rPr>
              <a:t>(I’m an experienced systems requirements analyst!)</a:t>
            </a:r>
          </a:p>
          <a:p>
            <a:pPr algn="ctr" eaLnBrk="1" hangingPunct="1">
              <a:spcBef>
                <a:spcPct val="20000"/>
              </a:spcBef>
              <a:buClr>
                <a:schemeClr val="bg2"/>
              </a:buClr>
              <a:buSzPct val="75000"/>
              <a:buFont typeface="Wingdings" pitchFamily="-108" charset="2"/>
              <a:buNone/>
            </a:pPr>
            <a:endParaRPr lang="en-US" sz="2400" dirty="0">
              <a:solidFill>
                <a:srgbClr val="FF0000"/>
              </a:solidFill>
            </a:endParaRPr>
          </a:p>
          <a:p>
            <a:pPr eaLnBrk="1" hangingPunct="1">
              <a:spcBef>
                <a:spcPct val="20000"/>
              </a:spcBef>
              <a:buClr>
                <a:schemeClr val="bg2"/>
              </a:buClr>
              <a:buSzPct val="75000"/>
              <a:buFont typeface="Wingdings" pitchFamily="-108" charset="2"/>
              <a:buChar char="p"/>
            </a:pPr>
            <a:r>
              <a:rPr lang="en-US" sz="2400" dirty="0"/>
              <a:t> See the </a:t>
            </a:r>
            <a:r>
              <a:rPr lang="en-US" sz="2400" i="1" dirty="0"/>
              <a:t>techniques for disambiguation</a:t>
            </a:r>
            <a:r>
              <a:rPr lang="en-US" sz="2400" dirty="0"/>
              <a:t> discussed by Leffingwell &amp; </a:t>
            </a:r>
            <a:r>
              <a:rPr lang="en-US" sz="2400" dirty="0" err="1"/>
              <a:t>Widrig</a:t>
            </a:r>
            <a:r>
              <a:rPr lang="en-US" sz="2400" dirty="0"/>
              <a:t> (Chapter 26)</a:t>
            </a:r>
          </a:p>
        </p:txBody>
      </p:sp>
    </p:spTree>
    <p:extLst>
      <p:ext uri="{BB962C8B-B14F-4D97-AF65-F5344CB8AC3E}">
        <p14:creationId xmlns:p14="http://schemas.microsoft.com/office/powerpoint/2010/main" val="245025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1851026" y="1"/>
            <a:ext cx="4005263" cy="1114425"/>
          </a:xfrm>
          <a:noFill/>
          <a:ln/>
        </p:spPr>
        <p:txBody>
          <a:bodyPr vert="horz" lIns="0" tIns="45720" rIns="91440" bIns="45720" rtlCol="0" anchor="ctr">
            <a:normAutofit fontScale="90000"/>
          </a:bodyPr>
          <a:lstStyle/>
          <a:p>
            <a:r>
              <a:rPr lang="en-US" b="1">
                <a:ea typeface="Times New Roman" pitchFamily="-108" charset="0"/>
                <a:cs typeface="Times New Roman" pitchFamily="-108" charset="0"/>
              </a:rPr>
              <a:t>Understandable</a:t>
            </a:r>
          </a:p>
        </p:txBody>
      </p:sp>
      <p:grpSp>
        <p:nvGrpSpPr>
          <p:cNvPr id="636931" name="Group 3"/>
          <p:cNvGrpSpPr>
            <a:grpSpLocks/>
          </p:cNvGrpSpPr>
          <p:nvPr/>
        </p:nvGrpSpPr>
        <p:grpSpPr bwMode="auto">
          <a:xfrm>
            <a:off x="1752600" y="1304926"/>
            <a:ext cx="8915400" cy="5553075"/>
            <a:chOff x="144" y="672"/>
            <a:chExt cx="5616" cy="3312"/>
          </a:xfrm>
        </p:grpSpPr>
        <p:grpSp>
          <p:nvGrpSpPr>
            <p:cNvPr id="636932" name="Group 4"/>
            <p:cNvGrpSpPr>
              <a:grpSpLocks/>
            </p:cNvGrpSpPr>
            <p:nvPr/>
          </p:nvGrpSpPr>
          <p:grpSpPr bwMode="auto">
            <a:xfrm>
              <a:off x="144" y="672"/>
              <a:ext cx="5616" cy="3312"/>
              <a:chOff x="144" y="672"/>
              <a:chExt cx="5616" cy="3312"/>
            </a:xfrm>
          </p:grpSpPr>
          <p:pic>
            <p:nvPicPr>
              <p:cNvPr id="636933" name="Picture 5" descr="problems"/>
              <p:cNvPicPr>
                <a:picLocks noChangeAspect="1" noChangeArrowheads="1"/>
              </p:cNvPicPr>
              <p:nvPr/>
            </p:nvPicPr>
            <p:blipFill>
              <a:blip r:embed="rId3"/>
              <a:srcRect/>
              <a:stretch>
                <a:fillRect/>
              </a:stretch>
            </p:blipFill>
            <p:spPr bwMode="auto">
              <a:xfrm>
                <a:off x="144" y="672"/>
                <a:ext cx="5616" cy="3312"/>
              </a:xfrm>
              <a:prstGeom prst="rect">
                <a:avLst/>
              </a:prstGeom>
              <a:noFill/>
            </p:spPr>
          </p:pic>
          <p:sp>
            <p:nvSpPr>
              <p:cNvPr id="636934" name="Text Box 6"/>
              <p:cNvSpPr txBox="1">
                <a:spLocks noChangeArrowheads="1"/>
              </p:cNvSpPr>
              <p:nvPr/>
            </p:nvSpPr>
            <p:spPr bwMode="auto">
              <a:xfrm>
                <a:off x="3736" y="3512"/>
                <a:ext cx="226" cy="16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1200">
                    <a:solidFill>
                      <a:srgbClr val="333333"/>
                    </a:solidFill>
                    <a:latin typeface="Arial" pitchFamily="-108" charset="0"/>
                  </a:rPr>
                  <a:t>e</a:t>
                </a:r>
              </a:p>
            </p:txBody>
          </p:sp>
        </p:grpSp>
        <p:sp>
          <p:nvSpPr>
            <p:cNvPr id="636935" name="Text Box 7"/>
            <p:cNvSpPr txBox="1">
              <a:spLocks noChangeArrowheads="1"/>
            </p:cNvSpPr>
            <p:nvPr/>
          </p:nvSpPr>
          <p:spPr bwMode="auto">
            <a:xfrm>
              <a:off x="5058" y="1915"/>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sp>
          <p:nvSpPr>
            <p:cNvPr id="636936" name="Text Box 8"/>
            <p:cNvSpPr txBox="1">
              <a:spLocks noChangeArrowheads="1"/>
            </p:cNvSpPr>
            <p:nvPr/>
          </p:nvSpPr>
          <p:spPr bwMode="auto">
            <a:xfrm>
              <a:off x="324" y="3542"/>
              <a:ext cx="1476" cy="273"/>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programmer inadvertently revised the spec. to</a:t>
              </a:r>
            </a:p>
          </p:txBody>
        </p:sp>
        <p:sp>
          <p:nvSpPr>
            <p:cNvPr id="636937" name="Text Box 9"/>
            <p:cNvSpPr txBox="1">
              <a:spLocks noChangeArrowheads="1"/>
            </p:cNvSpPr>
            <p:nvPr/>
          </p:nvSpPr>
          <p:spPr bwMode="auto">
            <a:xfrm>
              <a:off x="2079" y="3526"/>
              <a:ext cx="1791" cy="275"/>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user agreed to (acceptance testing)</a:t>
              </a:r>
            </a:p>
          </p:txBody>
        </p:sp>
        <p:sp>
          <p:nvSpPr>
            <p:cNvPr id="636938" name="Text Box 10"/>
            <p:cNvSpPr txBox="1">
              <a:spLocks noChangeArrowheads="1"/>
            </p:cNvSpPr>
            <p:nvPr/>
          </p:nvSpPr>
          <p:spPr bwMode="auto">
            <a:xfrm>
              <a:off x="3339" y="1916"/>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grpSp>
    </p:spTree>
    <p:extLst>
      <p:ext uri="{BB962C8B-B14F-4D97-AF65-F5344CB8AC3E}">
        <p14:creationId xmlns:p14="http://schemas.microsoft.com/office/powerpoint/2010/main" val="303346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98833" y="227158"/>
            <a:ext cx="10865795" cy="502416"/>
          </a:xfrm>
        </p:spPr>
        <p:txBody>
          <a:bodyPr>
            <a:normAutofit fontScale="90000"/>
          </a:bodyPr>
          <a:lstStyle/>
          <a:p>
            <a:r>
              <a:rPr lang="en-US" dirty="0"/>
              <a:t>Ranking For Importance &amp; Stability</a:t>
            </a:r>
          </a:p>
        </p:txBody>
      </p:sp>
      <p:sp>
        <p:nvSpPr>
          <p:cNvPr id="638979" name="Rectangle 3"/>
          <p:cNvSpPr>
            <a:spLocks noGrp="1" noChangeArrowheads="1"/>
          </p:cNvSpPr>
          <p:nvPr>
            <p:ph type="body" idx="1"/>
          </p:nvPr>
        </p:nvSpPr>
        <p:spPr>
          <a:xfrm>
            <a:off x="1524001" y="1158876"/>
            <a:ext cx="6378575" cy="5699125"/>
          </a:xfrm>
          <a:noFill/>
        </p:spPr>
        <p:txBody>
          <a:bodyPr vert="horz" lIns="91440" tIns="45720" rIns="0" bIns="45720" rtlCol="0">
            <a:normAutofit/>
          </a:bodyPr>
          <a:lstStyle/>
          <a:p>
            <a:pPr marL="461963" lvl="1" indent="-233363">
              <a:lnSpc>
                <a:spcPct val="90000"/>
              </a:lnSpc>
              <a:buNone/>
            </a:pPr>
            <a:r>
              <a:rPr lang="en-US" sz="1600" b="1">
                <a:latin typeface="Times New Roman" pitchFamily="-108" charset="0"/>
              </a:rPr>
              <a:t>Feature:/Use-Case</a:t>
            </a:r>
          </a:p>
          <a:p>
            <a:pPr marL="461963" lvl="1" indent="-233363">
              <a:lnSpc>
                <a:spcPct val="95000"/>
              </a:lnSpc>
              <a:buClr>
                <a:schemeClr val="tx2"/>
              </a:buClr>
              <a:buFontTx/>
              <a:buAutoNum type="arabicPeriod"/>
            </a:pPr>
            <a:r>
              <a:rPr lang="en-US" sz="1400"/>
              <a:t>Forecast the popularity of books and items that are offered by suppliers and automatically preorder books for sale, based on popularity forecast.</a:t>
            </a:r>
          </a:p>
          <a:p>
            <a:pPr marL="461963" lvl="1" indent="-233363">
              <a:lnSpc>
                <a:spcPct val="95000"/>
              </a:lnSpc>
              <a:buClr>
                <a:schemeClr val="tx2"/>
              </a:buClr>
              <a:buFontTx/>
              <a:buAutoNum type="arabicPeriod"/>
            </a:pPr>
            <a:r>
              <a:rPr lang="en-US" sz="1400"/>
              <a:t>Assist in placing a customer order, checking the predicted dispatch date and issuing an order confirmation to the customer.</a:t>
            </a:r>
          </a:p>
          <a:p>
            <a:pPr marL="461963" lvl="1" indent="-233363">
              <a:lnSpc>
                <a:spcPct val="95000"/>
              </a:lnSpc>
              <a:buClr>
                <a:schemeClr val="tx2"/>
              </a:buClr>
              <a:buFontTx/>
              <a:buAutoNum type="arabicPeriod" startAt="4"/>
            </a:pPr>
            <a:r>
              <a:rPr lang="en-US" sz="1400"/>
              <a:t>Directly place a customer order online, generating an order confirmation and a predicted dispatch date.</a:t>
            </a:r>
          </a:p>
          <a:p>
            <a:pPr marL="461963" lvl="1" indent="-233363">
              <a:lnSpc>
                <a:spcPct val="95000"/>
              </a:lnSpc>
              <a:buClr>
                <a:schemeClr val="tx2"/>
              </a:buClr>
              <a:buFontTx/>
              <a:buAutoNum type="arabicPeriod" startAt="4"/>
            </a:pPr>
            <a:r>
              <a:rPr lang="en-US" sz="1400"/>
              <a:t>Assign a dispatch date for an order and automatically arrange delivery of items in an order, based on availability of items in inventory.</a:t>
            </a:r>
          </a:p>
          <a:p>
            <a:pPr marL="461963" lvl="1" indent="-233363">
              <a:lnSpc>
                <a:spcPct val="95000"/>
              </a:lnSpc>
              <a:buClr>
                <a:schemeClr val="tx2"/>
              </a:buClr>
              <a:buFontTx/>
              <a:buAutoNum type="arabicPeriod" startAt="4"/>
            </a:pPr>
            <a:r>
              <a:rPr lang="en-US" sz="1400"/>
              <a:t>Manually schedule a delivery, linked to the availability of items in the order.</a:t>
            </a:r>
          </a:p>
          <a:p>
            <a:pPr marL="461963" lvl="1" indent="-233363">
              <a:lnSpc>
                <a:spcPct val="95000"/>
              </a:lnSpc>
              <a:buClr>
                <a:schemeClr val="tx2"/>
              </a:buClr>
              <a:buFontTx/>
              <a:buAutoNum type="arabicPeriod" startAt="4"/>
            </a:pPr>
            <a:r>
              <a:rPr lang="en-US" sz="1400"/>
              <a:t>Confirm that inventory will be in stock, to fill an order by a specified date.</a:t>
            </a:r>
          </a:p>
          <a:p>
            <a:pPr marL="461963" lvl="1" indent="-233363">
              <a:lnSpc>
                <a:spcPct val="95000"/>
              </a:lnSpc>
              <a:buClr>
                <a:schemeClr val="tx2"/>
              </a:buClr>
              <a:buFontTx/>
              <a:buAutoNum type="arabicPeriod" startAt="4"/>
            </a:pPr>
            <a:r>
              <a:rPr lang="en-US" sz="1400"/>
              <a:t>Track the status of an order and communicate order priority </a:t>
            </a:r>
            <a:br>
              <a:rPr lang="en-US" sz="1400"/>
            </a:br>
            <a:r>
              <a:rPr lang="en-US" sz="1400"/>
              <a:t>and progress</a:t>
            </a:r>
          </a:p>
          <a:p>
            <a:pPr marL="461963" lvl="1" indent="-233363">
              <a:lnSpc>
                <a:spcPct val="95000"/>
              </a:lnSpc>
              <a:buClr>
                <a:schemeClr val="tx2"/>
              </a:buClr>
              <a:buFontTx/>
              <a:buAutoNum type="arabicPeriod" startAt="4"/>
            </a:pPr>
            <a:r>
              <a:rPr lang="en-US" sz="1400"/>
              <a:t>Easily check in received goods, so that inventory records are accurate.</a:t>
            </a:r>
          </a:p>
          <a:p>
            <a:pPr marL="461963" lvl="1" indent="-233363">
              <a:lnSpc>
                <a:spcPct val="95000"/>
              </a:lnSpc>
              <a:buClr>
                <a:schemeClr val="tx2"/>
              </a:buClr>
              <a:buFontTx/>
              <a:buAutoNum type="arabicPeriod" startAt="4"/>
            </a:pPr>
            <a:r>
              <a:rPr lang="en-US" sz="1400"/>
              <a:t>Keep track of what is in stock and when more stock is due, </a:t>
            </a:r>
            <a:br>
              <a:rPr lang="en-US" sz="1400"/>
            </a:br>
            <a:r>
              <a:rPr lang="en-US" sz="1400"/>
              <a:t>for specific items.</a:t>
            </a:r>
          </a:p>
          <a:p>
            <a:pPr marL="461963" lvl="1" indent="-233363">
              <a:lnSpc>
                <a:spcPct val="95000"/>
              </a:lnSpc>
              <a:buClr>
                <a:schemeClr val="tx2"/>
              </a:buClr>
              <a:buFontTx/>
              <a:buAutoNum type="arabicPeriod" startAt="4"/>
            </a:pPr>
            <a:r>
              <a:rPr lang="en-US" sz="1400"/>
              <a:t>Manage and track an appropriate sequence of order-processing activities (workflow processes)</a:t>
            </a:r>
          </a:p>
          <a:p>
            <a:pPr marL="461963" lvl="1" indent="-233363">
              <a:lnSpc>
                <a:spcPct val="95000"/>
              </a:lnSpc>
              <a:buClr>
                <a:schemeClr val="tx2"/>
              </a:buClr>
              <a:buFontTx/>
              <a:buAutoNum type="arabicPeriod" startAt="4"/>
            </a:pPr>
            <a:r>
              <a:rPr lang="en-US" sz="1400"/>
              <a:t>Record what has been done, manually or automatically, to process each step of an order</a:t>
            </a:r>
            <a:r>
              <a:rPr lang="en-US" sz="1200"/>
              <a:t>.</a:t>
            </a:r>
          </a:p>
        </p:txBody>
      </p:sp>
      <p:sp>
        <p:nvSpPr>
          <p:cNvPr id="638980" name="Rectangle 4"/>
          <p:cNvSpPr>
            <a:spLocks noChangeArrowheads="1"/>
          </p:cNvSpPr>
          <p:nvPr/>
        </p:nvSpPr>
        <p:spPr bwMode="auto">
          <a:xfrm>
            <a:off x="8788400" y="1158876"/>
            <a:ext cx="1155700" cy="56991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buClr>
                <a:schemeClr val="bg2"/>
              </a:buClr>
              <a:buSzPct val="75000"/>
            </a:pPr>
            <a:r>
              <a:rPr lang="en-US" sz="1600" b="1">
                <a:latin typeface="Times New Roman" pitchFamily="-108" charset="0"/>
              </a:rPr>
              <a:t>Priority</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Useful</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p>
          <a:p>
            <a:pPr marL="338138" indent="-338138">
              <a:lnSpc>
                <a:spcPct val="95000"/>
              </a:lnSpc>
              <a:spcAft>
                <a:spcPct val="20000"/>
              </a:spcAft>
              <a:buClr>
                <a:schemeClr val="bg2"/>
              </a:buClr>
              <a:buSzPct val="75000"/>
            </a:pPr>
            <a:endParaRPr lang="en-US" sz="1600">
              <a:latin typeface="Times New Roman" pitchFamily="-108" charset="0"/>
            </a:endParaRPr>
          </a:p>
        </p:txBody>
      </p:sp>
      <p:sp>
        <p:nvSpPr>
          <p:cNvPr id="638981" name="Rectangle 5"/>
          <p:cNvSpPr>
            <a:spLocks noChangeArrowheads="1"/>
          </p:cNvSpPr>
          <p:nvPr/>
        </p:nvSpPr>
        <p:spPr bwMode="auto">
          <a:xfrm>
            <a:off x="7915276" y="1158876"/>
            <a:ext cx="987425" cy="57372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pPr>
            <a:r>
              <a:rPr lang="en-US" sz="1600" b="1">
                <a:latin typeface="Times New Roman" pitchFamily="-108" charset="0"/>
              </a:rPr>
              <a:t>Stability</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a:p>
            <a:pPr marL="338138" indent="-338138">
              <a:lnSpc>
                <a:spcPct val="95000"/>
              </a:lnSpc>
              <a:spcAft>
                <a:spcPct val="20000"/>
              </a:spcAft>
            </a:pP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p:txBody>
      </p:sp>
      <p:sp>
        <p:nvSpPr>
          <p:cNvPr id="638982" name="Rectangle 6"/>
          <p:cNvSpPr>
            <a:spLocks noChangeArrowheads="1"/>
          </p:cNvSpPr>
          <p:nvPr/>
        </p:nvSpPr>
        <p:spPr bwMode="auto">
          <a:xfrm>
            <a:off x="9796464" y="1158875"/>
            <a:ext cx="871537" cy="5729288"/>
          </a:xfrm>
          <a:prstGeom prst="rect">
            <a:avLst/>
          </a:prstGeom>
          <a:noFill/>
          <a:ln w="9525">
            <a:noFill/>
            <a:miter lim="800000"/>
            <a:headEnd/>
            <a:tailEnd/>
          </a:ln>
          <a:effectLst/>
        </p:spPr>
        <p:txBody>
          <a:bodyPr rIns="0">
            <a:prstTxWarp prst="textNoShape">
              <a:avLst/>
            </a:prstTxWarp>
          </a:bodyPr>
          <a:lstStyle/>
          <a:p>
            <a:pPr marL="338138" indent="-338138">
              <a:lnSpc>
                <a:spcPct val="95000"/>
              </a:lnSpc>
              <a:spcAft>
                <a:spcPct val="20000"/>
              </a:spcAft>
            </a:pPr>
            <a:r>
              <a:rPr lang="en-US" sz="1600" b="1">
                <a:latin typeface="Times New Roman" pitchFamily="-108" charset="0"/>
              </a:rPr>
              <a:t>Risk</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endParaRPr lang="en-US" sz="1600">
              <a:latin typeface="Times New Roman" pitchFamily="-108" charset="0"/>
            </a:endParaRPr>
          </a:p>
        </p:txBody>
      </p:sp>
    </p:spTree>
    <p:extLst>
      <p:ext uri="{BB962C8B-B14F-4D97-AF65-F5344CB8AC3E}">
        <p14:creationId xmlns:p14="http://schemas.microsoft.com/office/powerpoint/2010/main" val="404971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38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89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autoUpdateAnimBg="0"/>
      <p:bldP spid="638981" grpId="0" autoUpdateAnimBg="0"/>
      <p:bldP spid="63898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t>Verifiable</a:t>
            </a:r>
          </a:p>
        </p:txBody>
      </p:sp>
      <p:sp>
        <p:nvSpPr>
          <p:cNvPr id="641027" name="Rectangle 3"/>
          <p:cNvSpPr>
            <a:spLocks noGrp="1" noChangeArrowheads="1"/>
          </p:cNvSpPr>
          <p:nvPr>
            <p:ph type="body" idx="1"/>
          </p:nvPr>
        </p:nvSpPr>
        <p:spPr/>
        <p:txBody>
          <a:bodyPr/>
          <a:lstStyle/>
          <a:p>
            <a:pPr>
              <a:buFont typeface="Wingdings" pitchFamily="-108" charset="2"/>
              <a:buNone/>
            </a:pPr>
            <a:r>
              <a:rPr lang="en-US"/>
              <a:t>Some requirements are more verifiable than others …</a:t>
            </a:r>
          </a:p>
          <a:p>
            <a:pPr lvl="1"/>
            <a:r>
              <a:rPr lang="en-US"/>
              <a:t>Number of users</a:t>
            </a:r>
          </a:p>
          <a:p>
            <a:pPr lvl="1"/>
            <a:r>
              <a:rPr lang="en-US"/>
              <a:t>Speed of response</a:t>
            </a:r>
          </a:p>
          <a:p>
            <a:pPr lvl="1"/>
            <a:r>
              <a:rPr lang="en-US">
                <a:ea typeface="Times New Roman" pitchFamily="-108" charset="0"/>
                <a:cs typeface="Times New Roman" pitchFamily="-108" charset="0"/>
              </a:rPr>
              <a:t>Aesthetic beaut</a:t>
            </a:r>
            <a:r>
              <a:rPr lang="en-US"/>
              <a:t>y</a:t>
            </a:r>
          </a:p>
          <a:p>
            <a:pPr lvl="1"/>
            <a:r>
              <a:rPr lang="en-US"/>
              <a:t>User-friendliness</a:t>
            </a:r>
          </a:p>
          <a:p>
            <a:pPr lvl="1"/>
            <a:r>
              <a:rPr lang="en-US"/>
              <a:t>Data validity (e.g. date must be in form MM/DD/YY)</a:t>
            </a:r>
          </a:p>
        </p:txBody>
      </p:sp>
    </p:spTree>
    <p:extLst>
      <p:ext uri="{BB962C8B-B14F-4D97-AF65-F5344CB8AC3E}">
        <p14:creationId xmlns:p14="http://schemas.microsoft.com/office/powerpoint/2010/main" val="123711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44750" y="236887"/>
            <a:ext cx="10826884" cy="710143"/>
          </a:xfrm>
        </p:spPr>
        <p:txBody>
          <a:bodyPr>
            <a:normAutofit fontScale="90000"/>
          </a:bodyPr>
          <a:lstStyle/>
          <a:p>
            <a:r>
              <a:rPr lang="en-US" dirty="0"/>
              <a:t>Verifiable</a:t>
            </a:r>
          </a:p>
        </p:txBody>
      </p:sp>
      <p:sp>
        <p:nvSpPr>
          <p:cNvPr id="643075" name="Rectangle 3"/>
          <p:cNvSpPr>
            <a:spLocks noGrp="1" noChangeArrowheads="1"/>
          </p:cNvSpPr>
          <p:nvPr>
            <p:ph type="body" idx="1"/>
          </p:nvPr>
        </p:nvSpPr>
        <p:spPr>
          <a:xfrm>
            <a:off x="1905000" y="1209676"/>
            <a:ext cx="8763000" cy="5648325"/>
          </a:xfrm>
        </p:spPr>
        <p:txBody>
          <a:bodyPr/>
          <a:lstStyle/>
          <a:p>
            <a:pPr>
              <a:lnSpc>
                <a:spcPct val="90000"/>
              </a:lnSpc>
            </a:pPr>
            <a:r>
              <a:rPr lang="en-US" sz="2000"/>
              <a:t>System use-cases must be specified from the user point of view. </a:t>
            </a:r>
          </a:p>
          <a:p>
            <a:pPr lvl="1">
              <a:lnSpc>
                <a:spcPct val="90000"/>
              </a:lnSpc>
            </a:pPr>
            <a:r>
              <a:rPr lang="en-US" sz="1800" b="1">
                <a:solidFill>
                  <a:srgbClr val="CC0000"/>
                </a:solidFill>
              </a:rPr>
              <a:t>Functional requirements</a:t>
            </a:r>
            <a:r>
              <a:rPr lang="en-US" sz="1800"/>
              <a:t> should result from a thorough </a:t>
            </a:r>
            <a:r>
              <a:rPr lang="en-US" sz="1800" i="1"/>
              <a:t>scenario analysis</a:t>
            </a:r>
            <a:r>
              <a:rPr lang="en-US" sz="1800"/>
              <a:t> of </a:t>
            </a:r>
            <a:r>
              <a:rPr lang="en-US" sz="1800" u="sng"/>
              <a:t>how</a:t>
            </a:r>
            <a:r>
              <a:rPr lang="en-US" sz="1800"/>
              <a:t> the system will be used. </a:t>
            </a:r>
          </a:p>
          <a:p>
            <a:pPr lvl="1">
              <a:lnSpc>
                <a:spcPct val="90000"/>
              </a:lnSpc>
            </a:pPr>
            <a:r>
              <a:rPr lang="en-US" sz="1800"/>
              <a:t>This requires prototypes and discussions with </a:t>
            </a:r>
            <a:r>
              <a:rPr lang="en-US" sz="1800" b="1">
                <a:solidFill>
                  <a:srgbClr val="CC0000"/>
                </a:solidFill>
              </a:rPr>
              <a:t>real users</a:t>
            </a:r>
            <a:r>
              <a:rPr lang="en-US" sz="1800"/>
              <a:t>!</a:t>
            </a:r>
          </a:p>
          <a:p>
            <a:pPr>
              <a:lnSpc>
                <a:spcPct val="90000"/>
              </a:lnSpc>
            </a:pPr>
            <a:r>
              <a:rPr lang="en-US" sz="2000">
                <a:solidFill>
                  <a:schemeClr val="hlink"/>
                </a:solidFill>
              </a:rPr>
              <a:t>Non-functional requirements </a:t>
            </a:r>
            <a:r>
              <a:rPr lang="en-US" sz="2000"/>
              <a:t>should be made specific to the context of use. </a:t>
            </a:r>
          </a:p>
          <a:p>
            <a:pPr lvl="1">
              <a:lnSpc>
                <a:spcPct val="90000"/>
              </a:lnSpc>
            </a:pPr>
            <a:r>
              <a:rPr lang="en-US" sz="1800"/>
              <a:t>Non-functional requirements include user-preferred use-case sequences, interaction considerations and performance considerations.</a:t>
            </a:r>
          </a:p>
          <a:p>
            <a:pPr lvl="1">
              <a:lnSpc>
                <a:spcPct val="90000"/>
              </a:lnSpc>
            </a:pPr>
            <a:r>
              <a:rPr lang="en-US" sz="1800">
                <a:solidFill>
                  <a:schemeClr val="hlink"/>
                </a:solidFill>
              </a:rPr>
              <a:t>Vague statements about the system being “user-friendly”, “efficient” or “effective” serve no purpose.</a:t>
            </a:r>
            <a:r>
              <a:rPr lang="en-US" sz="1800">
                <a:solidFill>
                  <a:srgbClr val="9933FF"/>
                </a:solidFill>
              </a:rPr>
              <a:t> </a:t>
            </a:r>
            <a:r>
              <a:rPr lang="en-US" sz="1800" b="1">
                <a:solidFill>
                  <a:srgbClr val="9933FF"/>
                </a:solidFill>
              </a:rPr>
              <a:t>You cannot </a:t>
            </a:r>
            <a:r>
              <a:rPr lang="en-US" sz="1800" b="1" u="sng">
                <a:solidFill>
                  <a:srgbClr val="9933FF"/>
                </a:solidFill>
              </a:rPr>
              <a:t>measure</a:t>
            </a:r>
            <a:r>
              <a:rPr lang="en-US" sz="1800" b="1">
                <a:solidFill>
                  <a:srgbClr val="9933FF"/>
                </a:solidFill>
              </a:rPr>
              <a:t> “user-friendly”.</a:t>
            </a:r>
          </a:p>
          <a:p>
            <a:pPr lvl="1">
              <a:lnSpc>
                <a:spcPct val="90000"/>
              </a:lnSpc>
            </a:pPr>
            <a:r>
              <a:rPr lang="en-US" sz="1800"/>
              <a:t>What does a user understand by “user-friendly”? </a:t>
            </a:r>
            <a:r>
              <a:rPr lang="en-US" sz="1800">
                <a:solidFill>
                  <a:srgbClr val="9933FF"/>
                </a:solidFill>
              </a:rPr>
              <a:t>How do they define this?</a:t>
            </a:r>
          </a:p>
          <a:p>
            <a:pPr lvl="1">
              <a:lnSpc>
                <a:spcPct val="90000"/>
              </a:lnSpc>
            </a:pPr>
            <a:r>
              <a:rPr lang="en-US" sz="1800">
                <a:solidFill>
                  <a:schemeClr val="hlink"/>
                </a:solidFill>
              </a:rPr>
              <a:t>How can you specify </a:t>
            </a:r>
            <a:r>
              <a:rPr lang="en-US" sz="1800" i="1">
                <a:solidFill>
                  <a:schemeClr val="hlink"/>
                </a:solidFill>
              </a:rPr>
              <a:t>their </a:t>
            </a:r>
            <a:r>
              <a:rPr lang="en-US" sz="1800">
                <a:solidFill>
                  <a:schemeClr val="hlink"/>
                </a:solidFill>
              </a:rPr>
              <a:t>definition</a:t>
            </a:r>
            <a:r>
              <a:rPr lang="en-US" sz="1800"/>
              <a:t>, in terms of elements such as: </a:t>
            </a:r>
            <a:br>
              <a:rPr lang="en-US" sz="1800"/>
            </a:br>
            <a:r>
              <a:rPr lang="en-US" sz="1800">
                <a:solidFill>
                  <a:srgbClr val="FF0000"/>
                </a:solidFill>
              </a:rPr>
              <a:t>* </a:t>
            </a:r>
            <a:r>
              <a:rPr lang="en-US" sz="1800"/>
              <a:t>levels of menus, </a:t>
            </a:r>
            <a:r>
              <a:rPr lang="en-US" sz="1800">
                <a:solidFill>
                  <a:srgbClr val="FF0000"/>
                </a:solidFill>
              </a:rPr>
              <a:t>* </a:t>
            </a:r>
            <a:r>
              <a:rPr lang="en-US" sz="1800"/>
              <a:t>number of keystrokes, </a:t>
            </a:r>
            <a:r>
              <a:rPr lang="en-US" sz="1800">
                <a:solidFill>
                  <a:srgbClr val="FF0000"/>
                </a:solidFill>
              </a:rPr>
              <a:t>* </a:t>
            </a:r>
            <a:r>
              <a:rPr lang="en-US" sz="1800"/>
              <a:t>number of windows to be navigated to get back to a previous function, </a:t>
            </a:r>
            <a:r>
              <a:rPr lang="en-US" sz="1800">
                <a:solidFill>
                  <a:srgbClr val="FF0000"/>
                </a:solidFill>
              </a:rPr>
              <a:t>* </a:t>
            </a:r>
            <a:r>
              <a:rPr lang="en-US" sz="1800"/>
              <a:t>acceptable response-time, </a:t>
            </a:r>
            <a:r>
              <a:rPr lang="en-US" sz="1800">
                <a:solidFill>
                  <a:srgbClr val="FF0000"/>
                </a:solidFill>
              </a:rPr>
              <a:t>* </a:t>
            </a:r>
            <a:r>
              <a:rPr lang="en-US" sz="1800"/>
              <a:t>availability of context-specific help, </a:t>
            </a:r>
            <a:r>
              <a:rPr lang="en-US" sz="1800">
                <a:solidFill>
                  <a:srgbClr val="FF0000"/>
                </a:solidFill>
              </a:rPr>
              <a:t>* </a:t>
            </a:r>
            <a:r>
              <a:rPr lang="en-US" sz="1800"/>
              <a:t>etc.?</a:t>
            </a:r>
          </a:p>
          <a:p>
            <a:pPr lvl="1">
              <a:lnSpc>
                <a:spcPct val="90000"/>
              </a:lnSpc>
            </a:pPr>
            <a:r>
              <a:rPr lang="en-US" sz="1800">
                <a:solidFill>
                  <a:srgbClr val="FF0000"/>
                </a:solidFill>
              </a:rPr>
              <a:t>HOW WILL YOU </a:t>
            </a:r>
            <a:r>
              <a:rPr lang="en-US" sz="1800" u="sng">
                <a:solidFill>
                  <a:srgbClr val="FF0000"/>
                </a:solidFill>
              </a:rPr>
              <a:t>MEASURE SUCCESS</a:t>
            </a:r>
            <a:r>
              <a:rPr lang="en-US" sz="1800">
                <a:solidFill>
                  <a:srgbClr val="FF0000"/>
                </a:solidFill>
              </a:rPr>
              <a:t>, IN ACCEPTANCE TESTS?</a:t>
            </a:r>
          </a:p>
        </p:txBody>
      </p:sp>
    </p:spTree>
    <p:extLst>
      <p:ext uri="{BB962C8B-B14F-4D97-AF65-F5344CB8AC3E}">
        <p14:creationId xmlns:p14="http://schemas.microsoft.com/office/powerpoint/2010/main" val="36257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sz="3600"/>
              <a:t>Defining System Functions – Traceability and Modifiability</a:t>
            </a:r>
          </a:p>
        </p:txBody>
      </p:sp>
      <p:sp>
        <p:nvSpPr>
          <p:cNvPr id="645123" name="Rectangle 3"/>
          <p:cNvSpPr>
            <a:spLocks noGrp="1" noChangeArrowheads="1"/>
          </p:cNvSpPr>
          <p:nvPr>
            <p:ph type="body" sz="half" idx="1"/>
          </p:nvPr>
        </p:nvSpPr>
        <p:spPr>
          <a:xfrm>
            <a:off x="1968500" y="3278189"/>
            <a:ext cx="8261350" cy="2617787"/>
          </a:xfrm>
        </p:spPr>
        <p:txBody>
          <a:bodyPr>
            <a:normAutofit fontScale="55000" lnSpcReduction="20000"/>
          </a:bodyPr>
          <a:lstStyle/>
          <a:p>
            <a:pPr>
              <a:lnSpc>
                <a:spcPct val="90000"/>
              </a:lnSpc>
              <a:buFont typeface="Wingdings" pitchFamily="-108" charset="2"/>
              <a:buNone/>
            </a:pPr>
            <a:r>
              <a:rPr lang="en-US" sz="1400" b="1">
                <a:ea typeface="Times New Roman" pitchFamily="-108" charset="0"/>
                <a:cs typeface="Times New Roman" pitchFamily="-108" charset="0"/>
              </a:rPr>
              <a:t>VID1: Check Availability</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Indicates if a Title is available for rental, or issued (rented).</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a:ea typeface="Times New Roman" pitchFamily="-108" charset="0"/>
                <a:cs typeface="Times New Roman" pitchFamily="-108" charset="0"/>
              </a:rPr>
              <a:t>ID – Video ID of video </a:t>
            </a:r>
            <a:r>
              <a:rPr lang="en-US" sz="1400" b="1">
                <a:ea typeface="Times New Roman" pitchFamily="-108" charset="0"/>
                <a:cs typeface="Times New Roman" pitchFamily="-108" charset="0"/>
              </a:rPr>
              <a:t>instance</a:t>
            </a:r>
            <a:r>
              <a:rPr lang="en-US" sz="1400">
                <a:ea typeface="Times New Roman" pitchFamily="-108" charset="0"/>
                <a:cs typeface="Times New Roman" pitchFamily="-108" charset="0"/>
              </a:rPr>
              <a:t>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a:ea typeface="Times New Roman" pitchFamily="-108" charset="0"/>
                <a:cs typeface="Times New Roman" pitchFamily="-108" charset="0"/>
              </a:rPr>
              <a:t>Video availability (available, rented)</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availability is checked, by determining whether the video is available for rent or is registered as rented in the rental database. </a:t>
            </a:r>
          </a:p>
          <a:p>
            <a:pPr>
              <a:lnSpc>
                <a:spcPct val="90000"/>
              </a:lnSpc>
              <a:spcBef>
                <a:spcPct val="30000"/>
              </a:spcBef>
              <a:buFont typeface="Wingdings" pitchFamily="-108" charset="2"/>
              <a:buNone/>
            </a:pPr>
            <a:r>
              <a:rPr lang="en-US" sz="1400" b="1">
                <a:ea typeface="Times New Roman" pitchFamily="-108" charset="0"/>
                <a:cs typeface="Times New Roman" pitchFamily="-108" charset="0"/>
              </a:rPr>
              <a:t>VID2: Locate Video</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Provides details of where a video is shelved and whether it is available for rent.</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i="1">
                <a:ea typeface="Times New Roman" pitchFamily="-108" charset="0"/>
                <a:cs typeface="Times New Roman" pitchFamily="-108" charset="0"/>
              </a:rPr>
              <a:t>One of: </a:t>
            </a:r>
            <a:r>
              <a:rPr lang="en-US" sz="1400">
                <a:ea typeface="Times New Roman" pitchFamily="-108" charset="0"/>
                <a:cs typeface="Times New Roman" pitchFamily="-108" charset="0"/>
              </a:rPr>
              <a:t>Name - name of Movie or Program or ID – Video ID of video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i="1">
                <a:ea typeface="Times New Roman" pitchFamily="-108" charset="0"/>
                <a:cs typeface="Times New Roman" pitchFamily="-108" charset="0"/>
              </a:rPr>
              <a:t>May return multiple instances of: </a:t>
            </a:r>
            <a:r>
              <a:rPr lang="en-US" sz="1400">
                <a:ea typeface="Times New Roman" pitchFamily="-108" charset="0"/>
                <a:cs typeface="Times New Roman" pitchFamily="-108" charset="0"/>
              </a:rPr>
              <a:t>Video availability (available, rented)</a:t>
            </a:r>
            <a:br>
              <a:rPr lang="en-US" sz="1400">
                <a:ea typeface="Times New Roman" pitchFamily="-108" charset="0"/>
                <a:cs typeface="Times New Roman" pitchFamily="-108" charset="0"/>
              </a:rPr>
            </a:br>
            <a:r>
              <a:rPr lang="en-US" sz="1400">
                <a:ea typeface="Times New Roman" pitchFamily="-108" charset="0"/>
                <a:cs typeface="Times New Roman" pitchFamily="-108" charset="0"/>
              </a:rPr>
              <a:t>Usual video (shelf) location in store</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is located, using either a video ID or a Movie name.</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availability is checked </a:t>
            </a:r>
            <a:r>
              <a:rPr lang="en-US" sz="1400" b="1">
                <a:ea typeface="Times New Roman" pitchFamily="-108" charset="0"/>
                <a:cs typeface="Times New Roman" pitchFamily="-108" charset="0"/>
              </a:rPr>
              <a:t>(Uses Vid1: Check_Avail)</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location is checked, by returning the location field in the video record.</a:t>
            </a:r>
          </a:p>
          <a:p>
            <a:pPr>
              <a:lnSpc>
                <a:spcPct val="90000"/>
              </a:lnSpc>
              <a:buFont typeface="Wingdings" pitchFamily="-108" charset="2"/>
              <a:buNone/>
            </a:pPr>
            <a:endParaRPr lang="en-US" sz="1400"/>
          </a:p>
        </p:txBody>
      </p:sp>
      <p:sp>
        <p:nvSpPr>
          <p:cNvPr id="645124" name="Rectangle 4"/>
          <p:cNvSpPr>
            <a:spLocks noChangeArrowheads="1"/>
          </p:cNvSpPr>
          <p:nvPr/>
        </p:nvSpPr>
        <p:spPr bwMode="auto">
          <a:xfrm>
            <a:off x="3257550" y="2371725"/>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5" name="Rectangle 5"/>
          <p:cNvSpPr>
            <a:spLocks noChangeArrowheads="1"/>
          </p:cNvSpPr>
          <p:nvPr/>
        </p:nvSpPr>
        <p:spPr bwMode="auto">
          <a:xfrm>
            <a:off x="3257550" y="2462213"/>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6" name="Freeform 6"/>
          <p:cNvSpPr>
            <a:spLocks/>
          </p:cNvSpPr>
          <p:nvPr/>
        </p:nvSpPr>
        <p:spPr bwMode="auto">
          <a:xfrm>
            <a:off x="2430464" y="2263776"/>
            <a:ext cx="3983037" cy="1101725"/>
          </a:xfrm>
          <a:custGeom>
            <a:avLst/>
            <a:gdLst/>
            <a:ahLst/>
            <a:cxnLst>
              <a:cxn ang="0">
                <a:pos x="2509" y="0"/>
              </a:cxn>
              <a:cxn ang="0">
                <a:pos x="2050" y="576"/>
              </a:cxn>
              <a:cxn ang="0">
                <a:pos x="433" y="584"/>
              </a:cxn>
              <a:cxn ang="0">
                <a:pos x="0" y="694"/>
              </a:cxn>
            </a:cxnLst>
            <a:rect l="0" t="0" r="r" b="b"/>
            <a:pathLst>
              <a:path w="2509" h="694">
                <a:moveTo>
                  <a:pt x="2509" y="0"/>
                </a:moveTo>
                <a:cubicBezTo>
                  <a:pt x="2433" y="96"/>
                  <a:pt x="2396" y="479"/>
                  <a:pt x="2050" y="576"/>
                </a:cubicBezTo>
                <a:cubicBezTo>
                  <a:pt x="1729" y="677"/>
                  <a:pt x="775" y="564"/>
                  <a:pt x="433" y="584"/>
                </a:cubicBezTo>
                <a:cubicBezTo>
                  <a:pt x="91" y="604"/>
                  <a:pt x="90" y="671"/>
                  <a:pt x="0" y="694"/>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sp>
        <p:nvSpPr>
          <p:cNvPr id="645127" name="Freeform 7"/>
          <p:cNvSpPr>
            <a:spLocks/>
          </p:cNvSpPr>
          <p:nvPr/>
        </p:nvSpPr>
        <p:spPr bwMode="auto">
          <a:xfrm>
            <a:off x="1524000" y="1076326"/>
            <a:ext cx="4279900" cy="4164013"/>
          </a:xfrm>
          <a:custGeom>
            <a:avLst/>
            <a:gdLst/>
            <a:ahLst/>
            <a:cxnLst>
              <a:cxn ang="0">
                <a:pos x="2696" y="0"/>
              </a:cxn>
              <a:cxn ang="0">
                <a:pos x="398" y="425"/>
              </a:cxn>
              <a:cxn ang="0">
                <a:pos x="154" y="2318"/>
              </a:cxn>
              <a:cxn ang="0">
                <a:pos x="319" y="2492"/>
              </a:cxn>
            </a:cxnLst>
            <a:rect l="0" t="0" r="r" b="b"/>
            <a:pathLst>
              <a:path w="2696" h="2662">
                <a:moveTo>
                  <a:pt x="2696" y="0"/>
                </a:moveTo>
                <a:cubicBezTo>
                  <a:pt x="2313" y="71"/>
                  <a:pt x="822" y="39"/>
                  <a:pt x="398" y="425"/>
                </a:cubicBezTo>
                <a:cubicBezTo>
                  <a:pt x="0" y="802"/>
                  <a:pt x="167" y="1974"/>
                  <a:pt x="154" y="2318"/>
                </a:cubicBezTo>
                <a:cubicBezTo>
                  <a:pt x="141" y="2662"/>
                  <a:pt x="285" y="2456"/>
                  <a:pt x="319" y="2492"/>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graphicFrame>
        <p:nvGraphicFramePr>
          <p:cNvPr id="645128" name="Object 8"/>
          <p:cNvGraphicFramePr>
            <a:graphicFrameLocks noGrp="1" noChangeAspect="1"/>
          </p:cNvGraphicFramePr>
          <p:nvPr>
            <p:ph sz="half" idx="2"/>
          </p:nvPr>
        </p:nvGraphicFramePr>
        <p:xfrm>
          <a:off x="2354264" y="719139"/>
          <a:ext cx="7653337" cy="2624137"/>
        </p:xfrm>
        <a:graphic>
          <a:graphicData uri="http://schemas.openxmlformats.org/presentationml/2006/ole">
            <mc:AlternateContent xmlns:mc="http://schemas.openxmlformats.org/markup-compatibility/2006">
              <mc:Choice xmlns:v="urn:schemas-microsoft-com:vml" Requires="v">
                <p:oleObj name="Picture" r:id="rId3" imgW="6724800" imgH="2305080" progId="Word.Picture.8">
                  <p:embed/>
                </p:oleObj>
              </mc:Choice>
              <mc:Fallback>
                <p:oleObj name="Picture" r:id="rId3" imgW="6724800" imgH="2305080" progId="Word.Picture.8">
                  <p:embed/>
                  <p:pic>
                    <p:nvPicPr>
                      <p:cNvPr id="6451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4" y="719139"/>
                        <a:ext cx="7653337" cy="26241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4743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Requirements Traceability Matrix</a:t>
            </a:r>
          </a:p>
        </p:txBody>
      </p:sp>
      <p:graphicFrame>
        <p:nvGraphicFramePr>
          <p:cNvPr id="647238" name="Group 70"/>
          <p:cNvGraphicFramePr>
            <a:graphicFrameLocks noGrp="1"/>
          </p:cNvGraphicFramePr>
          <p:nvPr>
            <p:ph type="tbl" idx="1"/>
          </p:nvPr>
        </p:nvGraphicFramePr>
        <p:xfrm>
          <a:off x="1951038" y="1192214"/>
          <a:ext cx="8077200" cy="3497265"/>
        </p:xfrm>
        <a:graphic>
          <a:graphicData uri="http://schemas.openxmlformats.org/drawingml/2006/table">
            <a:tbl>
              <a:tblPr/>
              <a:tblGrid>
                <a:gridCol w="427831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50863">
                  <a:extLst>
                    <a:ext uri="{9D8B030D-6E8A-4147-A177-3AD203B41FA5}">
                      <a16:colId xmlns:a16="http://schemas.microsoft.com/office/drawing/2014/main" val="20004"/>
                    </a:ext>
                  </a:extLst>
                </a:gridCol>
                <a:gridCol w="5508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tblGrid>
              <a:tr h="7223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RELATIONSHIPS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UC1</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UC2</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UC3</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UC4</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UC5</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UC6</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UC7</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FEA1: Clerk can locate tape from partial movie details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FEA2: Clerk can track who has which tape</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FEA3: Clerk can locate member info from rental info</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FEA4: Clerk can check-in returned tape easily and quickly</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FEA5: Clerk can reserve a tape for rental once it is returned.</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7236" name="Text Box 68"/>
          <p:cNvSpPr txBox="1">
            <a:spLocks noChangeArrowheads="1"/>
          </p:cNvSpPr>
          <p:nvPr/>
        </p:nvSpPr>
        <p:spPr bwMode="auto">
          <a:xfrm>
            <a:off x="1920875" y="4843464"/>
            <a:ext cx="8466138" cy="2014537"/>
          </a:xfrm>
          <a:prstGeom prst="rect">
            <a:avLst/>
          </a:prstGeom>
          <a:noFill/>
          <a:ln w="9525">
            <a:noFill/>
            <a:miter lim="800000"/>
            <a:headEnd/>
            <a:tailEnd/>
          </a:ln>
          <a:effectLst/>
        </p:spPr>
        <p:txBody>
          <a:bodyPr>
            <a:prstTxWarp prst="textNoShape">
              <a:avLst/>
            </a:prstTxWarp>
            <a:spAutoFit/>
          </a:bodyPr>
          <a:lstStyle/>
          <a:p>
            <a:pPr marL="514350" indent="-514350"/>
            <a:r>
              <a:rPr lang="en-US">
                <a:latin typeface="Times New Roman" pitchFamily="-108" charset="0"/>
              </a:rPr>
              <a:t>UC1: System identifies tape store-location</a:t>
            </a:r>
          </a:p>
          <a:p>
            <a:pPr marL="514350" indent="-514350"/>
            <a:r>
              <a:rPr lang="en-US">
                <a:latin typeface="Times New Roman" pitchFamily="-108" charset="0"/>
              </a:rPr>
              <a:t>UC2: System identifies tape availability for rental</a:t>
            </a:r>
          </a:p>
          <a:p>
            <a:pPr marL="514350" indent="-514350"/>
            <a:r>
              <a:rPr lang="en-US">
                <a:latin typeface="Times New Roman" pitchFamily="-108" charset="0"/>
              </a:rPr>
              <a:t>UC3: System retrieves tape rental record </a:t>
            </a:r>
          </a:p>
          <a:p>
            <a:pPr marL="514350" indent="-514350"/>
            <a:r>
              <a:rPr lang="en-US">
                <a:latin typeface="Times New Roman" pitchFamily="-108" charset="0"/>
              </a:rPr>
              <a:t>UC4: System retrieves member details associated with a rental</a:t>
            </a:r>
          </a:p>
          <a:p>
            <a:pPr marL="514350" indent="-514350"/>
            <a:r>
              <a:rPr lang="en-US">
                <a:latin typeface="Times New Roman" pitchFamily="-108" charset="0"/>
              </a:rPr>
              <a:t>UC5: System locates tape identity based on partial movie details.</a:t>
            </a:r>
          </a:p>
          <a:p>
            <a:pPr marL="514350" indent="-514350"/>
            <a:r>
              <a:rPr lang="en-US">
                <a:latin typeface="Times New Roman" pitchFamily="-108" charset="0"/>
              </a:rPr>
              <a:t>UC6: System associates tape with member details to create reservation record</a:t>
            </a:r>
          </a:p>
          <a:p>
            <a:pPr marL="514350" indent="-514350"/>
            <a:r>
              <a:rPr lang="en-US">
                <a:latin typeface="Times New Roman" pitchFamily="-108" charset="0"/>
              </a:rPr>
              <a:t>UC7: System will show tape as unavailable if rental or reservation record is current.</a:t>
            </a:r>
          </a:p>
        </p:txBody>
      </p:sp>
    </p:spTree>
    <p:extLst>
      <p:ext uri="{BB962C8B-B14F-4D97-AF65-F5344CB8AC3E}">
        <p14:creationId xmlns:p14="http://schemas.microsoft.com/office/powerpoint/2010/main" val="11677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531813" y="291852"/>
            <a:ext cx="10772775" cy="664914"/>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6357548" y="5484395"/>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609302"/>
            <a:ext cx="1635125" cy="1273938"/>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r>
              <a:rPr lang="en-US" b="1" dirty="0">
                <a:latin typeface="Calibri" pitchFamily="-108" charset="0"/>
              </a:rPr>
              <a:t>       ???</a:t>
            </a:r>
          </a:p>
        </p:txBody>
      </p:sp>
      <p:sp>
        <p:nvSpPr>
          <p:cNvPr id="601104" name="Rectangle 16"/>
          <p:cNvSpPr>
            <a:spLocks noChangeArrowheads="1"/>
          </p:cNvSpPr>
          <p:nvPr/>
        </p:nvSpPr>
        <p:spPr bwMode="auto">
          <a:xfrm>
            <a:off x="1773239" y="5226050"/>
            <a:ext cx="1571625" cy="1197764"/>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dirty="0">
                <a:latin typeface="Times New Roman" pitchFamily="-108" charset="0"/>
              </a:rPr>
              <a:t>Pick one</a:t>
            </a:r>
          </a:p>
          <a:p>
            <a:pPr algn="ctr"/>
            <a:r>
              <a:rPr lang="en-US" b="1" dirty="0">
                <a:latin typeface="Times New Roman" pitchFamily="-108" charset="0"/>
              </a:rPr>
              <a:t>Of your</a:t>
            </a:r>
          </a:p>
          <a:p>
            <a:pPr algn="ctr"/>
            <a:r>
              <a:rPr lang="en-US" b="1" dirty="0">
                <a:latin typeface="Times New Roman" pitchFamily="-108" charset="0"/>
              </a:rPr>
              <a:t>Group’s </a:t>
            </a:r>
          </a:p>
          <a:p>
            <a:pPr algn="ctr"/>
            <a:r>
              <a:rPr lang="en-US" b="1" dirty="0">
                <a:latin typeface="Times New Roman" pitchFamily="-108" charset="0"/>
              </a:rPr>
              <a:t>Goals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2"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23" name="Rectangle 5"/>
          <p:cNvSpPr>
            <a:spLocks noChangeArrowheads="1"/>
          </p:cNvSpPr>
          <p:nvPr/>
        </p:nvSpPr>
        <p:spPr bwMode="auto">
          <a:xfrm>
            <a:off x="8900676" y="5540748"/>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24" name="Double Wave 23"/>
          <p:cNvSpPr/>
          <p:nvPr/>
        </p:nvSpPr>
        <p:spPr bwMode="auto">
          <a:xfrm>
            <a:off x="4090257" y="5959617"/>
            <a:ext cx="5481103" cy="822960"/>
          </a:xfrm>
          <a:prstGeom prst="doubleWave">
            <a:avLst/>
          </a:prstGeom>
          <a:solidFill>
            <a:schemeClr val="accent1"/>
          </a:solidFill>
          <a:ln w="12700" cap="flat" cmpd="sng" algn="ctr">
            <a:solidFill>
              <a:schemeClr val="tx1"/>
            </a:solidFill>
            <a:prstDash val="solid"/>
            <a:round/>
            <a:headEnd type="none" w="med" len="med"/>
            <a:tailEnd type="triangle" w="med" len="med"/>
          </a:ln>
          <a:effectLst/>
        </p:spPr>
        <p:txBody>
          <a:bodyPr/>
          <a:lstStyle/>
          <a:p>
            <a:endParaRPr lang="en-US"/>
          </a:p>
        </p:txBody>
      </p:sp>
      <p:sp>
        <p:nvSpPr>
          <p:cNvPr id="25" name="TextBox 24"/>
          <p:cNvSpPr txBox="1"/>
          <p:nvPr/>
        </p:nvSpPr>
        <p:spPr>
          <a:xfrm>
            <a:off x="5163457" y="6179003"/>
            <a:ext cx="2552045" cy="369332"/>
          </a:xfrm>
          <a:prstGeom prst="rect">
            <a:avLst/>
          </a:prstGeom>
          <a:noFill/>
        </p:spPr>
        <p:txBody>
          <a:bodyPr wrap="none" rtlCol="0">
            <a:spAutoFit/>
          </a:bodyPr>
          <a:lstStyle/>
          <a:p>
            <a:r>
              <a:rPr lang="en-US" dirty="0"/>
              <a:t>Fill in the Question Marks</a:t>
            </a:r>
          </a:p>
        </p:txBody>
      </p:sp>
    </p:spTree>
    <p:extLst>
      <p:ext uri="{BB962C8B-B14F-4D97-AF65-F5344CB8AC3E}">
        <p14:creationId xmlns:p14="http://schemas.microsoft.com/office/powerpoint/2010/main" val="317544239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981200" y="1"/>
            <a:ext cx="8686800" cy="1139825"/>
          </a:xfrm>
        </p:spPr>
        <p:txBody>
          <a:bodyPr/>
          <a:lstStyle/>
          <a:p>
            <a:r>
              <a:rPr lang="en-US" sz="3600"/>
              <a:t>Using parent-child requirements for traceability</a:t>
            </a:r>
          </a:p>
        </p:txBody>
      </p:sp>
      <p:sp>
        <p:nvSpPr>
          <p:cNvPr id="649219" name="Rectangle 3"/>
          <p:cNvSpPr>
            <a:spLocks noGrp="1" noChangeArrowheads="1"/>
          </p:cNvSpPr>
          <p:nvPr>
            <p:ph type="body" idx="1"/>
          </p:nvPr>
        </p:nvSpPr>
        <p:spPr>
          <a:xfrm>
            <a:off x="5372101" y="1382713"/>
            <a:ext cx="4881563" cy="4565650"/>
          </a:xfrm>
        </p:spPr>
        <p:txBody>
          <a:bodyPr/>
          <a:lstStyle/>
          <a:p>
            <a:pPr marL="801688" indent="-801688">
              <a:lnSpc>
                <a:spcPct val="80000"/>
              </a:lnSpc>
              <a:buNone/>
            </a:pPr>
            <a:r>
              <a:rPr lang="en-US" sz="1800" i="1"/>
              <a:t>Parent</a:t>
            </a:r>
            <a:r>
              <a:rPr lang="en-US" sz="1800"/>
              <a:t>: Use-Case 1 – Rent_Video</a:t>
            </a:r>
            <a:br>
              <a:rPr lang="en-US" sz="1800"/>
            </a:br>
            <a:r>
              <a:rPr lang="en-US" sz="1800"/>
              <a:t>[Description] The system will permit a store clerk to rent a video to a store member. </a:t>
            </a:r>
          </a:p>
          <a:p>
            <a:pPr marL="1666875" lvl="1" indent="-750888">
              <a:lnSpc>
                <a:spcPct val="80000"/>
              </a:lnSpc>
              <a:buNone/>
            </a:pPr>
            <a:r>
              <a:rPr lang="en-US" sz="1800" i="1"/>
              <a:t>UC1.1</a:t>
            </a:r>
            <a:r>
              <a:rPr lang="en-US" sz="1800"/>
              <a:t>: The system will provide the store location of the video, when its title or ID is entered</a:t>
            </a:r>
          </a:p>
          <a:p>
            <a:pPr marL="1666875" lvl="1" indent="-750888">
              <a:lnSpc>
                <a:spcPct val="80000"/>
              </a:lnSpc>
              <a:buNone/>
            </a:pPr>
            <a:r>
              <a:rPr lang="en-US" sz="1800" i="1"/>
              <a:t>UC1.2</a:t>
            </a:r>
            <a:r>
              <a:rPr lang="en-US" sz="1800"/>
              <a:t>: The system will permit the user to check if a member has unpaid or overdue rentals .</a:t>
            </a:r>
          </a:p>
          <a:p>
            <a:pPr marL="1666875" lvl="1" indent="-750888">
              <a:lnSpc>
                <a:spcPct val="80000"/>
              </a:lnSpc>
              <a:buNone/>
            </a:pPr>
            <a:r>
              <a:rPr lang="en-US" sz="1800" i="1"/>
              <a:t>UC1.3</a:t>
            </a:r>
            <a:r>
              <a:rPr lang="en-US" sz="1800"/>
              <a:t>: The system will check if the video requested is already reserved.</a:t>
            </a:r>
          </a:p>
          <a:p>
            <a:pPr marL="1666875" lvl="1" indent="-750888">
              <a:lnSpc>
                <a:spcPct val="80000"/>
              </a:lnSpc>
              <a:buNone/>
            </a:pPr>
            <a:r>
              <a:rPr lang="en-US" sz="1800" i="1"/>
              <a:t>UC1.4:</a:t>
            </a:r>
            <a:r>
              <a:rPr lang="en-US" sz="1800"/>
              <a:t> The system will record the rental of a specific video by a specific member for specific dates. </a:t>
            </a:r>
          </a:p>
        </p:txBody>
      </p:sp>
      <p:grpSp>
        <p:nvGrpSpPr>
          <p:cNvPr id="649220" name="Group 4"/>
          <p:cNvGrpSpPr>
            <a:grpSpLocks/>
          </p:cNvGrpSpPr>
          <p:nvPr/>
        </p:nvGrpSpPr>
        <p:grpSpPr bwMode="auto">
          <a:xfrm>
            <a:off x="2020888" y="1533525"/>
            <a:ext cx="3524250" cy="3016250"/>
            <a:chOff x="1199" y="2265"/>
            <a:chExt cx="2188" cy="1900"/>
          </a:xfrm>
        </p:grpSpPr>
        <p:sp>
          <p:nvSpPr>
            <p:cNvPr id="649221" name="Text Box 5"/>
            <p:cNvSpPr txBox="1">
              <a:spLocks noChangeArrowheads="1"/>
            </p:cNvSpPr>
            <p:nvPr/>
          </p:nvSpPr>
          <p:spPr bwMode="auto">
            <a:xfrm>
              <a:off x="1199" y="2265"/>
              <a:ext cx="1097" cy="448"/>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Parent Requirement 1</a:t>
              </a:r>
            </a:p>
          </p:txBody>
        </p:sp>
        <p:sp>
          <p:nvSpPr>
            <p:cNvPr id="649222" name="Text Box 6"/>
            <p:cNvSpPr txBox="1">
              <a:spLocks noChangeArrowheads="1"/>
            </p:cNvSpPr>
            <p:nvPr/>
          </p:nvSpPr>
          <p:spPr bwMode="auto">
            <a:xfrm>
              <a:off x="1801" y="2820"/>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Child1.1 Requirement</a:t>
              </a:r>
            </a:p>
          </p:txBody>
        </p:sp>
        <p:sp>
          <p:nvSpPr>
            <p:cNvPr id="649223" name="Text Box 7"/>
            <p:cNvSpPr txBox="1">
              <a:spLocks noChangeArrowheads="1"/>
            </p:cNvSpPr>
            <p:nvPr/>
          </p:nvSpPr>
          <p:spPr bwMode="auto">
            <a:xfrm>
              <a:off x="1801" y="3183"/>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Child1.2 Requirement</a:t>
              </a:r>
            </a:p>
          </p:txBody>
        </p:sp>
        <p:sp>
          <p:nvSpPr>
            <p:cNvPr id="649224" name="Text Box 8"/>
            <p:cNvSpPr txBox="1">
              <a:spLocks noChangeArrowheads="1"/>
            </p:cNvSpPr>
            <p:nvPr/>
          </p:nvSpPr>
          <p:spPr bwMode="auto">
            <a:xfrm>
              <a:off x="1801" y="3909"/>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Child1.N Requirement</a:t>
              </a:r>
            </a:p>
          </p:txBody>
        </p:sp>
        <p:sp>
          <p:nvSpPr>
            <p:cNvPr id="649225" name="Text Box 9"/>
            <p:cNvSpPr txBox="1">
              <a:spLocks noChangeArrowheads="1"/>
            </p:cNvSpPr>
            <p:nvPr/>
          </p:nvSpPr>
          <p:spPr bwMode="auto">
            <a:xfrm>
              <a:off x="1801" y="3546"/>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a:t>
              </a:r>
            </a:p>
          </p:txBody>
        </p:sp>
        <p:sp>
          <p:nvSpPr>
            <p:cNvPr id="649226" name="Line 10"/>
            <p:cNvSpPr>
              <a:spLocks noChangeShapeType="1"/>
            </p:cNvSpPr>
            <p:nvPr/>
          </p:nvSpPr>
          <p:spPr bwMode="auto">
            <a:xfrm>
              <a:off x="1539" y="2714"/>
              <a:ext cx="0" cy="1342"/>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7" name="Line 11"/>
            <p:cNvSpPr>
              <a:spLocks noChangeShapeType="1"/>
            </p:cNvSpPr>
            <p:nvPr/>
          </p:nvSpPr>
          <p:spPr bwMode="auto">
            <a:xfrm>
              <a:off x="1547" y="4064"/>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8" name="Line 12"/>
            <p:cNvSpPr>
              <a:spLocks noChangeShapeType="1"/>
            </p:cNvSpPr>
            <p:nvPr/>
          </p:nvSpPr>
          <p:spPr bwMode="auto">
            <a:xfrm>
              <a:off x="1540" y="3671"/>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9" name="Line 13"/>
            <p:cNvSpPr>
              <a:spLocks noChangeShapeType="1"/>
            </p:cNvSpPr>
            <p:nvPr/>
          </p:nvSpPr>
          <p:spPr bwMode="auto">
            <a:xfrm>
              <a:off x="1556" y="3308"/>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30" name="Line 14"/>
            <p:cNvSpPr>
              <a:spLocks noChangeShapeType="1"/>
            </p:cNvSpPr>
            <p:nvPr/>
          </p:nvSpPr>
          <p:spPr bwMode="auto">
            <a:xfrm>
              <a:off x="1556" y="2969"/>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56535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752600" y="0"/>
            <a:ext cx="9099550" cy="558800"/>
          </a:xfrm>
        </p:spPr>
        <p:txBody>
          <a:bodyPr vert="horz" lIns="0" tIns="45720" rIns="0" bIns="45720" rtlCol="0" anchor="ctr">
            <a:normAutofit/>
          </a:bodyPr>
          <a:lstStyle/>
          <a:p>
            <a:r>
              <a:rPr lang="en-US" sz="3200"/>
              <a:t>Non-Functional Requirements: </a:t>
            </a:r>
            <a:r>
              <a:rPr lang="en-US" sz="2800"/>
              <a:t>Identifying &amp; Numbering</a:t>
            </a:r>
          </a:p>
        </p:txBody>
      </p:sp>
      <p:sp>
        <p:nvSpPr>
          <p:cNvPr id="651267" name="Text Box 3"/>
          <p:cNvSpPr txBox="1">
            <a:spLocks noChangeArrowheads="1"/>
          </p:cNvSpPr>
          <p:nvPr/>
        </p:nvSpPr>
        <p:spPr bwMode="auto">
          <a:xfrm>
            <a:off x="1700214" y="539751"/>
            <a:ext cx="8772525" cy="2225675"/>
          </a:xfrm>
          <a:prstGeom prst="rect">
            <a:avLst/>
          </a:prstGeom>
          <a:solidFill>
            <a:schemeClr val="bg1"/>
          </a:solidFill>
          <a:ln w="9525">
            <a:noFill/>
            <a:miter lim="800000"/>
            <a:headEnd/>
            <a:tailEnd/>
          </a:ln>
          <a:effectLst/>
        </p:spPr>
        <p:txBody>
          <a:bodyPr>
            <a:prstTxWarp prst="textNoShape">
              <a:avLst/>
            </a:prstTxWarp>
            <a:spAutoFit/>
          </a:bodyPr>
          <a:lstStyle/>
          <a:p>
            <a:pPr eaLnBrk="1" hangingPunct="1"/>
            <a:r>
              <a:rPr lang="en-US" sz="2000" u="sng">
                <a:latin typeface="Times New Roman" pitchFamily="-108" charset="0"/>
              </a:rPr>
              <a:t>System Functions:</a:t>
            </a:r>
          </a:p>
          <a:p>
            <a:pPr marL="225425" lvl="1"/>
            <a:r>
              <a:rPr lang="en-US" sz="2000" i="1">
                <a:latin typeface="Times New Roman" pitchFamily="-108" charset="0"/>
              </a:rPr>
              <a:t>UC1.1</a:t>
            </a:r>
            <a:r>
              <a:rPr lang="en-US" sz="2000">
                <a:latin typeface="Times New Roman" pitchFamily="-108" charset="0"/>
              </a:rPr>
              <a:t>: The system will provide the store location of the video, when its title or ID is entered</a:t>
            </a:r>
          </a:p>
          <a:p>
            <a:pPr marL="225425" lvl="1"/>
            <a:r>
              <a:rPr lang="en-US" sz="2000" i="1">
                <a:latin typeface="Times New Roman" pitchFamily="-108" charset="0"/>
              </a:rPr>
              <a:t>UC1.2</a:t>
            </a:r>
            <a:r>
              <a:rPr lang="en-US" sz="2000">
                <a:latin typeface="Times New Roman" pitchFamily="-108" charset="0"/>
              </a:rPr>
              <a:t>: The system will permit the user to check if a member has unpaid or overdue rentals .</a:t>
            </a:r>
          </a:p>
          <a:p>
            <a:pPr marL="225425" lvl="1"/>
            <a:r>
              <a:rPr lang="en-US" sz="2000" i="1">
                <a:latin typeface="Times New Roman" pitchFamily="-108" charset="0"/>
              </a:rPr>
              <a:t>UC1.3</a:t>
            </a:r>
            <a:r>
              <a:rPr lang="en-US" sz="2000">
                <a:latin typeface="Times New Roman" pitchFamily="-108" charset="0"/>
              </a:rPr>
              <a:t>: The system will check if the video requested is already reserved.</a:t>
            </a:r>
          </a:p>
          <a:p>
            <a:pPr marL="225425" lvl="1"/>
            <a:r>
              <a:rPr lang="en-US" sz="2000" i="1">
                <a:latin typeface="Times New Roman" pitchFamily="-108" charset="0"/>
              </a:rPr>
              <a:t>Etc. </a:t>
            </a:r>
            <a:endParaRPr lang="en-US" sz="2000">
              <a:latin typeface="Times New Roman" pitchFamily="-108" charset="0"/>
            </a:endParaRPr>
          </a:p>
        </p:txBody>
      </p:sp>
      <p:sp>
        <p:nvSpPr>
          <p:cNvPr id="651268" name="Text Box 4"/>
          <p:cNvSpPr txBox="1">
            <a:spLocks noChangeArrowheads="1"/>
          </p:cNvSpPr>
          <p:nvPr/>
        </p:nvSpPr>
        <p:spPr bwMode="auto">
          <a:xfrm>
            <a:off x="1871664" y="2782889"/>
            <a:ext cx="8796337" cy="4054475"/>
          </a:xfrm>
          <a:prstGeom prst="rect">
            <a:avLst/>
          </a:prstGeom>
          <a:noFill/>
          <a:ln w="9525">
            <a:noFill/>
            <a:miter lim="800000"/>
            <a:headEnd/>
            <a:tailEnd/>
          </a:ln>
          <a:effectLst/>
        </p:spPr>
        <p:txBody>
          <a:bodyPr>
            <a:prstTxWarp prst="textNoShape">
              <a:avLst/>
            </a:prstTxWarp>
            <a:spAutoFit/>
          </a:bodyPr>
          <a:lstStyle/>
          <a:p>
            <a:pPr eaLnBrk="1" hangingPunct="1"/>
            <a:r>
              <a:rPr lang="en-US" sz="2000" u="sng">
                <a:solidFill>
                  <a:srgbClr val="CC0000"/>
                </a:solidFill>
                <a:latin typeface="Times New Roman" pitchFamily="-108" charset="0"/>
              </a:rPr>
              <a:t>System Non-Functional Requirements:</a:t>
            </a:r>
          </a:p>
          <a:p>
            <a:pPr eaLnBrk="1" hangingPunct="1"/>
            <a:r>
              <a:rPr lang="en-US" sz="2000">
                <a:solidFill>
                  <a:srgbClr val="CC0000"/>
                </a:solidFill>
                <a:latin typeface="Times New Roman" pitchFamily="-108" charset="0"/>
              </a:rPr>
              <a:t>General Non-Functional Requirements for this use-case are:</a:t>
            </a:r>
          </a:p>
          <a:p>
            <a:pPr eaLnBrk="1" hangingPunct="1"/>
            <a:r>
              <a:rPr lang="en-US" sz="2000">
                <a:solidFill>
                  <a:schemeClr val="accent2"/>
                </a:solidFill>
                <a:latin typeface="Times New Roman" pitchFamily="-108" charset="0"/>
              </a:rPr>
              <a:t>NF1 The system will be easy to use, in that it is designed for someone with little or no computer experience.           …</a:t>
            </a:r>
          </a:p>
          <a:p>
            <a:pPr eaLnBrk="1" hangingPunct="1"/>
            <a:r>
              <a:rPr lang="en-US" sz="2000">
                <a:solidFill>
                  <a:srgbClr val="CC0000"/>
                </a:solidFill>
                <a:latin typeface="Times New Roman" pitchFamily="-108" charset="0"/>
              </a:rPr>
              <a:t>The system will provide function UC1.1, in the following way:</a:t>
            </a:r>
          </a:p>
          <a:p>
            <a:pPr eaLnBrk="1" hangingPunct="1"/>
            <a:r>
              <a:rPr lang="en-US" sz="2000">
                <a:solidFill>
                  <a:schemeClr val="accent2"/>
                </a:solidFill>
                <a:latin typeface="Times New Roman" pitchFamily="-108" charset="0"/>
              </a:rPr>
              <a:t>NF1.1-1 The video will have a bar-code label, that indicates where it is shelved This information is stored in the video record. The location assigned to any bar-code can be configured by the user (Function UC1.8).</a:t>
            </a:r>
          </a:p>
          <a:p>
            <a:pPr eaLnBrk="1" hangingPunct="1"/>
            <a:r>
              <a:rPr lang="en-US" sz="2000">
                <a:solidFill>
                  <a:srgbClr val="CC0000"/>
                </a:solidFill>
                <a:latin typeface="Times New Roman" pitchFamily="-108" charset="0"/>
              </a:rPr>
              <a:t>The system will provide function UC1.2, in the following way:</a:t>
            </a:r>
          </a:p>
          <a:p>
            <a:pPr eaLnBrk="1" hangingPunct="1"/>
            <a:r>
              <a:rPr lang="en-US" sz="2000">
                <a:solidFill>
                  <a:schemeClr val="accent2"/>
                </a:solidFill>
                <a:latin typeface="Times New Roman" pitchFamily="-108" charset="0"/>
              </a:rPr>
              <a:t>NF1.2-1 the system will automatically flash a warning when the member ID is entered, if the member has overdue or unpaid rentals outstanding.</a:t>
            </a:r>
          </a:p>
          <a:p>
            <a:pPr eaLnBrk="1" hangingPunct="1"/>
            <a:r>
              <a:rPr lang="en-US" sz="2000">
                <a:solidFill>
                  <a:schemeClr val="accent2"/>
                </a:solidFill>
                <a:latin typeface="Times New Roman" pitchFamily="-108" charset="0"/>
              </a:rPr>
              <a:t>NF1.2-2 Management reports will be printed automatically on at a time specified by Managers and subject to change easily. (see function UC 1.6) </a:t>
            </a:r>
            <a:r>
              <a:rPr lang="en-US" sz="2000" i="1">
                <a:solidFill>
                  <a:schemeClr val="accent2"/>
                </a:solidFill>
                <a:latin typeface="Times New Roman" pitchFamily="-108" charset="0"/>
              </a:rPr>
              <a:t>Etc.</a:t>
            </a:r>
          </a:p>
        </p:txBody>
      </p:sp>
    </p:spTree>
    <p:extLst>
      <p:ext uri="{BB962C8B-B14F-4D97-AF65-F5344CB8AC3E}">
        <p14:creationId xmlns:p14="http://schemas.microsoft.com/office/powerpoint/2010/main" val="14188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96112" y="499533"/>
            <a:ext cx="10933888" cy="613305"/>
          </a:xfrm>
        </p:spPr>
        <p:txBody>
          <a:bodyPr>
            <a:normAutofit fontScale="90000"/>
          </a:bodyPr>
          <a:lstStyle/>
          <a:p>
            <a:r>
              <a:rPr lang="en-US" dirty="0"/>
              <a:t>Traceable</a:t>
            </a:r>
          </a:p>
        </p:txBody>
      </p:sp>
      <p:sp>
        <p:nvSpPr>
          <p:cNvPr id="653315" name="Rectangle 3"/>
          <p:cNvSpPr>
            <a:spLocks noGrp="1" noChangeArrowheads="1"/>
          </p:cNvSpPr>
          <p:nvPr>
            <p:ph type="body" idx="1"/>
          </p:nvPr>
        </p:nvSpPr>
        <p:spPr>
          <a:xfrm>
            <a:off x="1981200" y="1371600"/>
            <a:ext cx="8229600" cy="1735138"/>
          </a:xfrm>
        </p:spPr>
        <p:txBody>
          <a:bodyPr/>
          <a:lstStyle/>
          <a:p>
            <a:pPr>
              <a:lnSpc>
                <a:spcPct val="90000"/>
              </a:lnSpc>
            </a:pPr>
            <a:r>
              <a:rPr lang="en-US"/>
              <a:t>Number requirements</a:t>
            </a:r>
          </a:p>
          <a:p>
            <a:pPr>
              <a:lnSpc>
                <a:spcPct val="90000"/>
              </a:lnSpc>
            </a:pPr>
            <a:r>
              <a:rPr lang="en-US"/>
              <a:t>Define a consistent relationship between numbering schema used at different “levels” of requirements analysis and design:</a:t>
            </a:r>
          </a:p>
        </p:txBody>
      </p:sp>
      <p:sp>
        <p:nvSpPr>
          <p:cNvPr id="653316" name="Text Box 4"/>
          <p:cNvSpPr txBox="1">
            <a:spLocks noChangeArrowheads="1"/>
          </p:cNvSpPr>
          <p:nvPr/>
        </p:nvSpPr>
        <p:spPr bwMode="auto">
          <a:xfrm>
            <a:off x="2300288" y="2943225"/>
            <a:ext cx="1503362" cy="1722438"/>
          </a:xfrm>
          <a:prstGeom prst="rect">
            <a:avLst/>
          </a:prstGeom>
          <a:noFill/>
          <a:ln w="9525">
            <a:solidFill>
              <a:schemeClr val="accent2"/>
            </a:solidFill>
            <a:miter lim="800000"/>
            <a:headEnd/>
            <a:tailEnd/>
          </a:ln>
          <a:effectLst/>
        </p:spPr>
        <p:txBody>
          <a:bodyPr>
            <a:prstTxWarp prst="textNoShape">
              <a:avLst/>
            </a:prstTxWarp>
          </a:bodyPr>
          <a:lstStyle/>
          <a:p>
            <a:pPr eaLnBrk="1" hangingPunct="1">
              <a:spcBef>
                <a:spcPct val="50000"/>
              </a:spcBef>
            </a:pPr>
            <a:r>
              <a:rPr lang="en-US">
                <a:solidFill>
                  <a:schemeClr val="accent2"/>
                </a:solidFill>
                <a:latin typeface="Times New Roman" pitchFamily="-108" charset="0"/>
              </a:rPr>
              <a:t>Business case or Vision Doc.</a:t>
            </a:r>
          </a:p>
          <a:p>
            <a:pPr eaLnBrk="1" hangingPunct="1">
              <a:spcBef>
                <a:spcPct val="50000"/>
              </a:spcBef>
            </a:pPr>
            <a:r>
              <a:rPr lang="en-US">
                <a:latin typeface="Times New Roman" pitchFamily="-108" charset="0"/>
              </a:rPr>
              <a:t>Purposeful requirement 1</a:t>
            </a:r>
          </a:p>
        </p:txBody>
      </p:sp>
      <p:sp>
        <p:nvSpPr>
          <p:cNvPr id="653317" name="Text Box 5"/>
          <p:cNvSpPr txBox="1">
            <a:spLocks noChangeArrowheads="1"/>
          </p:cNvSpPr>
          <p:nvPr/>
        </p:nvSpPr>
        <p:spPr bwMode="auto">
          <a:xfrm>
            <a:off x="4743451" y="2933700"/>
            <a:ext cx="1724025" cy="3168650"/>
          </a:xfrm>
          <a:prstGeom prst="rect">
            <a:avLst/>
          </a:prstGeom>
          <a:noFill/>
          <a:ln w="9525">
            <a:solidFill>
              <a:srgbClr val="008080"/>
            </a:solidFill>
            <a:miter lim="800000"/>
            <a:headEnd/>
            <a:tailEnd/>
          </a:ln>
          <a:effectLst/>
        </p:spPr>
        <p:txBody>
          <a:bodyPr>
            <a:prstTxWarp prst="textNoShape">
              <a:avLst/>
            </a:prstTxWarp>
          </a:bodyPr>
          <a:lstStyle/>
          <a:p>
            <a:pPr eaLnBrk="1" hangingPunct="1">
              <a:spcBef>
                <a:spcPct val="50000"/>
              </a:spcBef>
            </a:pPr>
            <a:r>
              <a:rPr lang="en-US">
                <a:solidFill>
                  <a:srgbClr val="008080"/>
                </a:solidFill>
                <a:latin typeface="Times New Roman" pitchFamily="-108" charset="0"/>
              </a:rPr>
              <a:t>Software Requirements Specification</a:t>
            </a:r>
          </a:p>
          <a:p>
            <a:pPr eaLnBrk="1" hangingPunct="1">
              <a:spcBef>
                <a:spcPct val="50000"/>
              </a:spcBef>
            </a:pPr>
            <a:r>
              <a:rPr lang="en-US">
                <a:latin typeface="Times New Roman" pitchFamily="-108" charset="0"/>
              </a:rPr>
              <a:t>Functional requirement 1.1</a:t>
            </a:r>
          </a:p>
          <a:p>
            <a:pPr eaLnBrk="1" hangingPunct="1">
              <a:spcBef>
                <a:spcPct val="50000"/>
              </a:spcBef>
            </a:pPr>
            <a:r>
              <a:rPr lang="en-US">
                <a:latin typeface="Times New Roman" pitchFamily="-108" charset="0"/>
              </a:rPr>
              <a:t>Non-Functional requirement 1.1</a:t>
            </a:r>
          </a:p>
          <a:p>
            <a:pPr eaLnBrk="1" hangingPunct="1">
              <a:spcBef>
                <a:spcPct val="50000"/>
              </a:spcBef>
            </a:pPr>
            <a:r>
              <a:rPr lang="en-US">
                <a:latin typeface="Times New Roman" pitchFamily="-108" charset="0"/>
              </a:rPr>
              <a:t>Supplementary requirement 1.1</a:t>
            </a:r>
          </a:p>
        </p:txBody>
      </p:sp>
      <p:sp>
        <p:nvSpPr>
          <p:cNvPr id="653318" name="Line 6"/>
          <p:cNvSpPr>
            <a:spLocks noChangeShapeType="1"/>
          </p:cNvSpPr>
          <p:nvPr/>
        </p:nvSpPr>
        <p:spPr bwMode="auto">
          <a:xfrm>
            <a:off x="3482975" y="4098925"/>
            <a:ext cx="1385888" cy="17303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19" name="Text Box 7"/>
          <p:cNvSpPr txBox="1">
            <a:spLocks noChangeArrowheads="1"/>
          </p:cNvSpPr>
          <p:nvPr/>
        </p:nvSpPr>
        <p:spPr bwMode="auto">
          <a:xfrm>
            <a:off x="7250114" y="2908300"/>
            <a:ext cx="2041525" cy="2254250"/>
          </a:xfrm>
          <a:prstGeom prst="rect">
            <a:avLst/>
          </a:prstGeom>
          <a:noFill/>
          <a:ln w="9525">
            <a:solidFill>
              <a:srgbClr val="CC0000"/>
            </a:solidFill>
            <a:miter lim="800000"/>
            <a:headEnd/>
            <a:tailEnd/>
          </a:ln>
          <a:effectLst/>
        </p:spPr>
        <p:txBody>
          <a:bodyPr>
            <a:prstTxWarp prst="textNoShape">
              <a:avLst/>
            </a:prstTxWarp>
          </a:bodyPr>
          <a:lstStyle/>
          <a:p>
            <a:pPr eaLnBrk="1" hangingPunct="1">
              <a:spcBef>
                <a:spcPct val="50000"/>
              </a:spcBef>
            </a:pPr>
            <a:r>
              <a:rPr lang="en-US">
                <a:solidFill>
                  <a:srgbClr val="CC0000"/>
                </a:solidFill>
                <a:latin typeface="Times New Roman" pitchFamily="-108" charset="0"/>
              </a:rPr>
              <a:t>Software Design Specification</a:t>
            </a:r>
          </a:p>
          <a:p>
            <a:pPr eaLnBrk="1" hangingPunct="1">
              <a:spcBef>
                <a:spcPct val="50000"/>
              </a:spcBef>
            </a:pPr>
            <a:r>
              <a:rPr lang="en-US">
                <a:latin typeface="Times New Roman" pitchFamily="-108" charset="0"/>
              </a:rPr>
              <a:t>Design requirement 1.1.1</a:t>
            </a:r>
          </a:p>
          <a:p>
            <a:pPr eaLnBrk="1" hangingPunct="1">
              <a:spcBef>
                <a:spcPct val="50000"/>
              </a:spcBef>
            </a:pPr>
            <a:r>
              <a:rPr lang="en-US">
                <a:latin typeface="Times New Roman" pitchFamily="-108" charset="0"/>
              </a:rPr>
              <a:t>Design requirement 1.1.1</a:t>
            </a:r>
          </a:p>
          <a:p>
            <a:pPr eaLnBrk="1" hangingPunct="1">
              <a:spcBef>
                <a:spcPct val="50000"/>
              </a:spcBef>
            </a:pPr>
            <a:endParaRPr lang="en-US">
              <a:latin typeface="Times New Roman" pitchFamily="-108" charset="0"/>
            </a:endParaRPr>
          </a:p>
        </p:txBody>
      </p:sp>
      <p:sp>
        <p:nvSpPr>
          <p:cNvPr id="653320" name="Line 8"/>
          <p:cNvSpPr>
            <a:spLocks noChangeShapeType="1"/>
          </p:cNvSpPr>
          <p:nvPr/>
        </p:nvSpPr>
        <p:spPr bwMode="auto">
          <a:xfrm flipV="1">
            <a:off x="6346826" y="3921125"/>
            <a:ext cx="963613"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1" name="Line 9"/>
          <p:cNvSpPr>
            <a:spLocks noChangeShapeType="1"/>
          </p:cNvSpPr>
          <p:nvPr/>
        </p:nvSpPr>
        <p:spPr bwMode="auto">
          <a:xfrm>
            <a:off x="3635376" y="4251326"/>
            <a:ext cx="1020763" cy="63817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2" name="Line 10"/>
          <p:cNvSpPr>
            <a:spLocks noChangeShapeType="1"/>
          </p:cNvSpPr>
          <p:nvPr/>
        </p:nvSpPr>
        <p:spPr bwMode="auto">
          <a:xfrm>
            <a:off x="3668714" y="4649788"/>
            <a:ext cx="1069975" cy="969962"/>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3" name="Line 11"/>
          <p:cNvSpPr>
            <a:spLocks noChangeShapeType="1"/>
          </p:cNvSpPr>
          <p:nvPr/>
        </p:nvSpPr>
        <p:spPr bwMode="auto">
          <a:xfrm flipV="1">
            <a:off x="6383338" y="4573588"/>
            <a:ext cx="963612"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4" name="Line 12"/>
          <p:cNvSpPr>
            <a:spLocks noChangeShapeType="1"/>
          </p:cNvSpPr>
          <p:nvPr/>
        </p:nvSpPr>
        <p:spPr bwMode="auto">
          <a:xfrm flipV="1">
            <a:off x="6319839" y="4873625"/>
            <a:ext cx="1012825" cy="73818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852029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1981200" y="0"/>
            <a:ext cx="7558088" cy="1087438"/>
          </a:xfrm>
        </p:spPr>
        <p:txBody>
          <a:bodyPr/>
          <a:lstStyle/>
          <a:p>
            <a:r>
              <a:rPr lang="en-US" b="1"/>
              <a:t>Modifiable</a:t>
            </a:r>
            <a:endParaRPr lang="en-US"/>
          </a:p>
        </p:txBody>
      </p:sp>
      <p:graphicFrame>
        <p:nvGraphicFramePr>
          <p:cNvPr id="655363" name="Object 3"/>
          <p:cNvGraphicFramePr>
            <a:graphicFrameLocks noChangeAspect="1"/>
          </p:cNvGraphicFramePr>
          <p:nvPr/>
        </p:nvGraphicFramePr>
        <p:xfrm>
          <a:off x="2395538" y="2359026"/>
          <a:ext cx="7118350" cy="4092575"/>
        </p:xfrm>
        <a:graphic>
          <a:graphicData uri="http://schemas.openxmlformats.org/presentationml/2006/ole">
            <mc:AlternateContent xmlns:mc="http://schemas.openxmlformats.org/markup-compatibility/2006">
              <mc:Choice xmlns:v="urn:schemas-microsoft-com:vml" Requires="v">
                <p:oleObj name="Picture" r:id="rId3" imgW="4324320" imgH="2486520" progId="Word.Picture.8">
                  <p:embed/>
                </p:oleObj>
              </mc:Choice>
              <mc:Fallback>
                <p:oleObj name="Picture" r:id="rId3" imgW="4324320" imgH="2486520" progId="Word.Picture.8">
                  <p:embed/>
                  <p:pic>
                    <p:nvPicPr>
                      <p:cNvPr id="655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8" y="2359026"/>
                        <a:ext cx="7118350" cy="409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364" name="Rectangle 4"/>
          <p:cNvSpPr>
            <a:spLocks noChangeArrowheads="1"/>
          </p:cNvSpPr>
          <p:nvPr/>
        </p:nvSpPr>
        <p:spPr bwMode="auto">
          <a:xfrm>
            <a:off x="1997076" y="1254126"/>
            <a:ext cx="8056563" cy="957263"/>
          </a:xfrm>
          <a:prstGeom prst="rect">
            <a:avLst/>
          </a:prstGeom>
          <a:noFill/>
          <a:ln w="9525">
            <a:noFill/>
            <a:miter lim="800000"/>
            <a:headEnd/>
            <a:tailEnd/>
          </a:ln>
          <a:effectLst/>
        </p:spPr>
        <p:txBody>
          <a:bodyPr anchor="ctr">
            <a:prstTxWarp prst="textNoShape">
              <a:avLst/>
            </a:prstTxWarp>
          </a:bodyPr>
          <a:lstStyle/>
          <a:p>
            <a:pPr eaLnBrk="1" hangingPunct="1"/>
            <a:r>
              <a:rPr lang="en-US" sz="3200" b="1">
                <a:solidFill>
                  <a:schemeClr val="accent2"/>
                </a:solidFill>
                <a:latin typeface="Garamond" pitchFamily="-108" charset="0"/>
              </a:rPr>
              <a:t>Time-lag Between Developer And User Understanding Of New System</a:t>
            </a:r>
            <a:endParaRPr lang="en-US" sz="3200">
              <a:solidFill>
                <a:schemeClr val="accent2"/>
              </a:solidFill>
              <a:latin typeface="Garamond" pitchFamily="-108" charset="0"/>
            </a:endParaRPr>
          </a:p>
        </p:txBody>
      </p:sp>
    </p:spTree>
    <p:extLst>
      <p:ext uri="{BB962C8B-B14F-4D97-AF65-F5344CB8AC3E}">
        <p14:creationId xmlns:p14="http://schemas.microsoft.com/office/powerpoint/2010/main" val="1292264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873251" y="1"/>
            <a:ext cx="8131175" cy="1222375"/>
          </a:xfrm>
        </p:spPr>
        <p:txBody>
          <a:bodyPr/>
          <a:lstStyle/>
          <a:p>
            <a:r>
              <a:rPr lang="en-US" sz="3600"/>
              <a:t>Alternate Ways Of Representing Software Software </a:t>
            </a:r>
            <a:r>
              <a:rPr lang="en-US" sz="3600" i="1"/>
              <a:t>Form &amp; Function</a:t>
            </a:r>
          </a:p>
        </p:txBody>
      </p:sp>
      <p:sp>
        <p:nvSpPr>
          <p:cNvPr id="657411" name="Rectangle 3"/>
          <p:cNvSpPr>
            <a:spLocks noGrp="1" noChangeArrowheads="1"/>
          </p:cNvSpPr>
          <p:nvPr>
            <p:ph type="body" idx="1"/>
          </p:nvPr>
        </p:nvSpPr>
        <p:spPr>
          <a:xfrm>
            <a:off x="1930401" y="1263651"/>
            <a:ext cx="8062913" cy="5757863"/>
          </a:xfrm>
        </p:spPr>
        <p:txBody>
          <a:bodyPr/>
          <a:lstStyle/>
          <a:p>
            <a:pPr>
              <a:lnSpc>
                <a:spcPct val="90000"/>
              </a:lnSpc>
            </a:pPr>
            <a:r>
              <a:rPr lang="en-US" sz="2000"/>
              <a:t>Scenarios:</a:t>
            </a:r>
          </a:p>
          <a:p>
            <a:pPr lvl="1">
              <a:lnSpc>
                <a:spcPct val="90000"/>
              </a:lnSpc>
            </a:pPr>
            <a:r>
              <a:rPr lang="en-US" sz="1800"/>
              <a:t>Tell a story. Walk through the sequence of events and processing, in words or pictures.</a:t>
            </a:r>
          </a:p>
          <a:p>
            <a:pPr>
              <a:lnSpc>
                <a:spcPct val="90000"/>
              </a:lnSpc>
            </a:pPr>
            <a:r>
              <a:rPr lang="en-US" sz="2000"/>
              <a:t>Storyboards:</a:t>
            </a:r>
          </a:p>
          <a:p>
            <a:pPr lvl="1">
              <a:lnSpc>
                <a:spcPct val="90000"/>
              </a:lnSpc>
            </a:pPr>
            <a:r>
              <a:rPr lang="en-US" sz="1800"/>
              <a:t>Show the interfaces to the system, in sequence, with a brief verbal description of triggers and context.</a:t>
            </a:r>
          </a:p>
          <a:p>
            <a:pPr lvl="1">
              <a:lnSpc>
                <a:spcPct val="90000"/>
              </a:lnSpc>
            </a:pPr>
            <a:r>
              <a:rPr lang="en-US" sz="1800"/>
              <a:t>Particularly useful in website design.</a:t>
            </a:r>
          </a:p>
          <a:p>
            <a:pPr>
              <a:lnSpc>
                <a:spcPct val="90000"/>
              </a:lnSpc>
            </a:pPr>
            <a:r>
              <a:rPr lang="en-US" sz="2000"/>
              <a:t>Sequence diagrams (e.g </a:t>
            </a:r>
            <a:r>
              <a:rPr lang="en-US" sz="2000">
                <a:hlinkClick r:id="rId3"/>
              </a:rPr>
              <a:t>SRS Example)</a:t>
            </a:r>
            <a:endParaRPr lang="en-US" sz="2000"/>
          </a:p>
          <a:p>
            <a:pPr lvl="1">
              <a:lnSpc>
                <a:spcPct val="90000"/>
              </a:lnSpc>
            </a:pPr>
            <a:r>
              <a:rPr lang="en-US" sz="1800"/>
              <a:t>Can represent any sequence that you like: dependent events, screens (to show navigation routes through a website), etc.</a:t>
            </a:r>
          </a:p>
          <a:p>
            <a:pPr>
              <a:lnSpc>
                <a:spcPct val="90000"/>
              </a:lnSpc>
            </a:pPr>
            <a:r>
              <a:rPr lang="en-US" sz="2000"/>
              <a:t>Prototypes</a:t>
            </a:r>
          </a:p>
          <a:p>
            <a:pPr lvl="1">
              <a:lnSpc>
                <a:spcPct val="90000"/>
              </a:lnSpc>
            </a:pPr>
            <a:r>
              <a:rPr lang="en-US" sz="1800"/>
              <a:t>Throw-away vs. evolutionary.</a:t>
            </a:r>
          </a:p>
          <a:p>
            <a:pPr>
              <a:lnSpc>
                <a:spcPct val="90000"/>
              </a:lnSpc>
            </a:pPr>
            <a:r>
              <a:rPr lang="en-US" sz="2000"/>
              <a:t>Business Process Diagrams</a:t>
            </a:r>
          </a:p>
          <a:p>
            <a:pPr lvl="1">
              <a:lnSpc>
                <a:spcPct val="90000"/>
              </a:lnSpc>
            </a:pPr>
            <a:r>
              <a:rPr lang="en-US" sz="1800"/>
              <a:t>High-level DFDs and a HIGH-LEVEL context diagram (critical)</a:t>
            </a:r>
          </a:p>
          <a:p>
            <a:pPr>
              <a:lnSpc>
                <a:spcPct val="90000"/>
              </a:lnSpc>
            </a:pPr>
            <a:r>
              <a:rPr lang="en-US" sz="2000"/>
              <a:t>Information or document diagrams</a:t>
            </a:r>
          </a:p>
          <a:p>
            <a:pPr lvl="1">
              <a:lnSpc>
                <a:spcPct val="90000"/>
              </a:lnSpc>
            </a:pPr>
            <a:r>
              <a:rPr lang="en-US" sz="1800"/>
              <a:t>Can use high-level DFDs, hierarchical diagrams or high-level ERDs.</a:t>
            </a:r>
          </a:p>
        </p:txBody>
      </p:sp>
    </p:spTree>
    <p:extLst>
      <p:ext uri="{BB962C8B-B14F-4D97-AF65-F5344CB8AC3E}">
        <p14:creationId xmlns:p14="http://schemas.microsoft.com/office/powerpoint/2010/main" val="385509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817688" y="1"/>
            <a:ext cx="8850312" cy="1139825"/>
          </a:xfrm>
        </p:spPr>
        <p:txBody>
          <a:bodyPr/>
          <a:lstStyle/>
          <a:p>
            <a:r>
              <a:rPr lang="en-US" sz="3600"/>
              <a:t>Critical Success Factors For Software Requirements</a:t>
            </a:r>
          </a:p>
        </p:txBody>
      </p:sp>
      <p:sp>
        <p:nvSpPr>
          <p:cNvPr id="659459" name="Rectangle 3"/>
          <p:cNvSpPr>
            <a:spLocks noGrp="1" noChangeArrowheads="1"/>
          </p:cNvSpPr>
          <p:nvPr>
            <p:ph type="body" idx="1"/>
          </p:nvPr>
        </p:nvSpPr>
        <p:spPr>
          <a:xfrm>
            <a:off x="1905000" y="1306514"/>
            <a:ext cx="8529638" cy="5284787"/>
          </a:xfrm>
        </p:spPr>
        <p:txBody>
          <a:bodyPr/>
          <a:lstStyle/>
          <a:p>
            <a:pPr>
              <a:lnSpc>
                <a:spcPct val="90000"/>
              </a:lnSpc>
              <a:buFont typeface="Wingdings" pitchFamily="-108" charset="2"/>
              <a:buNone/>
            </a:pPr>
            <a:r>
              <a:rPr lang="en-US" sz="2000" b="1"/>
              <a:t>Goals:</a:t>
            </a:r>
          </a:p>
          <a:p>
            <a:pPr>
              <a:lnSpc>
                <a:spcPct val="90000"/>
              </a:lnSpc>
            </a:pPr>
            <a:r>
              <a:rPr lang="en-US" sz="2000"/>
              <a:t>Must be </a:t>
            </a:r>
            <a:r>
              <a:rPr lang="en-US" sz="2000">
                <a:solidFill>
                  <a:schemeClr val="accent2"/>
                </a:solidFill>
              </a:rPr>
              <a:t>intelligible</a:t>
            </a:r>
            <a:r>
              <a:rPr lang="en-US" sz="2000"/>
              <a:t>, </a:t>
            </a:r>
            <a:r>
              <a:rPr lang="en-US" sz="2000">
                <a:solidFill>
                  <a:srgbClr val="006666"/>
                </a:solidFill>
              </a:rPr>
              <a:t>meaningful</a:t>
            </a:r>
            <a:r>
              <a:rPr lang="en-US" sz="2000"/>
              <a:t> and </a:t>
            </a:r>
            <a:r>
              <a:rPr lang="en-US" sz="2000">
                <a:solidFill>
                  <a:srgbClr val="9900FF"/>
                </a:solidFill>
              </a:rPr>
              <a:t>useful</a:t>
            </a:r>
            <a:r>
              <a:rPr lang="en-US" sz="2000"/>
              <a:t> to three groups of document users: </a:t>
            </a:r>
          </a:p>
          <a:p>
            <a:pPr lvl="1">
              <a:lnSpc>
                <a:spcPct val="90000"/>
              </a:lnSpc>
            </a:pPr>
            <a:r>
              <a:rPr lang="en-US"/>
              <a:t>Project management and sponsors</a:t>
            </a:r>
          </a:p>
          <a:p>
            <a:pPr lvl="1">
              <a:lnSpc>
                <a:spcPct val="90000"/>
              </a:lnSpc>
            </a:pPr>
            <a:r>
              <a:rPr lang="en-US"/>
              <a:t>IT implementers</a:t>
            </a:r>
          </a:p>
          <a:p>
            <a:pPr lvl="1">
              <a:lnSpc>
                <a:spcPct val="90000"/>
              </a:lnSpc>
            </a:pPr>
            <a:r>
              <a:rPr lang="en-US"/>
              <a:t>System users.</a:t>
            </a:r>
          </a:p>
          <a:p>
            <a:pPr>
              <a:lnSpc>
                <a:spcPct val="90000"/>
              </a:lnSpc>
            </a:pPr>
            <a:r>
              <a:rPr lang="en-US" sz="2000"/>
              <a:t>Must achieve a </a:t>
            </a:r>
            <a:r>
              <a:rPr lang="en-US" sz="2000" b="1">
                <a:solidFill>
                  <a:srgbClr val="FF3300"/>
                </a:solidFill>
              </a:rPr>
              <a:t>high-quality</a:t>
            </a:r>
            <a:r>
              <a:rPr lang="en-US" sz="2000">
                <a:solidFill>
                  <a:srgbClr val="FF3300"/>
                </a:solidFill>
              </a:rPr>
              <a:t> representation</a:t>
            </a:r>
            <a:r>
              <a:rPr lang="en-US" sz="2000"/>
              <a:t> of system requirements</a:t>
            </a:r>
            <a:r>
              <a:rPr lang="en-US" sz="2000">
                <a:solidFill>
                  <a:srgbClr val="FF0000"/>
                </a:solidFill>
              </a:rPr>
              <a:t> </a:t>
            </a:r>
            <a:r>
              <a:rPr lang="en-US" sz="2000" i="1"/>
              <a:t>(nine quality indicators).</a:t>
            </a:r>
          </a:p>
          <a:p>
            <a:pPr>
              <a:lnSpc>
                <a:spcPct val="90000"/>
              </a:lnSpc>
              <a:buFont typeface="Wingdings" pitchFamily="-108" charset="2"/>
              <a:buNone/>
            </a:pPr>
            <a:r>
              <a:rPr lang="en-US" sz="2000" b="1"/>
              <a:t>Critical Success Factors:</a:t>
            </a:r>
          </a:p>
          <a:p>
            <a:pPr>
              <a:lnSpc>
                <a:spcPct val="90000"/>
              </a:lnSpc>
            </a:pPr>
            <a:r>
              <a:rPr lang="en-US" sz="2000"/>
              <a:t>Use models that different users of the SRS will </a:t>
            </a:r>
            <a:r>
              <a:rPr lang="en-US" sz="2000">
                <a:solidFill>
                  <a:srgbClr val="9900FF"/>
                </a:solidFill>
              </a:rPr>
              <a:t>understand</a:t>
            </a:r>
            <a:r>
              <a:rPr lang="en-US" sz="2000"/>
              <a:t>.</a:t>
            </a:r>
          </a:p>
          <a:p>
            <a:pPr>
              <a:lnSpc>
                <a:spcPct val="90000"/>
              </a:lnSpc>
            </a:pPr>
            <a:r>
              <a:rPr lang="en-US" sz="2000"/>
              <a:t>Ensure that requirements are </a:t>
            </a:r>
            <a:r>
              <a:rPr lang="en-US" sz="2000">
                <a:solidFill>
                  <a:srgbClr val="9900FF"/>
                </a:solidFill>
              </a:rPr>
              <a:t>validated</a:t>
            </a:r>
            <a:r>
              <a:rPr lang="en-US" sz="2000"/>
              <a:t> by key document stakeholders.</a:t>
            </a:r>
          </a:p>
          <a:p>
            <a:pPr>
              <a:lnSpc>
                <a:spcPct val="90000"/>
              </a:lnSpc>
            </a:pPr>
            <a:r>
              <a:rPr lang="en-US" sz="2000" b="1"/>
              <a:t>Check</a:t>
            </a:r>
            <a:r>
              <a:rPr lang="en-US" sz="2000"/>
              <a:t> your requirements against </a:t>
            </a:r>
            <a:r>
              <a:rPr lang="en-US" sz="2000">
                <a:solidFill>
                  <a:srgbClr val="9900FF"/>
                </a:solidFill>
              </a:rPr>
              <a:t>quality “checklist”</a:t>
            </a:r>
            <a:r>
              <a:rPr lang="en-US" sz="2000"/>
              <a:t>.</a:t>
            </a:r>
          </a:p>
          <a:p>
            <a:pPr>
              <a:lnSpc>
                <a:spcPct val="90000"/>
              </a:lnSpc>
            </a:pPr>
            <a:r>
              <a:rPr lang="en-US" sz="2000"/>
              <a:t>Use </a:t>
            </a:r>
            <a:r>
              <a:rPr lang="en-US" sz="2000" u="sng">
                <a:solidFill>
                  <a:srgbClr val="9900FF"/>
                </a:solidFill>
              </a:rPr>
              <a:t>multiple</a:t>
            </a:r>
            <a:r>
              <a:rPr lang="en-US" sz="2000">
                <a:solidFill>
                  <a:srgbClr val="9900FF"/>
                </a:solidFill>
              </a:rPr>
              <a:t> representations</a:t>
            </a:r>
            <a:r>
              <a:rPr lang="en-US" sz="2000"/>
              <a:t> of system as cross-checks, to ensure internal consistency, completeness, etc. </a:t>
            </a:r>
          </a:p>
        </p:txBody>
      </p:sp>
    </p:spTree>
    <p:extLst>
      <p:ext uri="{BB962C8B-B14F-4D97-AF65-F5344CB8AC3E}">
        <p14:creationId xmlns:p14="http://schemas.microsoft.com/office/powerpoint/2010/main" val="404599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Rotate &amp; Peer Review</a:t>
            </a:r>
          </a:p>
        </p:txBody>
      </p:sp>
      <p:sp>
        <p:nvSpPr>
          <p:cNvPr id="3" name="Content Placeholder 2"/>
          <p:cNvSpPr>
            <a:spLocks noGrp="1"/>
          </p:cNvSpPr>
          <p:nvPr>
            <p:ph idx="1"/>
          </p:nvPr>
        </p:nvSpPr>
        <p:spPr/>
        <p:txBody>
          <a:bodyPr/>
          <a:lstStyle/>
          <a:p>
            <a:r>
              <a:rPr lang="en-US" dirty="0"/>
              <a:t>Do you understand the progression?</a:t>
            </a:r>
          </a:p>
          <a:p>
            <a:r>
              <a:rPr lang="en-US" dirty="0"/>
              <a:t>Can you explain what you are seeing from the other group in both directions?</a:t>
            </a:r>
          </a:p>
          <a:p>
            <a:r>
              <a:rPr lang="en-US" dirty="0"/>
              <a:t>What questions do you need answered in order to be able to confidently explain the relationship in both directions?  (You should really have a lot of questions for another team’s diagram.  Think of it this way:  You don’t really know the answer!  These questions will help the other group know what else needs to be in the SRS, and to make these connections more clear!)</a:t>
            </a:r>
          </a:p>
          <a:p>
            <a:endParaRPr lang="en-US" dirty="0"/>
          </a:p>
        </p:txBody>
      </p:sp>
    </p:spTree>
    <p:extLst>
      <p:ext uri="{BB962C8B-B14F-4D97-AF65-F5344CB8AC3E}">
        <p14:creationId xmlns:p14="http://schemas.microsoft.com/office/powerpoint/2010/main" val="10008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709612" y="343890"/>
            <a:ext cx="10772775" cy="821267"/>
          </a:xfrm>
        </p:spPr>
        <p:txBody>
          <a:bodyPr/>
          <a:lstStyle/>
          <a:p>
            <a:r>
              <a:rPr lang="en-US" dirty="0"/>
              <a:t>Types of requirements</a:t>
            </a:r>
          </a:p>
        </p:txBody>
      </p:sp>
      <p:sp>
        <p:nvSpPr>
          <p:cNvPr id="603139" name="Rectangle 3"/>
          <p:cNvSpPr>
            <a:spLocks noGrp="1" noChangeArrowheads="1"/>
          </p:cNvSpPr>
          <p:nvPr>
            <p:ph type="body" idx="1"/>
          </p:nvPr>
        </p:nvSpPr>
        <p:spPr>
          <a:xfrm>
            <a:off x="1882776" y="1320800"/>
            <a:ext cx="8569325" cy="3644900"/>
          </a:xfrm>
        </p:spPr>
        <p:txBody>
          <a:bodyPr/>
          <a:lstStyle/>
          <a:p>
            <a:pPr>
              <a:spcBef>
                <a:spcPct val="30000"/>
              </a:spcBef>
            </a:pPr>
            <a:r>
              <a:rPr lang="en-US" sz="2000">
                <a:ea typeface="Arial" pitchFamily="-108" charset="0"/>
                <a:cs typeface="Arial" pitchFamily="-108" charset="0"/>
              </a:rPr>
              <a:t>Business goals and business logic</a:t>
            </a:r>
          </a:p>
          <a:p>
            <a:pPr lvl="1">
              <a:spcBef>
                <a:spcPct val="30000"/>
              </a:spcBef>
            </a:pPr>
            <a:r>
              <a:rPr lang="en-US" sz="1800">
                <a:ea typeface="Arial" pitchFamily="-108" charset="0"/>
                <a:cs typeface="Arial" pitchFamily="-108" charset="0"/>
              </a:rPr>
              <a:t>Purposeful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system goals</a:t>
            </a:r>
          </a:p>
          <a:p>
            <a:pPr lvl="1">
              <a:spcBef>
                <a:spcPct val="30000"/>
              </a:spcBef>
            </a:pPr>
            <a:r>
              <a:rPr lang="en-US" sz="1800">
                <a:ea typeface="Arial" pitchFamily="-108" charset="0"/>
                <a:cs typeface="Arial" pitchFamily="-108" charset="0"/>
              </a:rPr>
              <a:t>Task-support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business-logic usually analyzed as a business use-case or activity-sequence model</a:t>
            </a:r>
          </a:p>
          <a:p>
            <a:pPr>
              <a:spcBef>
                <a:spcPct val="100000"/>
              </a:spcBef>
            </a:pPr>
            <a:r>
              <a:rPr lang="en-US" sz="2000">
                <a:ea typeface="Arial" pitchFamily="-108" charset="0"/>
                <a:cs typeface="Arial" pitchFamily="-108" charset="0"/>
              </a:rPr>
              <a:t>Business events and system feature definitions</a:t>
            </a:r>
          </a:p>
          <a:p>
            <a:pPr lvl="1">
              <a:spcBef>
                <a:spcPct val="30000"/>
              </a:spcBef>
            </a:pPr>
            <a:r>
              <a:rPr lang="en-US" sz="1800">
                <a:ea typeface="Arial" pitchFamily="-108" charset="0"/>
                <a:cs typeface="Arial" pitchFamily="-108" charset="0"/>
              </a:rPr>
              <a:t>System events are workflow tasks that require system support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system feature definitions</a:t>
            </a:r>
          </a:p>
          <a:p>
            <a:pPr lvl="1">
              <a:spcBef>
                <a:spcPct val="30000"/>
              </a:spcBef>
            </a:pPr>
            <a:r>
              <a:rPr lang="en-US" sz="1800">
                <a:ea typeface="Arial" pitchFamily="-108" charset="0"/>
                <a:cs typeface="Arial" pitchFamily="-108" charset="0"/>
              </a:rPr>
              <a:t>System features can be modeled using system use-cases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incorporate high-level system functional requirements.</a:t>
            </a:r>
          </a:p>
        </p:txBody>
      </p:sp>
    </p:spTree>
    <p:extLst>
      <p:ext uri="{BB962C8B-B14F-4D97-AF65-F5344CB8AC3E}">
        <p14:creationId xmlns:p14="http://schemas.microsoft.com/office/powerpoint/2010/main" val="1877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709612" y="275797"/>
            <a:ext cx="10772775" cy="823429"/>
          </a:xfrm>
        </p:spPr>
        <p:txBody>
          <a:bodyPr/>
          <a:lstStyle/>
          <a:p>
            <a:r>
              <a:rPr lang="en-US" dirty="0"/>
              <a:t>Types of requirements</a:t>
            </a:r>
          </a:p>
        </p:txBody>
      </p:sp>
      <p:sp>
        <p:nvSpPr>
          <p:cNvPr id="661507" name="Rectangle 3"/>
          <p:cNvSpPr>
            <a:spLocks noGrp="1" noChangeArrowheads="1"/>
          </p:cNvSpPr>
          <p:nvPr>
            <p:ph type="body" idx="1"/>
          </p:nvPr>
        </p:nvSpPr>
        <p:spPr>
          <a:xfrm>
            <a:off x="1882776" y="1416050"/>
            <a:ext cx="8416925" cy="5257800"/>
          </a:xfrm>
        </p:spPr>
        <p:txBody>
          <a:bodyPr/>
          <a:lstStyle/>
          <a:p>
            <a:pPr>
              <a:lnSpc>
                <a:spcPct val="80000"/>
              </a:lnSpc>
              <a:spcBef>
                <a:spcPct val="30000"/>
              </a:spcBef>
            </a:pPr>
            <a:r>
              <a:rPr lang="en-US" sz="2000">
                <a:ea typeface="Arial" pitchFamily="-108" charset="0"/>
                <a:cs typeface="Arial" pitchFamily="-108" charset="0"/>
              </a:rPr>
              <a:t>User support requirements and use-constraints</a:t>
            </a:r>
          </a:p>
          <a:p>
            <a:pPr lvl="1">
              <a:spcBef>
                <a:spcPct val="30000"/>
              </a:spcBef>
            </a:pPr>
            <a:r>
              <a:rPr lang="en-US" sz="1800">
                <a:ea typeface="Arial" pitchFamily="-108" charset="0"/>
                <a:cs typeface="Arial" pitchFamily="-108" charset="0"/>
              </a:rPr>
              <a:t>Consider the unique roles played by your system users and what this means for how they need to work, e.g. </a:t>
            </a:r>
          </a:p>
          <a:p>
            <a:pPr lvl="2">
              <a:spcBef>
                <a:spcPct val="0"/>
              </a:spcBef>
              <a:spcAft>
                <a:spcPct val="20000"/>
              </a:spcAft>
            </a:pPr>
            <a:r>
              <a:rPr lang="en-US" sz="1600">
                <a:ea typeface="Arial" pitchFamily="-108" charset="0"/>
                <a:cs typeface="Arial" pitchFamily="-108" charset="0"/>
              </a:rPr>
              <a:t>Order of functions used (navigation  </a:t>
            </a:r>
            <a:r>
              <a:rPr lang="en-US" sz="1600">
                <a:ea typeface="Arial" pitchFamily="-108" charset="0"/>
                <a:cs typeface="Arial" pitchFamily="-108" charset="0"/>
                <a:sym typeface="Symbol" pitchFamily="-108" charset="2"/>
              </a:rPr>
              <a:t> fit with expected task order</a:t>
            </a:r>
            <a:r>
              <a:rPr lang="en-US" sz="1600">
                <a:ea typeface="Arial" pitchFamily="-108" charset="0"/>
                <a:cs typeface="Arial" pitchFamily="-108" charset="0"/>
              </a:rPr>
              <a:t>)</a:t>
            </a:r>
          </a:p>
          <a:p>
            <a:pPr lvl="2">
              <a:spcBef>
                <a:spcPct val="0"/>
              </a:spcBef>
              <a:spcAft>
                <a:spcPct val="20000"/>
              </a:spcAft>
            </a:pPr>
            <a:r>
              <a:rPr lang="en-US" sz="1600">
                <a:ea typeface="Arial" pitchFamily="-108" charset="0"/>
                <a:cs typeface="Arial" pitchFamily="-108" charset="0"/>
              </a:rPr>
              <a:t>Need to change or revisit functions, rather than working through pre-defined “scripts” (degree of autonomy allowed in configuring how they use the system)</a:t>
            </a:r>
          </a:p>
          <a:p>
            <a:pPr lvl="1">
              <a:lnSpc>
                <a:spcPct val="80000"/>
              </a:lnSpc>
              <a:spcBef>
                <a:spcPct val="30000"/>
              </a:spcBef>
            </a:pPr>
            <a:r>
              <a:rPr lang="en-US">
                <a:ea typeface="Arial" pitchFamily="-108" charset="0"/>
                <a:cs typeface="Arial" pitchFamily="-108" charset="0"/>
              </a:rPr>
              <a:t>Consider how they wish to have information presented and inputs validated. What does “ “usability” mean to</a:t>
            </a:r>
            <a:r>
              <a:rPr lang="en-US" i="1">
                <a:ea typeface="Arial" pitchFamily="-108" charset="0"/>
                <a:cs typeface="Arial" pitchFamily="-108" charset="0"/>
              </a:rPr>
              <a:t> each </a:t>
            </a:r>
            <a:r>
              <a:rPr lang="en-US">
                <a:ea typeface="Arial" pitchFamily="-108" charset="0"/>
                <a:cs typeface="Arial" pitchFamily="-108" charset="0"/>
              </a:rPr>
              <a:t>set of users?</a:t>
            </a:r>
          </a:p>
          <a:p>
            <a:pPr lvl="1">
              <a:lnSpc>
                <a:spcPct val="80000"/>
              </a:lnSpc>
              <a:spcBef>
                <a:spcPct val="30000"/>
              </a:spcBef>
            </a:pPr>
            <a:r>
              <a:rPr lang="en-US">
                <a:ea typeface="Arial" pitchFamily="-108" charset="0"/>
                <a:cs typeface="Arial" pitchFamily="-108" charset="0"/>
              </a:rPr>
              <a:t>These elements provide </a:t>
            </a:r>
            <a:r>
              <a:rPr lang="en-US">
                <a:solidFill>
                  <a:schemeClr val="tx2"/>
                </a:solidFill>
                <a:ea typeface="Arial" pitchFamily="-108" charset="0"/>
                <a:cs typeface="Arial" pitchFamily="-108" charset="0"/>
              </a:rPr>
              <a:t>non-functional requirements</a:t>
            </a:r>
            <a:r>
              <a:rPr lang="en-US">
                <a:ea typeface="Arial" pitchFamily="-108" charset="0"/>
                <a:cs typeface="Arial" pitchFamily="-108" charset="0"/>
              </a:rPr>
              <a:t>, that define how the system will provide the functionality required</a:t>
            </a:r>
          </a:p>
          <a:p>
            <a:pPr>
              <a:lnSpc>
                <a:spcPct val="80000"/>
              </a:lnSpc>
              <a:spcBef>
                <a:spcPct val="30000"/>
              </a:spcBef>
            </a:pPr>
            <a:r>
              <a:rPr lang="en-US" sz="2000">
                <a:ea typeface="Arial" pitchFamily="-108" charset="0"/>
                <a:cs typeface="Arial" pitchFamily="-108" charset="0"/>
              </a:rPr>
              <a:t>Environment constraints and technical environment considerations</a:t>
            </a:r>
          </a:p>
          <a:p>
            <a:pPr lvl="1">
              <a:lnSpc>
                <a:spcPct val="80000"/>
              </a:lnSpc>
              <a:spcBef>
                <a:spcPct val="30000"/>
              </a:spcBef>
            </a:pPr>
            <a:r>
              <a:rPr lang="en-US">
                <a:ea typeface="Arial" pitchFamily="-108" charset="0"/>
                <a:cs typeface="Arial" pitchFamily="-108" charset="0"/>
              </a:rPr>
              <a:t>Supplementary requirements (see reading provided) specify technical aspects of system quality (compatibility, performance, reliability, maintainability, etc.).</a:t>
            </a:r>
            <a:r>
              <a:rPr lang="en-US">
                <a:ea typeface="Times New Roman" pitchFamily="-108" charset="0"/>
                <a:cs typeface="Times New Roman" pitchFamily="-108" charset="0"/>
              </a:rPr>
              <a:t> </a:t>
            </a:r>
          </a:p>
        </p:txBody>
      </p:sp>
    </p:spTree>
    <p:extLst>
      <p:ext uri="{BB962C8B-B14F-4D97-AF65-F5344CB8AC3E}">
        <p14:creationId xmlns:p14="http://schemas.microsoft.com/office/powerpoint/2010/main" val="395091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709612" y="373073"/>
            <a:ext cx="10772775" cy="628876"/>
          </a:xfrm>
        </p:spPr>
        <p:txBody>
          <a:bodyPr/>
          <a:lstStyle/>
          <a:p>
            <a:r>
              <a:rPr lang="en-US" sz="3200" dirty="0"/>
              <a:t>Why We Need A Complete Set of System Features</a:t>
            </a:r>
          </a:p>
        </p:txBody>
      </p:sp>
      <p:sp>
        <p:nvSpPr>
          <p:cNvPr id="605187" name="Rectangle 3"/>
          <p:cNvSpPr>
            <a:spLocks noGrp="1" noChangeArrowheads="1"/>
          </p:cNvSpPr>
          <p:nvPr>
            <p:ph type="body" sz="half" idx="1"/>
          </p:nvPr>
        </p:nvSpPr>
        <p:spPr>
          <a:xfrm>
            <a:off x="1981201" y="1371600"/>
            <a:ext cx="4162425" cy="2870200"/>
          </a:xfrm>
        </p:spPr>
        <p:txBody>
          <a:bodyPr/>
          <a:lstStyle/>
          <a:p>
            <a:r>
              <a:rPr lang="en-US" sz="2000"/>
              <a:t>Business logic is modeled through analyzing the </a:t>
            </a:r>
            <a:r>
              <a:rPr lang="en-US" sz="2000">
                <a:solidFill>
                  <a:srgbClr val="CC0000"/>
                </a:solidFill>
              </a:rPr>
              <a:t>information-processing</a:t>
            </a:r>
            <a:r>
              <a:rPr lang="en-US" sz="2000"/>
              <a:t> </a:t>
            </a:r>
            <a:r>
              <a:rPr lang="en-US" sz="2000">
                <a:solidFill>
                  <a:srgbClr val="CC0000"/>
                </a:solidFill>
              </a:rPr>
              <a:t>needs of people</a:t>
            </a:r>
          </a:p>
          <a:p>
            <a:pPr lvl="1"/>
            <a:r>
              <a:rPr lang="en-US" sz="1800"/>
              <a:t>Workflows </a:t>
            </a:r>
            <a:br>
              <a:rPr lang="en-US" sz="1800"/>
            </a:br>
            <a:r>
              <a:rPr lang="en-US" sz="1800"/>
              <a:t>(activity-sequences)</a:t>
            </a:r>
          </a:p>
          <a:p>
            <a:pPr lvl="1"/>
            <a:r>
              <a:rPr lang="en-US" sz="1800"/>
              <a:t>Business use-cases </a:t>
            </a:r>
            <a:br>
              <a:rPr lang="en-US" sz="1800"/>
            </a:br>
            <a:r>
              <a:rPr lang="en-US" sz="1800"/>
              <a:t>(showing decision-points)</a:t>
            </a:r>
          </a:p>
        </p:txBody>
      </p:sp>
      <p:sp>
        <p:nvSpPr>
          <p:cNvPr id="605188" name="Rectangle 4"/>
          <p:cNvSpPr>
            <a:spLocks noGrp="1" noChangeArrowheads="1"/>
          </p:cNvSpPr>
          <p:nvPr>
            <p:ph type="body" sz="half" idx="2"/>
          </p:nvPr>
        </p:nvSpPr>
        <p:spPr>
          <a:xfrm>
            <a:off x="6173788" y="1371601"/>
            <a:ext cx="4037012" cy="3325813"/>
          </a:xfrm>
        </p:spPr>
        <p:txBody>
          <a:bodyPr/>
          <a:lstStyle/>
          <a:p>
            <a:r>
              <a:rPr lang="en-US" sz="2000"/>
              <a:t>System logic is modeled through analyzing the </a:t>
            </a:r>
            <a:r>
              <a:rPr lang="en-US" sz="2000">
                <a:solidFill>
                  <a:schemeClr val="hlink"/>
                </a:solidFill>
              </a:rPr>
              <a:t>data-processing </a:t>
            </a:r>
            <a:br>
              <a:rPr lang="en-US" sz="2000">
                <a:solidFill>
                  <a:schemeClr val="hlink"/>
                </a:solidFill>
              </a:rPr>
            </a:br>
            <a:r>
              <a:rPr lang="en-US" sz="2000">
                <a:solidFill>
                  <a:schemeClr val="hlink"/>
                </a:solidFill>
              </a:rPr>
              <a:t>needs of the IT system</a:t>
            </a:r>
          </a:p>
          <a:p>
            <a:pPr lvl="1"/>
            <a:r>
              <a:rPr lang="en-US" sz="1800"/>
              <a:t>Data-flow or object domain models</a:t>
            </a:r>
          </a:p>
          <a:p>
            <a:pPr lvl="1"/>
            <a:r>
              <a:rPr lang="en-US" sz="1800"/>
              <a:t>System use-cases</a:t>
            </a:r>
            <a:br>
              <a:rPr lang="en-US" sz="1800"/>
            </a:br>
            <a:r>
              <a:rPr lang="en-US" sz="1800"/>
              <a:t>(showing data-processing logic)</a:t>
            </a:r>
          </a:p>
          <a:p>
            <a:endParaRPr lang="en-US" sz="2000"/>
          </a:p>
        </p:txBody>
      </p:sp>
      <p:sp>
        <p:nvSpPr>
          <p:cNvPr id="605189" name="Text Box 5"/>
          <p:cNvSpPr txBox="1">
            <a:spLocks noChangeArrowheads="1"/>
          </p:cNvSpPr>
          <p:nvPr/>
        </p:nvSpPr>
        <p:spPr bwMode="auto">
          <a:xfrm>
            <a:off x="1828801" y="4206876"/>
            <a:ext cx="8321675" cy="2382191"/>
          </a:xfrm>
          <a:prstGeom prst="rect">
            <a:avLst/>
          </a:prstGeom>
          <a:noFill/>
          <a:ln w="9525">
            <a:noFill/>
            <a:miter lim="800000"/>
            <a:headEnd/>
            <a:tailEnd/>
          </a:ln>
          <a:effectLst/>
        </p:spPr>
        <p:txBody>
          <a:bodyPr>
            <a:prstTxWarp prst="textNoShape">
              <a:avLst/>
            </a:prstTxWarp>
            <a:spAutoFit/>
          </a:bodyPr>
          <a:lstStyle/>
          <a:p>
            <a:pPr marL="396875" indent="-396875">
              <a:spcBef>
                <a:spcPct val="50000"/>
              </a:spcBef>
              <a:buFont typeface="Wingdings" pitchFamily="-108" charset="2"/>
              <a:buChar char="Ø"/>
            </a:pPr>
            <a:r>
              <a:rPr lang="en-US" sz="2400">
                <a:latin typeface="Times New Roman" pitchFamily="-108" charset="0"/>
              </a:rPr>
              <a:t>Feature-definitions act as the</a:t>
            </a:r>
            <a:r>
              <a:rPr lang="en-US" sz="2400">
                <a:solidFill>
                  <a:srgbClr val="006666"/>
                </a:solidFill>
                <a:latin typeface="Times New Roman" pitchFamily="-108" charset="0"/>
              </a:rPr>
              <a:t> </a:t>
            </a:r>
            <a:r>
              <a:rPr lang="en-US" sz="2400" b="1" i="1">
                <a:solidFill>
                  <a:srgbClr val="006666"/>
                </a:solidFill>
                <a:latin typeface="Times New Roman" pitchFamily="-108" charset="0"/>
              </a:rPr>
              <a:t>interface</a:t>
            </a:r>
            <a:r>
              <a:rPr lang="en-US" sz="2400" b="1">
                <a:solidFill>
                  <a:srgbClr val="006666"/>
                </a:solidFill>
                <a:latin typeface="Times New Roman" pitchFamily="-108" charset="0"/>
              </a:rPr>
              <a:t> </a:t>
            </a:r>
            <a:r>
              <a:rPr lang="en-US" sz="2400">
                <a:latin typeface="Times New Roman" pitchFamily="-108" charset="0"/>
              </a:rPr>
              <a:t>between business logic and system logic</a:t>
            </a:r>
          </a:p>
          <a:p>
            <a:pPr marL="396875" indent="-396875">
              <a:spcAft>
                <a:spcPct val="20000"/>
              </a:spcAft>
              <a:buFont typeface="Wingdings" pitchFamily="-108" charset="2"/>
              <a:buChar char="Ø"/>
            </a:pPr>
            <a:r>
              <a:rPr lang="en-US" sz="2400">
                <a:latin typeface="Times New Roman" pitchFamily="-108" charset="0"/>
              </a:rPr>
              <a:t>Defining IT data-processing needs in terms of the things that people need to </a:t>
            </a:r>
            <a:r>
              <a:rPr lang="en-US" sz="2400" u="sng">
                <a:latin typeface="Times New Roman" pitchFamily="-108" charset="0"/>
              </a:rPr>
              <a:t>do</a:t>
            </a:r>
            <a:r>
              <a:rPr lang="en-US" sz="2400">
                <a:latin typeface="Times New Roman" pitchFamily="-108" charset="0"/>
              </a:rPr>
              <a:t> with the system means that there is some connection between business logic and system logic.</a:t>
            </a:r>
          </a:p>
          <a:p>
            <a:pPr marL="396875" indent="-396875">
              <a:spcAft>
                <a:spcPct val="20000"/>
              </a:spcAft>
              <a:buFont typeface="Wingdings" pitchFamily="-108" charset="2"/>
              <a:buChar char="Ø"/>
            </a:pPr>
            <a:r>
              <a:rPr lang="en-US" sz="2400">
                <a:latin typeface="Times New Roman" pitchFamily="-108" charset="0"/>
              </a:rPr>
              <a:t>We have no other way to manage the disconnect.</a:t>
            </a:r>
          </a:p>
        </p:txBody>
      </p:sp>
    </p:spTree>
    <p:extLst>
      <p:ext uri="{BB962C8B-B14F-4D97-AF65-F5344CB8AC3E}">
        <p14:creationId xmlns:p14="http://schemas.microsoft.com/office/powerpoint/2010/main" val="87701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7234" name="Group 2"/>
          <p:cNvGrpSpPr>
            <a:grpSpLocks/>
          </p:cNvGrpSpPr>
          <p:nvPr/>
        </p:nvGrpSpPr>
        <p:grpSpPr bwMode="auto">
          <a:xfrm>
            <a:off x="2195513" y="5095876"/>
            <a:ext cx="7429500" cy="1628775"/>
            <a:chOff x="142" y="419"/>
            <a:chExt cx="4680" cy="1026"/>
          </a:xfrm>
        </p:grpSpPr>
        <p:sp>
          <p:nvSpPr>
            <p:cNvPr id="607235" name="Oval 3"/>
            <p:cNvSpPr>
              <a:spLocks noChangeArrowheads="1"/>
            </p:cNvSpPr>
            <p:nvPr/>
          </p:nvSpPr>
          <p:spPr bwMode="auto">
            <a:xfrm>
              <a:off x="1633" y="419"/>
              <a:ext cx="1468" cy="1026"/>
            </a:xfrm>
            <a:prstGeom prst="ellipse">
              <a:avLst/>
            </a:prstGeom>
            <a:solidFill>
              <a:schemeClr val="accent1"/>
            </a:solidFill>
            <a:ln w="9525">
              <a:solidFill>
                <a:schemeClr val="tx1"/>
              </a:solidFill>
              <a:round/>
              <a:headEnd/>
              <a:tailEnd/>
            </a:ln>
            <a:effectLst/>
          </p:spPr>
          <p:txBody>
            <a:bodyPr wrap="none" anchorCtr="1">
              <a:prstTxWarp prst="textNoShape">
                <a:avLst/>
              </a:prstTxWarp>
            </a:bodyPr>
            <a:lstStyle/>
            <a:p>
              <a:pPr algn="ctr" eaLnBrk="1" hangingPunct="1"/>
              <a:r>
                <a:rPr lang="en-US" sz="2400">
                  <a:latin typeface="Times New Roman" pitchFamily="-108" charset="0"/>
                </a:rPr>
                <a:t>IT System</a:t>
              </a:r>
            </a:p>
          </p:txBody>
        </p:sp>
        <p:sp>
          <p:nvSpPr>
            <p:cNvPr id="607236" name="Text Box 4"/>
            <p:cNvSpPr txBox="1">
              <a:spLocks noChangeArrowheads="1"/>
            </p:cNvSpPr>
            <p:nvPr/>
          </p:nvSpPr>
          <p:spPr bwMode="auto">
            <a:xfrm>
              <a:off x="142" y="663"/>
              <a:ext cx="844" cy="756"/>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External event handling</a:t>
              </a:r>
            </a:p>
          </p:txBody>
        </p:sp>
        <p:sp>
          <p:nvSpPr>
            <p:cNvPr id="607237" name="AutoShape 5"/>
            <p:cNvSpPr>
              <a:spLocks noChangeArrowheads="1"/>
            </p:cNvSpPr>
            <p:nvPr/>
          </p:nvSpPr>
          <p:spPr bwMode="auto">
            <a:xfrm>
              <a:off x="1033" y="869"/>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38" name="AutoShape 6"/>
            <p:cNvSpPr>
              <a:spLocks noChangeArrowheads="1"/>
            </p:cNvSpPr>
            <p:nvPr/>
          </p:nvSpPr>
          <p:spPr bwMode="auto">
            <a:xfrm>
              <a:off x="2085" y="856"/>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39" name="AutoShape 7"/>
            <p:cNvSpPr>
              <a:spLocks noChangeArrowheads="1"/>
            </p:cNvSpPr>
            <p:nvPr/>
          </p:nvSpPr>
          <p:spPr bwMode="auto">
            <a:xfrm>
              <a:off x="2020" y="92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40" name="AutoShape 8"/>
            <p:cNvSpPr>
              <a:spLocks noChangeArrowheads="1"/>
            </p:cNvSpPr>
            <p:nvPr/>
          </p:nvSpPr>
          <p:spPr bwMode="auto">
            <a:xfrm>
              <a:off x="1956" y="99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Functions</a:t>
              </a:r>
            </a:p>
          </p:txBody>
        </p:sp>
        <p:sp>
          <p:nvSpPr>
            <p:cNvPr id="607241" name="AutoShape 9"/>
            <p:cNvSpPr>
              <a:spLocks noChangeArrowheads="1"/>
            </p:cNvSpPr>
            <p:nvPr/>
          </p:nvSpPr>
          <p:spPr bwMode="auto">
            <a:xfrm flipH="1">
              <a:off x="3142" y="894"/>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42" name="Text Box 10"/>
            <p:cNvSpPr txBox="1">
              <a:spLocks noChangeArrowheads="1"/>
            </p:cNvSpPr>
            <p:nvPr/>
          </p:nvSpPr>
          <p:spPr bwMode="auto">
            <a:xfrm>
              <a:off x="3820" y="657"/>
              <a:ext cx="1002" cy="523"/>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System interfaces</a:t>
              </a:r>
            </a:p>
          </p:txBody>
        </p:sp>
      </p:grpSp>
      <p:sp>
        <p:nvSpPr>
          <p:cNvPr id="607247" name="Text Box 15"/>
          <p:cNvSpPr txBox="1">
            <a:spLocks noChangeArrowheads="1"/>
          </p:cNvSpPr>
          <p:nvPr/>
        </p:nvSpPr>
        <p:spPr bwMode="auto">
          <a:xfrm>
            <a:off x="4538663" y="3494089"/>
            <a:ext cx="2493962"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System </a:t>
            </a:r>
            <a:r>
              <a:rPr lang="en-US" sz="2000" u="sng">
                <a:latin typeface="Times New Roman" pitchFamily="-108" charset="0"/>
              </a:rPr>
              <a:t>plus</a:t>
            </a:r>
            <a:r>
              <a:rPr lang="en-US" sz="2000">
                <a:latin typeface="Times New Roman" pitchFamily="-108" charset="0"/>
              </a:rPr>
              <a:t> human information-processing</a:t>
            </a:r>
          </a:p>
          <a:p>
            <a:pPr eaLnBrk="1" hangingPunct="1">
              <a:buFontTx/>
              <a:buChar char="•"/>
            </a:pPr>
            <a:r>
              <a:rPr lang="en-US" sz="2000">
                <a:latin typeface="Times New Roman" pitchFamily="-108" charset="0"/>
              </a:rPr>
              <a:t> </a:t>
            </a:r>
            <a:r>
              <a:rPr lang="en-US" sz="2000" b="1">
                <a:solidFill>
                  <a:srgbClr val="008080"/>
                </a:solidFill>
                <a:latin typeface="Times New Roman" pitchFamily="-108" charset="0"/>
              </a:rPr>
              <a:t>System Features</a:t>
            </a:r>
          </a:p>
        </p:txBody>
      </p:sp>
      <p:sp>
        <p:nvSpPr>
          <p:cNvPr id="607249" name="Text Box 17"/>
          <p:cNvSpPr txBox="1">
            <a:spLocks noChangeArrowheads="1"/>
          </p:cNvSpPr>
          <p:nvPr/>
        </p:nvSpPr>
        <p:spPr bwMode="auto">
          <a:xfrm>
            <a:off x="7623176" y="4046538"/>
            <a:ext cx="3044825" cy="1219200"/>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000">
                <a:latin typeface="Times New Roman" pitchFamily="-108" charset="0"/>
              </a:rPr>
              <a:t>Functional specification:</a:t>
            </a:r>
            <a:endParaRPr lang="en-US" sz="2000">
              <a:solidFill>
                <a:schemeClr val="hlink"/>
              </a:solidFill>
              <a:latin typeface="Times New Roman" pitchFamily="-108" charset="0"/>
            </a:endParaRPr>
          </a:p>
          <a:p>
            <a:pPr eaLnBrk="1" hangingPunct="1">
              <a:buFontTx/>
              <a:buChar char="•"/>
            </a:pPr>
            <a:r>
              <a:rPr lang="en-US" sz="2000">
                <a:solidFill>
                  <a:schemeClr val="hlink"/>
                </a:solidFill>
                <a:latin typeface="Times New Roman" pitchFamily="-108" charset="0"/>
              </a:rPr>
              <a:t> System Use-cases</a:t>
            </a:r>
          </a:p>
          <a:p>
            <a:pPr eaLnBrk="1" hangingPunct="1">
              <a:lnSpc>
                <a:spcPct val="85000"/>
              </a:lnSpc>
              <a:buFontTx/>
              <a:buChar char="•"/>
            </a:pPr>
            <a:r>
              <a:rPr lang="en-US" sz="2000">
                <a:solidFill>
                  <a:schemeClr val="hlink"/>
                </a:solidFill>
                <a:latin typeface="Times New Roman" pitchFamily="-108" charset="0"/>
              </a:rPr>
              <a:t> Activity-sequence diagrams (navigation)</a:t>
            </a:r>
          </a:p>
        </p:txBody>
      </p:sp>
      <p:sp>
        <p:nvSpPr>
          <p:cNvPr id="607253" name="Line 21"/>
          <p:cNvSpPr>
            <a:spLocks noChangeShapeType="1"/>
          </p:cNvSpPr>
          <p:nvPr/>
        </p:nvSpPr>
        <p:spPr bwMode="auto">
          <a:xfrm flipH="1">
            <a:off x="6188076" y="4397376"/>
            <a:ext cx="1560513" cy="1439863"/>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4" name="Line 22"/>
          <p:cNvSpPr>
            <a:spLocks noChangeShapeType="1"/>
          </p:cNvSpPr>
          <p:nvPr/>
        </p:nvSpPr>
        <p:spPr bwMode="auto">
          <a:xfrm>
            <a:off x="8691563" y="5167314"/>
            <a:ext cx="0" cy="320675"/>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5" name="Line 23"/>
          <p:cNvSpPr>
            <a:spLocks noChangeShapeType="1"/>
          </p:cNvSpPr>
          <p:nvPr/>
        </p:nvSpPr>
        <p:spPr bwMode="auto">
          <a:xfrm>
            <a:off x="2646363" y="4584700"/>
            <a:ext cx="11112" cy="90963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7" name="Text Box 25"/>
          <p:cNvSpPr txBox="1">
            <a:spLocks noChangeArrowheads="1"/>
          </p:cNvSpPr>
          <p:nvPr/>
        </p:nvSpPr>
        <p:spPr bwMode="auto">
          <a:xfrm>
            <a:off x="1816101" y="3619501"/>
            <a:ext cx="2270125"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Business logic</a:t>
            </a:r>
          </a:p>
          <a:p>
            <a:pPr eaLnBrk="1" hangingPunct="1">
              <a:buFontTx/>
              <a:buChar char="•"/>
            </a:pPr>
            <a:r>
              <a:rPr lang="en-US" sz="2000">
                <a:latin typeface="Times New Roman" pitchFamily="-108" charset="0"/>
              </a:rPr>
              <a:t> </a:t>
            </a:r>
            <a:r>
              <a:rPr lang="en-US" sz="2000">
                <a:solidFill>
                  <a:srgbClr val="CC0000"/>
                </a:solidFill>
                <a:latin typeface="Times New Roman" pitchFamily="-108" charset="0"/>
              </a:rPr>
              <a:t>Event-handling</a:t>
            </a:r>
          </a:p>
          <a:p>
            <a:pPr eaLnBrk="1" hangingPunct="1">
              <a:buFontTx/>
              <a:buChar char="•"/>
            </a:pPr>
            <a:r>
              <a:rPr lang="en-US" sz="2000">
                <a:solidFill>
                  <a:srgbClr val="CC0000"/>
                </a:solidFill>
                <a:latin typeface="Times New Roman" pitchFamily="-108" charset="0"/>
              </a:rPr>
              <a:t> Decision support</a:t>
            </a:r>
          </a:p>
        </p:txBody>
      </p:sp>
      <p:sp>
        <p:nvSpPr>
          <p:cNvPr id="607243" name="AutoShape 11"/>
          <p:cNvSpPr>
            <a:spLocks noChangeArrowheads="1"/>
          </p:cNvSpPr>
          <p:nvPr/>
        </p:nvSpPr>
        <p:spPr bwMode="auto">
          <a:xfrm>
            <a:off x="1990726" y="1258888"/>
            <a:ext cx="989013" cy="1166812"/>
          </a:xfrm>
          <a:prstGeom prst="flowChartInternalStorage">
            <a:avLst/>
          </a:prstGeom>
          <a:solidFill>
            <a:srgbClr val="FFFFCC"/>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Event</a:t>
            </a:r>
            <a:br>
              <a:rPr lang="en-US" sz="2400">
                <a:latin typeface="Times New Roman" pitchFamily="-108" charset="0"/>
              </a:rPr>
            </a:br>
            <a:r>
              <a:rPr lang="en-US" sz="2400">
                <a:latin typeface="Times New Roman" pitchFamily="-108" charset="0"/>
              </a:rPr>
              <a:t>-List</a:t>
            </a:r>
          </a:p>
        </p:txBody>
      </p:sp>
      <p:sp>
        <p:nvSpPr>
          <p:cNvPr id="607244" name="AutoShape 12"/>
          <p:cNvSpPr>
            <a:spLocks noChangeArrowheads="1"/>
          </p:cNvSpPr>
          <p:nvPr/>
        </p:nvSpPr>
        <p:spPr bwMode="auto">
          <a:xfrm>
            <a:off x="3028950" y="1693864"/>
            <a:ext cx="965200" cy="212725"/>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45" name="Picture 13" descr="http://www.proformacorp.com/gfx/whitepapers_wp2_pic4.gif"/>
          <p:cNvPicPr>
            <a:picLocks noChangeAspect="1" noChangeArrowheads="1"/>
          </p:cNvPicPr>
          <p:nvPr/>
        </p:nvPicPr>
        <p:blipFill>
          <a:blip r:embed="rId3" r:link="rId4"/>
          <a:srcRect/>
          <a:stretch>
            <a:fillRect/>
          </a:stretch>
        </p:blipFill>
        <p:spPr bwMode="auto">
          <a:xfrm>
            <a:off x="4038600" y="1446213"/>
            <a:ext cx="3208338" cy="1968500"/>
          </a:xfrm>
          <a:prstGeom prst="rect">
            <a:avLst/>
          </a:prstGeom>
          <a:noFill/>
        </p:spPr>
      </p:pic>
      <p:pic>
        <p:nvPicPr>
          <p:cNvPr id="607246" name="Picture 14" descr="http://www.zoo.co.uk/~z0001039/PracGuides/images/Image6.gif"/>
          <p:cNvPicPr>
            <a:picLocks noChangeAspect="1" noChangeArrowheads="1"/>
          </p:cNvPicPr>
          <p:nvPr/>
        </p:nvPicPr>
        <p:blipFill>
          <a:blip r:embed="rId5" r:link="rId4"/>
          <a:srcRect/>
          <a:stretch>
            <a:fillRect/>
          </a:stretch>
        </p:blipFill>
        <p:spPr bwMode="auto">
          <a:xfrm>
            <a:off x="7991476" y="857250"/>
            <a:ext cx="1852613" cy="1487488"/>
          </a:xfrm>
          <a:prstGeom prst="rect">
            <a:avLst/>
          </a:prstGeom>
          <a:noFill/>
        </p:spPr>
      </p:pic>
      <p:sp>
        <p:nvSpPr>
          <p:cNvPr id="607248" name="AutoShape 16"/>
          <p:cNvSpPr>
            <a:spLocks noChangeArrowheads="1"/>
          </p:cNvSpPr>
          <p:nvPr/>
        </p:nvSpPr>
        <p:spPr bwMode="auto">
          <a:xfrm flipH="1">
            <a:off x="7248526" y="1604964"/>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50" name="AutoShape 18"/>
          <p:cNvSpPr>
            <a:spLocks noChangeArrowheads="1"/>
          </p:cNvSpPr>
          <p:nvPr/>
        </p:nvSpPr>
        <p:spPr bwMode="auto">
          <a:xfrm flipH="1">
            <a:off x="7265989" y="3000376"/>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51" name="Picture 19" descr="sequence-diagram"/>
          <p:cNvPicPr>
            <a:picLocks noChangeAspect="1" noChangeArrowheads="1"/>
          </p:cNvPicPr>
          <p:nvPr/>
        </p:nvPicPr>
        <p:blipFill>
          <a:blip r:embed="rId6"/>
          <a:srcRect/>
          <a:stretch>
            <a:fillRect/>
          </a:stretch>
        </p:blipFill>
        <p:spPr bwMode="auto">
          <a:xfrm>
            <a:off x="7948613" y="2209800"/>
            <a:ext cx="2514600" cy="1885950"/>
          </a:xfrm>
          <a:prstGeom prst="rect">
            <a:avLst/>
          </a:prstGeom>
          <a:noFill/>
        </p:spPr>
      </p:pic>
      <p:sp>
        <p:nvSpPr>
          <p:cNvPr id="607256" name="AutoShape 24"/>
          <p:cNvSpPr>
            <a:spLocks noChangeArrowheads="1"/>
          </p:cNvSpPr>
          <p:nvPr/>
        </p:nvSpPr>
        <p:spPr bwMode="auto">
          <a:xfrm>
            <a:off x="3232150" y="3060701"/>
            <a:ext cx="781050" cy="212725"/>
          </a:xfrm>
          <a:prstGeom prst="rightArrow">
            <a:avLst>
              <a:gd name="adj1" fmla="val 50000"/>
              <a:gd name="adj2" fmla="val 91791"/>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607258" name="Group 26"/>
          <p:cNvGrpSpPr>
            <a:grpSpLocks/>
          </p:cNvGrpSpPr>
          <p:nvPr/>
        </p:nvGrpSpPr>
        <p:grpSpPr bwMode="auto">
          <a:xfrm>
            <a:off x="1882775" y="2678113"/>
            <a:ext cx="1246188" cy="912812"/>
            <a:chOff x="137" y="1483"/>
            <a:chExt cx="785" cy="573"/>
          </a:xfrm>
        </p:grpSpPr>
        <p:grpSp>
          <p:nvGrpSpPr>
            <p:cNvPr id="607259" name="Group 27"/>
            <p:cNvGrpSpPr>
              <a:grpSpLocks/>
            </p:cNvGrpSpPr>
            <p:nvPr/>
          </p:nvGrpSpPr>
          <p:grpSpPr bwMode="auto">
            <a:xfrm>
              <a:off x="137" y="1483"/>
              <a:ext cx="772" cy="573"/>
              <a:chOff x="137" y="1483"/>
              <a:chExt cx="772" cy="573"/>
            </a:xfrm>
          </p:grpSpPr>
          <p:sp>
            <p:nvSpPr>
              <p:cNvPr id="607260" name="Rectangle 28"/>
              <p:cNvSpPr>
                <a:spLocks noChangeArrowheads="1"/>
              </p:cNvSpPr>
              <p:nvPr/>
            </p:nvSpPr>
            <p:spPr bwMode="auto">
              <a:xfrm>
                <a:off x="143" y="1717"/>
                <a:ext cx="760" cy="110"/>
              </a:xfrm>
              <a:prstGeom prst="rect">
                <a:avLst/>
              </a:prstGeom>
              <a:solidFill>
                <a:srgbClr val="FFFFFF"/>
              </a:solidFill>
              <a:ln w="12700">
                <a:solidFill>
                  <a:srgbClr val="000000"/>
                </a:solidFill>
                <a:miter lim="800000"/>
                <a:headEnd/>
                <a:tailEnd/>
              </a:ln>
            </p:spPr>
            <p:txBody>
              <a:bodyPr>
                <a:prstTxWarp prst="textNoShape">
                  <a:avLst/>
                </a:prstTxWarp>
              </a:bodyPr>
              <a:lstStyle/>
              <a:p>
                <a:endParaRPr lang="en-US"/>
              </a:p>
            </p:txBody>
          </p:sp>
          <p:sp>
            <p:nvSpPr>
              <p:cNvPr id="607261" name="Freeform 29"/>
              <p:cNvSpPr>
                <a:spLocks/>
              </p:cNvSpPr>
              <p:nvPr/>
            </p:nvSpPr>
            <p:spPr bwMode="auto">
              <a:xfrm>
                <a:off x="213" y="1826"/>
                <a:ext cx="17" cy="110"/>
              </a:xfrm>
              <a:custGeom>
                <a:avLst/>
                <a:gdLst/>
                <a:ahLst/>
                <a:cxnLst>
                  <a:cxn ang="0">
                    <a:pos x="53" y="0"/>
                  </a:cxn>
                  <a:cxn ang="0">
                    <a:pos x="109" y="110"/>
                  </a:cxn>
                  <a:cxn ang="0">
                    <a:pos x="82" y="110"/>
                  </a:cxn>
                  <a:cxn ang="0">
                    <a:pos x="82" y="443"/>
                  </a:cxn>
                  <a:cxn ang="0">
                    <a:pos x="109" y="443"/>
                  </a:cxn>
                  <a:cxn ang="0">
                    <a:pos x="53" y="552"/>
                  </a:cxn>
                  <a:cxn ang="0">
                    <a:pos x="0" y="443"/>
                  </a:cxn>
                  <a:cxn ang="0">
                    <a:pos x="26" y="443"/>
                  </a:cxn>
                  <a:cxn ang="0">
                    <a:pos x="26" y="110"/>
                  </a:cxn>
                  <a:cxn ang="0">
                    <a:pos x="0" y="110"/>
                  </a:cxn>
                  <a:cxn ang="0">
                    <a:pos x="53" y="0"/>
                  </a:cxn>
                </a:cxnLst>
                <a:rect l="0" t="0" r="r" b="b"/>
                <a:pathLst>
                  <a:path w="109" h="552">
                    <a:moveTo>
                      <a:pt x="53" y="0"/>
                    </a:moveTo>
                    <a:lnTo>
                      <a:pt x="109" y="110"/>
                    </a:lnTo>
                    <a:lnTo>
                      <a:pt x="82" y="110"/>
                    </a:lnTo>
                    <a:lnTo>
                      <a:pt x="82" y="443"/>
                    </a:lnTo>
                    <a:lnTo>
                      <a:pt x="109" y="443"/>
                    </a:lnTo>
                    <a:lnTo>
                      <a:pt x="53" y="552"/>
                    </a:lnTo>
                    <a:lnTo>
                      <a:pt x="0" y="443"/>
                    </a:lnTo>
                    <a:lnTo>
                      <a:pt x="26" y="443"/>
                    </a:lnTo>
                    <a:lnTo>
                      <a:pt x="26" y="110"/>
                    </a:lnTo>
                    <a:lnTo>
                      <a:pt x="0" y="110"/>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2" name="Freeform 30"/>
              <p:cNvSpPr>
                <a:spLocks/>
              </p:cNvSpPr>
              <p:nvPr/>
            </p:nvSpPr>
            <p:spPr bwMode="auto">
              <a:xfrm>
                <a:off x="402"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3" name="Freeform 31"/>
              <p:cNvSpPr>
                <a:spLocks/>
              </p:cNvSpPr>
              <p:nvPr/>
            </p:nvSpPr>
            <p:spPr bwMode="auto">
              <a:xfrm>
                <a:off x="609" y="1826"/>
                <a:ext cx="17" cy="110"/>
              </a:xfrm>
              <a:custGeom>
                <a:avLst/>
                <a:gdLst/>
                <a:ahLst/>
                <a:cxnLst>
                  <a:cxn ang="0">
                    <a:pos x="56" y="0"/>
                  </a:cxn>
                  <a:cxn ang="0">
                    <a:pos x="112" y="110"/>
                  </a:cxn>
                  <a:cxn ang="0">
                    <a:pos x="83" y="110"/>
                  </a:cxn>
                  <a:cxn ang="0">
                    <a:pos x="83" y="443"/>
                  </a:cxn>
                  <a:cxn ang="0">
                    <a:pos x="112" y="443"/>
                  </a:cxn>
                  <a:cxn ang="0">
                    <a:pos x="56" y="552"/>
                  </a:cxn>
                  <a:cxn ang="0">
                    <a:pos x="0" y="443"/>
                  </a:cxn>
                  <a:cxn ang="0">
                    <a:pos x="30" y="443"/>
                  </a:cxn>
                  <a:cxn ang="0">
                    <a:pos x="30" y="110"/>
                  </a:cxn>
                  <a:cxn ang="0">
                    <a:pos x="0" y="110"/>
                  </a:cxn>
                  <a:cxn ang="0">
                    <a:pos x="56" y="0"/>
                  </a:cxn>
                </a:cxnLst>
                <a:rect l="0" t="0" r="r" b="b"/>
                <a:pathLst>
                  <a:path w="112" h="552">
                    <a:moveTo>
                      <a:pt x="56" y="0"/>
                    </a:moveTo>
                    <a:lnTo>
                      <a:pt x="112" y="110"/>
                    </a:lnTo>
                    <a:lnTo>
                      <a:pt x="83" y="110"/>
                    </a:lnTo>
                    <a:lnTo>
                      <a:pt x="83" y="443"/>
                    </a:lnTo>
                    <a:lnTo>
                      <a:pt x="112" y="443"/>
                    </a:lnTo>
                    <a:lnTo>
                      <a:pt x="56" y="552"/>
                    </a:lnTo>
                    <a:lnTo>
                      <a:pt x="0" y="443"/>
                    </a:lnTo>
                    <a:lnTo>
                      <a:pt x="30" y="443"/>
                    </a:lnTo>
                    <a:lnTo>
                      <a:pt x="30"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4" name="Freeform 32"/>
              <p:cNvSpPr>
                <a:spLocks/>
              </p:cNvSpPr>
              <p:nvPr/>
            </p:nvSpPr>
            <p:spPr bwMode="auto">
              <a:xfrm>
                <a:off x="816"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5" name="Freeform 33"/>
              <p:cNvSpPr>
                <a:spLocks/>
              </p:cNvSpPr>
              <p:nvPr/>
            </p:nvSpPr>
            <p:spPr bwMode="auto">
              <a:xfrm>
                <a:off x="787" y="1603"/>
                <a:ext cx="17" cy="111"/>
              </a:xfrm>
              <a:custGeom>
                <a:avLst/>
                <a:gdLst/>
                <a:ahLst/>
                <a:cxnLst>
                  <a:cxn ang="0">
                    <a:pos x="53" y="0"/>
                  </a:cxn>
                  <a:cxn ang="0">
                    <a:pos x="109" y="112"/>
                  </a:cxn>
                  <a:cxn ang="0">
                    <a:pos x="83" y="112"/>
                  </a:cxn>
                  <a:cxn ang="0">
                    <a:pos x="83" y="446"/>
                  </a:cxn>
                  <a:cxn ang="0">
                    <a:pos x="109" y="446"/>
                  </a:cxn>
                  <a:cxn ang="0">
                    <a:pos x="53" y="555"/>
                  </a:cxn>
                  <a:cxn ang="0">
                    <a:pos x="0" y="446"/>
                  </a:cxn>
                  <a:cxn ang="0">
                    <a:pos x="27" y="446"/>
                  </a:cxn>
                  <a:cxn ang="0">
                    <a:pos x="27" y="112"/>
                  </a:cxn>
                  <a:cxn ang="0">
                    <a:pos x="0" y="112"/>
                  </a:cxn>
                  <a:cxn ang="0">
                    <a:pos x="53" y="0"/>
                  </a:cxn>
                </a:cxnLst>
                <a:rect l="0" t="0" r="r" b="b"/>
                <a:pathLst>
                  <a:path w="109" h="555">
                    <a:moveTo>
                      <a:pt x="53" y="0"/>
                    </a:moveTo>
                    <a:lnTo>
                      <a:pt x="109" y="112"/>
                    </a:lnTo>
                    <a:lnTo>
                      <a:pt x="83" y="112"/>
                    </a:lnTo>
                    <a:lnTo>
                      <a:pt x="83" y="446"/>
                    </a:lnTo>
                    <a:lnTo>
                      <a:pt x="109" y="446"/>
                    </a:lnTo>
                    <a:lnTo>
                      <a:pt x="53" y="555"/>
                    </a:lnTo>
                    <a:lnTo>
                      <a:pt x="0" y="446"/>
                    </a:lnTo>
                    <a:lnTo>
                      <a:pt x="27" y="446"/>
                    </a:lnTo>
                    <a:lnTo>
                      <a:pt x="27" y="112"/>
                    </a:lnTo>
                    <a:lnTo>
                      <a:pt x="0" y="112"/>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6" name="Freeform 34"/>
              <p:cNvSpPr>
                <a:spLocks/>
              </p:cNvSpPr>
              <p:nvPr/>
            </p:nvSpPr>
            <p:spPr bwMode="auto">
              <a:xfrm>
                <a:off x="289" y="1603"/>
                <a:ext cx="18" cy="111"/>
              </a:xfrm>
              <a:custGeom>
                <a:avLst/>
                <a:gdLst/>
                <a:ahLst/>
                <a:cxnLst>
                  <a:cxn ang="0">
                    <a:pos x="56" y="0"/>
                  </a:cxn>
                  <a:cxn ang="0">
                    <a:pos x="112" y="112"/>
                  </a:cxn>
                  <a:cxn ang="0">
                    <a:pos x="86" y="112"/>
                  </a:cxn>
                  <a:cxn ang="0">
                    <a:pos x="86" y="446"/>
                  </a:cxn>
                  <a:cxn ang="0">
                    <a:pos x="112" y="446"/>
                  </a:cxn>
                  <a:cxn ang="0">
                    <a:pos x="56" y="555"/>
                  </a:cxn>
                  <a:cxn ang="0">
                    <a:pos x="0" y="446"/>
                  </a:cxn>
                  <a:cxn ang="0">
                    <a:pos x="30" y="446"/>
                  </a:cxn>
                  <a:cxn ang="0">
                    <a:pos x="30" y="112"/>
                  </a:cxn>
                  <a:cxn ang="0">
                    <a:pos x="0" y="112"/>
                  </a:cxn>
                  <a:cxn ang="0">
                    <a:pos x="56" y="0"/>
                  </a:cxn>
                </a:cxnLst>
                <a:rect l="0" t="0" r="r" b="b"/>
                <a:pathLst>
                  <a:path w="112" h="555">
                    <a:moveTo>
                      <a:pt x="56" y="0"/>
                    </a:moveTo>
                    <a:lnTo>
                      <a:pt x="112" y="112"/>
                    </a:lnTo>
                    <a:lnTo>
                      <a:pt x="86" y="112"/>
                    </a:lnTo>
                    <a:lnTo>
                      <a:pt x="86" y="446"/>
                    </a:lnTo>
                    <a:lnTo>
                      <a:pt x="112" y="446"/>
                    </a:lnTo>
                    <a:lnTo>
                      <a:pt x="56" y="555"/>
                    </a:lnTo>
                    <a:lnTo>
                      <a:pt x="0" y="446"/>
                    </a:lnTo>
                    <a:lnTo>
                      <a:pt x="30" y="446"/>
                    </a:lnTo>
                    <a:lnTo>
                      <a:pt x="30" y="112"/>
                    </a:lnTo>
                    <a:lnTo>
                      <a:pt x="0" y="112"/>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7" name="Freeform 35"/>
              <p:cNvSpPr>
                <a:spLocks/>
              </p:cNvSpPr>
              <p:nvPr/>
            </p:nvSpPr>
            <p:spPr bwMode="auto">
              <a:xfrm>
                <a:off x="524" y="1605"/>
                <a:ext cx="17" cy="111"/>
              </a:xfrm>
              <a:custGeom>
                <a:avLst/>
                <a:gdLst/>
                <a:ahLst/>
                <a:cxnLst>
                  <a:cxn ang="0">
                    <a:pos x="56" y="0"/>
                  </a:cxn>
                  <a:cxn ang="0">
                    <a:pos x="109" y="109"/>
                  </a:cxn>
                  <a:cxn ang="0">
                    <a:pos x="83" y="109"/>
                  </a:cxn>
                  <a:cxn ang="0">
                    <a:pos x="83" y="443"/>
                  </a:cxn>
                  <a:cxn ang="0">
                    <a:pos x="109" y="443"/>
                  </a:cxn>
                  <a:cxn ang="0">
                    <a:pos x="56" y="552"/>
                  </a:cxn>
                  <a:cxn ang="0">
                    <a:pos x="0" y="443"/>
                  </a:cxn>
                  <a:cxn ang="0">
                    <a:pos x="27" y="443"/>
                  </a:cxn>
                  <a:cxn ang="0">
                    <a:pos x="27" y="109"/>
                  </a:cxn>
                  <a:cxn ang="0">
                    <a:pos x="0" y="109"/>
                  </a:cxn>
                  <a:cxn ang="0">
                    <a:pos x="56" y="0"/>
                  </a:cxn>
                </a:cxnLst>
                <a:rect l="0" t="0" r="r" b="b"/>
                <a:pathLst>
                  <a:path w="109" h="552">
                    <a:moveTo>
                      <a:pt x="56" y="0"/>
                    </a:moveTo>
                    <a:lnTo>
                      <a:pt x="109" y="109"/>
                    </a:lnTo>
                    <a:lnTo>
                      <a:pt x="83" y="109"/>
                    </a:lnTo>
                    <a:lnTo>
                      <a:pt x="83" y="443"/>
                    </a:lnTo>
                    <a:lnTo>
                      <a:pt x="109" y="443"/>
                    </a:lnTo>
                    <a:lnTo>
                      <a:pt x="56" y="552"/>
                    </a:lnTo>
                    <a:lnTo>
                      <a:pt x="0" y="443"/>
                    </a:lnTo>
                    <a:lnTo>
                      <a:pt x="27" y="443"/>
                    </a:lnTo>
                    <a:lnTo>
                      <a:pt x="27" y="109"/>
                    </a:lnTo>
                    <a:lnTo>
                      <a:pt x="0" y="109"/>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8" name="Rectangle 36"/>
              <p:cNvSpPr>
                <a:spLocks noChangeArrowheads="1"/>
              </p:cNvSpPr>
              <p:nvPr/>
            </p:nvSpPr>
            <p:spPr bwMode="auto">
              <a:xfrm>
                <a:off x="335" y="1931"/>
                <a:ext cx="163" cy="120"/>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69" name="Rectangle 37"/>
              <p:cNvSpPr>
                <a:spLocks noChangeArrowheads="1"/>
              </p:cNvSpPr>
              <p:nvPr/>
            </p:nvSpPr>
            <p:spPr bwMode="auto">
              <a:xfrm>
                <a:off x="726" y="1930"/>
                <a:ext cx="183"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0" name="Rectangle 38"/>
              <p:cNvSpPr>
                <a:spLocks noChangeArrowheads="1"/>
              </p:cNvSpPr>
              <p:nvPr/>
            </p:nvSpPr>
            <p:spPr bwMode="auto">
              <a:xfrm>
                <a:off x="446" y="1488"/>
                <a:ext cx="179"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1" name="Rectangle 39"/>
              <p:cNvSpPr>
                <a:spLocks noChangeArrowheads="1"/>
              </p:cNvSpPr>
              <p:nvPr/>
            </p:nvSpPr>
            <p:spPr bwMode="auto">
              <a:xfrm>
                <a:off x="137" y="1935"/>
                <a:ext cx="180"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2" name="Rectangle 40"/>
              <p:cNvSpPr>
                <a:spLocks noChangeArrowheads="1"/>
              </p:cNvSpPr>
              <p:nvPr/>
            </p:nvSpPr>
            <p:spPr bwMode="auto">
              <a:xfrm>
                <a:off x="211" y="1483"/>
                <a:ext cx="178"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3" name="Rectangle 41"/>
              <p:cNvSpPr>
                <a:spLocks noChangeArrowheads="1"/>
              </p:cNvSpPr>
              <p:nvPr/>
            </p:nvSpPr>
            <p:spPr bwMode="auto">
              <a:xfrm>
                <a:off x="520" y="1932"/>
                <a:ext cx="184" cy="120"/>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sp>
            <p:nvSpPr>
              <p:cNvPr id="607274" name="Rectangle 42"/>
              <p:cNvSpPr>
                <a:spLocks noChangeArrowheads="1"/>
              </p:cNvSpPr>
              <p:nvPr/>
            </p:nvSpPr>
            <p:spPr bwMode="auto">
              <a:xfrm>
                <a:off x="709" y="1488"/>
                <a:ext cx="149" cy="121"/>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grpSp>
        <p:sp>
          <p:nvSpPr>
            <p:cNvPr id="607275" name="Text Box 43"/>
            <p:cNvSpPr txBox="1">
              <a:spLocks noChangeArrowheads="1"/>
            </p:cNvSpPr>
            <p:nvPr/>
          </p:nvSpPr>
          <p:spPr bwMode="auto">
            <a:xfrm>
              <a:off x="178" y="1717"/>
              <a:ext cx="744" cy="115"/>
            </a:xfrm>
            <a:prstGeom prst="rect">
              <a:avLst/>
            </a:prstGeom>
            <a:noFill/>
            <a:ln w="9525">
              <a:noFill/>
              <a:miter lim="800000"/>
              <a:headEnd/>
              <a:tailEnd/>
            </a:ln>
            <a:effectLst/>
          </p:spPr>
          <p:txBody>
            <a:bodyPr lIns="0" tIns="0" rIns="0" bIns="0">
              <a:prstTxWarp prst="textNoShape">
                <a:avLst/>
              </a:prstTxWarp>
              <a:spAutoFit/>
            </a:bodyPr>
            <a:lstStyle/>
            <a:p>
              <a:pPr eaLnBrk="1" hangingPunct="1">
                <a:spcBef>
                  <a:spcPct val="50000"/>
                </a:spcBef>
              </a:pPr>
              <a:r>
                <a:rPr lang="en-US" sz="1200">
                  <a:latin typeface="Times New Roman" pitchFamily="-108" charset="0"/>
                </a:rPr>
                <a:t>S/W components</a:t>
              </a:r>
            </a:p>
          </p:txBody>
        </p:sp>
      </p:grpSp>
      <p:sp>
        <p:nvSpPr>
          <p:cNvPr id="607276" name="Line 44"/>
          <p:cNvSpPr>
            <a:spLocks noChangeShapeType="1"/>
          </p:cNvSpPr>
          <p:nvPr/>
        </p:nvSpPr>
        <p:spPr bwMode="auto">
          <a:xfrm>
            <a:off x="5653088" y="4470400"/>
            <a:ext cx="0" cy="82708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2" name="Rectangle 20"/>
          <p:cNvSpPr>
            <a:spLocks noGrp="1" noChangeArrowheads="1"/>
          </p:cNvSpPr>
          <p:nvPr>
            <p:ph type="title"/>
          </p:nvPr>
        </p:nvSpPr>
        <p:spPr>
          <a:xfrm>
            <a:off x="1774826" y="1"/>
            <a:ext cx="6683375" cy="1139825"/>
          </a:xfrm>
        </p:spPr>
        <p:txBody>
          <a:bodyPr/>
          <a:lstStyle/>
          <a:p>
            <a:r>
              <a:rPr lang="en-US" sz="3200"/>
              <a:t>From Event-Lists </a:t>
            </a:r>
            <a:br>
              <a:rPr lang="en-US" sz="3200"/>
            </a:br>
            <a:r>
              <a:rPr lang="en-US" sz="3200"/>
              <a:t>To System Features &amp; System Functions</a:t>
            </a:r>
          </a:p>
        </p:txBody>
      </p:sp>
    </p:spTree>
    <p:extLst>
      <p:ext uri="{BB962C8B-B14F-4D97-AF65-F5344CB8AC3E}">
        <p14:creationId xmlns:p14="http://schemas.microsoft.com/office/powerpoint/2010/main" val="1875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Reconcile an Example</a:t>
            </a:r>
          </a:p>
        </p:txBody>
      </p:sp>
      <p:sp>
        <p:nvSpPr>
          <p:cNvPr id="3" name="Content Placeholder 2"/>
          <p:cNvSpPr>
            <a:spLocks noGrp="1"/>
          </p:cNvSpPr>
          <p:nvPr>
            <p:ph idx="1"/>
          </p:nvPr>
        </p:nvSpPr>
        <p:spPr/>
        <p:txBody>
          <a:bodyPr/>
          <a:lstStyle/>
          <a:p>
            <a:r>
              <a:rPr lang="en-US" sz="2000" dirty="0"/>
              <a:t>1. (Check internal consistency of your logic). Provide a DFD and use this to verify that you have all the functional processes required to “join the dots.”</a:t>
            </a:r>
          </a:p>
          <a:p>
            <a:r>
              <a:rPr lang="en-US" sz="2000" dirty="0"/>
              <a:t>2. (Check external consistency of your logic). Walk through the event-list against the high-level (activity-level workflow) </a:t>
            </a:r>
            <a:r>
              <a:rPr lang="en-US" sz="2000" dirty="0" err="1"/>
              <a:t>swimlane</a:t>
            </a:r>
            <a:r>
              <a:rPr lang="en-US" sz="2000"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a:p>
            <a:endParaRPr lang="en-US" sz="2000" dirty="0"/>
          </a:p>
        </p:txBody>
      </p:sp>
    </p:spTree>
    <p:extLst>
      <p:ext uri="{BB962C8B-B14F-4D97-AF65-F5344CB8AC3E}">
        <p14:creationId xmlns:p14="http://schemas.microsoft.com/office/powerpoint/2010/main" val="109980687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9400</TotalTime>
  <Words>7110</Words>
  <Application>Microsoft Macintosh PowerPoint</Application>
  <PresentationFormat>Widescreen</PresentationFormat>
  <Paragraphs>566</Paragraphs>
  <Slides>35</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Calibri Light</vt:lpstr>
      <vt:lpstr>Garamond</vt:lpstr>
      <vt:lpstr>Times New Roman</vt:lpstr>
      <vt:lpstr>Verdana</vt:lpstr>
      <vt:lpstr>Wingdings</vt:lpstr>
      <vt:lpstr>Metropolitan</vt:lpstr>
      <vt:lpstr>Picture</vt:lpstr>
      <vt:lpstr>CS 4320 / 7320
Software Engineering </vt:lpstr>
      <vt:lpstr>Requirements Validation -- Framework</vt:lpstr>
      <vt:lpstr>Requirements Validation -- Framework</vt:lpstr>
      <vt:lpstr>Rotate &amp; Peer Review</vt:lpstr>
      <vt:lpstr>Types of requirements</vt:lpstr>
      <vt:lpstr>Types of requirements</vt:lpstr>
      <vt:lpstr>Why We Need A Complete Set of System Features</vt:lpstr>
      <vt:lpstr>From Event-Lists  To System Features &amp; System Functions</vt:lpstr>
      <vt:lpstr>Lets Try to Reconcile an Example</vt:lpstr>
      <vt:lpstr>Non-Functional Requirements</vt:lpstr>
      <vt:lpstr>Specifying Non-Functional Requirements From Functional Requirements</vt:lpstr>
      <vt:lpstr>Supplementary Requirements – System Data Use</vt:lpstr>
      <vt:lpstr>The Context Diagram</vt:lpstr>
      <vt:lpstr>A Data-Flow Diagram Validates The Use-Case List</vt:lpstr>
      <vt:lpstr>Entity-Relationship Diagram</vt:lpstr>
      <vt:lpstr>A Class-Domain Model </vt:lpstr>
      <vt:lpstr>System Validation Vs. Verification</vt:lpstr>
      <vt:lpstr>IEEE 830: Characteristics of a Good SRS </vt:lpstr>
      <vt:lpstr>Correct</vt:lpstr>
      <vt:lpstr>Complete</vt:lpstr>
      <vt:lpstr>Consistent</vt:lpstr>
      <vt:lpstr>Consistency ….  With What?</vt:lpstr>
      <vt:lpstr>Unambiguous</vt:lpstr>
      <vt:lpstr>Understandable</vt:lpstr>
      <vt:lpstr>Ranking For Importance &amp; Stability</vt:lpstr>
      <vt:lpstr>Verifiable</vt:lpstr>
      <vt:lpstr>Verifiable</vt:lpstr>
      <vt:lpstr>Defining System Functions – Traceability and Modifiability</vt:lpstr>
      <vt:lpstr>Requirements Traceability Matrix</vt:lpstr>
      <vt:lpstr>Using parent-child requirements for traceability</vt:lpstr>
      <vt:lpstr>Non-Functional Requirements: Identifying &amp; Numbering</vt:lpstr>
      <vt:lpstr>Traceable</vt:lpstr>
      <vt:lpstr>Modifiable</vt:lpstr>
      <vt:lpstr>Alternate Ways Of Representing Software Software Form &amp; Function</vt:lpstr>
      <vt:lpstr>Critical Success Factors For Software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152</cp:revision>
  <cp:lastPrinted>2023-02-27T23:17:38Z</cp:lastPrinted>
  <dcterms:created xsi:type="dcterms:W3CDTF">2017-01-23T16:27:17Z</dcterms:created>
  <dcterms:modified xsi:type="dcterms:W3CDTF">2023-09-05T18:12:03Z</dcterms:modified>
</cp:coreProperties>
</file>