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2" r:id="rId1"/>
  </p:sldMasterIdLst>
  <p:notesMasterIdLst>
    <p:notesMasterId r:id="rId29"/>
  </p:notesMasterIdLst>
  <p:sldIdLst>
    <p:sldId id="256" r:id="rId2"/>
    <p:sldId id="258" r:id="rId3"/>
    <p:sldId id="260" r:id="rId4"/>
    <p:sldId id="261" r:id="rId5"/>
    <p:sldId id="278" r:id="rId6"/>
    <p:sldId id="262" r:id="rId7"/>
    <p:sldId id="264" r:id="rId8"/>
    <p:sldId id="282" r:id="rId9"/>
    <p:sldId id="281" r:id="rId10"/>
    <p:sldId id="265" r:id="rId11"/>
    <p:sldId id="266" r:id="rId12"/>
    <p:sldId id="263" r:id="rId13"/>
    <p:sldId id="268" r:id="rId14"/>
    <p:sldId id="269" r:id="rId15"/>
    <p:sldId id="272" r:id="rId16"/>
    <p:sldId id="273" r:id="rId17"/>
    <p:sldId id="270" r:id="rId18"/>
    <p:sldId id="280" r:id="rId19"/>
    <p:sldId id="267" r:id="rId20"/>
    <p:sldId id="271" r:id="rId21"/>
    <p:sldId id="274" r:id="rId22"/>
    <p:sldId id="275" r:id="rId23"/>
    <p:sldId id="276" r:id="rId24"/>
    <p:sldId id="277" r:id="rId25"/>
    <p:sldId id="283" r:id="rId26"/>
    <p:sldId id="279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4" autoAdjust="0"/>
    <p:restoredTop sz="82004" autoAdjust="0"/>
  </p:normalViewPr>
  <p:slideViewPr>
    <p:cSldViewPr snapToGrid="0">
      <p:cViewPr varScale="1">
        <p:scale>
          <a:sx n="128" d="100"/>
          <a:sy n="128" d="100"/>
        </p:scale>
        <p:origin x="32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D5A83E-C7E2-4A0E-A6CE-3319E5C70E06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58C816B9-008D-4C87-B4A8-F60773A46D9E}">
      <dgm:prSet phldrT="[Text]"/>
      <dgm:spPr/>
      <dgm:t>
        <a:bodyPr/>
        <a:lstStyle/>
        <a:p>
          <a:r>
            <a:rPr lang="en-US" b="1" dirty="0"/>
            <a:t>Specific Input (and State?)</a:t>
          </a:r>
        </a:p>
      </dgm:t>
    </dgm:pt>
    <dgm:pt modelId="{6E382A45-99F7-486D-92B8-0A34686466EF}" type="parTrans" cxnId="{1B062F17-C8FC-45ED-8DB7-697F6A657D3F}">
      <dgm:prSet/>
      <dgm:spPr/>
      <dgm:t>
        <a:bodyPr/>
        <a:lstStyle/>
        <a:p>
          <a:endParaRPr lang="en-US"/>
        </a:p>
      </dgm:t>
    </dgm:pt>
    <dgm:pt modelId="{F951A5B1-E7D3-48FA-849A-A5200DD51E9F}" type="sibTrans" cxnId="{1B062F17-C8FC-45ED-8DB7-697F6A657D3F}">
      <dgm:prSet/>
      <dgm:spPr/>
      <dgm:t>
        <a:bodyPr/>
        <a:lstStyle/>
        <a:p>
          <a:endParaRPr lang="en-US"/>
        </a:p>
      </dgm:t>
    </dgm:pt>
    <dgm:pt modelId="{BE0EB9EC-A761-49C0-97FB-306EEEFACE09}">
      <dgm:prSet phldrT="[Text]"/>
      <dgm:spPr/>
      <dgm:t>
        <a:bodyPr/>
        <a:lstStyle/>
        <a:p>
          <a:r>
            <a:rPr lang="en-US" b="1" dirty="0"/>
            <a:t>Test</a:t>
          </a:r>
          <a:r>
            <a:rPr lang="en-US" dirty="0"/>
            <a:t> </a:t>
          </a:r>
          <a:r>
            <a:rPr lang="en-US" b="1" dirty="0"/>
            <a:t>Target</a:t>
          </a:r>
        </a:p>
      </dgm:t>
    </dgm:pt>
    <dgm:pt modelId="{192BD748-0B27-4E9C-8DE9-CDCB1221A18B}" type="parTrans" cxnId="{234DB98F-A612-47D3-816D-8F239F1B4CCF}">
      <dgm:prSet/>
      <dgm:spPr/>
      <dgm:t>
        <a:bodyPr/>
        <a:lstStyle/>
        <a:p>
          <a:endParaRPr lang="en-US"/>
        </a:p>
      </dgm:t>
    </dgm:pt>
    <dgm:pt modelId="{F1D6C43F-314D-411F-9C2C-BDC9EAE6C2F2}" type="sibTrans" cxnId="{234DB98F-A612-47D3-816D-8F239F1B4CCF}">
      <dgm:prSet/>
      <dgm:spPr/>
      <dgm:t>
        <a:bodyPr/>
        <a:lstStyle/>
        <a:p>
          <a:endParaRPr lang="en-US"/>
        </a:p>
      </dgm:t>
    </dgm:pt>
    <dgm:pt modelId="{AF7214DD-F63C-4137-A525-D01665ECD9F5}">
      <dgm:prSet phldrT="[Text]"/>
      <dgm:spPr/>
      <dgm:t>
        <a:bodyPr/>
        <a:lstStyle/>
        <a:p>
          <a:r>
            <a:rPr lang="en-US" b="1"/>
            <a:t>Expected Result</a:t>
          </a:r>
          <a:endParaRPr lang="en-US" b="1" dirty="0"/>
        </a:p>
      </dgm:t>
    </dgm:pt>
    <dgm:pt modelId="{40C1AC1D-C796-4668-A747-2FC78ADA42E3}" type="parTrans" cxnId="{F98B9AA0-A9CE-4717-AB2E-ACA12A48682F}">
      <dgm:prSet/>
      <dgm:spPr/>
      <dgm:t>
        <a:bodyPr/>
        <a:lstStyle/>
        <a:p>
          <a:endParaRPr lang="en-US"/>
        </a:p>
      </dgm:t>
    </dgm:pt>
    <dgm:pt modelId="{6E48701F-345F-461E-A77E-F40D35BD746D}" type="sibTrans" cxnId="{F98B9AA0-A9CE-4717-AB2E-ACA12A48682F}">
      <dgm:prSet/>
      <dgm:spPr/>
      <dgm:t>
        <a:bodyPr/>
        <a:lstStyle/>
        <a:p>
          <a:endParaRPr lang="en-US"/>
        </a:p>
      </dgm:t>
    </dgm:pt>
    <dgm:pt modelId="{83C13689-FA72-4E5C-B84D-92B412E64D25}" type="pres">
      <dgm:prSet presAssocID="{E7D5A83E-C7E2-4A0E-A6CE-3319E5C70E06}" presName="Name0" presStyleCnt="0">
        <dgm:presLayoutVars>
          <dgm:dir/>
          <dgm:resizeHandles val="exact"/>
        </dgm:presLayoutVars>
      </dgm:prSet>
      <dgm:spPr/>
    </dgm:pt>
    <dgm:pt modelId="{9DD5C3AB-F884-4A4B-89AE-E2DFF6531C8E}" type="pres">
      <dgm:prSet presAssocID="{58C816B9-008D-4C87-B4A8-F60773A46D9E}" presName="node" presStyleLbl="node1" presStyleIdx="0" presStyleCnt="3">
        <dgm:presLayoutVars>
          <dgm:bulletEnabled val="1"/>
        </dgm:presLayoutVars>
      </dgm:prSet>
      <dgm:spPr/>
    </dgm:pt>
    <dgm:pt modelId="{DE8A8E72-AA04-415B-B8A6-6BBAFEF6E6EB}" type="pres">
      <dgm:prSet presAssocID="{F951A5B1-E7D3-48FA-849A-A5200DD51E9F}" presName="sibTrans" presStyleLbl="sibTrans2D1" presStyleIdx="0" presStyleCnt="2"/>
      <dgm:spPr/>
    </dgm:pt>
    <dgm:pt modelId="{81854AC3-6489-49DA-844B-05B8AA9E4484}" type="pres">
      <dgm:prSet presAssocID="{F951A5B1-E7D3-48FA-849A-A5200DD51E9F}" presName="connectorText" presStyleLbl="sibTrans2D1" presStyleIdx="0" presStyleCnt="2"/>
      <dgm:spPr/>
    </dgm:pt>
    <dgm:pt modelId="{D4D056CF-5C7B-476F-93D8-103ED68E064D}" type="pres">
      <dgm:prSet presAssocID="{BE0EB9EC-A761-49C0-97FB-306EEEFACE09}" presName="node" presStyleLbl="node1" presStyleIdx="1" presStyleCnt="3">
        <dgm:presLayoutVars>
          <dgm:bulletEnabled val="1"/>
        </dgm:presLayoutVars>
      </dgm:prSet>
      <dgm:spPr/>
    </dgm:pt>
    <dgm:pt modelId="{9D732557-08B4-4378-AA8A-EF8D578B4574}" type="pres">
      <dgm:prSet presAssocID="{F1D6C43F-314D-411F-9C2C-BDC9EAE6C2F2}" presName="sibTrans" presStyleLbl="sibTrans2D1" presStyleIdx="1" presStyleCnt="2"/>
      <dgm:spPr/>
    </dgm:pt>
    <dgm:pt modelId="{D40ADE7E-F976-42E9-9568-246B36331382}" type="pres">
      <dgm:prSet presAssocID="{F1D6C43F-314D-411F-9C2C-BDC9EAE6C2F2}" presName="connectorText" presStyleLbl="sibTrans2D1" presStyleIdx="1" presStyleCnt="2"/>
      <dgm:spPr/>
    </dgm:pt>
    <dgm:pt modelId="{9FDD8673-1C4A-45F6-92E8-E4A35DEC3BF0}" type="pres">
      <dgm:prSet presAssocID="{AF7214DD-F63C-4137-A525-D01665ECD9F5}" presName="node" presStyleLbl="node1" presStyleIdx="2" presStyleCnt="3" custLinFactNeighborY="-978">
        <dgm:presLayoutVars>
          <dgm:bulletEnabled val="1"/>
        </dgm:presLayoutVars>
      </dgm:prSet>
      <dgm:spPr/>
    </dgm:pt>
  </dgm:ptLst>
  <dgm:cxnLst>
    <dgm:cxn modelId="{ED305002-F502-4557-8F5C-241E0938997E}" type="presOf" srcId="{E7D5A83E-C7E2-4A0E-A6CE-3319E5C70E06}" destId="{83C13689-FA72-4E5C-B84D-92B412E64D25}" srcOrd="0" destOrd="0" presId="urn:microsoft.com/office/officeart/2005/8/layout/process1"/>
    <dgm:cxn modelId="{1B062F17-C8FC-45ED-8DB7-697F6A657D3F}" srcId="{E7D5A83E-C7E2-4A0E-A6CE-3319E5C70E06}" destId="{58C816B9-008D-4C87-B4A8-F60773A46D9E}" srcOrd="0" destOrd="0" parTransId="{6E382A45-99F7-486D-92B8-0A34686466EF}" sibTransId="{F951A5B1-E7D3-48FA-849A-A5200DD51E9F}"/>
    <dgm:cxn modelId="{DA0C8D4F-E990-48CC-A665-B49413F853AF}" type="presOf" srcId="{AF7214DD-F63C-4137-A525-D01665ECD9F5}" destId="{9FDD8673-1C4A-45F6-92E8-E4A35DEC3BF0}" srcOrd="0" destOrd="0" presId="urn:microsoft.com/office/officeart/2005/8/layout/process1"/>
    <dgm:cxn modelId="{65C57D6E-6E3F-43DE-9FE6-F692AF84576A}" type="presOf" srcId="{F1D6C43F-314D-411F-9C2C-BDC9EAE6C2F2}" destId="{D40ADE7E-F976-42E9-9568-246B36331382}" srcOrd="1" destOrd="0" presId="urn:microsoft.com/office/officeart/2005/8/layout/process1"/>
    <dgm:cxn modelId="{4323F375-3D57-417D-BD88-E273C5A25FBF}" type="presOf" srcId="{F951A5B1-E7D3-48FA-849A-A5200DD51E9F}" destId="{81854AC3-6489-49DA-844B-05B8AA9E4484}" srcOrd="1" destOrd="0" presId="urn:microsoft.com/office/officeart/2005/8/layout/process1"/>
    <dgm:cxn modelId="{9FE4A57F-6CA5-4EA1-99A6-54CD1E9131C2}" type="presOf" srcId="{F951A5B1-E7D3-48FA-849A-A5200DD51E9F}" destId="{DE8A8E72-AA04-415B-B8A6-6BBAFEF6E6EB}" srcOrd="0" destOrd="0" presId="urn:microsoft.com/office/officeart/2005/8/layout/process1"/>
    <dgm:cxn modelId="{234DB98F-A612-47D3-816D-8F239F1B4CCF}" srcId="{E7D5A83E-C7E2-4A0E-A6CE-3319E5C70E06}" destId="{BE0EB9EC-A761-49C0-97FB-306EEEFACE09}" srcOrd="1" destOrd="0" parTransId="{192BD748-0B27-4E9C-8DE9-CDCB1221A18B}" sibTransId="{F1D6C43F-314D-411F-9C2C-BDC9EAE6C2F2}"/>
    <dgm:cxn modelId="{F98B9AA0-A9CE-4717-AB2E-ACA12A48682F}" srcId="{E7D5A83E-C7E2-4A0E-A6CE-3319E5C70E06}" destId="{AF7214DD-F63C-4137-A525-D01665ECD9F5}" srcOrd="2" destOrd="0" parTransId="{40C1AC1D-C796-4668-A747-2FC78ADA42E3}" sibTransId="{6E48701F-345F-461E-A77E-F40D35BD746D}"/>
    <dgm:cxn modelId="{7E4606BA-29F4-496B-AE3A-7DEFE0F3BD5A}" type="presOf" srcId="{BE0EB9EC-A761-49C0-97FB-306EEEFACE09}" destId="{D4D056CF-5C7B-476F-93D8-103ED68E064D}" srcOrd="0" destOrd="0" presId="urn:microsoft.com/office/officeart/2005/8/layout/process1"/>
    <dgm:cxn modelId="{FDFB77ED-D94F-4AAB-A63D-FE89733CBE95}" type="presOf" srcId="{58C816B9-008D-4C87-B4A8-F60773A46D9E}" destId="{9DD5C3AB-F884-4A4B-89AE-E2DFF6531C8E}" srcOrd="0" destOrd="0" presId="urn:microsoft.com/office/officeart/2005/8/layout/process1"/>
    <dgm:cxn modelId="{995D70F9-AB78-4CF7-8496-792AEFE6EEC3}" type="presOf" srcId="{F1D6C43F-314D-411F-9C2C-BDC9EAE6C2F2}" destId="{9D732557-08B4-4378-AA8A-EF8D578B4574}" srcOrd="0" destOrd="0" presId="urn:microsoft.com/office/officeart/2005/8/layout/process1"/>
    <dgm:cxn modelId="{D2DED790-FC10-49E3-9C6E-145367E083F4}" type="presParOf" srcId="{83C13689-FA72-4E5C-B84D-92B412E64D25}" destId="{9DD5C3AB-F884-4A4B-89AE-E2DFF6531C8E}" srcOrd="0" destOrd="0" presId="urn:microsoft.com/office/officeart/2005/8/layout/process1"/>
    <dgm:cxn modelId="{29BA8C10-E5D1-4298-A49B-3A18F8DA25CD}" type="presParOf" srcId="{83C13689-FA72-4E5C-B84D-92B412E64D25}" destId="{DE8A8E72-AA04-415B-B8A6-6BBAFEF6E6EB}" srcOrd="1" destOrd="0" presId="urn:microsoft.com/office/officeart/2005/8/layout/process1"/>
    <dgm:cxn modelId="{8D46081A-AE20-4420-B91E-AF73D92D00ED}" type="presParOf" srcId="{DE8A8E72-AA04-415B-B8A6-6BBAFEF6E6EB}" destId="{81854AC3-6489-49DA-844B-05B8AA9E4484}" srcOrd="0" destOrd="0" presId="urn:microsoft.com/office/officeart/2005/8/layout/process1"/>
    <dgm:cxn modelId="{B2DFE9B0-83AA-4CAF-B6B7-6DD2F388A6AB}" type="presParOf" srcId="{83C13689-FA72-4E5C-B84D-92B412E64D25}" destId="{D4D056CF-5C7B-476F-93D8-103ED68E064D}" srcOrd="2" destOrd="0" presId="urn:microsoft.com/office/officeart/2005/8/layout/process1"/>
    <dgm:cxn modelId="{EFFB44B0-EA5D-4856-9940-817B756C8991}" type="presParOf" srcId="{83C13689-FA72-4E5C-B84D-92B412E64D25}" destId="{9D732557-08B4-4378-AA8A-EF8D578B4574}" srcOrd="3" destOrd="0" presId="urn:microsoft.com/office/officeart/2005/8/layout/process1"/>
    <dgm:cxn modelId="{CC087222-6D53-40D7-85F9-387FB50F5DD2}" type="presParOf" srcId="{9D732557-08B4-4378-AA8A-EF8D578B4574}" destId="{D40ADE7E-F976-42E9-9568-246B36331382}" srcOrd="0" destOrd="0" presId="urn:microsoft.com/office/officeart/2005/8/layout/process1"/>
    <dgm:cxn modelId="{FDB16B81-C359-4BF9-AF80-16EB72A8A8E5}" type="presParOf" srcId="{83C13689-FA72-4E5C-B84D-92B412E64D25}" destId="{9FDD8673-1C4A-45F6-92E8-E4A35DEC3BF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5C3AB-F884-4A4B-89AE-E2DFF6531C8E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Specific Input (and State?)</a:t>
          </a:r>
        </a:p>
      </dsp:txBody>
      <dsp:txXfrm>
        <a:off x="44665" y="2106299"/>
        <a:ext cx="2060143" cy="1206068"/>
      </dsp:txXfrm>
    </dsp:sp>
    <dsp:sp modelId="{DE8A8E72-AA04-415B-B8A6-6BBAFEF6E6EB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355850" y="2550475"/>
        <a:ext cx="316861" cy="317716"/>
      </dsp:txXfrm>
    </dsp:sp>
    <dsp:sp modelId="{D4D056CF-5C7B-476F-93D8-103ED68E064D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5">
            <a:hueOff val="-419932"/>
            <a:satOff val="22824"/>
            <a:lumOff val="-4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Test</a:t>
          </a:r>
          <a:r>
            <a:rPr lang="en-US" sz="2500" kern="1200" dirty="0"/>
            <a:t> </a:t>
          </a:r>
          <a:r>
            <a:rPr lang="en-US" sz="2500" b="1" kern="1200" dirty="0"/>
            <a:t>Target</a:t>
          </a:r>
        </a:p>
      </dsp:txBody>
      <dsp:txXfrm>
        <a:off x="3033928" y="2106299"/>
        <a:ext cx="2060143" cy="1206068"/>
      </dsp:txXfrm>
    </dsp:sp>
    <dsp:sp modelId="{9D732557-08B4-4378-AA8A-EF8D578B4574}">
      <dsp:nvSpPr>
        <dsp:cNvPr id="0" name=""/>
        <dsp:cNvSpPr/>
      </dsp:nvSpPr>
      <dsp:spPr>
        <a:xfrm rot="21585591">
          <a:off x="5345110" y="2438251"/>
          <a:ext cx="452663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839864"/>
            <a:satOff val="45647"/>
            <a:lumOff val="-843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345111" y="2544441"/>
        <a:ext cx="316864" cy="317716"/>
      </dsp:txXfrm>
    </dsp:sp>
    <dsp:sp modelId="{9FDD8673-1C4A-45F6-92E8-E4A35DEC3BF0}">
      <dsp:nvSpPr>
        <dsp:cNvPr id="0" name=""/>
        <dsp:cNvSpPr/>
      </dsp:nvSpPr>
      <dsp:spPr>
        <a:xfrm>
          <a:off x="5985668" y="2056247"/>
          <a:ext cx="2135187" cy="1281112"/>
        </a:xfrm>
        <a:prstGeom prst="roundRect">
          <a:avLst>
            <a:gd name="adj" fmla="val 10000"/>
          </a:avLst>
        </a:prstGeom>
        <a:solidFill>
          <a:schemeClr val="accent5">
            <a:hueOff val="-839864"/>
            <a:satOff val="45647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Expected Result</a:t>
          </a:r>
          <a:endParaRPr lang="en-US" sz="2500" b="1" kern="1200" dirty="0"/>
        </a:p>
      </dsp:txBody>
      <dsp:txXfrm>
        <a:off x="6023190" y="2093769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02CDF-8358-214F-899B-ACED700ACE4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5A623-34A5-AD4D-A20C-B1C51EA4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3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5A623-34A5-AD4D-A20C-B1C51EA49B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76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(2/21/17 15:06) -----</a:t>
            </a:r>
          </a:p>
          <a:p>
            <a:r>
              <a:rPr lang="en-US"/>
              <a:t>validation: user acceptance</a:t>
            </a:r>
          </a:p>
          <a:p>
            <a:r>
              <a:rPr lang="en-US"/>
              <a:t>Verification: Everything else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A623-34A5-AD4D-A20C-B1C51EA49B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11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E0BD84F-D9E1-4D21-B850-79FB69E702C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8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0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7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9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6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8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3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E0BD84F-D9E1-4D21-B850-79FB69E702C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83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E0BD84F-D9E1-4D21-B850-79FB69E702C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CS 4320 / 7320
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1316403" cy="1645920"/>
          </a:xfrm>
        </p:spPr>
        <p:txBody>
          <a:bodyPr>
            <a:normAutofit lnSpcReduction="10000"/>
          </a:bodyPr>
          <a:lstStyle/>
          <a:p>
            <a:br>
              <a:rPr lang="en-US" sz="6600" dirty="0"/>
            </a:br>
            <a:r>
              <a:rPr lang="en-US" sz="6600" dirty="0"/>
              <a:t>	</a:t>
            </a:r>
            <a:r>
              <a:rPr lang="en-US" sz="6600" i="1" dirty="0"/>
              <a:t>Construction and </a:t>
            </a:r>
            <a:r>
              <a:rPr lang="en-US" sz="6600" b="1" u="sng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34782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180776"/>
          </a:xfrm>
        </p:spPr>
        <p:txBody>
          <a:bodyPr>
            <a:noAutofit/>
          </a:bodyPr>
          <a:lstStyle/>
          <a:p>
            <a:r>
              <a:rPr lang="en-US" sz="3200" dirty="0"/>
              <a:t>Testing if program components integrate &amp; interact as expected</a:t>
            </a:r>
          </a:p>
          <a:p>
            <a:pPr lvl="1"/>
            <a:r>
              <a:rPr lang="en-US" sz="3200" dirty="0"/>
              <a:t>Stubs are replaced with actual components</a:t>
            </a:r>
          </a:p>
          <a:p>
            <a:pPr lvl="1"/>
            <a:r>
              <a:rPr lang="en-US" sz="3200" dirty="0"/>
              <a:t>Can include UI events driving behavior, database calls</a:t>
            </a:r>
          </a:p>
          <a:p>
            <a:r>
              <a:rPr lang="en-US" sz="3200" dirty="0"/>
              <a:t>These tests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begin</a:t>
            </a:r>
            <a:r>
              <a:rPr lang="en-US" sz="3200" dirty="0"/>
              <a:t> to represent test-cases of the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requirements</a:t>
            </a:r>
          </a:p>
          <a:p>
            <a:r>
              <a:rPr lang="en-US" sz="3200" dirty="0"/>
              <a:t>As software/system complexity increases, more opportunities for components to interact</a:t>
            </a:r>
          </a:p>
          <a:p>
            <a:r>
              <a:rPr lang="en-US" sz="3200" dirty="0"/>
              <a:t>Each interaction between components may affect the state of the system or components</a:t>
            </a:r>
          </a:p>
        </p:txBody>
      </p:sp>
    </p:spTree>
    <p:extLst>
      <p:ext uri="{BB962C8B-B14F-4D97-AF65-F5344CB8AC3E}">
        <p14:creationId xmlns:p14="http://schemas.microsoft.com/office/powerpoint/2010/main" val="23657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900" dirty="0"/>
              <a:t>All components of the system are functioning together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3600" dirty="0"/>
            </a:br>
            <a:r>
              <a:rPr lang="en-US" sz="3900" dirty="0"/>
              <a:t>For testing: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Non-functional requirements – security, speed, accuracy, reliability.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System configurations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External interfaces</a:t>
            </a:r>
          </a:p>
        </p:txBody>
      </p:sp>
    </p:spTree>
    <p:extLst>
      <p:ext uri="{BB962C8B-B14F-4D97-AF65-F5344CB8AC3E}">
        <p14:creationId xmlns:p14="http://schemas.microsoft.com/office/powerpoint/2010/main" val="3344326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Oops, we failed a test….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What do you do? </a:t>
            </a:r>
          </a:p>
          <a:p>
            <a:pPr marL="4572" lvl="1" indent="0">
              <a:buNone/>
            </a:pPr>
            <a:r>
              <a:rPr lang="en-US" sz="3600" dirty="0"/>
              <a:t>	If coding is “done” - create an issue/bug</a:t>
            </a:r>
          </a:p>
          <a:p>
            <a:pPr marL="0" lvl="2" indent="0">
              <a:buNone/>
            </a:pPr>
            <a:r>
              <a:rPr lang="en-US" sz="3200" dirty="0"/>
              <a:t>		Is it a design or code issue?</a:t>
            </a:r>
          </a:p>
          <a:p>
            <a:pPr marL="0" lvl="2" indent="0">
              <a:buNone/>
            </a:pPr>
            <a:r>
              <a:rPr lang="en-US" sz="3200" dirty="0"/>
              <a:t>		Fix the design and/or fix the code</a:t>
            </a:r>
          </a:p>
          <a:p>
            <a:pPr marL="4572" lvl="1" indent="0">
              <a:buNone/>
            </a:pPr>
            <a:r>
              <a:rPr lang="en-US" sz="3600" dirty="0"/>
              <a:t>Then what?</a:t>
            </a:r>
          </a:p>
          <a:p>
            <a:pPr marL="4572" lvl="1" indent="0">
              <a:buNone/>
            </a:pPr>
            <a:r>
              <a:rPr lang="en-US" sz="3600" dirty="0"/>
              <a:t>	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Regression testing</a:t>
            </a:r>
          </a:p>
          <a:p>
            <a:pPr marL="0" lvl="2" indent="0">
              <a:buNone/>
            </a:pPr>
            <a:r>
              <a:rPr lang="en-US" sz="3200" dirty="0"/>
              <a:t>		If tests pass.. close the issue/bug</a:t>
            </a:r>
          </a:p>
        </p:txBody>
      </p:sp>
    </p:spTree>
    <p:extLst>
      <p:ext uri="{BB962C8B-B14F-4D97-AF65-F5344CB8AC3E}">
        <p14:creationId xmlns:p14="http://schemas.microsoft.com/office/powerpoint/2010/main" val="330020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we done with 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Does it do what it is supposed to do?</a:t>
            </a:r>
          </a:p>
          <a:p>
            <a:pPr lvl="1"/>
            <a:r>
              <a:rPr lang="en-US" sz="3600" dirty="0"/>
              <a:t>Who is the ultimate authority on this?</a:t>
            </a:r>
          </a:p>
          <a:p>
            <a:pPr lvl="2"/>
            <a:r>
              <a:rPr lang="en-US" sz="3600" dirty="0"/>
              <a:t>Client product: client representative(s)</a:t>
            </a:r>
          </a:p>
          <a:p>
            <a:pPr lvl="2"/>
            <a:r>
              <a:rPr lang="en-US" sz="3600" dirty="0"/>
              <a:t>Consumer product: selected target user(s)</a:t>
            </a:r>
          </a:p>
          <a:p>
            <a:pPr marL="0" lvl="2" indent="0">
              <a:buNone/>
            </a:pPr>
            <a:r>
              <a:rPr lang="en-US" sz="3600" b="1" i="0" dirty="0">
                <a:solidFill>
                  <a:schemeClr val="accent1">
                    <a:lumMod val="75000"/>
                  </a:schemeClr>
                </a:solidFill>
              </a:rPr>
              <a:t>User Acceptance Testing</a:t>
            </a:r>
          </a:p>
          <a:p>
            <a:pPr lvl="2"/>
            <a:r>
              <a:rPr lang="en-US" sz="3200" i="0" dirty="0">
                <a:solidFill>
                  <a:schemeClr val="tx1"/>
                </a:solidFill>
              </a:rPr>
              <a:t>Not automated, typically scenario or story-board driven</a:t>
            </a:r>
          </a:p>
          <a:p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1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vs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Verification: 	Does it meet the detailed specifications?</a:t>
            </a:r>
          </a:p>
          <a:p>
            <a:r>
              <a:rPr lang="en-US" sz="3600" dirty="0"/>
              <a:t>Validation: 	Does it do what it is supposed to do?</a:t>
            </a:r>
          </a:p>
          <a:p>
            <a:pPr lvl="2"/>
            <a:endParaRPr lang="en-US" sz="3200" i="1" dirty="0"/>
          </a:p>
          <a:p>
            <a:pPr lvl="2"/>
            <a:r>
              <a:rPr lang="en-US" sz="3200" i="1" dirty="0"/>
              <a:t>If it meets specifications, how could it </a:t>
            </a:r>
          </a:p>
          <a:p>
            <a:pPr lvl="2"/>
            <a:r>
              <a:rPr lang="en-US" sz="3200" i="1" dirty="0"/>
              <a:t>not do what it is supposed to do?</a:t>
            </a:r>
          </a:p>
          <a:p>
            <a:pPr lvl="2"/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856" y="3497295"/>
            <a:ext cx="1263439" cy="141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8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817" y="233362"/>
            <a:ext cx="8322129" cy="5584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3816" y="5769429"/>
            <a:ext cx="82930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Figure 1-1. Relationships among several types of requirements information. </a:t>
            </a:r>
            <a:br>
              <a:rPr lang="en-US" sz="1600" i="1" dirty="0"/>
            </a:br>
            <a:r>
              <a:rPr lang="en-US" sz="1600" i="1" dirty="0"/>
              <a:t>Solid arrows mean “are stored in”; dotted arrows mean “are the origin of” or “influence.” </a:t>
            </a:r>
            <a:br>
              <a:rPr lang="en-US" sz="1600" i="1" dirty="0"/>
            </a:br>
            <a:r>
              <a:rPr lang="en-US" sz="1600" dirty="0"/>
              <a:t>Source: K. E. </a:t>
            </a:r>
            <a:r>
              <a:rPr lang="en-US" sz="1600" dirty="0" err="1"/>
              <a:t>Wiegers</a:t>
            </a:r>
            <a:r>
              <a:rPr lang="en-US" sz="1600" dirty="0"/>
              <a:t> and J. Beatty, Software Requirements, 3rd ed., </a:t>
            </a:r>
            <a:br>
              <a:rPr lang="en-US" sz="1600" dirty="0"/>
            </a:br>
            <a:r>
              <a:rPr lang="en-US" sz="1600" dirty="0"/>
              <a:t>Redmond, Washington: Microsoft Press, 2013.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12686" y="7473860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590" y="2669824"/>
            <a:ext cx="154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Represented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with Use Cases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1929412" y="2996215"/>
            <a:ext cx="915388" cy="3844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75685" y="2311177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Non-functional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Requirements</a:t>
            </a:r>
          </a:p>
        </p:txBody>
      </p:sp>
      <p:cxnSp>
        <p:nvCxnSpPr>
          <p:cNvPr id="13" name="Straight Arrow Connector 12"/>
          <p:cNvCxnSpPr>
            <a:cxnSpLocks/>
            <a:stCxn id="11" idx="1"/>
          </p:cNvCxnSpPr>
          <p:nvPr/>
        </p:nvCxnSpPr>
        <p:spPr>
          <a:xfrm flipH="1" flipV="1">
            <a:off x="7961086" y="820057"/>
            <a:ext cx="2514599" cy="18142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11" idx="1"/>
          </p:cNvCxnSpPr>
          <p:nvPr/>
        </p:nvCxnSpPr>
        <p:spPr>
          <a:xfrm flipH="1" flipV="1">
            <a:off x="9430657" y="2445657"/>
            <a:ext cx="1045028" cy="188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1"/>
          </p:cNvCxnSpPr>
          <p:nvPr/>
        </p:nvCxnSpPr>
        <p:spPr>
          <a:xfrm flipH="1">
            <a:off x="8396514" y="2634343"/>
            <a:ext cx="2079171" cy="11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1"/>
          </p:cNvCxnSpPr>
          <p:nvPr/>
        </p:nvCxnSpPr>
        <p:spPr>
          <a:xfrm flipH="1">
            <a:off x="9873343" y="2634343"/>
            <a:ext cx="602342" cy="169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396514" y="2644095"/>
            <a:ext cx="2079171" cy="11538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9873343" y="2644095"/>
            <a:ext cx="602342" cy="16981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24942" y="4631971"/>
            <a:ext cx="104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Influence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14913" y="3647888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Are the origin of</a:t>
            </a:r>
          </a:p>
        </p:txBody>
      </p:sp>
    </p:spTree>
    <p:extLst>
      <p:ext uri="{BB962C8B-B14F-4D97-AF65-F5344CB8AC3E}">
        <p14:creationId xmlns:p14="http://schemas.microsoft.com/office/powerpoint/2010/main" val="1199349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vs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Which test(s) are validation? </a:t>
            </a:r>
          </a:p>
          <a:p>
            <a:r>
              <a:rPr lang="en-US" sz="3600" dirty="0"/>
              <a:t>Which test(s) are verification?</a:t>
            </a:r>
          </a:p>
          <a:p>
            <a:endParaRPr lang="en-US" sz="3200" dirty="0"/>
          </a:p>
          <a:p>
            <a:r>
              <a:rPr lang="en-US" sz="3600" dirty="0"/>
              <a:t>Test levels and objectives we’ve covered:</a:t>
            </a:r>
          </a:p>
          <a:p>
            <a:pPr lvl="2"/>
            <a:r>
              <a:rPr lang="en-US" sz="3600" dirty="0"/>
              <a:t>Unit tests, integration tests, system tests, </a:t>
            </a:r>
          </a:p>
          <a:p>
            <a:pPr lvl="2"/>
            <a:r>
              <a:rPr lang="en-US" sz="3600" dirty="0"/>
              <a:t>regression tests, user acceptance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27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testing 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Performance testing</a:t>
            </a:r>
          </a:p>
          <a:p>
            <a:r>
              <a:rPr lang="en-US" sz="3600" dirty="0"/>
              <a:t>Security testing**</a:t>
            </a:r>
          </a:p>
          <a:p>
            <a:r>
              <a:rPr lang="en-US" sz="3600" dirty="0"/>
              <a:t>Stress testing</a:t>
            </a:r>
          </a:p>
          <a:p>
            <a:r>
              <a:rPr lang="en-US" sz="3600" dirty="0"/>
              <a:t>Interface testing</a:t>
            </a:r>
          </a:p>
          <a:p>
            <a:r>
              <a:rPr lang="en-US" sz="3600" dirty="0"/>
              <a:t>Configuration testing</a:t>
            </a:r>
          </a:p>
          <a:p>
            <a:r>
              <a:rPr lang="en-US" sz="3600" dirty="0"/>
              <a:t>Usability and Human Computer Interaction Testing</a:t>
            </a:r>
          </a:p>
        </p:txBody>
      </p:sp>
    </p:spTree>
    <p:extLst>
      <p:ext uri="{BB962C8B-B14F-4D97-AF65-F5344CB8AC3E}">
        <p14:creationId xmlns:p14="http://schemas.microsoft.com/office/powerpoint/2010/main" val="1315445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30" y="516255"/>
            <a:ext cx="9883140" cy="58254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33908" y="358815"/>
            <a:ext cx="4886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One view of a testing process</a:t>
            </a:r>
          </a:p>
          <a:p>
            <a:r>
              <a:rPr lang="en-US" sz="2400" dirty="0"/>
              <a:t>Question: where is regression testing?</a:t>
            </a:r>
          </a:p>
        </p:txBody>
      </p:sp>
    </p:spTree>
    <p:extLst>
      <p:ext uri="{BB962C8B-B14F-4D97-AF65-F5344CB8AC3E}">
        <p14:creationId xmlns:p14="http://schemas.microsoft.com/office/powerpoint/2010/main" val="3477648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85000" lnSpcReduction="20000"/>
          </a:bodyPr>
          <a:lstStyle/>
          <a:p>
            <a:pPr marL="4572" lvl="1" indent="0">
              <a:lnSpc>
                <a:spcPct val="110000"/>
              </a:lnSpc>
              <a:buNone/>
            </a:pPr>
            <a:r>
              <a:rPr lang="en-US" sz="3500" dirty="0"/>
              <a:t>Program testing can be used to show the </a:t>
            </a:r>
            <a:r>
              <a:rPr lang="en-US" sz="3500" b="1" i="1" dirty="0">
                <a:solidFill>
                  <a:schemeClr val="accent1">
                    <a:lumMod val="75000"/>
                  </a:schemeClr>
                </a:solidFill>
              </a:rPr>
              <a:t>presence</a:t>
            </a:r>
            <a:r>
              <a:rPr lang="en-US" sz="3500" dirty="0"/>
              <a:t> of bugs, </a:t>
            </a:r>
          </a:p>
          <a:p>
            <a:pPr marL="4572" lvl="1" indent="0">
              <a:lnSpc>
                <a:spcPct val="110000"/>
              </a:lnSpc>
              <a:buNone/>
            </a:pPr>
            <a:r>
              <a:rPr lang="en-US" sz="3500" dirty="0"/>
              <a:t>but never to show their </a:t>
            </a:r>
            <a:r>
              <a:rPr lang="en-US" sz="3500" b="1" i="1" dirty="0">
                <a:solidFill>
                  <a:schemeClr val="accent1">
                    <a:lumMod val="75000"/>
                  </a:schemeClr>
                </a:solidFill>
              </a:rPr>
              <a:t>absence. </a:t>
            </a:r>
          </a:p>
          <a:p>
            <a:pPr marL="4572" lvl="1" indent="0">
              <a:lnSpc>
                <a:spcPct val="110000"/>
              </a:lnSpc>
              <a:buNone/>
            </a:pPr>
            <a:r>
              <a:rPr lang="en-US" sz="3500" dirty="0"/>
              <a:t>					</a:t>
            </a:r>
            <a:r>
              <a:rPr lang="en-US" sz="3500" dirty="0" err="1"/>
              <a:t>Edsger</a:t>
            </a:r>
            <a:r>
              <a:rPr lang="en-US" sz="3500" dirty="0"/>
              <a:t> Dijkstra</a:t>
            </a:r>
          </a:p>
          <a:p>
            <a:pPr marL="4572" lvl="1" indent="0">
              <a:lnSpc>
                <a:spcPct val="110000"/>
              </a:lnSpc>
              <a:buNone/>
            </a:pPr>
            <a:endParaRPr lang="en-US" sz="3500" dirty="0"/>
          </a:p>
          <a:p>
            <a:pPr marL="4572" lvl="1" indent="0">
              <a:lnSpc>
                <a:spcPct val="110000"/>
              </a:lnSpc>
              <a:buNone/>
            </a:pPr>
            <a:r>
              <a:rPr lang="en-US" sz="3500" dirty="0">
                <a:solidFill>
                  <a:schemeClr val="tx1"/>
                </a:solidFill>
              </a:rPr>
              <a:t>Testing is dynamic verification that a program provides expected behaviors on a </a:t>
            </a: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</a:rPr>
              <a:t>finite</a:t>
            </a:r>
            <a:r>
              <a:rPr lang="en-US" sz="3500" dirty="0"/>
              <a:t> set of test cases, suitably </a:t>
            </a: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</a:rPr>
              <a:t>selected</a:t>
            </a:r>
            <a:r>
              <a:rPr lang="en-US" sz="3500" dirty="0"/>
              <a:t> from the (usually) </a:t>
            </a: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</a:rPr>
              <a:t>infinite</a:t>
            </a:r>
            <a:r>
              <a:rPr lang="en-US" sz="3500" dirty="0"/>
              <a:t> execution domain.</a:t>
            </a:r>
          </a:p>
          <a:p>
            <a:pPr marL="4572" lvl="1" indent="0">
              <a:lnSpc>
                <a:spcPct val="110000"/>
              </a:lnSpc>
              <a:buNone/>
            </a:pPr>
            <a:r>
              <a:rPr lang="en-US" sz="3500" dirty="0"/>
              <a:t>					SWEBOK Chapter 4</a:t>
            </a:r>
          </a:p>
          <a:p>
            <a:pPr marL="4572" lvl="1" indent="0">
              <a:buNone/>
            </a:pPr>
            <a:endParaRPr lang="en-US" sz="3600" dirty="0"/>
          </a:p>
          <a:p>
            <a:pPr marL="4572" lvl="1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9583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/>
              <a:t>What is the SDLC? </a:t>
            </a:r>
            <a:br>
              <a:rPr lang="en-US" dirty="0"/>
            </a:br>
            <a:r>
              <a:rPr lang="en-US" dirty="0"/>
              <a:t>	Where does Testing fit?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3000261" y="2359905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5514862" y="23308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8029462" y="23308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757226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Implementation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505766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Testing</a:t>
            </a:r>
          </a:p>
        </p:txBody>
      </p:sp>
      <p:sp>
        <p:nvSpPr>
          <p:cNvPr id="9" name="Freeform: Shape 8"/>
          <p:cNvSpPr/>
          <p:nvPr/>
        </p:nvSpPr>
        <p:spPr>
          <a:xfrm>
            <a:off x="254306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Release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3578062" y="50740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Maintenance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6200662" y="50740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cxnSp>
        <p:nvCxnSpPr>
          <p:cNvPr id="13" name="Connector: Elbow 12"/>
          <p:cNvCxnSpPr>
            <a:stCxn id="5" idx="1"/>
            <a:endCxn id="6" idx="3"/>
          </p:cNvCxnSpPr>
          <p:nvPr/>
        </p:nvCxnSpPr>
        <p:spPr>
          <a:xfrm>
            <a:off x="7115062" y="2673780"/>
            <a:ext cx="914400" cy="12700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4" name="Connector: Elbow 13"/>
          <p:cNvCxnSpPr>
            <a:stCxn id="6" idx="1"/>
            <a:endCxn id="7" idx="1"/>
          </p:cNvCxnSpPr>
          <p:nvPr/>
        </p:nvCxnSpPr>
        <p:spPr>
          <a:xfrm flipH="1">
            <a:off x="9172462" y="2673780"/>
            <a:ext cx="457200" cy="1371599"/>
          </a:xfrm>
          <a:prstGeom prst="bentConnector3">
            <a:avLst>
              <a:gd name="adj1" fmla="val -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5" name="Connector: Elbow 14"/>
          <p:cNvCxnSpPr>
            <a:stCxn id="8" idx="3"/>
            <a:endCxn id="9" idx="1"/>
          </p:cNvCxnSpPr>
          <p:nvPr/>
        </p:nvCxnSpPr>
        <p:spPr>
          <a:xfrm rot="10800000">
            <a:off x="4143262" y="4045379"/>
            <a:ext cx="914400" cy="12700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6" name="Connector: Elbow 15"/>
          <p:cNvCxnSpPr>
            <a:stCxn id="7" idx="3"/>
            <a:endCxn id="8" idx="1"/>
          </p:cNvCxnSpPr>
          <p:nvPr/>
        </p:nvCxnSpPr>
        <p:spPr>
          <a:xfrm rot="10800000">
            <a:off x="6657862" y="4045379"/>
            <a:ext cx="914400" cy="12700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7" name="Connector: Elbow 16"/>
          <p:cNvCxnSpPr>
            <a:stCxn id="9" idx="3"/>
            <a:endCxn id="10" idx="3"/>
          </p:cNvCxnSpPr>
          <p:nvPr/>
        </p:nvCxnSpPr>
        <p:spPr>
          <a:xfrm rot="10800000" flipH="1" flipV="1">
            <a:off x="2543062" y="4045378"/>
            <a:ext cx="1035000" cy="1371601"/>
          </a:xfrm>
          <a:prstGeom prst="bentConnector3">
            <a:avLst>
              <a:gd name="adj1" fmla="val -22087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8" name="Connector: Elbow 17"/>
          <p:cNvCxnSpPr>
            <a:endCxn id="11" idx="3"/>
          </p:cNvCxnSpPr>
          <p:nvPr/>
        </p:nvCxnSpPr>
        <p:spPr>
          <a:xfrm>
            <a:off x="5178262" y="5416799"/>
            <a:ext cx="1022400" cy="0"/>
          </a:xfrm>
          <a:prstGeom prst="bentConnector3">
            <a:avLst/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19" name="Connector: Curved 18"/>
          <p:cNvCxnSpPr>
            <a:stCxn id="8" idx="0"/>
            <a:endCxn id="7" idx="0"/>
          </p:cNvCxnSpPr>
          <p:nvPr/>
        </p:nvCxnSpPr>
        <p:spPr>
          <a:xfrm rot="5400000" flipH="1" flipV="1">
            <a:off x="7115062" y="2445179"/>
            <a:ext cx="12700" cy="2514600"/>
          </a:xfrm>
          <a:prstGeom prst="curvedConnector3">
            <a:avLst>
              <a:gd name="adj1" fmla="val 2942850"/>
            </a:avLst>
          </a:prstGeom>
          <a:noFill/>
          <a:ln w="36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0" name="Connector: Elbow 19"/>
          <p:cNvCxnSpPr>
            <a:cxnSpLocks/>
            <a:endCxn id="5" idx="3"/>
          </p:cNvCxnSpPr>
          <p:nvPr/>
        </p:nvCxnSpPr>
        <p:spPr>
          <a:xfrm>
            <a:off x="4577899" y="2673602"/>
            <a:ext cx="936963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1" name="Connector: Elbow 20"/>
          <p:cNvCxnSpPr>
            <a:cxnSpLocks/>
            <a:endCxn id="6" idx="3"/>
          </p:cNvCxnSpPr>
          <p:nvPr/>
        </p:nvCxnSpPr>
        <p:spPr>
          <a:xfrm>
            <a:off x="7115060" y="2673602"/>
            <a:ext cx="914402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2" name="Connector: Elbow 21"/>
          <p:cNvCxnSpPr/>
          <p:nvPr/>
        </p:nvCxnSpPr>
        <p:spPr>
          <a:xfrm flipH="1">
            <a:off x="9172460" y="2673602"/>
            <a:ext cx="457200" cy="1371599"/>
          </a:xfrm>
          <a:prstGeom prst="bentConnector3">
            <a:avLst>
              <a:gd name="adj1" fmla="val -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3" name="Connector: Elbow 22"/>
          <p:cNvCxnSpPr>
            <a:cxnSpLocks/>
            <a:stCxn id="8" idx="3"/>
          </p:cNvCxnSpPr>
          <p:nvPr/>
        </p:nvCxnSpPr>
        <p:spPr>
          <a:xfrm rot="10800000">
            <a:off x="4143260" y="4045201"/>
            <a:ext cx="914402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4" name="Connector: Elbow 23"/>
          <p:cNvCxnSpPr>
            <a:cxnSpLocks/>
            <a:stCxn id="7" idx="3"/>
          </p:cNvCxnSpPr>
          <p:nvPr/>
        </p:nvCxnSpPr>
        <p:spPr>
          <a:xfrm rot="10800000">
            <a:off x="6657860" y="4045201"/>
            <a:ext cx="914402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5" name="Connector: Elbow 24"/>
          <p:cNvCxnSpPr/>
          <p:nvPr/>
        </p:nvCxnSpPr>
        <p:spPr>
          <a:xfrm rot="10800000" flipH="1" flipV="1">
            <a:off x="2543060" y="4045200"/>
            <a:ext cx="1035000" cy="1371601"/>
          </a:xfrm>
          <a:prstGeom prst="bentConnector3">
            <a:avLst>
              <a:gd name="adj1" fmla="val -22087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sp>
        <p:nvSpPr>
          <p:cNvPr id="34" name="Freeform: Shape 33"/>
          <p:cNvSpPr/>
          <p:nvPr/>
        </p:nvSpPr>
        <p:spPr>
          <a:xfrm>
            <a:off x="3000261" y="2353553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35" name="Freeform: Shape 34"/>
          <p:cNvSpPr/>
          <p:nvPr/>
        </p:nvSpPr>
        <p:spPr>
          <a:xfrm>
            <a:off x="551486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36" name="Freeform: Shape 35"/>
          <p:cNvSpPr/>
          <p:nvPr/>
        </p:nvSpPr>
        <p:spPr>
          <a:xfrm>
            <a:off x="802946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  <p:sp>
        <p:nvSpPr>
          <p:cNvPr id="41" name="Freeform: Shape 40"/>
          <p:cNvSpPr/>
          <p:nvPr/>
        </p:nvSpPr>
        <p:spPr>
          <a:xfrm>
            <a:off x="757861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Implementation</a:t>
            </a:r>
          </a:p>
        </p:txBody>
      </p:sp>
      <p:sp>
        <p:nvSpPr>
          <p:cNvPr id="42" name="Freeform: Shape 41"/>
          <p:cNvSpPr/>
          <p:nvPr/>
        </p:nvSpPr>
        <p:spPr>
          <a:xfrm>
            <a:off x="506401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Testing</a:t>
            </a:r>
          </a:p>
        </p:txBody>
      </p:sp>
      <p:sp>
        <p:nvSpPr>
          <p:cNvPr id="43" name="Freeform: Shape 42"/>
          <p:cNvSpPr/>
          <p:nvPr/>
        </p:nvSpPr>
        <p:spPr>
          <a:xfrm>
            <a:off x="3006611" y="2353553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44" name="Freeform: Shape 43"/>
          <p:cNvSpPr/>
          <p:nvPr/>
        </p:nvSpPr>
        <p:spPr>
          <a:xfrm>
            <a:off x="552121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45" name="Freeform: Shape 44"/>
          <p:cNvSpPr/>
          <p:nvPr/>
        </p:nvSpPr>
        <p:spPr>
          <a:xfrm>
            <a:off x="803581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  <p:sp>
        <p:nvSpPr>
          <p:cNvPr id="48" name="Freeform: Shape 47"/>
          <p:cNvSpPr/>
          <p:nvPr/>
        </p:nvSpPr>
        <p:spPr>
          <a:xfrm>
            <a:off x="2543062" y="369612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Release</a:t>
            </a:r>
          </a:p>
        </p:txBody>
      </p:sp>
      <p:sp>
        <p:nvSpPr>
          <p:cNvPr id="49" name="Freeform: Shape 48"/>
          <p:cNvSpPr/>
          <p:nvPr/>
        </p:nvSpPr>
        <p:spPr>
          <a:xfrm>
            <a:off x="7578612" y="369612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Implementation</a:t>
            </a:r>
          </a:p>
        </p:txBody>
      </p:sp>
      <p:sp>
        <p:nvSpPr>
          <p:cNvPr id="50" name="Freeform: Shape 49"/>
          <p:cNvSpPr/>
          <p:nvPr/>
        </p:nvSpPr>
        <p:spPr>
          <a:xfrm>
            <a:off x="5064012" y="369612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Testing</a:t>
            </a:r>
          </a:p>
        </p:txBody>
      </p:sp>
      <p:sp>
        <p:nvSpPr>
          <p:cNvPr id="51" name="Freeform: Shape 50"/>
          <p:cNvSpPr/>
          <p:nvPr/>
        </p:nvSpPr>
        <p:spPr>
          <a:xfrm>
            <a:off x="3006611" y="2347203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52" name="Freeform: Shape 51"/>
          <p:cNvSpPr/>
          <p:nvPr/>
        </p:nvSpPr>
        <p:spPr>
          <a:xfrm>
            <a:off x="5521212" y="231817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53" name="Freeform: Shape 52"/>
          <p:cNvSpPr/>
          <p:nvPr/>
        </p:nvSpPr>
        <p:spPr>
          <a:xfrm>
            <a:off x="8035812" y="231817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</p:spPr>
        <p:txBody>
          <a:bodyPr/>
          <a:lstStyle/>
          <a:p>
            <a:fld id="{AD73F49F-F0A9-4014-B853-32F09BF24F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2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4" grpId="0" animBg="1"/>
      <p:bldP spid="35" grpId="0" animBg="1"/>
      <p:bldP spid="3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Tests: Black Box vs. White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200" dirty="0"/>
              <a:t>Black Box Testing: </a:t>
            </a:r>
          </a:p>
          <a:p>
            <a:pPr lvl="1"/>
            <a:r>
              <a:rPr lang="en-US" sz="3200" dirty="0"/>
              <a:t>Tests are designed based on input / output only</a:t>
            </a:r>
          </a:p>
          <a:p>
            <a:endParaRPr lang="en-US" sz="3200" dirty="0"/>
          </a:p>
          <a:p>
            <a:r>
              <a:rPr lang="en-US" sz="3200" dirty="0"/>
              <a:t>White Box (or Clear Box) Testing: </a:t>
            </a:r>
          </a:p>
          <a:p>
            <a:pPr lvl="1"/>
            <a:r>
              <a:rPr lang="en-US" sz="3200" dirty="0"/>
              <a:t>Tests are designed based on the software design and coding</a:t>
            </a:r>
          </a:p>
        </p:txBody>
      </p:sp>
    </p:spTree>
    <p:extLst>
      <p:ext uri="{BB962C8B-B14F-4D97-AF65-F5344CB8AC3E}">
        <p14:creationId xmlns:p14="http://schemas.microsoft.com/office/powerpoint/2010/main" val="457874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Tests: Input-based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b="1" dirty="0"/>
              <a:t>Equivalence Partitioning: </a:t>
            </a:r>
            <a:br>
              <a:rPr lang="en-US" sz="3200" dirty="0"/>
            </a:br>
            <a:r>
              <a:rPr lang="en-US" sz="3200" dirty="0"/>
              <a:t>Divide the input into logical subsets and take a sample from each subset</a:t>
            </a:r>
          </a:p>
          <a:p>
            <a:pPr>
              <a:lnSpc>
                <a:spcPct val="120000"/>
              </a:lnSpc>
            </a:pPr>
            <a:r>
              <a:rPr lang="en-US" sz="3200" b="1" dirty="0"/>
              <a:t>Pairwise Testing:</a:t>
            </a:r>
            <a:br>
              <a:rPr lang="en-US" sz="3200" dirty="0"/>
            </a:br>
            <a:r>
              <a:rPr lang="en-US" sz="3200" dirty="0"/>
              <a:t>Combine interesting values of input variables (rather than all combinations)</a:t>
            </a:r>
          </a:p>
          <a:p>
            <a:pPr>
              <a:lnSpc>
                <a:spcPct val="120000"/>
              </a:lnSpc>
            </a:pPr>
            <a:r>
              <a:rPr lang="en-US" sz="3200" b="1" dirty="0"/>
              <a:t>Boundary-Value Analysis: </a:t>
            </a:r>
            <a:br>
              <a:rPr lang="en-US" sz="3200" dirty="0"/>
            </a:br>
            <a:r>
              <a:rPr lang="en-US" sz="3200" dirty="0"/>
              <a:t>Choose input values on or near boundaries of the variable domains. Also choose values outside the boundaries.</a:t>
            </a:r>
          </a:p>
          <a:p>
            <a:pPr>
              <a:lnSpc>
                <a:spcPct val="120000"/>
              </a:lnSpc>
            </a:pPr>
            <a:r>
              <a:rPr lang="en-US" sz="3200" b="1" dirty="0"/>
              <a:t>Random Testing:</a:t>
            </a:r>
            <a:br>
              <a:rPr lang="en-US" sz="3200" dirty="0"/>
            </a:br>
            <a:r>
              <a:rPr lang="en-US" sz="3200" dirty="0"/>
              <a:t>Random input values from the domain</a:t>
            </a:r>
          </a:p>
        </p:txBody>
      </p:sp>
    </p:spTree>
    <p:extLst>
      <p:ext uri="{BB962C8B-B14F-4D97-AF65-F5344CB8AC3E}">
        <p14:creationId xmlns:p14="http://schemas.microsoft.com/office/powerpoint/2010/main" val="4139801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426" y="594606"/>
            <a:ext cx="6057900" cy="35557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971" y="3531810"/>
            <a:ext cx="7602809" cy="242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14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Tests: Code-based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/>
              <a:t>Control flow-based criteria: </a:t>
            </a:r>
            <a:br>
              <a:rPr lang="en-US" sz="3200" dirty="0"/>
            </a:br>
            <a:r>
              <a:rPr lang="en-US" sz="3200" dirty="0"/>
              <a:t>Cover all statements, or statement blocks, or some combinations of statements.</a:t>
            </a:r>
          </a:p>
          <a:p>
            <a:pPr>
              <a:lnSpc>
                <a:spcPct val="120000"/>
              </a:lnSpc>
            </a:pPr>
            <a:r>
              <a:rPr lang="en-US" sz="3200" dirty="0"/>
              <a:t>Path testing: test all entry-to-exit control flow paths</a:t>
            </a:r>
          </a:p>
          <a:p>
            <a:pPr>
              <a:lnSpc>
                <a:spcPct val="120000"/>
              </a:lnSpc>
            </a:pPr>
            <a:r>
              <a:rPr lang="en-US" sz="3200" i="1" dirty="0"/>
              <a:t>All</a:t>
            </a:r>
            <a:r>
              <a:rPr lang="en-US" sz="3200" dirty="0"/>
              <a:t> is usually not feasible – limit loops, aim for a % coverage</a:t>
            </a:r>
          </a:p>
        </p:txBody>
      </p:sp>
    </p:spTree>
    <p:extLst>
      <p:ext uri="{BB962C8B-B14F-4D97-AF65-F5344CB8AC3E}">
        <p14:creationId xmlns:p14="http://schemas.microsoft.com/office/powerpoint/2010/main" val="4272049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Tests: Code-based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000" b="1" dirty="0"/>
              <a:t>Data flow-based criteria:</a:t>
            </a:r>
            <a:br>
              <a:rPr lang="en-US" sz="4000" dirty="0"/>
            </a:br>
            <a:r>
              <a:rPr lang="en-US" sz="4000" dirty="0"/>
              <a:t>Select paths to explore the sequence of events related to variable status. When do variables receive values? When are these values used?</a:t>
            </a:r>
          </a:p>
          <a:p>
            <a:pPr>
              <a:lnSpc>
                <a:spcPct val="120000"/>
              </a:lnSpc>
            </a:pPr>
            <a:r>
              <a:rPr lang="en-US" sz="3800" dirty="0"/>
              <a:t>Helps find:</a:t>
            </a:r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400" dirty="0"/>
              <a:t>Variables that are declared but never used</a:t>
            </a:r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400" dirty="0"/>
              <a:t>Variables that are used but never declared</a:t>
            </a:r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400" dirty="0"/>
              <a:t>Variables that are defined multiple times before being used</a:t>
            </a:r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400" dirty="0"/>
              <a:t>Variables that are deallocated before being used</a:t>
            </a:r>
          </a:p>
        </p:txBody>
      </p:sp>
    </p:spTree>
    <p:extLst>
      <p:ext uri="{BB962C8B-B14F-4D97-AF65-F5344CB8AC3E}">
        <p14:creationId xmlns:p14="http://schemas.microsoft.com/office/powerpoint/2010/main" val="3472657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Tests: Test the unhappy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4000" dirty="0"/>
              <a:t>Don’t just think about what the code is supposed to do, but the error and exception handling that should happen if something goes wrong.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587549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Advantages of automated testing</a:t>
            </a:r>
          </a:p>
          <a:p>
            <a:r>
              <a:rPr lang="en-US" dirty="0"/>
              <a:t>Once tests have been developed, can be run quickly and repeatedly</a:t>
            </a:r>
          </a:p>
          <a:p>
            <a:r>
              <a:rPr lang="en-US" dirty="0"/>
              <a:t>Allows easy regression testing</a:t>
            </a:r>
          </a:p>
          <a:p>
            <a:r>
              <a:rPr lang="en-US" dirty="0"/>
              <a:t>Easy -&gt; testing more likely to get done -&gt; defects more likely to be found</a:t>
            </a:r>
          </a:p>
          <a:p>
            <a:r>
              <a:rPr lang="en-US" sz="2800" b="1" dirty="0"/>
              <a:t>Kinds of automated testing</a:t>
            </a:r>
          </a:p>
          <a:p>
            <a:r>
              <a:rPr lang="en-US" dirty="0"/>
              <a:t>Graphical User Interface testing – a testing framework records or generates UI events</a:t>
            </a:r>
          </a:p>
          <a:p>
            <a:r>
              <a:rPr lang="en-US" dirty="0"/>
              <a:t>API driven testing –tests using a programming interface to the application (whole application, classes, modules, or libraries) , might use a framework</a:t>
            </a:r>
          </a:p>
        </p:txBody>
      </p:sp>
    </p:spTree>
    <p:extLst>
      <p:ext uri="{BB962C8B-B14F-4D97-AF65-F5344CB8AC3E}">
        <p14:creationId xmlns:p14="http://schemas.microsoft.com/office/powerpoint/2010/main" val="1916049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“Done”?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3600" i="1" dirty="0"/>
              <a:t>Done: </a:t>
            </a:r>
          </a:p>
          <a:p>
            <a:pPr lvl="1">
              <a:lnSpc>
                <a:spcPct val="110000"/>
              </a:lnSpc>
            </a:pPr>
            <a:r>
              <a:rPr lang="en-US" sz="3600" dirty="0"/>
              <a:t>With coding… but what if a test fails?</a:t>
            </a:r>
          </a:p>
          <a:p>
            <a:pPr>
              <a:lnSpc>
                <a:spcPct val="110000"/>
              </a:lnSpc>
            </a:pPr>
            <a:r>
              <a:rPr lang="en-US" sz="3600" i="1" dirty="0"/>
              <a:t>Done, </a:t>
            </a:r>
            <a:r>
              <a:rPr lang="en-US" sz="3600" u="sng" dirty="0"/>
              <a:t>Done</a:t>
            </a:r>
            <a:r>
              <a:rPr lang="en-US" sz="3600" dirty="0"/>
              <a:t>: </a:t>
            </a:r>
          </a:p>
          <a:p>
            <a:pPr lvl="1">
              <a:lnSpc>
                <a:spcPct val="110000"/>
              </a:lnSpc>
            </a:pPr>
            <a:r>
              <a:rPr lang="en-US" sz="3600" dirty="0"/>
              <a:t>With coding and testing.. But is it ready to be used?</a:t>
            </a:r>
          </a:p>
          <a:p>
            <a:pPr>
              <a:lnSpc>
                <a:spcPct val="110000"/>
              </a:lnSpc>
            </a:pPr>
            <a:r>
              <a:rPr lang="en-US" sz="3600" i="1" dirty="0"/>
              <a:t>Done, </a:t>
            </a:r>
            <a:r>
              <a:rPr lang="en-US" sz="3600" u="sng" dirty="0"/>
              <a:t>Done</a:t>
            </a:r>
            <a:r>
              <a:rPr lang="en-US" sz="3600" dirty="0"/>
              <a:t>, </a:t>
            </a:r>
            <a:r>
              <a:rPr lang="en-US" sz="3600" b="1" dirty="0"/>
              <a:t>Done: </a:t>
            </a:r>
          </a:p>
          <a:p>
            <a:pPr lvl="1">
              <a:lnSpc>
                <a:spcPct val="110000"/>
              </a:lnSpc>
            </a:pPr>
            <a:r>
              <a:rPr lang="en-US" sz="3600" dirty="0"/>
              <a:t>With code, testing, and deployment… In production!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404687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is….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/>
              <a:t>…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dynamic</a:t>
            </a:r>
            <a:r>
              <a:rPr lang="en-US" sz="4000" dirty="0"/>
              <a:t> verification (or validation) that a program provides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expected</a:t>
            </a:r>
            <a:r>
              <a:rPr lang="en-US" sz="4000" dirty="0"/>
              <a:t> behaviors on a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finite</a:t>
            </a:r>
            <a:r>
              <a:rPr lang="en-US" sz="4000" dirty="0"/>
              <a:t> set of test cases, suitably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selected</a:t>
            </a:r>
            <a:r>
              <a:rPr lang="en-US" sz="4000" dirty="0"/>
              <a:t> from the (usually) infinite execution domain.</a:t>
            </a:r>
          </a:p>
        </p:txBody>
      </p:sp>
    </p:spTree>
    <p:extLst>
      <p:ext uri="{BB962C8B-B14F-4D97-AF65-F5344CB8AC3E}">
        <p14:creationId xmlns:p14="http://schemas.microsoft.com/office/powerpoint/2010/main" val="306331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676846697"/>
              </p:ext>
            </p:extLst>
          </p:nvPr>
        </p:nvGraphicFramePr>
        <p:xfrm>
          <a:off x="1840937" y="89145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tx1"/>
                </a:solidFill>
              </a:rPr>
              <a:t>Software is designed to produce desired output from a set of inputs, based on the instructions </a:t>
            </a:r>
            <a:r>
              <a:rPr lang="en-US" sz="4000" i="1" dirty="0">
                <a:solidFill>
                  <a:schemeClr val="tx1"/>
                </a:solidFill>
              </a:rPr>
              <a:t>you think you have implemented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57481" y="4741332"/>
            <a:ext cx="4972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Test Target can vary in granularity: </a:t>
            </a:r>
            <a:br>
              <a:rPr lang="en-US" sz="2400" dirty="0"/>
            </a:br>
            <a:r>
              <a:rPr lang="en-US" sz="2400" dirty="0"/>
              <a:t>a unit, a combinations of components, </a:t>
            </a:r>
            <a:br>
              <a:rPr lang="en-US" sz="2400" dirty="0"/>
            </a:br>
            <a:r>
              <a:rPr lang="en-US" sz="2400" dirty="0"/>
              <a:t>a sub-system, the whole system</a:t>
            </a:r>
          </a:p>
        </p:txBody>
      </p:sp>
    </p:spTree>
    <p:extLst>
      <p:ext uri="{BB962C8B-B14F-4D97-AF65-F5344CB8AC3E}">
        <p14:creationId xmlns:p14="http://schemas.microsoft.com/office/powerpoint/2010/main" val="156371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Demonstrate the software meets the requirements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Discover failures in the software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200" dirty="0"/>
              <a:t>Faults cause failures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200" dirty="0"/>
              <a:t>Testing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reveals</a:t>
            </a:r>
            <a:r>
              <a:rPr lang="en-US" sz="3200" dirty="0"/>
              <a:t> failures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200" dirty="0"/>
              <a:t>The cause, the fault, may be hard to find</a:t>
            </a:r>
          </a:p>
        </p:txBody>
      </p:sp>
    </p:spTree>
    <p:extLst>
      <p:ext uri="{BB962C8B-B14F-4D97-AF65-F5344CB8AC3E}">
        <p14:creationId xmlns:p14="http://schemas.microsoft.com/office/powerpoint/2010/main" val="244936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Unit 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Integration 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System Testing</a:t>
            </a:r>
          </a:p>
        </p:txBody>
      </p:sp>
    </p:spTree>
    <p:extLst>
      <p:ext uri="{BB962C8B-B14F-4D97-AF65-F5344CB8AC3E}">
        <p14:creationId xmlns:p14="http://schemas.microsoft.com/office/powerpoint/2010/main" val="209692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Testing: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Testing program components at the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smallest functional </a:t>
            </a:r>
            <a:r>
              <a:rPr lang="en-US" sz="3200" dirty="0"/>
              <a:t>unit</a:t>
            </a:r>
          </a:p>
          <a:p>
            <a:r>
              <a:rPr lang="en-US" sz="3200" dirty="0"/>
              <a:t>Unit tests are organized into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test suites </a:t>
            </a:r>
            <a:r>
              <a:rPr lang="en-US" sz="3200" dirty="0"/>
              <a:t>of related tests, for example…</a:t>
            </a:r>
          </a:p>
          <a:p>
            <a:pPr lvl="1"/>
            <a:r>
              <a:rPr lang="en-US" sz="3200" dirty="0"/>
              <a:t>For OOP, a class should have its own test suite(s) that exhaustively cover </a:t>
            </a:r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</a:rPr>
              <a:t>every method</a:t>
            </a:r>
            <a:r>
              <a:rPr lang="en-US" sz="3200" dirty="0"/>
              <a:t>, with </a:t>
            </a:r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</a:rPr>
              <a:t>multiple</a:t>
            </a:r>
            <a:r>
              <a:rPr lang="en-US" sz="3200" dirty="0"/>
              <a:t> tests!</a:t>
            </a:r>
          </a:p>
          <a:p>
            <a:r>
              <a:rPr lang="en-US" sz="3200" dirty="0"/>
              <a:t>In MVC design, models and controllers can be unit tested. </a:t>
            </a:r>
          </a:p>
          <a:p>
            <a:r>
              <a:rPr lang="en-US" sz="3200" dirty="0"/>
              <a:t>DB stored procedures can be unit tested.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8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Testing: How to do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Units must be de-coupled to do unit testing.</a:t>
            </a:r>
          </a:p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driver</a:t>
            </a:r>
            <a:r>
              <a:rPr lang="en-US" sz="3200" dirty="0"/>
              <a:t> is a program that feeds test data to the test target and prints results.</a:t>
            </a:r>
          </a:p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stub</a:t>
            </a:r>
            <a:r>
              <a:rPr lang="en-US" sz="3200" dirty="0"/>
              <a:t> replaces modules that are invoked by the component to be tested, substituting dummy results for the test target to use</a:t>
            </a:r>
          </a:p>
          <a:p>
            <a:r>
              <a:rPr lang="en-US" sz="3200" dirty="0"/>
              <a:t>Good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interfaces</a:t>
            </a:r>
            <a:r>
              <a:rPr lang="en-US" sz="3200" dirty="0"/>
              <a:t> are essential</a:t>
            </a:r>
          </a:p>
          <a:p>
            <a:r>
              <a:rPr lang="en-US" sz="3200" dirty="0"/>
              <a:t>Units with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High Cohesion </a:t>
            </a:r>
            <a:r>
              <a:rPr lang="en-US" sz="3200" dirty="0"/>
              <a:t>are easier to test. </a:t>
            </a:r>
            <a:r>
              <a:rPr lang="en-US" sz="3200" i="1" dirty="0"/>
              <a:t>(Why?)</a:t>
            </a:r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667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Identify new functionality needed in software / component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Write tests for new functionality </a:t>
            </a:r>
          </a:p>
          <a:p>
            <a:pPr marL="713232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Functionality tests, unit tests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Run tests, which should ALL FAIL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Implement functionality in proper components and re-factor as necessary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Repeat step 3 and 4 until all tests pass</a:t>
            </a:r>
          </a:p>
        </p:txBody>
      </p:sp>
    </p:spTree>
    <p:extLst>
      <p:ext uri="{BB962C8B-B14F-4D97-AF65-F5344CB8AC3E}">
        <p14:creationId xmlns:p14="http://schemas.microsoft.com/office/powerpoint/2010/main" val="147644603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7367</TotalTime>
  <Words>1251</Words>
  <Application>Microsoft Macintosh PowerPoint</Application>
  <PresentationFormat>Widescreen</PresentationFormat>
  <Paragraphs>175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Metropolitan</vt:lpstr>
      <vt:lpstr>CS 4320 / 7320
Software Engineering</vt:lpstr>
      <vt:lpstr>What is the SDLC?   Where does Testing fit?</vt:lpstr>
      <vt:lpstr>Testing is….</vt:lpstr>
      <vt:lpstr>Software is designed to produce desired output from a set of inputs, based on the instructions you think you have implemented</vt:lpstr>
      <vt:lpstr>Testing Goals</vt:lpstr>
      <vt:lpstr>Test Levels</vt:lpstr>
      <vt:lpstr>Unit Testing: What is it?</vt:lpstr>
      <vt:lpstr>Unit Testing: How to do it?</vt:lpstr>
      <vt:lpstr>Test Driven Development</vt:lpstr>
      <vt:lpstr>Integration Testing</vt:lpstr>
      <vt:lpstr>System Testing</vt:lpstr>
      <vt:lpstr>Oops, we failed a test….</vt:lpstr>
      <vt:lpstr>When are we done with testing?</vt:lpstr>
      <vt:lpstr>Validation vs Verification</vt:lpstr>
      <vt:lpstr>PowerPoint Presentation</vt:lpstr>
      <vt:lpstr>Validation vs Verification</vt:lpstr>
      <vt:lpstr>Other testing objectives </vt:lpstr>
      <vt:lpstr>PowerPoint Presentation</vt:lpstr>
      <vt:lpstr>Limitations of tests</vt:lpstr>
      <vt:lpstr>Designing Tests: Black Box vs. White Box</vt:lpstr>
      <vt:lpstr>Designing Tests: Input-based techniques</vt:lpstr>
      <vt:lpstr>PowerPoint Presentation</vt:lpstr>
      <vt:lpstr>Designing Tests: Code-based techniques</vt:lpstr>
      <vt:lpstr>Designing Tests: Code-based techniques</vt:lpstr>
      <vt:lpstr>Designing Tests: Test the unhappy path</vt:lpstr>
      <vt:lpstr>Automated Testing</vt:lpstr>
      <vt:lpstr>What is “Done”?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4320 / 7320
Software Engineering</dc:title>
  <dc:creator>Sue Brownawell</dc:creator>
  <cp:lastModifiedBy>Goggins, Sean Patrick</cp:lastModifiedBy>
  <cp:revision>173</cp:revision>
  <cp:lastPrinted>2022-09-27T17:45:33Z</cp:lastPrinted>
  <dcterms:created xsi:type="dcterms:W3CDTF">2017-01-23T16:27:17Z</dcterms:created>
  <dcterms:modified xsi:type="dcterms:W3CDTF">2023-10-03T18:38:00Z</dcterms:modified>
</cp:coreProperties>
</file>