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16"/>
  </p:notesMasterIdLst>
  <p:sldIdLst>
    <p:sldId id="256" r:id="rId2"/>
    <p:sldId id="258" r:id="rId3"/>
    <p:sldId id="257" r:id="rId4"/>
    <p:sldId id="262" r:id="rId5"/>
    <p:sldId id="261" r:id="rId6"/>
    <p:sldId id="263" r:id="rId7"/>
    <p:sldId id="264" r:id="rId8"/>
    <p:sldId id="265" r:id="rId9"/>
    <p:sldId id="266" r:id="rId10"/>
    <p:sldId id="269" r:id="rId11"/>
    <p:sldId id="267" r:id="rId12"/>
    <p:sldId id="270" r:id="rId13"/>
    <p:sldId id="27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82004" autoAdjust="0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02CDF-8358-214F-899B-ACED700ACE4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5A623-34A5-AD4D-A20C-B1C51EA4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3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images/0/08/OWASP_SCP_Quick_Reference_Guide_v2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beythetestinggoat.com/pages/book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-guide.org/en/latest/writing/style/#code-sty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CS 4320 / 7320
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1316403" cy="1645920"/>
          </a:xfrm>
        </p:spPr>
        <p:txBody>
          <a:bodyPr>
            <a:normAutofit/>
          </a:bodyPr>
          <a:lstStyle/>
          <a:p>
            <a:r>
              <a:rPr lang="en-US" sz="6600" b="1" u="sng" dirty="0"/>
              <a:t>Construction</a:t>
            </a:r>
            <a:r>
              <a:rPr lang="en-US" sz="6600" dirty="0"/>
              <a:t> </a:t>
            </a:r>
            <a:r>
              <a:rPr lang="en-US" sz="6600" i="1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134782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500" dirty="0"/>
              <a:t>Input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500" dirty="0"/>
              <a:t>Output Encoding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500" dirty="0"/>
              <a:t>Authentication and Password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500" dirty="0"/>
              <a:t>Access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500" dirty="0"/>
              <a:t>Error Handling and Logging</a:t>
            </a:r>
          </a:p>
          <a:p>
            <a:endParaRPr lang="en-US" sz="1300" dirty="0"/>
          </a:p>
          <a:p>
            <a:r>
              <a:rPr lang="en-US" sz="2000" dirty="0"/>
              <a:t>See.. OWASP Secure Coding Practices Quick Reference Guide</a:t>
            </a:r>
          </a:p>
          <a:p>
            <a:r>
              <a:rPr lang="en-US" sz="2000" dirty="0">
                <a:hlinkClick r:id="rId2"/>
              </a:rPr>
              <a:t>https://www.owasp.org/images/0/08/OWASP_SCP_Quick_Reference_Guide_v2.pdf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66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Anticipate errors</a:t>
            </a:r>
          </a:p>
          <a:p>
            <a:pPr marL="4572" lvl="1" indent="0">
              <a:buNone/>
            </a:pPr>
            <a:r>
              <a:rPr lang="en-US" sz="3200" dirty="0"/>
              <a:t>A few error handling techniques: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Return neutral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Logging a warning message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Return an error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Shutting down 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What makes sense in </a:t>
            </a:r>
            <a:r>
              <a:rPr lang="en-US" sz="3200" b="1" i="1" u="sng" dirty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 situation?</a:t>
            </a:r>
          </a:p>
        </p:txBody>
      </p:sp>
    </p:spTree>
    <p:extLst>
      <p:ext uri="{BB962C8B-B14F-4D97-AF65-F5344CB8AC3E}">
        <p14:creationId xmlns:p14="http://schemas.microsoft.com/office/powerpoint/2010/main" val="421574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Detect and gracefully process errors &amp; exceptional events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Implemented with a Try-Catch block of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May process the exception or return to the calling block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Include all relevant info in the message (*but not to the user)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No empty catch blocks (!!!!)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Know your library exceptions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Standardize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148781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Exception Handling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630" y="2014122"/>
            <a:ext cx="4966379" cy="2785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415" y="2014122"/>
            <a:ext cx="5749397" cy="179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0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Test-First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093927"/>
            <a:ext cx="10753725" cy="37661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Unit test cases are written before writing the code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3600" dirty="0"/>
              <a:t>Advantages: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Detect and correct defects earlier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Forces careful consideration of requirements and design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" lvl="1" indent="0">
              <a:buNone/>
            </a:pPr>
            <a:r>
              <a:rPr lang="en-US" sz="3600" dirty="0"/>
              <a:t>Reference for Python Test Driven Development:</a:t>
            </a:r>
          </a:p>
          <a:p>
            <a:pPr marL="4572" lvl="1" indent="0">
              <a:buNone/>
            </a:pPr>
            <a:r>
              <a:rPr lang="en-US" sz="3000" dirty="0">
                <a:hlinkClick r:id="rId2"/>
              </a:rPr>
              <a:t>http://www.obeythetestinggoat.com/pages/book.html</a:t>
            </a:r>
            <a:r>
              <a:rPr 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371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What is the SDLC? </a:t>
            </a:r>
            <a:br>
              <a:rPr lang="en-US" dirty="0"/>
            </a:br>
            <a:r>
              <a:rPr lang="en-US" dirty="0"/>
              <a:t>Where does Construction fit?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000261" y="2359905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5514862" y="23308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8029462" y="23308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5722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50576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25430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Release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3578062" y="50740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Maintenance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6200662" y="50740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cxnSp>
        <p:nvCxnSpPr>
          <p:cNvPr id="13" name="Connector: Elbow 12"/>
          <p:cNvCxnSpPr>
            <a:stCxn id="5" idx="1"/>
            <a:endCxn id="6" idx="3"/>
          </p:cNvCxnSpPr>
          <p:nvPr/>
        </p:nvCxnSpPr>
        <p:spPr>
          <a:xfrm>
            <a:off x="7115062" y="2673780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4" name="Connector: Elbow 13"/>
          <p:cNvCxnSpPr>
            <a:stCxn id="6" idx="1"/>
            <a:endCxn id="7" idx="1"/>
          </p:cNvCxnSpPr>
          <p:nvPr/>
        </p:nvCxnSpPr>
        <p:spPr>
          <a:xfrm flipH="1">
            <a:off x="9172462" y="2673780"/>
            <a:ext cx="457200" cy="1371599"/>
          </a:xfrm>
          <a:prstGeom prst="bentConnector3">
            <a:avLst>
              <a:gd name="adj1" fmla="val -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5" name="Connector: Elbow 14"/>
          <p:cNvCxnSpPr>
            <a:stCxn id="8" idx="3"/>
            <a:endCxn id="9" idx="1"/>
          </p:cNvCxnSpPr>
          <p:nvPr/>
        </p:nvCxnSpPr>
        <p:spPr>
          <a:xfrm rot="10800000">
            <a:off x="4143262" y="4045379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6" name="Connector: Elbow 15"/>
          <p:cNvCxnSpPr>
            <a:stCxn id="7" idx="3"/>
            <a:endCxn id="8" idx="1"/>
          </p:cNvCxnSpPr>
          <p:nvPr/>
        </p:nvCxnSpPr>
        <p:spPr>
          <a:xfrm rot="10800000">
            <a:off x="6657862" y="4045379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7" name="Connector: Elbow 16"/>
          <p:cNvCxnSpPr>
            <a:stCxn id="9" idx="3"/>
            <a:endCxn id="10" idx="3"/>
          </p:cNvCxnSpPr>
          <p:nvPr/>
        </p:nvCxnSpPr>
        <p:spPr>
          <a:xfrm rot="10800000" flipH="1" flipV="1">
            <a:off x="2543062" y="4045378"/>
            <a:ext cx="1035000" cy="1371601"/>
          </a:xfrm>
          <a:prstGeom prst="bentConnector3">
            <a:avLst>
              <a:gd name="adj1" fmla="val -22087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8" name="Connector: Elbow 17"/>
          <p:cNvCxnSpPr>
            <a:endCxn id="11" idx="3"/>
          </p:cNvCxnSpPr>
          <p:nvPr/>
        </p:nvCxnSpPr>
        <p:spPr>
          <a:xfrm>
            <a:off x="5178262" y="5416799"/>
            <a:ext cx="1022400" cy="0"/>
          </a:xfrm>
          <a:prstGeom prst="bentConnector3">
            <a:avLst/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19" name="Connector: Curved 18"/>
          <p:cNvCxnSpPr>
            <a:stCxn id="8" idx="0"/>
            <a:endCxn id="7" idx="0"/>
          </p:cNvCxnSpPr>
          <p:nvPr/>
        </p:nvCxnSpPr>
        <p:spPr>
          <a:xfrm rot="5400000" flipH="1" flipV="1">
            <a:off x="7115062" y="2445179"/>
            <a:ext cx="12700" cy="2514600"/>
          </a:xfrm>
          <a:prstGeom prst="curvedConnector3">
            <a:avLst>
              <a:gd name="adj1" fmla="val 2942850"/>
            </a:avLst>
          </a:prstGeom>
          <a:noFill/>
          <a:ln w="36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0" name="Connector: Elbow 19"/>
          <p:cNvCxnSpPr>
            <a:cxnSpLocks/>
            <a:endCxn id="5" idx="3"/>
          </p:cNvCxnSpPr>
          <p:nvPr/>
        </p:nvCxnSpPr>
        <p:spPr>
          <a:xfrm>
            <a:off x="4577899" y="2673602"/>
            <a:ext cx="936963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1" name="Connector: Elbow 20"/>
          <p:cNvCxnSpPr>
            <a:cxnSpLocks/>
            <a:endCxn id="6" idx="3"/>
          </p:cNvCxnSpPr>
          <p:nvPr/>
        </p:nvCxnSpPr>
        <p:spPr>
          <a:xfrm>
            <a:off x="7115060" y="2673602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2" name="Connector: Elbow 21"/>
          <p:cNvCxnSpPr/>
          <p:nvPr/>
        </p:nvCxnSpPr>
        <p:spPr>
          <a:xfrm flipH="1">
            <a:off x="9172460" y="2673602"/>
            <a:ext cx="457200" cy="1371599"/>
          </a:xfrm>
          <a:prstGeom prst="bentConnector3">
            <a:avLst>
              <a:gd name="adj1" fmla="val -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3" name="Connector: Elbow 22"/>
          <p:cNvCxnSpPr>
            <a:cxnSpLocks/>
            <a:stCxn id="8" idx="3"/>
          </p:cNvCxnSpPr>
          <p:nvPr/>
        </p:nvCxnSpPr>
        <p:spPr>
          <a:xfrm rot="10800000">
            <a:off x="4143260" y="4045201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4" name="Connector: Elbow 23"/>
          <p:cNvCxnSpPr>
            <a:cxnSpLocks/>
            <a:stCxn id="7" idx="3"/>
          </p:cNvCxnSpPr>
          <p:nvPr/>
        </p:nvCxnSpPr>
        <p:spPr>
          <a:xfrm rot="10800000">
            <a:off x="6657860" y="4045201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5" name="Connector: Elbow 24"/>
          <p:cNvCxnSpPr/>
          <p:nvPr/>
        </p:nvCxnSpPr>
        <p:spPr>
          <a:xfrm rot="10800000" flipH="1" flipV="1">
            <a:off x="2543060" y="4045200"/>
            <a:ext cx="1035000" cy="1371601"/>
          </a:xfrm>
          <a:prstGeom prst="bentConnector3">
            <a:avLst>
              <a:gd name="adj1" fmla="val -22087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sp>
        <p:nvSpPr>
          <p:cNvPr id="34" name="Freeform: Shape 33"/>
          <p:cNvSpPr/>
          <p:nvPr/>
        </p:nvSpPr>
        <p:spPr>
          <a:xfrm>
            <a:off x="3000261" y="235355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35" name="Freeform: Shape 34"/>
          <p:cNvSpPr/>
          <p:nvPr/>
        </p:nvSpPr>
        <p:spPr>
          <a:xfrm>
            <a:off x="551486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36" name="Freeform: Shape 35"/>
          <p:cNvSpPr/>
          <p:nvPr/>
        </p:nvSpPr>
        <p:spPr>
          <a:xfrm>
            <a:off x="802946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41" name="Freeform: Shape 40"/>
          <p:cNvSpPr/>
          <p:nvPr/>
        </p:nvSpPr>
        <p:spPr>
          <a:xfrm>
            <a:off x="757861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42" name="Freeform: Shape 41"/>
          <p:cNvSpPr/>
          <p:nvPr/>
        </p:nvSpPr>
        <p:spPr>
          <a:xfrm>
            <a:off x="506401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43" name="Freeform: Shape 42"/>
          <p:cNvSpPr/>
          <p:nvPr/>
        </p:nvSpPr>
        <p:spPr>
          <a:xfrm>
            <a:off x="3006611" y="235355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552121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45" name="Freeform: Shape 44"/>
          <p:cNvSpPr/>
          <p:nvPr/>
        </p:nvSpPr>
        <p:spPr>
          <a:xfrm>
            <a:off x="803581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48" name="Freeform: Shape 47"/>
          <p:cNvSpPr/>
          <p:nvPr/>
        </p:nvSpPr>
        <p:spPr>
          <a:xfrm>
            <a:off x="254306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Release</a:t>
            </a:r>
          </a:p>
        </p:txBody>
      </p:sp>
      <p:sp>
        <p:nvSpPr>
          <p:cNvPr id="49" name="Freeform: Shape 48"/>
          <p:cNvSpPr/>
          <p:nvPr/>
        </p:nvSpPr>
        <p:spPr>
          <a:xfrm>
            <a:off x="757861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50" name="Freeform: Shape 49"/>
          <p:cNvSpPr/>
          <p:nvPr/>
        </p:nvSpPr>
        <p:spPr>
          <a:xfrm>
            <a:off x="506401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51" name="Freeform: Shape 50"/>
          <p:cNvSpPr/>
          <p:nvPr/>
        </p:nvSpPr>
        <p:spPr>
          <a:xfrm>
            <a:off x="3006611" y="234720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52" name="Freeform: Shape 51"/>
          <p:cNvSpPr/>
          <p:nvPr/>
        </p:nvSpPr>
        <p:spPr>
          <a:xfrm>
            <a:off x="5521212" y="231817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53" name="Freeform: Shape 52"/>
          <p:cNvSpPr/>
          <p:nvPr/>
        </p:nvSpPr>
        <p:spPr>
          <a:xfrm>
            <a:off x="8035812" y="231817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</p:spPr>
        <p:txBody>
          <a:bodyPr/>
          <a:lstStyle/>
          <a:p>
            <a:fld id="{AD73F49F-F0A9-4014-B853-32F09BF24F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2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i="1" dirty="0" err="1"/>
              <a:t>Psst</a:t>
            </a:r>
            <a:r>
              <a:rPr lang="en-US" sz="4400" i="1" dirty="0"/>
              <a:t>…here’s a secret</a:t>
            </a:r>
            <a:r>
              <a:rPr lang="en-US" sz="4400" i="1"/>
              <a:t>.  </a:t>
            </a:r>
            <a:endParaRPr lang="en-US" sz="4400" i="1" dirty="0"/>
          </a:p>
          <a:p>
            <a:pPr marL="0" indent="0">
              <a:buNone/>
            </a:pPr>
            <a:r>
              <a:rPr lang="en-US" sz="4400" i="1" dirty="0"/>
              <a:t>	A lot of this also occurs in design.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19" y="3514575"/>
            <a:ext cx="28098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7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Minimize Complexity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Anticipate Change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Construct for Verification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Reuse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Standards</a:t>
            </a:r>
          </a:p>
          <a:p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90168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Fundamentals:</a:t>
            </a:r>
            <a:br>
              <a:rPr lang="en-US" dirty="0"/>
            </a:br>
            <a:r>
              <a:rPr lang="en-US" dirty="0"/>
              <a:t>	Minimize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731"/>
            <a:ext cx="10753725" cy="3620134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Make it readable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Keep it simple</a:t>
            </a:r>
          </a:p>
          <a:p>
            <a:pPr marL="0" lvl="2" indent="0">
              <a:buNone/>
            </a:pPr>
            <a:r>
              <a:rPr lang="en-US" sz="3200" dirty="0"/>
              <a:t>	</a:t>
            </a:r>
            <a:r>
              <a:rPr lang="en-US" sz="3600" dirty="0"/>
              <a:t>Don’t be clever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Follow standards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Use modular design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" lvl="1" indent="0">
              <a:buNone/>
            </a:pPr>
            <a:r>
              <a:rPr lang="en-US" sz="3600" dirty="0"/>
              <a:t>For Python, here is a good reference:</a:t>
            </a:r>
          </a:p>
          <a:p>
            <a:pPr marL="4572" lvl="1" indent="0">
              <a:buNone/>
            </a:pPr>
            <a:r>
              <a:rPr lang="en-US" sz="2600" dirty="0">
                <a:hlinkClick r:id="rId2"/>
              </a:rPr>
              <a:t>http://docs.python-guide.org/en/latest/writing/style/#code-style</a:t>
            </a:r>
            <a:r>
              <a:rPr lang="en-US" sz="2600" dirty="0"/>
              <a:t> </a:t>
            </a:r>
          </a:p>
          <a:p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36162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Fundamentals:</a:t>
            </a:r>
            <a:br>
              <a:rPr lang="en-US" dirty="0"/>
            </a:br>
            <a:r>
              <a:rPr lang="en-US" dirty="0"/>
              <a:t>	Anticipate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370666"/>
            <a:ext cx="10753725" cy="3710820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Modularity and Cohesion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Interfaces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Organization: put things that change together, together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“Loose coupling” vs. Appropriate coupling</a:t>
            </a:r>
          </a:p>
          <a:p>
            <a:pPr marL="0" lvl="2" indent="0">
              <a:buNone/>
            </a:pPr>
            <a:r>
              <a:rPr lang="en-US" sz="3600" dirty="0"/>
              <a:t>	Things that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change often:   fewer</a:t>
            </a:r>
            <a:r>
              <a:rPr lang="en-US" sz="3600" dirty="0"/>
              <a:t> dependencies</a:t>
            </a:r>
          </a:p>
          <a:p>
            <a:pPr marL="0" lvl="2" indent="0">
              <a:buNone/>
            </a:pPr>
            <a:r>
              <a:rPr lang="en-US" sz="3600" dirty="0"/>
              <a:t>	Things that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rarely change:  more</a:t>
            </a:r>
            <a:r>
              <a:rPr lang="en-US" sz="3600" dirty="0"/>
              <a:t> dependencies ok</a:t>
            </a:r>
          </a:p>
        </p:txBody>
      </p:sp>
    </p:spTree>
    <p:extLst>
      <p:ext uri="{BB962C8B-B14F-4D97-AF65-F5344CB8AC3E}">
        <p14:creationId xmlns:p14="http://schemas.microsoft.com/office/powerpoint/2010/main" val="142424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Fundamentals:</a:t>
            </a:r>
            <a:br>
              <a:rPr lang="en-US" dirty="0"/>
            </a:br>
            <a:r>
              <a:rPr lang="en-US" dirty="0"/>
              <a:t>	Construct for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327064"/>
            <a:ext cx="10753725" cy="3620134"/>
          </a:xfrm>
        </p:spPr>
        <p:txBody>
          <a:bodyPr>
            <a:normAutofit/>
          </a:bodyPr>
          <a:lstStyle/>
          <a:p>
            <a:pPr lvl="1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Build it so that faults are easily found and diagnosed </a:t>
            </a:r>
          </a:p>
          <a:p>
            <a:pPr lvl="3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during development, testing and operations.</a:t>
            </a:r>
          </a:p>
          <a:p>
            <a:pPr lvl="3"/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Follow standards to support code reviews &amp; unit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Organize code to support automated unit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Restrict use of complex, hard-to-understand code</a:t>
            </a:r>
          </a:p>
        </p:txBody>
      </p:sp>
    </p:spTree>
    <p:extLst>
      <p:ext uri="{BB962C8B-B14F-4D97-AF65-F5344CB8AC3E}">
        <p14:creationId xmlns:p14="http://schemas.microsoft.com/office/powerpoint/2010/main" val="6966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Fundamentals:</a:t>
            </a:r>
            <a:br>
              <a:rPr lang="en-US" dirty="0"/>
            </a:br>
            <a:r>
              <a:rPr lang="en-US" dirty="0"/>
              <a:t>	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327065"/>
            <a:ext cx="10753725" cy="3620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Libraries, modules, components, source code, COTS….</a:t>
            </a:r>
          </a:p>
          <a:p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Construction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sz="3600" dirty="0">
                <a:solidFill>
                  <a:schemeClr val="tx1"/>
                </a:solidFill>
              </a:rPr>
              <a:t> reuse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Construction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sz="3600" dirty="0">
                <a:solidFill>
                  <a:schemeClr val="tx1"/>
                </a:solidFill>
              </a:rPr>
              <a:t> reuse</a:t>
            </a:r>
          </a:p>
          <a:p>
            <a:pPr marL="4572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When does it make sense? What are trade offs?</a:t>
            </a:r>
          </a:p>
          <a:p>
            <a:pPr marL="4572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sz="3600" i="1" dirty="0">
                <a:solidFill>
                  <a:schemeClr val="tx1"/>
                </a:solidFill>
              </a:rPr>
              <a:t>Vendor support, code dependencies, …</a:t>
            </a:r>
          </a:p>
        </p:txBody>
      </p:sp>
    </p:spTree>
    <p:extLst>
      <p:ext uri="{BB962C8B-B14F-4D97-AF65-F5344CB8AC3E}">
        <p14:creationId xmlns:p14="http://schemas.microsoft.com/office/powerpoint/2010/main" val="55794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Fundamentals:</a:t>
            </a:r>
            <a:br>
              <a:rPr lang="en-US" dirty="0"/>
            </a:br>
            <a:r>
              <a:rPr lang="en-US" dirty="0"/>
              <a:t>	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341579"/>
            <a:ext cx="10753725" cy="3620134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Well thought out standards help achieve non-functional objectives such as efficiency, quality, and cost.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Communication methods (document or message formats)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Programming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Coding standards (naming conventions, layout, indentation…)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Platforms (interface standards)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Tools (notations like Crow’s foot, UML) </a:t>
            </a:r>
          </a:p>
        </p:txBody>
      </p:sp>
    </p:spTree>
    <p:extLst>
      <p:ext uri="{BB962C8B-B14F-4D97-AF65-F5344CB8AC3E}">
        <p14:creationId xmlns:p14="http://schemas.microsoft.com/office/powerpoint/2010/main" val="289349893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5358</TotalTime>
  <Words>500</Words>
  <Application>Microsoft Macintosh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Metropolitan</vt:lpstr>
      <vt:lpstr>CS 4320 / 7320
Software Engineering</vt:lpstr>
      <vt:lpstr>What is the SDLC?  Where does Construction fit?</vt:lpstr>
      <vt:lpstr>Construction Fundamentals</vt:lpstr>
      <vt:lpstr>Construction Fundamentals</vt:lpstr>
      <vt:lpstr>Construction Fundamentals:  Minimize Complexity</vt:lpstr>
      <vt:lpstr>Construction Fundamentals:  Anticipate Change</vt:lpstr>
      <vt:lpstr>Construction Fundamentals:  Construct for Verification</vt:lpstr>
      <vt:lpstr>Construction Fundamentals:  Reuse</vt:lpstr>
      <vt:lpstr>Construction Fundamentals:  Standards</vt:lpstr>
      <vt:lpstr>Secure Coding</vt:lpstr>
      <vt:lpstr>Error Handling </vt:lpstr>
      <vt:lpstr>Exception Handling </vt:lpstr>
      <vt:lpstr>Python Exception Handling</vt:lpstr>
      <vt:lpstr>Test-First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4320 / 7320
Software Engineering</dc:title>
  <dc:creator>Sue Brownawell</dc:creator>
  <cp:lastModifiedBy>Goggins, Sean Patrick</cp:lastModifiedBy>
  <cp:revision>149</cp:revision>
  <cp:lastPrinted>2023-02-27T23:26:10Z</cp:lastPrinted>
  <dcterms:created xsi:type="dcterms:W3CDTF">2017-01-23T16:27:17Z</dcterms:created>
  <dcterms:modified xsi:type="dcterms:W3CDTF">2023-10-03T18:37:58Z</dcterms:modified>
</cp:coreProperties>
</file>