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8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7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2" name="Holder 3"/>
          <p:cNvSpPr>
            <a:spLocks noGrp="1"/>
          </p:cNvSpPr>
          <p:nvPr>
            <p:ph type="body" idx="1"/>
          </p:nvPr>
        </p:nvSpPr>
        <p:spPr/>
        <p:txBody>
          <a:bodyPr bIns="0" lIns="0" rIns="0" tIns="0"/>
          <a:p/>
        </p:txBody>
      </p:sp>
      <p:sp>
        <p:nvSpPr>
          <p:cNvPr id="104867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7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7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8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412781" y="4568964"/>
            <a:ext cx="10415981" cy="1946910"/>
          </a:xfrm>
          <a:prstGeom prst="rect"/>
        </p:spPr>
        <p:txBody>
          <a:bodyPr anchor="t" bIns="0" lIns="0" rIns="0" rtlCol="0" tIns="16510" vert="horz" wrap="square">
            <a:spAutoFit/>
          </a:bodyPr>
          <a:p>
            <a:pPr marL="3213735">
              <a:spcBef>
                <a:spcPts val="130"/>
              </a:spcBef>
            </a:pPr>
            <a:r>
              <a:rPr altLang="en-IN" dirty="0" lang="en-US" err="1">
                <a:cs typeface="Times New Roman"/>
              </a:rPr>
              <a:t>A</a:t>
            </a:r>
            <a:r>
              <a:rPr altLang="en-IN" dirty="0" lang="en-US" err="1">
                <a:cs typeface="Times New Roman"/>
              </a:rPr>
              <a:t>.</a:t>
            </a:r>
            <a:r>
              <a:rPr altLang="en-IN" dirty="0" lang="en-US" err="1">
                <a:cs typeface="Times New Roman"/>
              </a:rPr>
              <a:t>M</a:t>
            </a:r>
            <a:r>
              <a:rPr altLang="en-IN" dirty="0" lang="en-US" err="1">
                <a:cs typeface="Times New Roman"/>
              </a:rPr>
              <a:t>u</a:t>
            </a:r>
            <a:r>
              <a:rPr altLang="en-IN" dirty="0" lang="en-US" err="1">
                <a:cs typeface="Times New Roman"/>
              </a:rPr>
              <a:t>t</a:t>
            </a:r>
            <a:r>
              <a:rPr altLang="en-IN" dirty="0" lang="en-US" err="1">
                <a:cs typeface="Times New Roman"/>
              </a:rPr>
              <a:t>h</a:t>
            </a:r>
            <a:r>
              <a:rPr altLang="en-IN" dirty="0" lang="en-US" err="1">
                <a:cs typeface="Times New Roman"/>
              </a:rPr>
              <a:t>u</a:t>
            </a:r>
            <a:r>
              <a:rPr altLang="en-IN" dirty="0" lang="en-US" err="1">
                <a:cs typeface="Times New Roman"/>
              </a:rPr>
              <a:t> </a:t>
            </a:r>
            <a:r>
              <a:rPr altLang="en-IN" dirty="0" lang="en-US" err="1">
                <a:cs typeface="Times New Roman"/>
              </a:rPr>
              <a:t>K</a:t>
            </a:r>
            <a:r>
              <a:rPr altLang="en-IN" dirty="0" lang="en-US" err="1">
                <a:cs typeface="Times New Roman"/>
              </a:rPr>
              <a:t>a</a:t>
            </a:r>
            <a:r>
              <a:rPr altLang="en-IN" dirty="0" lang="en-US" err="1">
                <a:cs typeface="Times New Roman"/>
              </a:rPr>
              <a:t>r</a:t>
            </a:r>
            <a:r>
              <a:rPr altLang="en-IN" dirty="0" lang="en-US" err="1">
                <a:cs typeface="Times New Roman"/>
              </a:rPr>
              <a:t>t</a:t>
            </a:r>
            <a:r>
              <a:rPr altLang="en-IN" dirty="0" lang="en-US" err="1">
                <a:cs typeface="Times New Roman"/>
              </a:rPr>
              <a:t>h</a:t>
            </a:r>
            <a:r>
              <a:rPr altLang="en-IN" dirty="0" lang="en-US" err="1">
                <a:cs typeface="Times New Roman"/>
              </a:rPr>
              <a:t>i</a:t>
            </a:r>
            <a:r>
              <a:rPr altLang="en-IN" dirty="0" lang="en-US" err="1">
                <a:cs typeface="Times New Roman"/>
              </a:rPr>
              <a:t>k</a:t>
            </a:r>
            <a:br>
              <a:rPr altLang="en-IN" dirty="0" lang="en-US" err="1">
                <a:cs typeface="Times New Roman"/>
              </a:rPr>
            </a:br>
            <a:r>
              <a:rPr dirty="0" lang="en-US">
                <a:cs typeface="Times New Roman"/>
              </a:rPr>
              <a:t>Computer Science and Engineering</a:t>
            </a:r>
            <a:br>
              <a:rPr dirty="0" lang="en-US">
                <a:cs typeface="Times New Roman"/>
              </a:rPr>
            </a:br>
            <a:r>
              <a:rPr dirty="0" lang="en-US">
                <a:cs typeface="Times New Roman"/>
              </a:rPr>
              <a:t>St. Mother Theresa Engineering College</a:t>
            </a:r>
            <a:endParaRPr altLang="en-US" lang="zh-CN"/>
          </a:p>
        </p:txBody>
      </p:sp>
      <p:sp>
        <p:nvSpPr>
          <p:cNvPr id="1048601" name="object 8"/>
          <p:cNvSpPr txBox="1"/>
          <p:nvPr/>
        </p:nvSpPr>
        <p:spPr>
          <a:xfrm>
            <a:off x="1941375" y="1915849"/>
            <a:ext cx="1859280" cy="368300"/>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sp>
        <p:nvSpPr>
          <p:cNvPr id="104860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3" name="object 17"/>
          <p:cNvSpPr txBox="1"/>
          <p:nvPr/>
        </p:nvSpPr>
        <p:spPr>
          <a:xfrm>
            <a:off x="2488060" y="2879839"/>
            <a:ext cx="6195695" cy="638810"/>
          </a:xfrm>
          <a:prstGeom prst="rect"/>
        </p:spPr>
        <p:txBody>
          <a:bodyPr anchor="t" bIns="0" lIns="0" rIns="0" rtlCol="0" tIns="16510" vert="horz" wrap="square">
            <a:spAutoFit/>
          </a:bodyPr>
          <a:lstStyle>
            <a:lvl1pPr>
              <a:defRPr b="1" sz="4800" i="0">
                <a:solidFill>
                  <a:schemeClr val="tx1"/>
                </a:solidFill>
                <a:latin typeface="Trebuchet MS"/>
                <a:ea typeface="+mj-ea"/>
                <a:cs typeface="Trebuchet MS"/>
              </a:defRPr>
            </a:lvl1pPr>
          </a:lstStyle>
          <a:p>
            <a:pPr marL="12700">
              <a:spcBef>
                <a:spcPts val="130"/>
              </a:spcBef>
            </a:pPr>
            <a:r>
              <a:rPr dirty="0" sz="4250" kern="0" lang="en-US" spc="5"/>
              <a:t>Keylogger and Security</a:t>
            </a:r>
          </a:p>
        </p:txBody>
      </p:sp>
      <p:sp>
        <p:nvSpPr>
          <p:cNvPr id="1048604" name="object 8"/>
          <p:cNvSpPr txBox="1"/>
          <p:nvPr/>
        </p:nvSpPr>
        <p:spPr>
          <a:xfrm>
            <a:off x="3249714" y="4173094"/>
            <a:ext cx="2060563" cy="368300"/>
          </a:xfrm>
          <a:prstGeom prst="rect"/>
        </p:spPr>
        <p:txBody>
          <a:bodyPr anchor="t" bIns="0" lIns="0" rIns="0" rtlCol="0" tIns="12700" vert="horz" wrap="square">
            <a:spAutoFit/>
          </a:bodyPr>
          <a:p>
            <a:pPr marL="12700">
              <a:spcBef>
                <a:spcPts val="100"/>
              </a:spcBef>
            </a:pPr>
            <a:r>
              <a:rPr b="1" dirty="0" sz="2400" lang="en-US" spc="10">
                <a:solidFill>
                  <a:srgbClr val="2D936B"/>
                </a:solidFill>
                <a:latin typeface="Trebuchet MS"/>
                <a:cs typeface="Trebuchet MS"/>
              </a:rPr>
              <a:t>Presented By,</a:t>
            </a:r>
            <a:endParaRPr b="1" dirty="0" sz="2400" lang="en-US" spc="-5">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8" name="Title 1"/>
          <p:cNvSpPr>
            <a:spLocks noGrp="1"/>
          </p:cNvSpPr>
          <p:nvPr>
            <p:ph type="title"/>
          </p:nvPr>
        </p:nvSpPr>
        <p:spPr>
          <a:xfrm>
            <a:off x="755332" y="802387"/>
            <a:ext cx="10681335" cy="758190"/>
          </a:xfrm>
        </p:spPr>
        <p:txBody>
          <a:bodyPr anchor="t" bIns="0" lIns="0" rIns="0" tIns="0" wrap="square">
            <a:spAutoFit/>
          </a:bodyPr>
          <a:p>
            <a:r>
              <a:rPr dirty="0" lang="en-US"/>
              <a:t>REFERENCE</a:t>
            </a:r>
          </a:p>
        </p:txBody>
      </p:sp>
      <p:sp>
        <p:nvSpPr>
          <p:cNvPr id="1048669" name="Content Placeholder 1"/>
          <p:cNvSpPr>
            <a:spLocks noGrp="1"/>
          </p:cNvSpPr>
          <p:nvPr/>
        </p:nvSpPr>
        <p:spPr>
          <a:xfrm>
            <a:off x="581192" y="1302026"/>
            <a:ext cx="10813955" cy="4673324"/>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0" name="Title 1"/>
          <p:cNvSpPr>
            <a:spLocks noGrp="1"/>
          </p:cNvSpPr>
          <p:nvPr>
            <p:ph type="title"/>
          </p:nvPr>
        </p:nvSpPr>
        <p:spPr>
          <a:xfrm>
            <a:off x="1258540" y="2800840"/>
            <a:ext cx="8280317" cy="758190"/>
          </a:xfrm>
        </p:spPr>
        <p:txBody>
          <a:bodyPr anchor="t" bIns="0" lIns="0" rIns="0" tIns="0" wrap="square">
            <a:spAutoFit/>
          </a:bodyPr>
          <a:p>
            <a:pPr algn="ctr"/>
            <a:r>
              <a:rPr dirty="0" 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579587" y="3848277"/>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2" name="object 21"/>
          <p:cNvSpPr txBox="1">
            <a:spLocks noGrp="1"/>
          </p:cNvSpPr>
          <p:nvPr>
            <p:ph type="title"/>
          </p:nvPr>
        </p:nvSpPr>
        <p:spPr>
          <a:xfrm>
            <a:off x="826039" y="632294"/>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4" name="Content Placeholder 2"/>
          <p:cNvSpPr>
            <a:spLocks noGrp="1"/>
          </p:cNvSpPr>
          <p:nvPr/>
        </p:nvSpPr>
        <p:spPr>
          <a:xfrm>
            <a:off x="3052313" y="1489541"/>
            <a:ext cx="6748944" cy="4132006"/>
          </a:xfrm>
          <a:prstGeom prst="rect"/>
        </p:spPr>
        <p:txBody>
          <a:bodyPr anchor="t"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rot="-1080000">
            <a:off x="9069777" y="3537549"/>
            <a:ext cx="2762250" cy="3257550"/>
            <a:chOff x="7991475" y="2933700"/>
            <a:chExt cx="2762250" cy="3257550"/>
          </a:xfrm>
        </p:grpSpPr>
        <p:sp>
          <p:nvSpPr>
            <p:cNvPr id="104862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27" name="object 6"/>
          <p:cNvSpPr/>
          <p:nvPr/>
        </p:nvSpPr>
        <p:spPr>
          <a:xfrm>
            <a:off x="8018792" y="13935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7"/>
          <p:cNvSpPr txBox="1">
            <a:spLocks noGrp="1"/>
          </p:cNvSpPr>
          <p:nvPr>
            <p:ph type="title"/>
          </p:nvPr>
        </p:nvSpPr>
        <p:spPr>
          <a:xfrm>
            <a:off x="675921" y="747583"/>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2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0" name="TextBox 10"/>
          <p:cNvSpPr txBox="1"/>
          <p:nvPr/>
        </p:nvSpPr>
        <p:spPr>
          <a:xfrm>
            <a:off x="1374476" y="2007079"/>
            <a:ext cx="7818407" cy="34188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just"/>
            <a:r>
              <a:rPr dirty="0" sz="3200" lang="en-IN">
                <a:solidFill>
                  <a:srgbClr val="0F0F0F"/>
                </a:solidFill>
                <a:latin typeface="Franklin Gothic Book"/>
              </a:rPr>
              <a:t>Example:</a:t>
            </a:r>
            <a:r>
              <a:rPr dirty="0" sz="2800" lang="en-IN">
                <a:solidFill>
                  <a:srgbClr val="0F0F0F"/>
                </a:solidFill>
                <a:latin typeface="Franklin Gothic Book"/>
              </a:rPr>
              <a:t> </a:t>
            </a:r>
            <a:r>
              <a:rPr dirty="0" sz="2400" lang="en-IN">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dirty="0" lang="en-US">
              <a:cs typeface="Calibri"/>
            </a:endParaRPr>
          </a:p>
        </p:txBody>
      </p:sp>
      <p:sp>
        <p:nvSpPr>
          <p:cNvPr id="1048631" name="object 6"/>
          <p:cNvSpPr/>
          <p:nvPr/>
        </p:nvSpPr>
        <p:spPr>
          <a:xfrm>
            <a:off x="1894037" y="556295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3" name="object 7"/>
          <p:cNvSpPr txBox="1">
            <a:spLocks noGrp="1"/>
          </p:cNvSpPr>
          <p:nvPr>
            <p:ph type="title"/>
          </p:nvPr>
        </p:nvSpPr>
        <p:spPr>
          <a:xfrm>
            <a:off x="538492" y="427061"/>
            <a:ext cx="5551061" cy="638810"/>
          </a:xfrm>
          <a:prstGeom prst="rect"/>
        </p:spPr>
        <p:txBody>
          <a:bodyPr anchor="t" bIns="0" lIns="0" rIns="0" rtlCol="0" tIns="16510" vert="horz" wrap="square">
            <a:spAutoFit/>
          </a:bodyPr>
          <a:p>
            <a:pPr marL="12700">
              <a:spcBef>
                <a:spcPts val="130"/>
              </a:spcBef>
              <a:tabLst>
                <a:tab algn="l" pos="2642870"/>
              </a:tabLst>
            </a:pPr>
            <a:r>
              <a:rPr dirty="0" sz="4250" lang="en-US" spc="5"/>
              <a:t>PROPOSED SOLUTION</a:t>
            </a:r>
            <a:endParaRPr dirty="0" sz="4250" lang="en-US" spc="-20"/>
          </a:p>
        </p:txBody>
      </p:sp>
      <p:sp>
        <p:nvSpPr>
          <p:cNvPr id="104863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35" name="Content Placeholder 1"/>
          <p:cNvSpPr>
            <a:spLocks noGrp="1"/>
          </p:cNvSpPr>
          <p:nvPr/>
        </p:nvSpPr>
        <p:spPr>
          <a:xfrm>
            <a:off x="297898" y="1101757"/>
            <a:ext cx="10678957" cy="557835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
        <p:nvSpPr>
          <p:cNvPr id="1048636" name="object 6"/>
          <p:cNvSpPr/>
          <p:nvPr/>
        </p:nvSpPr>
        <p:spPr>
          <a:xfrm>
            <a:off x="8881433" y="34351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6"/>
          <p:cNvSpPr/>
          <p:nvPr/>
        </p:nvSpPr>
        <p:spPr>
          <a:xfrm>
            <a:off x="8723282" y="1853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3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1" name="object 5"/>
          <p:cNvSpPr txBox="1">
            <a:spLocks noGrp="1"/>
          </p:cNvSpPr>
          <p:nvPr>
            <p:ph type="title"/>
          </p:nvPr>
        </p:nvSpPr>
        <p:spPr>
          <a:xfrm>
            <a:off x="699452" y="891793"/>
            <a:ext cx="6006632" cy="740410"/>
          </a:xfrm>
          <a:prstGeom prst="rect"/>
        </p:spPr>
        <p:txBody>
          <a:bodyPr anchor="t" bIns="0" lIns="0" rIns="0" rtlCol="0" tIns="16510" vert="horz" wrap="square">
            <a:spAutoFit/>
          </a:bodyPr>
          <a:p>
            <a:pPr marL="12700">
              <a:spcBef>
                <a:spcPts val="130"/>
              </a:spcBef>
            </a:pPr>
            <a:r>
              <a:rPr dirty="0" lang="en-US" spc="25"/>
              <a:t>SYSTEM APPROACH</a:t>
            </a:r>
          </a:p>
        </p:txBody>
      </p:sp>
      <p:sp>
        <p:nvSpPr>
          <p:cNvPr id="104864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43" name="Content Placeholder 1"/>
          <p:cNvSpPr>
            <a:spLocks noGrp="1"/>
          </p:cNvSpPr>
          <p:nvPr/>
        </p:nvSpPr>
        <p:spPr>
          <a:xfrm>
            <a:off x="1199418" y="1086366"/>
            <a:ext cx="9778786" cy="4730833"/>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r>
              <a:rPr b="1" dirty="0" sz="20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sz="2000" lang="en-US">
              <a:ea typeface="Calibri"/>
              <a:cs typeface="Calibri"/>
            </a:endParaRPr>
          </a:p>
          <a:p>
            <a:pPr indent="-305435" marL="305435"/>
            <a:r>
              <a:rPr b="1" dirty="0" sz="2000" lang="en-IN">
                <a:solidFill>
                  <a:srgbClr val="0F0F0F"/>
                </a:solidFill>
              </a:rPr>
              <a:t>System requirements</a:t>
            </a:r>
            <a:endParaRPr b="1" sz="2000" lang="en-IN">
              <a:solidFill>
                <a:srgbClr val="0F0F0F"/>
              </a:solidFill>
              <a:cs typeface="Calibri"/>
            </a:endParaRPr>
          </a:p>
          <a:p>
            <a:pPr indent="-305435" marL="305435"/>
            <a:r>
              <a:rPr b="1" dirty="0" sz="2000" lang="en-IN">
                <a:solidFill>
                  <a:srgbClr val="0F0F0F"/>
                </a:solidFill>
              </a:rPr>
              <a:t>Library required to build the model</a:t>
            </a:r>
            <a:endParaRPr b="1" sz="2000" lang="en-IN">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4" name="object 3"/>
          <p:cNvSpPr/>
          <p:nvPr/>
        </p:nvSpPr>
        <p:spPr>
          <a:xfrm>
            <a:off x="9353550" y="461495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7" name="object 6"/>
          <p:cNvSpPr txBox="1">
            <a:spLocks noGrp="1"/>
          </p:cNvSpPr>
          <p:nvPr>
            <p:ph type="title"/>
          </p:nvPr>
        </p:nvSpPr>
        <p:spPr>
          <a:xfrm>
            <a:off x="558165" y="857885"/>
            <a:ext cx="9763125" cy="737236"/>
          </a:xfrm>
          <a:prstGeom prst="rect"/>
        </p:spPr>
        <p:txBody>
          <a:bodyPr anchor="t" bIns="0" lIns="0" rIns="0" rtlCol="0" tIns="13335" vert="horz" wrap="square">
            <a:spAutoFit/>
          </a:bodyPr>
          <a:p>
            <a:pPr marL="12700">
              <a:spcBef>
                <a:spcPts val="105"/>
              </a:spcBef>
            </a:pPr>
            <a:r>
              <a:rPr dirty="0" lang="en-US" spc="-40"/>
              <a:t>ALGORITHEM </a:t>
            </a:r>
            <a:r>
              <a:rPr dirty="0" lang="en-US" spc="-40">
                <a:latin typeface="Times New Roman"/>
              </a:rPr>
              <a:t>&amp; </a:t>
            </a:r>
            <a:r>
              <a:rPr dirty="0" lang="en-US" spc="-40"/>
              <a:t>DEPLOYMENT</a:t>
            </a:r>
          </a:p>
        </p:txBody>
      </p:sp>
      <p:sp>
        <p:nvSpPr>
          <p:cNvPr id="104864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49" name="Content Placeholder 1"/>
          <p:cNvSpPr>
            <a:spLocks noGrp="1"/>
          </p:cNvSpPr>
          <p:nvPr/>
        </p:nvSpPr>
        <p:spPr>
          <a:xfrm>
            <a:off x="1228173" y="2092780"/>
            <a:ext cx="9735653" cy="474521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sz="1600" lang="en-IN">
                <a:ea typeface="+mn-lt"/>
                <a:cs typeface="+mn-lt"/>
              </a:rPr>
              <a:t>In the Algorithm section, describe the machine learning algorithm chosen for predicting bike counts. Here's an example structure for this section:</a:t>
            </a:r>
            <a:endParaRPr sz="1600" lang="en-IN">
              <a:cs typeface="Calibri"/>
            </a:endParaRPr>
          </a:p>
          <a:p>
            <a:pPr indent="-305435" marL="305435"/>
            <a:r>
              <a:rPr b="1" dirty="0" sz="1600" lang="en-IN">
                <a:ea typeface="+mn-lt"/>
                <a:cs typeface="+mn-lt"/>
              </a:rPr>
              <a:t>Algorithm Selection:</a:t>
            </a:r>
            <a:endParaRPr sz="1600" lang="en-IN">
              <a:cs typeface="Calibri"/>
            </a:endParaRPr>
          </a:p>
          <a:p>
            <a:pPr indent="-305435" lvl="1" marL="629920"/>
            <a:r>
              <a:rPr dirty="0" sz="1600" lang="en-IN">
                <a:ea typeface="+mn-lt"/>
                <a:cs typeface="+mn-lt"/>
              </a:rPr>
              <a:t>Provide a brief overview of the chosen algorithm (e.g., time-series forecasting model, like ARIMA or LSTM) and justify its selection based on the problem statement and data characteristics.</a:t>
            </a:r>
            <a:endParaRPr sz="1600" lang="en-IN">
              <a:cs typeface="Calibri"/>
            </a:endParaRPr>
          </a:p>
          <a:p>
            <a:pPr indent="-305435" marL="305435"/>
            <a:r>
              <a:rPr b="1" dirty="0" sz="1600" lang="en-IN">
                <a:ea typeface="+mn-lt"/>
                <a:cs typeface="+mn-lt"/>
              </a:rPr>
              <a:t>Data Input:</a:t>
            </a:r>
            <a:endParaRPr sz="1600" lang="en-IN">
              <a:cs typeface="Calibri"/>
            </a:endParaRPr>
          </a:p>
          <a:p>
            <a:pPr indent="-305435" lvl="1" marL="629920"/>
            <a:r>
              <a:rPr dirty="0" sz="1600" lang="en-IN">
                <a:ea typeface="+mn-lt"/>
                <a:cs typeface="+mn-lt"/>
              </a:rPr>
              <a:t>Specify the input features used by the algorithm, such as historical bike rental data, weather conditions, day of the week, and any other relevant factors.</a:t>
            </a:r>
            <a:endParaRPr sz="1600" lang="en-IN">
              <a:cs typeface="Calibri"/>
            </a:endParaRPr>
          </a:p>
          <a:p>
            <a:pPr indent="-305435" marL="305435"/>
            <a:r>
              <a:rPr b="1" dirty="0" sz="1600" lang="en-IN">
                <a:ea typeface="+mn-lt"/>
                <a:cs typeface="+mn-lt"/>
              </a:rPr>
              <a:t>Training Process:</a:t>
            </a:r>
            <a:endParaRPr sz="1600" lang="en-IN">
              <a:cs typeface="Calibri"/>
            </a:endParaRPr>
          </a:p>
          <a:p>
            <a:pPr indent="-305435" lvl="1" marL="629920"/>
            <a:r>
              <a:rPr dirty="0" sz="1600" lang="en-IN">
                <a:ea typeface="+mn-lt"/>
                <a:cs typeface="+mn-lt"/>
              </a:rPr>
              <a:t>Explain how the algorithm is trained using historical data. Highlight any specific considerations or techniques employed, such as cross-validation or hyperparameter tuning.</a:t>
            </a:r>
            <a:endParaRPr sz="1600" lang="en-IN">
              <a:cs typeface="Calibri"/>
            </a:endParaRPr>
          </a:p>
          <a:p>
            <a:pPr indent="-305435" marL="305435"/>
            <a:r>
              <a:rPr b="1" dirty="0" sz="1600" lang="en-IN">
                <a:ea typeface="+mn-lt"/>
                <a:cs typeface="+mn-lt"/>
              </a:rPr>
              <a:t>Prediction Process:</a:t>
            </a:r>
            <a:endParaRPr sz="1600" lang="en-IN">
              <a:cs typeface="Calibri"/>
            </a:endParaRPr>
          </a:p>
          <a:p>
            <a:pPr indent="-305435" lvl="1" marL="629920"/>
            <a:r>
              <a:rPr dirty="0" sz="1600" lang="en-IN">
                <a:ea typeface="+mn-lt"/>
                <a:cs typeface="+mn-lt"/>
              </a:rPr>
              <a:t>Detail how the trained algorithm makes predictions for future bike counts. Discuss any real-time data inputs considered during the prediction phase.</a:t>
            </a:r>
            <a:endParaRPr sz="1600" lang="en-IN">
              <a:cs typeface="Calibri"/>
            </a:endParaRPr>
          </a:p>
          <a:p>
            <a:pPr indent="-305435" marL="305435"/>
            <a:endParaRPr dirty="0" sz="1800" lang="en-IN">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0" name="object 3"/>
          <p:cNvSpPr/>
          <p:nvPr/>
        </p:nvSpPr>
        <p:spPr>
          <a:xfrm>
            <a:off x="9353550" y="470121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9166" y="4344656"/>
            <a:ext cx="1647466" cy="2499324"/>
          </a:xfrm>
          <a:prstGeom prst="rect"/>
        </p:spPr>
      </p:pic>
      <p:sp>
        <p:nvSpPr>
          <p:cNvPr id="1048653" name="object 7"/>
          <p:cNvSpPr txBox="1">
            <a:spLocks noGrp="1"/>
          </p:cNvSpPr>
          <p:nvPr>
            <p:ph type="title"/>
          </p:nvPr>
        </p:nvSpPr>
        <p:spPr>
          <a:xfrm>
            <a:off x="826039" y="798712"/>
            <a:ext cx="7543165" cy="755335"/>
          </a:xfrm>
          <a:prstGeom prst="rect"/>
        </p:spPr>
        <p:txBody>
          <a:bodyPr anchor="t" bIns="0" lIns="0" rIns="0" rtlCol="0" tIns="16510" vert="horz" wrap="square">
            <a:spAutoFit/>
          </a:bodyPr>
          <a:p>
            <a:pPr marL="12700">
              <a:lnSpc>
                <a:spcPct val="100000"/>
              </a:lnSpc>
              <a:spcBef>
                <a:spcPts val="130"/>
              </a:spcBef>
            </a:pPr>
            <a:r>
              <a:rPr dirty="0" lang="en-US" spc="15"/>
              <a:t>RESULT</a:t>
            </a:r>
          </a:p>
        </p:txBody>
      </p:sp>
      <p:sp>
        <p:nvSpPr>
          <p:cNvPr id="104865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1048655" name="Content Placeholder 1"/>
          <p:cNvSpPr>
            <a:spLocks noGrp="1"/>
          </p:cNvSpPr>
          <p:nvPr/>
        </p:nvSpPr>
        <p:spPr>
          <a:xfrm>
            <a:off x="825607" y="2380326"/>
            <a:ext cx="10684559" cy="2085401"/>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60" name="object 8"/>
          <p:cNvSpPr txBox="1"/>
          <p:nvPr/>
        </p:nvSpPr>
        <p:spPr>
          <a:xfrm>
            <a:off x="754152" y="808731"/>
            <a:ext cx="3864621" cy="752129"/>
          </a:xfrm>
          <a:prstGeom prst="rect"/>
        </p:spPr>
        <p:txBody>
          <a:bodyPr anchor="t" bIns="0" lIns="0" rIns="0" rtlCol="0" tIns="13335" vert="horz" wrap="square">
            <a:spAutoFit/>
          </a:bodyPr>
          <a:p>
            <a:pPr marL="12700">
              <a:lnSpc>
                <a:spcPct val="100000"/>
              </a:lnSpc>
              <a:spcBef>
                <a:spcPts val="105"/>
              </a:spcBef>
            </a:pPr>
            <a:r>
              <a:rPr b="1" dirty="0" sz="4800" lang="en-US" spc="15">
                <a:latin typeface="Trebuchet MS"/>
                <a:cs typeface="Trebuchet MS"/>
              </a:rPr>
              <a:t>CONCLUTION</a:t>
            </a:r>
          </a:p>
        </p:txBody>
      </p:sp>
      <p:sp>
        <p:nvSpPr>
          <p:cNvPr id="1048661" name="Content Placeholder 1"/>
          <p:cNvSpPr>
            <a:spLocks noGrp="1"/>
          </p:cNvSpPr>
          <p:nvPr/>
        </p:nvSpPr>
        <p:spPr>
          <a:xfrm>
            <a:off x="1141909" y="1316403"/>
            <a:ext cx="10238861" cy="4587060"/>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5" name="object 7"/>
          <p:cNvSpPr txBox="1">
            <a:spLocks noGrp="1"/>
          </p:cNvSpPr>
          <p:nvPr>
            <p:ph type="title"/>
          </p:nvPr>
        </p:nvSpPr>
        <p:spPr>
          <a:xfrm>
            <a:off x="683446" y="845520"/>
            <a:ext cx="4536224" cy="752129"/>
          </a:xfrm>
          <a:prstGeom prst="rect"/>
        </p:spPr>
        <p:txBody>
          <a:bodyPr anchor="t" bIns="0" lIns="0" rIns="0" rtlCol="0" tIns="13335" vert="horz" wrap="square">
            <a:spAutoFit/>
          </a:bodyPr>
          <a:p>
            <a:pPr marL="12700">
              <a:spcBef>
                <a:spcPts val="105"/>
              </a:spcBef>
            </a:pPr>
            <a:r>
              <a:rPr dirty="0" lang="en-US"/>
              <a:t>FUTURE SCOPE</a:t>
            </a:r>
          </a:p>
        </p:txBody>
      </p:sp>
      <p:sp>
        <p:nvSpPr>
          <p:cNvPr id="104866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67" name="Content Placeholder 2"/>
          <p:cNvSpPr>
            <a:spLocks noGrp="1"/>
          </p:cNvSpPr>
          <p:nvPr/>
        </p:nvSpPr>
        <p:spPr>
          <a:xfrm>
            <a:off x="1127531" y="1215762"/>
            <a:ext cx="9936936" cy="4687701"/>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endParaRPr b="1" dirty="0" sz="2400" lang="en-US">
              <a:ea typeface="Calibri"/>
              <a:cs typeface="Calibri"/>
            </a:endParaRPr>
          </a:p>
          <a:p>
            <a:pPr algn="just" indent="-305435" marL="305435"/>
            <a:r>
              <a:rPr dirty="0" sz="24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400" lang="en-US">
              <a:ea typeface="Calibri"/>
              <a:cs typeface="Calibri"/>
            </a:endParaRPr>
          </a:p>
          <a:p>
            <a:pPr algn="just" indent="-305435" marL="305435"/>
            <a:endParaRPr dirty="0" sz="1800"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dc:title>
  <dc:creator>ESAKKI PREM KUMAR</dc:creator>
  <cp:lastModifiedBy>ESAKKI PREM KUMAR</cp:lastModifiedBy>
  <dcterms:created xsi:type="dcterms:W3CDTF">2024-04-01T06:09:33Z</dcterms:created>
  <dcterms:modified xsi:type="dcterms:W3CDTF">2024-04-03T13:17:57Z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ICV">
    <vt:lpwstr>254dfb809e8341c390c85bb1e36bd764</vt:lpwstr>
  </property>
</Properties>
</file>