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4038480" y="857160"/>
            <a:ext cx="4114080" cy="23137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3:notes"/>
          <p:cNvSpPr txBox="1"/>
          <p:nvPr>
            <p:ph idx="1" type="body"/>
          </p:nvPr>
        </p:nvSpPr>
        <p:spPr>
          <a:xfrm>
            <a:off x="1219320" y="3300480"/>
            <a:ext cx="9752760" cy="269964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173" name="Google Shape;173;p3:notes"/>
          <p:cNvSpPr/>
          <p:nvPr/>
        </p:nvSpPr>
        <p:spPr>
          <a:xfrm>
            <a:off x="6905520" y="6513480"/>
            <a:ext cx="5282640" cy="343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000000"/>
                </a:solidFill>
                <a:latin typeface="Times New Roman"/>
                <a:ea typeface="Times New Roman"/>
                <a:cs typeface="Times New Roman"/>
                <a:sym typeface="Times New Roman"/>
              </a:rPr>
              <a:t>‹#›</a:t>
            </a:fld>
            <a:endParaRPr b="0" sz="1400"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2" name="Shape 52"/>
        <p:cNvGrpSpPr/>
        <p:nvPr/>
      </p:nvGrpSpPr>
      <p:grpSpPr>
        <a:xfrm>
          <a:off x="0" y="0"/>
          <a:ext cx="0" cy="0"/>
          <a:chOff x="0" y="0"/>
          <a:chExt cx="0" cy="0"/>
        </a:xfrm>
      </p:grpSpPr>
      <p:sp>
        <p:nvSpPr>
          <p:cNvPr id="53" name="Google Shape;5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6" name="Shape 56"/>
        <p:cNvGrpSpPr/>
        <p:nvPr/>
      </p:nvGrpSpPr>
      <p:grpSpPr>
        <a:xfrm>
          <a:off x="0" y="0"/>
          <a:ext cx="0" cy="0"/>
          <a:chOff x="0" y="0"/>
          <a:chExt cx="0" cy="0"/>
        </a:xfrm>
      </p:grpSpPr>
      <p:sp>
        <p:nvSpPr>
          <p:cNvPr id="57" name="Google Shape;5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2" name="Shape 62"/>
        <p:cNvGrpSpPr/>
        <p:nvPr/>
      </p:nvGrpSpPr>
      <p:grpSpPr>
        <a:xfrm>
          <a:off x="0" y="0"/>
          <a:ext cx="0" cy="0"/>
          <a:chOff x="0" y="0"/>
          <a:chExt cx="0" cy="0"/>
        </a:xfrm>
      </p:grpSpPr>
      <p:sp>
        <p:nvSpPr>
          <p:cNvPr id="63" name="Google Shape;6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7" name="Shape 87"/>
        <p:cNvGrpSpPr/>
        <p:nvPr/>
      </p:nvGrpSpPr>
      <p:grpSpPr>
        <a:xfrm>
          <a:off x="0" y="0"/>
          <a:ext cx="0" cy="0"/>
          <a:chOff x="0" y="0"/>
          <a:chExt cx="0" cy="0"/>
        </a:xfrm>
      </p:grpSpPr>
      <p:sp>
        <p:nvSpPr>
          <p:cNvPr id="88" name="Google Shape;88;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6" name="Shape 96"/>
        <p:cNvGrpSpPr/>
        <p:nvPr/>
      </p:nvGrpSpPr>
      <p:grpSpPr>
        <a:xfrm>
          <a:off x="0" y="0"/>
          <a:ext cx="0" cy="0"/>
          <a:chOff x="0" y="0"/>
          <a:chExt cx="0" cy="0"/>
        </a:xfrm>
      </p:grpSpPr>
      <p:sp>
        <p:nvSpPr>
          <p:cNvPr id="97" name="Google Shape;97;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8" name="Shape 98"/>
        <p:cNvGrpSpPr/>
        <p:nvPr/>
      </p:nvGrpSpPr>
      <p:grpSpPr>
        <a:xfrm>
          <a:off x="0" y="0"/>
          <a:ext cx="0" cy="0"/>
          <a:chOff x="0" y="0"/>
          <a:chExt cx="0" cy="0"/>
        </a:xfrm>
      </p:grpSpPr>
      <p:sp>
        <p:nvSpPr>
          <p:cNvPr id="99" name="Google Shape;9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 name="Shape 23"/>
        <p:cNvGrpSpPr/>
        <p:nvPr/>
      </p:nvGrpSpPr>
      <p:grpSpPr>
        <a:xfrm>
          <a:off x="0" y="0"/>
          <a:ext cx="0" cy="0"/>
          <a:chOff x="0" y="0"/>
          <a:chExt cx="0" cy="0"/>
        </a:xfrm>
      </p:grpSpPr>
      <p:sp>
        <p:nvSpPr>
          <p:cNvPr id="24" name="Google Shape;2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3" name="Shape 103"/>
        <p:cNvGrpSpPr/>
        <p:nvPr/>
      </p:nvGrpSpPr>
      <p:grpSpPr>
        <a:xfrm>
          <a:off x="0" y="0"/>
          <a:ext cx="0" cy="0"/>
          <a:chOff x="0" y="0"/>
          <a:chExt cx="0" cy="0"/>
        </a:xfrm>
      </p:grpSpPr>
      <p:sp>
        <p:nvSpPr>
          <p:cNvPr id="104" name="Google Shape;104;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8" name="Shape 108"/>
        <p:cNvGrpSpPr/>
        <p:nvPr/>
      </p:nvGrpSpPr>
      <p:grpSpPr>
        <a:xfrm>
          <a:off x="0" y="0"/>
          <a:ext cx="0" cy="0"/>
          <a:chOff x="0" y="0"/>
          <a:chExt cx="0" cy="0"/>
        </a:xfrm>
      </p:grpSpPr>
      <p:sp>
        <p:nvSpPr>
          <p:cNvPr id="109" name="Google Shape;109;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3" name="Shape 113"/>
        <p:cNvGrpSpPr/>
        <p:nvPr/>
      </p:nvGrpSpPr>
      <p:grpSpPr>
        <a:xfrm>
          <a:off x="0" y="0"/>
          <a:ext cx="0" cy="0"/>
          <a:chOff x="0" y="0"/>
          <a:chExt cx="0" cy="0"/>
        </a:xfrm>
      </p:grpSpPr>
      <p:sp>
        <p:nvSpPr>
          <p:cNvPr id="114" name="Google Shape;114;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3" name="Shape 123"/>
        <p:cNvGrpSpPr/>
        <p:nvPr/>
      </p:nvGrpSpPr>
      <p:grpSpPr>
        <a:xfrm>
          <a:off x="0" y="0"/>
          <a:ext cx="0" cy="0"/>
          <a:chOff x="0" y="0"/>
          <a:chExt cx="0" cy="0"/>
        </a:xfrm>
      </p:grpSpPr>
      <p:sp>
        <p:nvSpPr>
          <p:cNvPr id="124" name="Google Shape;124;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5" name="Shape 35"/>
        <p:cNvGrpSpPr/>
        <p:nvPr/>
      </p:nvGrpSpPr>
      <p:grpSpPr>
        <a:xfrm>
          <a:off x="0" y="0"/>
          <a:ext cx="0" cy="0"/>
          <a:chOff x="0" y="0"/>
          <a:chExt cx="0" cy="0"/>
        </a:xfrm>
      </p:grpSpPr>
      <p:sp>
        <p:nvSpPr>
          <p:cNvPr id="36" name="Google Shape;3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7" name="Shape 37"/>
        <p:cNvGrpSpPr/>
        <p:nvPr/>
      </p:nvGrpSpPr>
      <p:grpSpPr>
        <a:xfrm>
          <a:off x="0" y="0"/>
          <a:ext cx="0" cy="0"/>
          <a:chOff x="0" y="0"/>
          <a:chExt cx="0" cy="0"/>
        </a:xfrm>
      </p:grpSpPr>
      <p:sp>
        <p:nvSpPr>
          <p:cNvPr id="38" name="Google Shape;3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2" name="Shape 42"/>
        <p:cNvGrpSpPr/>
        <p:nvPr/>
      </p:nvGrpSpPr>
      <p:grpSpPr>
        <a:xfrm>
          <a:off x="0" y="0"/>
          <a:ext cx="0" cy="0"/>
          <a:chOff x="0" y="0"/>
          <a:chExt cx="0" cy="0"/>
        </a:xfrm>
      </p:grpSpPr>
      <p:sp>
        <p:nvSpPr>
          <p:cNvPr id="43" name="Google Shape;4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7" name="Shape 47"/>
        <p:cNvGrpSpPr/>
        <p:nvPr/>
      </p:nvGrpSpPr>
      <p:grpSpPr>
        <a:xfrm>
          <a:off x="0" y="0"/>
          <a:ext cx="0" cy="0"/>
          <a:chOff x="0" y="0"/>
          <a:chExt cx="0" cy="0"/>
        </a:xfrm>
      </p:grpSpPr>
      <p:sp>
        <p:nvSpPr>
          <p:cNvPr id="48" name="Google Shape;4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9377280" y="4680"/>
            <a:ext cx="1217880" cy="6852960"/>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 name="Google Shape;11;p1"/>
          <p:cNvSpPr/>
          <p:nvPr/>
        </p:nvSpPr>
        <p:spPr>
          <a:xfrm>
            <a:off x="7448760" y="3695040"/>
            <a:ext cx="4742640" cy="316296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 name="Google Shape;12;p1"/>
          <p:cNvSpPr/>
          <p:nvPr/>
        </p:nvSpPr>
        <p:spPr>
          <a:xfrm>
            <a:off x="9182160" y="0"/>
            <a:ext cx="3009240" cy="685728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 name="Google Shape;13;p1"/>
          <p:cNvSpPr/>
          <p:nvPr/>
        </p:nvSpPr>
        <p:spPr>
          <a:xfrm>
            <a:off x="9603000" y="0"/>
            <a:ext cx="2588760" cy="685728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2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1"/>
          <p:cNvSpPr/>
          <p:nvPr/>
        </p:nvSpPr>
        <p:spPr>
          <a:xfrm>
            <a:off x="8934480" y="3048120"/>
            <a:ext cx="3256920" cy="380916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1"/>
          <p:cNvSpPr/>
          <p:nvPr/>
        </p:nvSpPr>
        <p:spPr>
          <a:xfrm>
            <a:off x="9338040" y="0"/>
            <a:ext cx="2853720" cy="685728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1"/>
          <p:cNvSpPr/>
          <p:nvPr/>
        </p:nvSpPr>
        <p:spPr>
          <a:xfrm>
            <a:off x="10896480" y="0"/>
            <a:ext cx="1294560" cy="685728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1"/>
          <p:cNvSpPr/>
          <p:nvPr/>
        </p:nvSpPr>
        <p:spPr>
          <a:xfrm>
            <a:off x="10936080" y="0"/>
            <a:ext cx="1255320" cy="685728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1"/>
          <p:cNvSpPr/>
          <p:nvPr/>
        </p:nvSpPr>
        <p:spPr>
          <a:xfrm>
            <a:off x="10372680" y="3591000"/>
            <a:ext cx="1818720" cy="3266280"/>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1"/>
          <p:cNvSpPr/>
          <p:nvPr/>
        </p:nvSpPr>
        <p:spPr>
          <a:xfrm>
            <a:off x="0" y="4010040"/>
            <a:ext cx="447120" cy="2847240"/>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4"/>
          <p:cNvSpPr/>
          <p:nvPr/>
        </p:nvSpPr>
        <p:spPr>
          <a:xfrm>
            <a:off x="9377280" y="4680"/>
            <a:ext cx="1217880" cy="6852960"/>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14"/>
          <p:cNvSpPr/>
          <p:nvPr/>
        </p:nvSpPr>
        <p:spPr>
          <a:xfrm>
            <a:off x="7448760" y="3695040"/>
            <a:ext cx="4742640" cy="316296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14"/>
          <p:cNvSpPr/>
          <p:nvPr/>
        </p:nvSpPr>
        <p:spPr>
          <a:xfrm>
            <a:off x="9182160" y="0"/>
            <a:ext cx="3009240" cy="685728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 name="Google Shape;74;p14"/>
          <p:cNvSpPr/>
          <p:nvPr/>
        </p:nvSpPr>
        <p:spPr>
          <a:xfrm>
            <a:off x="9603000" y="0"/>
            <a:ext cx="2588760" cy="685728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2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14"/>
          <p:cNvSpPr/>
          <p:nvPr/>
        </p:nvSpPr>
        <p:spPr>
          <a:xfrm>
            <a:off x="8934480" y="3048120"/>
            <a:ext cx="3256920" cy="380916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 name="Google Shape;76;p14"/>
          <p:cNvSpPr/>
          <p:nvPr/>
        </p:nvSpPr>
        <p:spPr>
          <a:xfrm>
            <a:off x="9338040" y="0"/>
            <a:ext cx="2853720" cy="685728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 name="Google Shape;77;p14"/>
          <p:cNvSpPr/>
          <p:nvPr/>
        </p:nvSpPr>
        <p:spPr>
          <a:xfrm>
            <a:off x="10896480" y="0"/>
            <a:ext cx="1294560" cy="685728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14"/>
          <p:cNvSpPr/>
          <p:nvPr/>
        </p:nvSpPr>
        <p:spPr>
          <a:xfrm>
            <a:off x="10936080" y="0"/>
            <a:ext cx="1255320" cy="685728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14"/>
          <p:cNvSpPr/>
          <p:nvPr/>
        </p:nvSpPr>
        <p:spPr>
          <a:xfrm>
            <a:off x="10372680" y="3591000"/>
            <a:ext cx="1818720" cy="3266280"/>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14"/>
          <p:cNvSpPr/>
          <p:nvPr/>
        </p:nvSpPr>
        <p:spPr>
          <a:xfrm>
            <a:off x="0" y="4010040"/>
            <a:ext cx="447120" cy="2847240"/>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2" name="Google Shape;82;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github.com/MUTHUKUMARRR/TNSDC-Genrative-AI" TargetMode="External"/><Relationship Id="rId5" Type="http://schemas.openxmlformats.org/officeDocument/2006/relationships/image" Target="../media/image12.jpg"/><Relationship Id="rId6"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27"/>
          <p:cNvGrpSpPr/>
          <p:nvPr/>
        </p:nvGrpSpPr>
        <p:grpSpPr>
          <a:xfrm>
            <a:off x="743040" y="1104840"/>
            <a:ext cx="1742040" cy="1332720"/>
            <a:chOff x="743040" y="1104840"/>
            <a:chExt cx="1742040" cy="1332720"/>
          </a:xfrm>
        </p:grpSpPr>
        <p:sp>
          <p:nvSpPr>
            <p:cNvPr id="136" name="Google Shape;136;p27"/>
            <p:cNvSpPr/>
            <p:nvPr/>
          </p:nvSpPr>
          <p:spPr>
            <a:xfrm>
              <a:off x="743040" y="1380960"/>
              <a:ext cx="1227960" cy="1056600"/>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7"/>
            <p:cNvSpPr/>
            <p:nvPr/>
          </p:nvSpPr>
          <p:spPr>
            <a:xfrm>
              <a:off x="1838160" y="1104840"/>
              <a:ext cx="646920" cy="561240"/>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8" name="Google Shape;138;p27"/>
          <p:cNvSpPr/>
          <p:nvPr/>
        </p:nvSpPr>
        <p:spPr>
          <a:xfrm>
            <a:off x="3753000" y="1190520"/>
            <a:ext cx="1666080" cy="1437480"/>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7"/>
          <p:cNvSpPr/>
          <p:nvPr/>
        </p:nvSpPr>
        <p:spPr>
          <a:xfrm>
            <a:off x="3800520" y="5229360"/>
            <a:ext cx="723240" cy="618480"/>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7"/>
          <p:cNvSpPr/>
          <p:nvPr/>
        </p:nvSpPr>
        <p:spPr>
          <a:xfrm>
            <a:off x="5257800" y="2437920"/>
            <a:ext cx="6020280" cy="1676880"/>
          </a:xfrm>
          <a:prstGeom prst="rect">
            <a:avLst/>
          </a:prstGeom>
          <a:noFill/>
          <a:ln>
            <a:noFill/>
          </a:ln>
        </p:spPr>
        <p:txBody>
          <a:bodyPr anchorCtr="0" anchor="t" bIns="0" lIns="0" spcFirstLastPara="1" rIns="0" wrap="square" tIns="16550">
            <a:noAutofit/>
          </a:bodyPr>
          <a:lstStyle/>
          <a:p>
            <a:pPr indent="0" lvl="0" marL="12600" marR="0" rtl="0" algn="l">
              <a:lnSpc>
                <a:spcPct val="115000"/>
              </a:lnSpc>
              <a:spcBef>
                <a:spcPts val="0"/>
              </a:spcBef>
              <a:spcAft>
                <a:spcPts val="0"/>
              </a:spcAft>
              <a:buNone/>
            </a:pPr>
            <a:r>
              <a:rPr b="1" lang="en-US" sz="2200" strike="noStrike">
                <a:solidFill>
                  <a:srgbClr val="00A933"/>
                </a:solidFill>
                <a:latin typeface="Calibri"/>
                <a:ea typeface="Calibri"/>
                <a:cs typeface="Calibri"/>
                <a:sym typeface="Calibri"/>
              </a:rPr>
              <a:t> PRESENTED BY</a:t>
            </a:r>
            <a:r>
              <a:rPr b="1" lang="en-US" sz="2200" strike="noStrike">
                <a:solidFill>
                  <a:srgbClr val="000000"/>
                </a:solidFill>
                <a:latin typeface="Calibri"/>
                <a:ea typeface="Calibri"/>
                <a:cs typeface="Calibri"/>
                <a:sym typeface="Calibri"/>
              </a:rPr>
              <a:t> :S.Muthu Kumar</a:t>
            </a:r>
            <a:endParaRPr b="0" sz="2200" strike="noStrike">
              <a:solidFill>
                <a:srgbClr val="000000"/>
              </a:solidFill>
              <a:latin typeface="Arial"/>
              <a:ea typeface="Arial"/>
              <a:cs typeface="Arial"/>
              <a:sym typeface="Arial"/>
            </a:endParaRPr>
          </a:p>
          <a:p>
            <a:pPr indent="0" lvl="0" marL="12600" marR="0" rtl="0" algn="l">
              <a:lnSpc>
                <a:spcPct val="115000"/>
              </a:lnSpc>
              <a:spcBef>
                <a:spcPts val="0"/>
              </a:spcBef>
              <a:spcAft>
                <a:spcPts val="0"/>
              </a:spcAft>
              <a:buNone/>
            </a:pPr>
            <a:r>
              <a:rPr b="1" lang="en-US" sz="2200" strike="noStrike">
                <a:solidFill>
                  <a:srgbClr val="00A933"/>
                </a:solidFill>
                <a:latin typeface="Calibri"/>
                <a:ea typeface="Calibri"/>
                <a:cs typeface="Calibri"/>
                <a:sym typeface="Calibri"/>
              </a:rPr>
              <a:t>REGNO</a:t>
            </a:r>
            <a:r>
              <a:rPr b="1" lang="en-US" sz="2200" strike="noStrike">
                <a:solidFill>
                  <a:srgbClr val="000000"/>
                </a:solidFill>
                <a:latin typeface="Calibri"/>
                <a:ea typeface="Calibri"/>
                <a:cs typeface="Calibri"/>
                <a:sym typeface="Calibri"/>
              </a:rPr>
              <a:t>: 813821205034</a:t>
            </a:r>
            <a:endParaRPr b="0" sz="2200" strike="noStrike">
              <a:solidFill>
                <a:srgbClr val="000000"/>
              </a:solidFill>
              <a:latin typeface="Arial"/>
              <a:ea typeface="Arial"/>
              <a:cs typeface="Arial"/>
              <a:sym typeface="Arial"/>
            </a:endParaRPr>
          </a:p>
          <a:p>
            <a:pPr indent="0" lvl="0" marL="12600" marR="0" rtl="0" algn="l">
              <a:lnSpc>
                <a:spcPct val="115000"/>
              </a:lnSpc>
              <a:spcBef>
                <a:spcPts val="0"/>
              </a:spcBef>
              <a:spcAft>
                <a:spcPts val="0"/>
              </a:spcAft>
              <a:buNone/>
            </a:pPr>
            <a:r>
              <a:rPr b="1" lang="en-US" sz="2200" strike="noStrike">
                <a:solidFill>
                  <a:srgbClr val="00A933"/>
                </a:solidFill>
                <a:latin typeface="Calibri"/>
                <a:ea typeface="Calibri"/>
                <a:cs typeface="Calibri"/>
                <a:sym typeface="Calibri"/>
              </a:rPr>
              <a:t>DEPT</a:t>
            </a:r>
            <a:r>
              <a:rPr b="1" lang="en-US" sz="2200" strike="noStrike">
                <a:solidFill>
                  <a:srgbClr val="000000"/>
                </a:solidFill>
                <a:latin typeface="Calibri"/>
                <a:ea typeface="Calibri"/>
                <a:cs typeface="Calibri"/>
                <a:sym typeface="Calibri"/>
              </a:rPr>
              <a:t>: INFORMATION TECHNOLOGY </a:t>
            </a:r>
            <a:r>
              <a:rPr b="1" lang="en-US" sz="2200" strike="noStrike">
                <a:solidFill>
                  <a:srgbClr val="00A933"/>
                </a:solidFill>
                <a:latin typeface="Calibri"/>
                <a:ea typeface="Calibri"/>
                <a:cs typeface="Calibri"/>
                <a:sym typeface="Calibri"/>
              </a:rPr>
              <a:t>COLLEGE</a:t>
            </a:r>
            <a:r>
              <a:rPr b="1" lang="en-US" sz="2200" strike="noStrike">
                <a:solidFill>
                  <a:srgbClr val="000000"/>
                </a:solidFill>
                <a:latin typeface="Calibri"/>
                <a:ea typeface="Calibri"/>
                <a:cs typeface="Calibri"/>
                <a:sym typeface="Calibri"/>
              </a:rPr>
              <a:t>:SARANATHAN COLLEGE OF ENGINEERING</a:t>
            </a:r>
            <a:endParaRPr b="0" sz="2200" strike="noStrike">
              <a:solidFill>
                <a:srgbClr val="000000"/>
              </a:solidFill>
              <a:latin typeface="Arial"/>
              <a:ea typeface="Arial"/>
              <a:cs typeface="Arial"/>
              <a:sym typeface="Arial"/>
            </a:endParaRPr>
          </a:p>
          <a:p>
            <a:pPr indent="0" lvl="0" marL="12600" marR="0" rtl="0" algn="l">
              <a:lnSpc>
                <a:spcPct val="115000"/>
              </a:lnSpc>
              <a:spcBef>
                <a:spcPts val="0"/>
              </a:spcBef>
              <a:spcAft>
                <a:spcPts val="0"/>
              </a:spcAft>
              <a:buNone/>
            </a:pPr>
            <a:r>
              <a:rPr b="1" lang="en-US" sz="2200" strike="noStrike">
                <a:solidFill>
                  <a:srgbClr val="00A933"/>
                </a:solidFill>
                <a:latin typeface="Calibri"/>
                <a:ea typeface="Calibri"/>
                <a:cs typeface="Calibri"/>
                <a:sym typeface="Calibri"/>
              </a:rPr>
              <a:t>NM MAIL ID</a:t>
            </a:r>
            <a:r>
              <a:rPr b="1" lang="en-US" sz="2200" strike="noStrike">
                <a:solidFill>
                  <a:srgbClr val="000000"/>
                </a:solidFill>
                <a:latin typeface="Calibri"/>
                <a:ea typeface="Calibri"/>
                <a:cs typeface="Calibri"/>
                <a:sym typeface="Calibri"/>
              </a:rPr>
              <a:t>: iammuthukumar3@gmail.com </a:t>
            </a:r>
            <a:endParaRPr b="0" sz="2200" strike="noStrike">
              <a:solidFill>
                <a:srgbClr val="000000"/>
              </a:solidFill>
              <a:latin typeface="Arial"/>
              <a:ea typeface="Arial"/>
              <a:cs typeface="Arial"/>
              <a:sym typeface="Arial"/>
            </a:endParaRPr>
          </a:p>
        </p:txBody>
      </p:sp>
      <p:sp>
        <p:nvSpPr>
          <p:cNvPr id="141" name="Google Shape;141;p27"/>
          <p:cNvSpPr/>
          <p:nvPr/>
        </p:nvSpPr>
        <p:spPr>
          <a:xfrm>
            <a:off x="6172200" y="1600200"/>
            <a:ext cx="45766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42" name="Google Shape;142;p27"/>
          <p:cNvPicPr preferRelativeResize="0"/>
          <p:nvPr/>
        </p:nvPicPr>
        <p:blipFill rotWithShape="1">
          <a:blip r:embed="rId3">
            <a:alphaModFix/>
          </a:blip>
          <a:srcRect b="0" l="0" r="0" t="0"/>
          <a:stretch/>
        </p:blipFill>
        <p:spPr>
          <a:xfrm>
            <a:off x="676440" y="6467400"/>
            <a:ext cx="2142360" cy="199440"/>
          </a:xfrm>
          <a:prstGeom prst="rect">
            <a:avLst/>
          </a:prstGeom>
          <a:noFill/>
          <a:ln>
            <a:noFill/>
          </a:ln>
        </p:spPr>
      </p:pic>
      <p:sp>
        <p:nvSpPr>
          <p:cNvPr id="143" name="Google Shape;143;p27"/>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144" name="Google Shape;144;p27"/>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p:nvPr/>
        </p:nvSpPr>
        <p:spPr>
          <a:xfrm>
            <a:off x="752400" y="6486120"/>
            <a:ext cx="1773000" cy="19296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78" name="Google Shape;278;p36"/>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36"/>
          <p:cNvSpPr/>
          <p:nvPr/>
        </p:nvSpPr>
        <p:spPr>
          <a:xfrm>
            <a:off x="6696000" y="16956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36"/>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81" name="Google Shape;281;p36"/>
          <p:cNvPicPr preferRelativeResize="0"/>
          <p:nvPr/>
        </p:nvPicPr>
        <p:blipFill rotWithShape="1">
          <a:blip r:embed="rId3">
            <a:alphaModFix/>
          </a:blip>
          <a:srcRect b="0" l="0" r="0" t="0"/>
          <a:stretch/>
        </p:blipFill>
        <p:spPr>
          <a:xfrm>
            <a:off x="1666800" y="6467400"/>
            <a:ext cx="75600" cy="177120"/>
          </a:xfrm>
          <a:prstGeom prst="rect">
            <a:avLst/>
          </a:prstGeom>
          <a:noFill/>
          <a:ln>
            <a:noFill/>
          </a:ln>
        </p:spPr>
      </p:pic>
      <p:sp>
        <p:nvSpPr>
          <p:cNvPr id="282" name="Google Shape;282;p36"/>
          <p:cNvSpPr/>
          <p:nvPr/>
        </p:nvSpPr>
        <p:spPr>
          <a:xfrm>
            <a:off x="755280" y="385560"/>
            <a:ext cx="3348360" cy="147564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en-US" sz="4800" strike="noStrike">
                <a:solidFill>
                  <a:srgbClr val="000000"/>
                </a:solidFill>
                <a:latin typeface="Trebuchet MS"/>
                <a:ea typeface="Trebuchet MS"/>
                <a:cs typeface="Trebuchet MS"/>
                <a:sym typeface="Trebuchet MS"/>
              </a:rPr>
              <a:t>RESULTS</a:t>
            </a:r>
            <a:endParaRPr b="0" sz="4800" strike="noStrike">
              <a:solidFill>
                <a:srgbClr val="000000"/>
              </a:solidFill>
              <a:latin typeface="Arial"/>
              <a:ea typeface="Arial"/>
              <a:cs typeface="Arial"/>
              <a:sym typeface="Arial"/>
            </a:endParaRPr>
          </a:p>
        </p:txBody>
      </p:sp>
      <p:sp>
        <p:nvSpPr>
          <p:cNvPr id="283" name="Google Shape;283;p36"/>
          <p:cNvSpPr/>
          <p:nvPr/>
        </p:nvSpPr>
        <p:spPr>
          <a:xfrm>
            <a:off x="11277360" y="6473160"/>
            <a:ext cx="227880" cy="17424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84" name="Google Shape;284;p36"/>
          <p:cNvSpPr/>
          <p:nvPr/>
        </p:nvSpPr>
        <p:spPr>
          <a:xfrm>
            <a:off x="0" y="0"/>
            <a:ext cx="850320" cy="360"/>
          </a:xfrm>
          <a:prstGeom prst="rect">
            <a:avLst/>
          </a:prstGeom>
          <a:noFill/>
          <a:ln>
            <a:noFill/>
          </a:ln>
        </p:spPr>
        <p:txBody>
          <a:bodyPr anchorCtr="0" anchor="ctr" bIns="350" lIns="91425" spcFirstLastPara="1" rIns="91425" wrap="square" tIns="350">
            <a:noAutofit/>
          </a:bodyPr>
          <a:lstStyle/>
          <a:p>
            <a:pPr indent="0" lvl="0" marL="0" marR="0" rtl="0" algn="l">
              <a:lnSpc>
                <a:spcPct val="100000"/>
              </a:lnSpc>
              <a:spcBef>
                <a:spcPts val="0"/>
              </a:spcBef>
              <a:spcAft>
                <a:spcPts val="0"/>
              </a:spcAft>
              <a:buNone/>
            </a:pPr>
            <a:br>
              <a:rPr lang="en-US" sz="1800">
                <a:latin typeface="Arial"/>
                <a:ea typeface="Arial"/>
                <a:cs typeface="Arial"/>
                <a:sym typeface="Arial"/>
              </a:rPr>
            </a:br>
            <a:endParaRPr b="0" sz="1800" strike="noStrike">
              <a:solidFill>
                <a:srgbClr val="000000"/>
              </a:solidFill>
              <a:latin typeface="Arial"/>
              <a:ea typeface="Arial"/>
              <a:cs typeface="Arial"/>
              <a:sym typeface="Arial"/>
            </a:endParaRPr>
          </a:p>
        </p:txBody>
      </p:sp>
      <p:sp>
        <p:nvSpPr>
          <p:cNvPr id="285" name="Google Shape;285;p36"/>
          <p:cNvSpPr/>
          <p:nvPr/>
        </p:nvSpPr>
        <p:spPr>
          <a:xfrm>
            <a:off x="634320" y="6083280"/>
            <a:ext cx="6621480" cy="36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1800" u="sng" strike="noStrike">
                <a:solidFill>
                  <a:schemeClr val="hlink"/>
                </a:solidFill>
                <a:latin typeface="Arial"/>
                <a:ea typeface="Arial"/>
                <a:cs typeface="Arial"/>
                <a:sym typeface="Arial"/>
                <a:hlinkClick r:id="rId4"/>
              </a:rPr>
              <a:t>https://github.com/MUTHUKUMARRR/TNSDC-Genrative-AI</a:t>
            </a:r>
            <a:endParaRPr b="0" sz="1800" strike="noStrike">
              <a:solidFill>
                <a:srgbClr val="000000"/>
              </a:solidFill>
              <a:latin typeface="Arial"/>
              <a:ea typeface="Arial"/>
              <a:cs typeface="Arial"/>
              <a:sym typeface="Arial"/>
            </a:endParaRPr>
          </a:p>
        </p:txBody>
      </p:sp>
      <p:pic>
        <p:nvPicPr>
          <p:cNvPr id="286" name="Google Shape;286;p36"/>
          <p:cNvPicPr preferRelativeResize="0"/>
          <p:nvPr/>
        </p:nvPicPr>
        <p:blipFill rotWithShape="1">
          <a:blip r:embed="rId5">
            <a:alphaModFix/>
          </a:blip>
          <a:srcRect b="6304" l="17318" r="22446" t="0"/>
          <a:stretch/>
        </p:blipFill>
        <p:spPr>
          <a:xfrm>
            <a:off x="720000" y="1584000"/>
            <a:ext cx="4278600" cy="3743640"/>
          </a:xfrm>
          <a:prstGeom prst="rect">
            <a:avLst/>
          </a:prstGeom>
          <a:noFill/>
          <a:ln>
            <a:noFill/>
          </a:ln>
        </p:spPr>
      </p:pic>
      <p:pic>
        <p:nvPicPr>
          <p:cNvPr id="287" name="Google Shape;287;p36"/>
          <p:cNvPicPr preferRelativeResize="0"/>
          <p:nvPr/>
        </p:nvPicPr>
        <p:blipFill rotWithShape="1">
          <a:blip r:embed="rId6">
            <a:alphaModFix/>
          </a:blip>
          <a:srcRect b="0" l="20861" r="32484" t="44268"/>
          <a:stretch/>
        </p:blipFill>
        <p:spPr>
          <a:xfrm>
            <a:off x="5256360" y="2142000"/>
            <a:ext cx="5687280" cy="3041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p:nvPr/>
        </p:nvSpPr>
        <p:spPr>
          <a:xfrm>
            <a:off x="570960" y="2162160"/>
            <a:ext cx="8933400" cy="6857280"/>
          </a:xfrm>
          <a:custGeom>
            <a:rect b="b" l="l" r="r" t="t"/>
            <a:pathLst>
              <a:path extrusionOk="0" h="6858000" w="12192000">
                <a:moveTo>
                  <a:pt x="12192000" y="0"/>
                </a:moveTo>
                <a:lnTo>
                  <a:pt x="0" y="0"/>
                </a:lnTo>
                <a:lnTo>
                  <a:pt x="0" y="6858000"/>
                </a:lnTo>
                <a:lnTo>
                  <a:pt x="12192000" y="6858000"/>
                </a:lnTo>
                <a:lnTo>
                  <a:pt x="12192000" y="0"/>
                </a:lnTo>
                <a:close/>
              </a:path>
            </a:pathLst>
          </a:custGeom>
          <a:noFill/>
          <a:ln>
            <a:noFill/>
          </a:ln>
        </p:spPr>
        <p:txBody>
          <a:bodyPr anchorCtr="0" anchor="t" bIns="0" lIns="0" spcFirstLastPara="1" rIns="0" wrap="square" tIns="0">
            <a:noAutofit/>
          </a:bodyPr>
          <a:lstStyle/>
          <a:p>
            <a:pPr indent="0" lvl="0" marL="12600" marR="0" rtl="0" algn="l">
              <a:lnSpc>
                <a:spcPct val="100000"/>
              </a:lnSpc>
              <a:spcBef>
                <a:spcPts val="0"/>
              </a:spcBef>
              <a:spcAft>
                <a:spcPts val="0"/>
              </a:spcAft>
              <a:buNone/>
            </a:pPr>
            <a:r>
              <a:rPr b="1" lang="en-US" sz="2000" strike="noStrike">
                <a:solidFill>
                  <a:srgbClr val="000000"/>
                </a:solidFill>
                <a:latin typeface="Calibri"/>
                <a:ea typeface="Calibri"/>
                <a:cs typeface="Calibri"/>
                <a:sym typeface="Calibri"/>
              </a:rPr>
              <a:t>Project Title: </a:t>
            </a:r>
            <a:r>
              <a:rPr b="0" lang="en-US" sz="2400" strike="noStrike">
                <a:solidFill>
                  <a:srgbClr val="000000"/>
                </a:solidFill>
                <a:latin typeface="Calibri"/>
                <a:ea typeface="Calibri"/>
                <a:cs typeface="Calibri"/>
                <a:sym typeface="Calibri"/>
              </a:rPr>
              <a:t> AI Chatbot Development: Creating a Versatile Virtual Assistant</a:t>
            </a:r>
            <a:endParaRPr b="0" sz="2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2000" strike="noStrike">
                <a:solidFill>
                  <a:srgbClr val="000000"/>
                </a:solidFill>
                <a:latin typeface="Calibri"/>
                <a:ea typeface="Calibri"/>
                <a:cs typeface="Calibri"/>
                <a:sym typeface="Calibri"/>
              </a:rPr>
              <a:t>Problem Statement:</a:t>
            </a:r>
            <a:endParaRPr b="0" sz="20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Calibri"/>
                <a:ea typeface="Calibri"/>
                <a:cs typeface="Calibri"/>
                <a:sym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b="0" sz="2000" strike="noStrike">
              <a:solidFill>
                <a:srgbClr val="000000"/>
              </a:solidFill>
              <a:latin typeface="Arial"/>
              <a:ea typeface="Arial"/>
              <a:cs typeface="Arial"/>
              <a:sym typeface="Arial"/>
            </a:endParaRPr>
          </a:p>
        </p:txBody>
      </p:sp>
      <p:grpSp>
        <p:nvGrpSpPr>
          <p:cNvPr id="150" name="Google Shape;150;p28"/>
          <p:cNvGrpSpPr/>
          <p:nvPr/>
        </p:nvGrpSpPr>
        <p:grpSpPr>
          <a:xfrm>
            <a:off x="7448760" y="0"/>
            <a:ext cx="4743000" cy="6858000"/>
            <a:chOff x="7448760" y="0"/>
            <a:chExt cx="4743000" cy="6858000"/>
          </a:xfrm>
        </p:grpSpPr>
        <p:sp>
          <p:nvSpPr>
            <p:cNvPr id="151" name="Google Shape;151;p28"/>
            <p:cNvSpPr/>
            <p:nvPr/>
          </p:nvSpPr>
          <p:spPr>
            <a:xfrm>
              <a:off x="9377280" y="4680"/>
              <a:ext cx="1217880" cy="6852960"/>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8"/>
            <p:cNvSpPr/>
            <p:nvPr/>
          </p:nvSpPr>
          <p:spPr>
            <a:xfrm>
              <a:off x="7448760" y="3695040"/>
              <a:ext cx="4742640" cy="316296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8"/>
            <p:cNvSpPr/>
            <p:nvPr/>
          </p:nvSpPr>
          <p:spPr>
            <a:xfrm>
              <a:off x="9182160" y="0"/>
              <a:ext cx="3009240" cy="685728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8"/>
            <p:cNvSpPr/>
            <p:nvPr/>
          </p:nvSpPr>
          <p:spPr>
            <a:xfrm>
              <a:off x="9603000" y="0"/>
              <a:ext cx="2588760" cy="685728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2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8"/>
            <p:cNvSpPr/>
            <p:nvPr/>
          </p:nvSpPr>
          <p:spPr>
            <a:xfrm>
              <a:off x="8934480" y="3048120"/>
              <a:ext cx="3256920" cy="380916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28"/>
            <p:cNvSpPr/>
            <p:nvPr/>
          </p:nvSpPr>
          <p:spPr>
            <a:xfrm>
              <a:off x="9338040" y="0"/>
              <a:ext cx="2853720" cy="685728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28"/>
            <p:cNvSpPr/>
            <p:nvPr/>
          </p:nvSpPr>
          <p:spPr>
            <a:xfrm>
              <a:off x="10896480" y="0"/>
              <a:ext cx="1294560" cy="685728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28"/>
            <p:cNvSpPr/>
            <p:nvPr/>
          </p:nvSpPr>
          <p:spPr>
            <a:xfrm>
              <a:off x="10936080" y="0"/>
              <a:ext cx="1255320" cy="685728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8"/>
            <p:cNvSpPr/>
            <p:nvPr/>
          </p:nvSpPr>
          <p:spPr>
            <a:xfrm>
              <a:off x="10372680" y="3591000"/>
              <a:ext cx="1818720" cy="3266280"/>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 name="Google Shape;160;p28"/>
          <p:cNvSpPr/>
          <p:nvPr/>
        </p:nvSpPr>
        <p:spPr>
          <a:xfrm>
            <a:off x="0" y="4010040"/>
            <a:ext cx="447120" cy="2847240"/>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28"/>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28"/>
          <p:cNvSpPr/>
          <p:nvPr/>
        </p:nvSpPr>
        <p:spPr>
          <a:xfrm>
            <a:off x="8542080" y="11520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8"/>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8"/>
          <p:cNvSpPr/>
          <p:nvPr/>
        </p:nvSpPr>
        <p:spPr>
          <a:xfrm>
            <a:off x="576000" y="632520"/>
            <a:ext cx="6747840" cy="131112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1" lang="en-US" sz="4250" strike="noStrike">
                <a:solidFill>
                  <a:srgbClr val="000000"/>
                </a:solidFill>
                <a:latin typeface="Trebuchet MS"/>
                <a:ea typeface="Trebuchet MS"/>
                <a:cs typeface="Trebuchet MS"/>
                <a:sym typeface="Trebuchet MS"/>
              </a:rPr>
              <a:t>PROJECT TITLE</a:t>
            </a:r>
            <a:endParaRPr b="0" sz="4250" strike="noStrike">
              <a:solidFill>
                <a:srgbClr val="000000"/>
              </a:solidFill>
              <a:latin typeface="Arial"/>
              <a:ea typeface="Arial"/>
              <a:cs typeface="Arial"/>
              <a:sym typeface="Arial"/>
            </a:endParaRPr>
          </a:p>
        </p:txBody>
      </p:sp>
      <p:grpSp>
        <p:nvGrpSpPr>
          <p:cNvPr id="165" name="Google Shape;165;p28"/>
          <p:cNvGrpSpPr/>
          <p:nvPr/>
        </p:nvGrpSpPr>
        <p:grpSpPr>
          <a:xfrm>
            <a:off x="466560" y="6410160"/>
            <a:ext cx="3704400" cy="294480"/>
            <a:chOff x="466560" y="6410160"/>
            <a:chExt cx="3704400" cy="294480"/>
          </a:xfrm>
        </p:grpSpPr>
        <p:pic>
          <p:nvPicPr>
            <p:cNvPr id="166" name="Google Shape;166;p28"/>
            <p:cNvPicPr preferRelativeResize="0"/>
            <p:nvPr/>
          </p:nvPicPr>
          <p:blipFill rotWithShape="1">
            <a:blip r:embed="rId3">
              <a:alphaModFix/>
            </a:blip>
            <a:srcRect b="0" l="0" r="0" t="0"/>
            <a:stretch/>
          </p:blipFill>
          <p:spPr>
            <a:xfrm>
              <a:off x="676440" y="6467400"/>
              <a:ext cx="2142360" cy="199440"/>
            </a:xfrm>
            <a:prstGeom prst="rect">
              <a:avLst/>
            </a:prstGeom>
            <a:noFill/>
            <a:ln>
              <a:noFill/>
            </a:ln>
          </p:spPr>
        </p:pic>
        <p:pic>
          <p:nvPicPr>
            <p:cNvPr id="167" name="Google Shape;167;p28"/>
            <p:cNvPicPr preferRelativeResize="0"/>
            <p:nvPr/>
          </p:nvPicPr>
          <p:blipFill rotWithShape="1">
            <a:blip r:embed="rId4">
              <a:alphaModFix/>
            </a:blip>
            <a:srcRect b="0" l="0" r="0" t="0"/>
            <a:stretch/>
          </p:blipFill>
          <p:spPr>
            <a:xfrm>
              <a:off x="466560" y="6410160"/>
              <a:ext cx="3704400" cy="294480"/>
            </a:xfrm>
            <a:prstGeom prst="rect">
              <a:avLst/>
            </a:prstGeom>
            <a:noFill/>
            <a:ln>
              <a:noFill/>
            </a:ln>
          </p:spPr>
        </p:pic>
      </p:grpSp>
      <p:sp>
        <p:nvSpPr>
          <p:cNvPr id="168" name="Google Shape;168;p28"/>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169" name="Google Shape;169;p28"/>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p:nvPr/>
        </p:nvSpPr>
        <p:spPr>
          <a:xfrm>
            <a:off x="1872000" y="864000"/>
            <a:ext cx="7919640" cy="582408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alpha val="274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1. Project Goals and Objectives: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   -</a:t>
            </a:r>
            <a:r>
              <a:rPr b="0" lang="en-US" sz="1400" strike="noStrike">
                <a:solidFill>
                  <a:srgbClr val="000000"/>
                </a:solidFill>
                <a:latin typeface="Arial"/>
                <a:ea typeface="Arial"/>
                <a:cs typeface="Arial"/>
                <a:sym typeface="Arial"/>
              </a:rPr>
              <a:t> Overview of the main goals and objectives of the project.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Highlights what the project aims to achieve.</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2. Target Audience:</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   -</a:t>
            </a:r>
            <a:r>
              <a:rPr b="0" lang="en-US" sz="1400" strike="noStrike">
                <a:solidFill>
                  <a:srgbClr val="000000"/>
                </a:solidFill>
                <a:latin typeface="Arial"/>
                <a:ea typeface="Arial"/>
                <a:cs typeface="Arial"/>
                <a:sym typeface="Arial"/>
              </a:rPr>
              <a:t> Description of the intended users or audience for the chatbot application.</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Helps in understanding user needs and preferences.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3. Scope of Work:</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   -</a:t>
            </a:r>
            <a:r>
              <a:rPr b="0" lang="en-US" sz="1400" strike="noStrike">
                <a:solidFill>
                  <a:srgbClr val="000000"/>
                </a:solidFill>
                <a:latin typeface="Arial"/>
                <a:ea typeface="Arial"/>
                <a:cs typeface="Arial"/>
                <a:sym typeface="Arial"/>
              </a:rPr>
              <a:t> Definition of the boundaries and extent of the project.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Clarifies what functionalities and features are included.</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4. Research and Planning:</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 </a:t>
            </a:r>
            <a:r>
              <a:rPr b="0" lang="en-US" sz="1400" strike="noStrike">
                <a:solidFill>
                  <a:srgbClr val="000000"/>
                </a:solidFill>
                <a:latin typeface="Arial"/>
                <a:ea typeface="Arial"/>
                <a:cs typeface="Arial"/>
                <a:sym typeface="Arial"/>
              </a:rPr>
              <a:t>  - Brief overview of the research conducted on mental health issues and existing chatbots.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5. Challenges and Opportunities: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Identification of potential challenges and opportunities associated with the project.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6. Expected Outcomes: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  </a:t>
            </a:r>
            <a:r>
              <a:rPr b="0" lang="en-US" sz="1400" strike="noStrike">
                <a:solidFill>
                  <a:srgbClr val="000000"/>
                </a:solidFill>
                <a:latin typeface="Arial"/>
                <a:ea typeface="Arial"/>
                <a:cs typeface="Arial"/>
                <a:sym typeface="Arial"/>
              </a:rPr>
              <a:t> - Description of the expected outcomes and deliverables of the project.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Provides a vision of what success looks like for the project.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Arial"/>
                <a:ea typeface="Arial"/>
                <a:cs typeface="Arial"/>
                <a:sym typeface="Arial"/>
              </a:rPr>
              <a:t>7. Timeline and Milestones: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Overview of the project timeline and key milestones.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Arial"/>
                <a:ea typeface="Arial"/>
                <a:cs typeface="Arial"/>
                <a:sym typeface="Arial"/>
              </a:rPr>
              <a:t>   - Helps in tracking progress and managing project deadlines.</a:t>
            </a:r>
            <a:endParaRPr b="0" sz="1400" strike="noStrike">
              <a:solidFill>
                <a:srgbClr val="000000"/>
              </a:solidFill>
              <a:latin typeface="Arial"/>
              <a:ea typeface="Arial"/>
              <a:cs typeface="Arial"/>
              <a:sym typeface="Arial"/>
            </a:endParaRPr>
          </a:p>
        </p:txBody>
      </p:sp>
      <p:grpSp>
        <p:nvGrpSpPr>
          <p:cNvPr id="176" name="Google Shape;176;p29"/>
          <p:cNvGrpSpPr/>
          <p:nvPr/>
        </p:nvGrpSpPr>
        <p:grpSpPr>
          <a:xfrm>
            <a:off x="7416000" y="-720"/>
            <a:ext cx="4743000" cy="6858000"/>
            <a:chOff x="7416000" y="-720"/>
            <a:chExt cx="4743000" cy="6858000"/>
          </a:xfrm>
        </p:grpSpPr>
        <p:sp>
          <p:nvSpPr>
            <p:cNvPr id="177" name="Google Shape;177;p29"/>
            <p:cNvSpPr/>
            <p:nvPr/>
          </p:nvSpPr>
          <p:spPr>
            <a:xfrm>
              <a:off x="9344520" y="3960"/>
              <a:ext cx="1217880" cy="6852960"/>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29"/>
            <p:cNvSpPr/>
            <p:nvPr/>
          </p:nvSpPr>
          <p:spPr>
            <a:xfrm>
              <a:off x="7416000" y="3694320"/>
              <a:ext cx="4742640" cy="316296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9"/>
            <p:cNvSpPr/>
            <p:nvPr/>
          </p:nvSpPr>
          <p:spPr>
            <a:xfrm>
              <a:off x="9149400" y="-720"/>
              <a:ext cx="3009240" cy="685728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9"/>
            <p:cNvSpPr/>
            <p:nvPr/>
          </p:nvSpPr>
          <p:spPr>
            <a:xfrm>
              <a:off x="9570240" y="-720"/>
              <a:ext cx="2588760" cy="685728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2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9"/>
            <p:cNvSpPr/>
            <p:nvPr/>
          </p:nvSpPr>
          <p:spPr>
            <a:xfrm>
              <a:off x="8901720" y="3047400"/>
              <a:ext cx="3256920" cy="380916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29"/>
            <p:cNvSpPr/>
            <p:nvPr/>
          </p:nvSpPr>
          <p:spPr>
            <a:xfrm>
              <a:off x="9305280" y="-720"/>
              <a:ext cx="2853720" cy="685728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29"/>
            <p:cNvSpPr/>
            <p:nvPr/>
          </p:nvSpPr>
          <p:spPr>
            <a:xfrm>
              <a:off x="10863720" y="-720"/>
              <a:ext cx="1294560" cy="685728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29"/>
            <p:cNvSpPr/>
            <p:nvPr/>
          </p:nvSpPr>
          <p:spPr>
            <a:xfrm>
              <a:off x="10903320" y="-720"/>
              <a:ext cx="1255320" cy="685728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80000"/>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29"/>
            <p:cNvSpPr/>
            <p:nvPr/>
          </p:nvSpPr>
          <p:spPr>
            <a:xfrm>
              <a:off x="10339920" y="3590280"/>
              <a:ext cx="1818720" cy="3266280"/>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6" name="Google Shape;186;p29"/>
          <p:cNvSpPr/>
          <p:nvPr/>
        </p:nvSpPr>
        <p:spPr>
          <a:xfrm>
            <a:off x="0" y="4010040"/>
            <a:ext cx="447120" cy="2847240"/>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9"/>
          <p:cNvSpPr/>
          <p:nvPr/>
        </p:nvSpPr>
        <p:spPr>
          <a:xfrm>
            <a:off x="752400" y="6486120"/>
            <a:ext cx="1773000" cy="19296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188" name="Google Shape;188;p29"/>
          <p:cNvSpPr/>
          <p:nvPr/>
        </p:nvSpPr>
        <p:spPr>
          <a:xfrm>
            <a:off x="7362720" y="447840"/>
            <a:ext cx="361080" cy="36108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29"/>
          <p:cNvSpPr/>
          <p:nvPr/>
        </p:nvSpPr>
        <p:spPr>
          <a:xfrm>
            <a:off x="11010960" y="5610240"/>
            <a:ext cx="646920" cy="64692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90" name="Google Shape;190;p29"/>
          <p:cNvPicPr preferRelativeResize="0"/>
          <p:nvPr/>
        </p:nvPicPr>
        <p:blipFill rotWithShape="1">
          <a:blip r:embed="rId3">
            <a:alphaModFix/>
          </a:blip>
          <a:srcRect b="0" l="0" r="0" t="0"/>
          <a:stretch/>
        </p:blipFill>
        <p:spPr>
          <a:xfrm>
            <a:off x="10686960" y="6134040"/>
            <a:ext cx="246960" cy="246960"/>
          </a:xfrm>
          <a:prstGeom prst="rect">
            <a:avLst/>
          </a:prstGeom>
          <a:noFill/>
          <a:ln>
            <a:noFill/>
          </a:ln>
        </p:spPr>
      </p:pic>
      <p:grpSp>
        <p:nvGrpSpPr>
          <p:cNvPr id="191" name="Google Shape;191;p29"/>
          <p:cNvGrpSpPr/>
          <p:nvPr/>
        </p:nvGrpSpPr>
        <p:grpSpPr>
          <a:xfrm>
            <a:off x="47520" y="3819600"/>
            <a:ext cx="4123440" cy="3009240"/>
            <a:chOff x="47520" y="3819600"/>
            <a:chExt cx="4123440" cy="3009240"/>
          </a:xfrm>
        </p:grpSpPr>
        <p:pic>
          <p:nvPicPr>
            <p:cNvPr id="192" name="Google Shape;192;p29"/>
            <p:cNvPicPr preferRelativeResize="0"/>
            <p:nvPr/>
          </p:nvPicPr>
          <p:blipFill rotWithShape="1">
            <a:blip r:embed="rId4">
              <a:alphaModFix/>
            </a:blip>
            <a:srcRect b="0" l="0" r="0" t="0"/>
            <a:stretch/>
          </p:blipFill>
          <p:spPr>
            <a:xfrm>
              <a:off x="466560" y="6410160"/>
              <a:ext cx="3704400" cy="294480"/>
            </a:xfrm>
            <a:prstGeom prst="rect">
              <a:avLst/>
            </a:prstGeom>
            <a:noFill/>
            <a:ln>
              <a:noFill/>
            </a:ln>
          </p:spPr>
        </p:pic>
        <p:pic>
          <p:nvPicPr>
            <p:cNvPr id="193" name="Google Shape;193;p29"/>
            <p:cNvPicPr preferRelativeResize="0"/>
            <p:nvPr/>
          </p:nvPicPr>
          <p:blipFill rotWithShape="1">
            <a:blip r:embed="rId5">
              <a:alphaModFix/>
            </a:blip>
            <a:srcRect b="0" l="0" r="0" t="0"/>
            <a:stretch/>
          </p:blipFill>
          <p:spPr>
            <a:xfrm>
              <a:off x="47520" y="3819600"/>
              <a:ext cx="1732680" cy="3009240"/>
            </a:xfrm>
            <a:prstGeom prst="rect">
              <a:avLst/>
            </a:prstGeom>
            <a:noFill/>
            <a:ln>
              <a:noFill/>
            </a:ln>
          </p:spPr>
        </p:pic>
      </p:grpSp>
      <p:sp>
        <p:nvSpPr>
          <p:cNvPr id="194" name="Google Shape;194;p29"/>
          <p:cNvSpPr/>
          <p:nvPr/>
        </p:nvSpPr>
        <p:spPr>
          <a:xfrm>
            <a:off x="1666440" y="252000"/>
            <a:ext cx="3877200" cy="1475640"/>
          </a:xfrm>
          <a:prstGeom prst="rect">
            <a:avLst/>
          </a:prstGeom>
          <a:noFill/>
          <a:ln>
            <a:noFill/>
          </a:ln>
        </p:spPr>
        <p:txBody>
          <a:bodyPr anchorCtr="0" anchor="t" bIns="0" lIns="0" spcFirstLastPara="1" rIns="0" wrap="square" tIns="13300">
            <a:noAutofit/>
          </a:bodyPr>
          <a:lstStyle/>
          <a:p>
            <a:pPr indent="0" lvl="0" marL="12600" marR="0" rtl="0" algn="ctr">
              <a:lnSpc>
                <a:spcPct val="100000"/>
              </a:lnSpc>
              <a:spcBef>
                <a:spcPts val="0"/>
              </a:spcBef>
              <a:spcAft>
                <a:spcPts val="0"/>
              </a:spcAft>
              <a:buNone/>
            </a:pPr>
            <a:r>
              <a:rPr b="1" lang="en-US" sz="4800" strike="noStrike">
                <a:solidFill>
                  <a:srgbClr val="000000"/>
                </a:solidFill>
                <a:latin typeface="Trebuchet MS"/>
                <a:ea typeface="Trebuchet MS"/>
                <a:cs typeface="Trebuchet MS"/>
                <a:sym typeface="Trebuchet MS"/>
              </a:rPr>
              <a:t>AGENDA</a:t>
            </a:r>
            <a:endParaRPr b="0" sz="4800" strike="noStrike">
              <a:solidFill>
                <a:srgbClr val="000000"/>
              </a:solidFill>
              <a:latin typeface="Arial"/>
              <a:ea typeface="Arial"/>
              <a:cs typeface="Arial"/>
              <a:sym typeface="Arial"/>
            </a:endParaRPr>
          </a:p>
        </p:txBody>
      </p:sp>
      <p:sp>
        <p:nvSpPr>
          <p:cNvPr id="195" name="Google Shape;195;p29"/>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p:nvPr/>
        </p:nvSpPr>
        <p:spPr>
          <a:xfrm>
            <a:off x="7920000" y="97236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30"/>
          <p:cNvSpPr/>
          <p:nvPr/>
        </p:nvSpPr>
        <p:spPr>
          <a:xfrm>
            <a:off x="648000" y="288000"/>
            <a:ext cx="7229520" cy="131112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1" lang="en-US" sz="4250" strike="noStrike">
                <a:solidFill>
                  <a:srgbClr val="000000"/>
                </a:solidFill>
                <a:latin typeface="Trebuchet MS"/>
                <a:ea typeface="Trebuchet MS"/>
                <a:cs typeface="Trebuchet MS"/>
                <a:sym typeface="Trebuchet MS"/>
              </a:rPr>
              <a:t>PROBLEM	STATEMENT</a:t>
            </a:r>
            <a:endParaRPr b="0" sz="4250" strike="noStrike">
              <a:solidFill>
                <a:srgbClr val="000000"/>
              </a:solidFill>
              <a:latin typeface="Arial"/>
              <a:ea typeface="Arial"/>
              <a:cs typeface="Arial"/>
              <a:sym typeface="Arial"/>
            </a:endParaRPr>
          </a:p>
        </p:txBody>
      </p:sp>
      <p:pic>
        <p:nvPicPr>
          <p:cNvPr id="202" name="Google Shape;202;p30"/>
          <p:cNvPicPr preferRelativeResize="0"/>
          <p:nvPr/>
        </p:nvPicPr>
        <p:blipFill rotWithShape="1">
          <a:blip r:embed="rId3">
            <a:alphaModFix/>
          </a:blip>
          <a:srcRect b="0" l="0" r="0" t="0"/>
          <a:stretch/>
        </p:blipFill>
        <p:spPr>
          <a:xfrm>
            <a:off x="676440" y="6467400"/>
            <a:ext cx="2142360" cy="199440"/>
          </a:xfrm>
          <a:prstGeom prst="rect">
            <a:avLst/>
          </a:prstGeom>
          <a:noFill/>
          <a:ln>
            <a:noFill/>
          </a:ln>
        </p:spPr>
      </p:pic>
      <p:sp>
        <p:nvSpPr>
          <p:cNvPr id="203" name="Google Shape;203;p30"/>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04" name="Google Shape;204;p30"/>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05" name="Google Shape;205;p30"/>
          <p:cNvSpPr/>
          <p:nvPr/>
        </p:nvSpPr>
        <p:spPr>
          <a:xfrm>
            <a:off x="576000" y="1176840"/>
            <a:ext cx="7575840" cy="5028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Develop an AI-powered chatbot application to provide mental health support and resources.</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Create empathetic conversations and offer relevant information on various mental health issues.</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Enable crisis intervention features and connections with mental health professionals.</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Tailor responses based on individual user profiles while ensuring privacy and confidentiality.</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Aim to reduce stigma surrounding mental health and promote well-being in the digital space.</a:t>
            </a:r>
            <a:endParaRPr b="0" sz="1800" strike="noStrike">
              <a:solidFill>
                <a:srgbClr val="000000"/>
              </a:solidFill>
              <a:latin typeface="Arial"/>
              <a:ea typeface="Arial"/>
              <a:cs typeface="Arial"/>
              <a:sym typeface="Arial"/>
            </a:endParaRPr>
          </a:p>
        </p:txBody>
      </p:sp>
      <p:grpSp>
        <p:nvGrpSpPr>
          <p:cNvPr id="206" name="Google Shape;206;p30"/>
          <p:cNvGrpSpPr/>
          <p:nvPr/>
        </p:nvGrpSpPr>
        <p:grpSpPr>
          <a:xfrm>
            <a:off x="8458200" y="3309840"/>
            <a:ext cx="2761560" cy="3256920"/>
            <a:chOff x="8458200" y="3309840"/>
            <a:chExt cx="2761560" cy="3256920"/>
          </a:xfrm>
        </p:grpSpPr>
        <p:sp>
          <p:nvSpPr>
            <p:cNvPr id="207" name="Google Shape;207;p30"/>
            <p:cNvSpPr/>
            <p:nvPr/>
          </p:nvSpPr>
          <p:spPr>
            <a:xfrm>
              <a:off x="9820440" y="57387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30"/>
            <p:cNvSpPr/>
            <p:nvPr/>
          </p:nvSpPr>
          <p:spPr>
            <a:xfrm>
              <a:off x="9820440" y="62722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09" name="Google Shape;209;p30"/>
            <p:cNvPicPr preferRelativeResize="0"/>
            <p:nvPr/>
          </p:nvPicPr>
          <p:blipFill rotWithShape="1">
            <a:blip r:embed="rId4">
              <a:alphaModFix/>
            </a:blip>
            <a:srcRect b="0" l="0" r="0" t="0"/>
            <a:stretch/>
          </p:blipFill>
          <p:spPr>
            <a:xfrm>
              <a:off x="8458200" y="3309840"/>
              <a:ext cx="2761560" cy="325692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31"/>
          <p:cNvGrpSpPr/>
          <p:nvPr/>
        </p:nvGrpSpPr>
        <p:grpSpPr>
          <a:xfrm>
            <a:off x="8658360" y="2647800"/>
            <a:ext cx="3533040" cy="3809160"/>
            <a:chOff x="8658360" y="2647800"/>
            <a:chExt cx="3533040" cy="3809160"/>
          </a:xfrm>
        </p:grpSpPr>
        <p:sp>
          <p:nvSpPr>
            <p:cNvPr id="215" name="Google Shape;215;p31"/>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31"/>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17" name="Google Shape;217;p31"/>
            <p:cNvPicPr preferRelativeResize="0"/>
            <p:nvPr/>
          </p:nvPicPr>
          <p:blipFill rotWithShape="1">
            <a:blip r:embed="rId3">
              <a:alphaModFix/>
            </a:blip>
            <a:srcRect b="0" l="0" r="0" t="0"/>
            <a:stretch/>
          </p:blipFill>
          <p:spPr>
            <a:xfrm>
              <a:off x="8658360" y="2647800"/>
              <a:ext cx="3533040" cy="3809160"/>
            </a:xfrm>
            <a:prstGeom prst="rect">
              <a:avLst/>
            </a:prstGeom>
            <a:noFill/>
            <a:ln>
              <a:noFill/>
            </a:ln>
          </p:spPr>
        </p:pic>
      </p:grpSp>
      <p:sp>
        <p:nvSpPr>
          <p:cNvPr id="218" name="Google Shape;218;p31"/>
          <p:cNvSpPr/>
          <p:nvPr/>
        </p:nvSpPr>
        <p:spPr>
          <a:xfrm>
            <a:off x="6696000" y="16956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31"/>
          <p:cNvSpPr/>
          <p:nvPr/>
        </p:nvSpPr>
        <p:spPr>
          <a:xfrm>
            <a:off x="739800" y="829800"/>
            <a:ext cx="7611840" cy="131112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1" lang="en-US" sz="4250" strike="noStrike">
                <a:solidFill>
                  <a:srgbClr val="000000"/>
                </a:solidFill>
                <a:latin typeface="Trebuchet MS"/>
                <a:ea typeface="Trebuchet MS"/>
                <a:cs typeface="Trebuchet MS"/>
                <a:sym typeface="Trebuchet MS"/>
              </a:rPr>
              <a:t>PROJECT	OVERVIEW</a:t>
            </a:r>
            <a:endParaRPr b="0" sz="4250" strike="noStrike">
              <a:solidFill>
                <a:srgbClr val="000000"/>
              </a:solidFill>
              <a:latin typeface="Arial"/>
              <a:ea typeface="Arial"/>
              <a:cs typeface="Arial"/>
              <a:sym typeface="Arial"/>
            </a:endParaRPr>
          </a:p>
        </p:txBody>
      </p:sp>
      <p:pic>
        <p:nvPicPr>
          <p:cNvPr id="220" name="Google Shape;220;p31"/>
          <p:cNvPicPr preferRelativeResize="0"/>
          <p:nvPr/>
        </p:nvPicPr>
        <p:blipFill rotWithShape="1">
          <a:blip r:embed="rId4">
            <a:alphaModFix/>
          </a:blip>
          <a:srcRect b="0" l="0" r="0" t="0"/>
          <a:stretch/>
        </p:blipFill>
        <p:spPr>
          <a:xfrm>
            <a:off x="676440" y="6467400"/>
            <a:ext cx="2142360" cy="199440"/>
          </a:xfrm>
          <a:prstGeom prst="rect">
            <a:avLst/>
          </a:prstGeom>
          <a:noFill/>
          <a:ln>
            <a:noFill/>
          </a:ln>
        </p:spPr>
      </p:pic>
      <p:sp>
        <p:nvSpPr>
          <p:cNvPr id="221" name="Google Shape;221;p31"/>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22" name="Google Shape;222;p31"/>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23" name="Google Shape;223;p31"/>
          <p:cNvSpPr/>
          <p:nvPr/>
        </p:nvSpPr>
        <p:spPr>
          <a:xfrm>
            <a:off x="656640" y="2019240"/>
            <a:ext cx="7846200" cy="3931560"/>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rgbClr val="000000"/>
              </a:buClr>
              <a:buSzPts val="1800"/>
              <a:buFont typeface="Arial"/>
              <a:buChar char="•"/>
            </a:pPr>
            <a:r>
              <a:rPr b="1" lang="en-US" sz="1800" strike="noStrike">
                <a:solidFill>
                  <a:srgbClr val="000000"/>
                </a:solidFill>
                <a:latin typeface="Arial"/>
                <a:ea typeface="Arial"/>
                <a:cs typeface="Arial"/>
                <a:sym typeface="Arial"/>
              </a:rPr>
              <a:t>Chatbot Application Project:</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Develop a chatbot application leveraging AI and NLP for mental health support.</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1" lang="en-US" sz="1800" strike="noStrike">
                <a:solidFill>
                  <a:srgbClr val="000000"/>
                </a:solidFill>
                <a:latin typeface="Arial"/>
                <a:ea typeface="Arial"/>
                <a:cs typeface="Arial"/>
                <a:sym typeface="Arial"/>
              </a:rPr>
              <a:t>Goals and Objectives:</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Provide empathetic conversations, crisis intervention, and personalized resources.</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1" lang="en-US" sz="1800" strike="noStrike">
                <a:solidFill>
                  <a:srgbClr val="000000"/>
                </a:solidFill>
                <a:latin typeface="Arial"/>
                <a:ea typeface="Arial"/>
                <a:cs typeface="Arial"/>
                <a:sym typeface="Arial"/>
              </a:rPr>
              <a:t>Target Audience:</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Individuals seeking mental health assistance, support, and information.</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1" lang="en-US" sz="1800" strike="noStrike">
                <a:solidFill>
                  <a:srgbClr val="000000"/>
                </a:solidFill>
                <a:latin typeface="Arial"/>
                <a:ea typeface="Arial"/>
                <a:cs typeface="Arial"/>
                <a:sym typeface="Arial"/>
              </a:rPr>
              <a:t>Scope of Work:</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Design conversational flow, develop NLP models, and integrate with mental health resources.</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1" lang="en-US" sz="1800" strike="noStrike">
                <a:solidFill>
                  <a:srgbClr val="000000"/>
                </a:solidFill>
                <a:latin typeface="Arial"/>
                <a:ea typeface="Arial"/>
                <a:cs typeface="Arial"/>
                <a:sym typeface="Arial"/>
              </a:rPr>
              <a:t>Expected Outcome:</a:t>
            </a:r>
            <a:endParaRPr b="0" sz="1800"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lang="en-US" sz="1800" strike="noStrike">
                <a:solidFill>
                  <a:srgbClr val="000000"/>
                </a:solidFill>
                <a:latin typeface="Arial"/>
                <a:ea typeface="Arial"/>
                <a:cs typeface="Arial"/>
                <a:sym typeface="Arial"/>
              </a:rPr>
              <a:t>A user-friendly chatbot platform offering accessible and reliable mental health support.</a:t>
            </a:r>
            <a:endParaRPr b="0" sz="18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32"/>
          <p:cNvSpPr/>
          <p:nvPr/>
        </p:nvSpPr>
        <p:spPr>
          <a:xfrm>
            <a:off x="6696000" y="16956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32"/>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32"/>
          <p:cNvSpPr/>
          <p:nvPr/>
        </p:nvSpPr>
        <p:spPr>
          <a:xfrm>
            <a:off x="699480" y="891720"/>
            <a:ext cx="7004160" cy="116136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1" lang="en-US" sz="3200" strike="noStrike">
                <a:solidFill>
                  <a:srgbClr val="000000"/>
                </a:solidFill>
                <a:latin typeface="Trebuchet MS"/>
                <a:ea typeface="Trebuchet MS"/>
                <a:cs typeface="Trebuchet MS"/>
                <a:sym typeface="Trebuchet MS"/>
              </a:rPr>
              <a:t>WHO ARE THE END USERS?</a:t>
            </a:r>
            <a:endParaRPr b="0" sz="3200" strike="noStrike">
              <a:solidFill>
                <a:srgbClr val="000000"/>
              </a:solidFill>
              <a:latin typeface="Arial"/>
              <a:ea typeface="Arial"/>
              <a:cs typeface="Arial"/>
              <a:sym typeface="Arial"/>
            </a:endParaRPr>
          </a:p>
        </p:txBody>
      </p:sp>
      <p:pic>
        <p:nvPicPr>
          <p:cNvPr id="232" name="Google Shape;232;p32"/>
          <p:cNvPicPr preferRelativeResize="0"/>
          <p:nvPr/>
        </p:nvPicPr>
        <p:blipFill rotWithShape="1">
          <a:blip r:embed="rId3">
            <a:alphaModFix/>
          </a:blip>
          <a:srcRect b="0" l="0" r="0" t="0"/>
          <a:stretch/>
        </p:blipFill>
        <p:spPr>
          <a:xfrm>
            <a:off x="723960" y="6172200"/>
            <a:ext cx="2180520" cy="484920"/>
          </a:xfrm>
          <a:prstGeom prst="rect">
            <a:avLst/>
          </a:prstGeom>
          <a:noFill/>
          <a:ln>
            <a:noFill/>
          </a:ln>
        </p:spPr>
      </p:pic>
      <p:sp>
        <p:nvSpPr>
          <p:cNvPr id="233" name="Google Shape;233;p32"/>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34" name="Google Shape;234;p32"/>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35" name="Google Shape;235;p32"/>
          <p:cNvSpPr/>
          <p:nvPr/>
        </p:nvSpPr>
        <p:spPr>
          <a:xfrm>
            <a:off x="594360" y="2088000"/>
            <a:ext cx="9053280" cy="372024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Individuals Seeking Mental Health Support:</a:t>
            </a:r>
            <a:r>
              <a:rPr b="0" lang="en-US" sz="1400" strike="noStrike">
                <a:solidFill>
                  <a:srgbClr val="000000"/>
                </a:solidFill>
                <a:latin typeface="Arial"/>
                <a:ea typeface="Arial"/>
                <a:cs typeface="Arial"/>
                <a:sym typeface="Arial"/>
              </a:rPr>
              <a:t> People experiencing mental health challenges such as stress, anxiety, depression, or other mental health conditions who are looking for guidance, resources, or someone to talk to.</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Caregivers and Support Networks:</a:t>
            </a:r>
            <a:r>
              <a:rPr b="0" lang="en-US" sz="1400" strike="noStrike">
                <a:solidFill>
                  <a:srgbClr val="000000"/>
                </a:solidFill>
                <a:latin typeface="Arial"/>
                <a:ea typeface="Arial"/>
                <a:cs typeface="Arial"/>
                <a:sym typeface="Arial"/>
              </a:rPr>
              <a:t> Family members, friends, or caregivers of individuals dealing with mental health issues who seek information, advice, or support on how to assist their loved ones.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Students and Young Adults:</a:t>
            </a:r>
            <a:r>
              <a:rPr b="0" lang="en-US" sz="1400" strike="noStrike">
                <a:solidFill>
                  <a:srgbClr val="000000"/>
                </a:solidFill>
                <a:latin typeface="Arial"/>
                <a:ea typeface="Arial"/>
                <a:cs typeface="Arial"/>
                <a:sym typeface="Arial"/>
              </a:rPr>
              <a:t> Students, adolescents, or young adults facing academic, social, or personal stressors who may benefit from access to mental health resources and coping strategies.</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Professionals in the Mental Health Field:</a:t>
            </a:r>
            <a:r>
              <a:rPr b="0" lang="en-US" sz="1400" strike="noStrike">
                <a:solidFill>
                  <a:srgbClr val="000000"/>
                </a:solidFill>
                <a:latin typeface="Arial"/>
                <a:ea typeface="Arial"/>
                <a:cs typeface="Arial"/>
                <a:sym typeface="Arial"/>
              </a:rPr>
              <a:t> Mental health professionals, therapists, counselors, or psychologists who may use the chatbot as a supplementary tool for their practice or recommend it to their clients for additional support.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General Public: </a:t>
            </a:r>
            <a:r>
              <a:rPr b="0" lang="en-US" sz="1400" strike="noStrike">
                <a:solidFill>
                  <a:srgbClr val="000000"/>
                </a:solidFill>
                <a:latin typeface="Arial"/>
                <a:ea typeface="Arial"/>
                <a:cs typeface="Arial"/>
                <a:sym typeface="Arial"/>
              </a:rPr>
              <a:t>Individuals interested in learning more about mental health, self-care practices, or ways to support others in their community, regardless of whether they are currently experiencing mental health challenges themselves.</a:t>
            </a:r>
            <a:endParaRPr b="0" sz="14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33"/>
          <p:cNvSpPr/>
          <p:nvPr/>
        </p:nvSpPr>
        <p:spPr>
          <a:xfrm>
            <a:off x="6696000" y="16956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33"/>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33"/>
          <p:cNvSpPr/>
          <p:nvPr/>
        </p:nvSpPr>
        <p:spPr>
          <a:xfrm>
            <a:off x="504000" y="432000"/>
            <a:ext cx="9762480" cy="11581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en-US" sz="3600" strike="noStrike">
                <a:solidFill>
                  <a:srgbClr val="000000"/>
                </a:solidFill>
                <a:latin typeface="Trebuchet MS"/>
                <a:ea typeface="Trebuchet MS"/>
                <a:cs typeface="Trebuchet MS"/>
                <a:sym typeface="Trebuchet MS"/>
              </a:rPr>
              <a:t>YOUR SOLUTION AND ITS VALUE PROPOSITION</a:t>
            </a:r>
            <a:endParaRPr b="0" sz="3600" strike="noStrike">
              <a:solidFill>
                <a:srgbClr val="000000"/>
              </a:solidFill>
              <a:latin typeface="Arial"/>
              <a:ea typeface="Arial"/>
              <a:cs typeface="Arial"/>
              <a:sym typeface="Arial"/>
            </a:endParaRPr>
          </a:p>
        </p:txBody>
      </p:sp>
      <p:pic>
        <p:nvPicPr>
          <p:cNvPr id="244" name="Google Shape;244;p33"/>
          <p:cNvPicPr preferRelativeResize="0"/>
          <p:nvPr/>
        </p:nvPicPr>
        <p:blipFill rotWithShape="1">
          <a:blip r:embed="rId3">
            <a:alphaModFix/>
          </a:blip>
          <a:srcRect b="0" l="0" r="0" t="0"/>
          <a:stretch/>
        </p:blipFill>
        <p:spPr>
          <a:xfrm>
            <a:off x="676440" y="6467400"/>
            <a:ext cx="2142360" cy="199440"/>
          </a:xfrm>
          <a:prstGeom prst="rect">
            <a:avLst/>
          </a:prstGeom>
          <a:noFill/>
          <a:ln>
            <a:noFill/>
          </a:ln>
        </p:spPr>
      </p:pic>
      <p:sp>
        <p:nvSpPr>
          <p:cNvPr id="245" name="Google Shape;245;p33"/>
          <p:cNvSpPr/>
          <p:nvPr/>
        </p:nvSpPr>
        <p:spPr>
          <a:xfrm>
            <a:off x="739800" y="6473160"/>
            <a:ext cx="1798200" cy="174240"/>
          </a:xfrm>
          <a:prstGeom prst="rect">
            <a:avLst/>
          </a:prstGeom>
          <a:noFill/>
          <a:ln>
            <a:noFill/>
          </a:ln>
        </p:spPr>
        <p:txBody>
          <a:bodyPr anchorCtr="0" anchor="t" bIns="0" lIns="0" spcFirstLastPara="1" rIns="0" wrap="square" tIns="6825">
            <a:noAutofit/>
          </a:bodyPr>
          <a:lstStyle/>
          <a:p>
            <a:pPr indent="0" lvl="0" marL="12600" marR="0" rtl="0" algn="l">
              <a:lnSpc>
                <a:spcPct val="100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46" name="Google Shape;246;p33"/>
          <p:cNvSpPr/>
          <p:nvPr/>
        </p:nvSpPr>
        <p:spPr>
          <a:xfrm>
            <a:off x="11353320" y="6473160"/>
            <a:ext cx="150480" cy="398412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47" name="Google Shape;247;p33"/>
          <p:cNvSpPr/>
          <p:nvPr/>
        </p:nvSpPr>
        <p:spPr>
          <a:xfrm>
            <a:off x="0" y="0"/>
            <a:ext cx="3148920" cy="360"/>
          </a:xfrm>
          <a:prstGeom prst="rect">
            <a:avLst/>
          </a:prstGeom>
          <a:noFill/>
          <a:ln>
            <a:noFill/>
          </a:ln>
        </p:spPr>
        <p:txBody>
          <a:bodyPr anchorCtr="0" anchor="ctr" bIns="350" lIns="91425" spcFirstLastPara="1" rIns="91425" wrap="square" tIns="350">
            <a:noAutofit/>
          </a:bodyPr>
          <a:lstStyle/>
          <a:p>
            <a:pPr indent="0" lvl="0" marL="0" marR="0" rtl="0" algn="l">
              <a:lnSpc>
                <a:spcPct val="100000"/>
              </a:lnSpc>
              <a:spcBef>
                <a:spcPts val="0"/>
              </a:spcBef>
              <a:spcAft>
                <a:spcPts val="0"/>
              </a:spcAft>
              <a:buNone/>
            </a:pPr>
            <a:br>
              <a:rPr lang="en-US" sz="1800">
                <a:latin typeface="Arial"/>
                <a:ea typeface="Arial"/>
                <a:cs typeface="Arial"/>
                <a:sym typeface="Arial"/>
              </a:rPr>
            </a:br>
            <a:endParaRPr b="0" sz="1800" strike="noStrike">
              <a:solidFill>
                <a:srgbClr val="000000"/>
              </a:solidFill>
              <a:latin typeface="Arial"/>
              <a:ea typeface="Arial"/>
              <a:cs typeface="Arial"/>
              <a:sym typeface="Arial"/>
            </a:endParaRPr>
          </a:p>
        </p:txBody>
      </p:sp>
      <p:sp>
        <p:nvSpPr>
          <p:cNvPr id="248" name="Google Shape;248;p33"/>
          <p:cNvSpPr/>
          <p:nvPr/>
        </p:nvSpPr>
        <p:spPr>
          <a:xfrm>
            <a:off x="668520" y="1256040"/>
            <a:ext cx="8141040" cy="4816080"/>
          </a:xfrm>
          <a:prstGeom prst="rect">
            <a:avLst/>
          </a:prstGeom>
          <a:noFill/>
          <a:ln>
            <a:noFill/>
          </a:ln>
        </p:spPr>
        <p:txBody>
          <a:bodyPr anchorCtr="0" anchor="ctr" bIns="0" lIns="0" spcFirstLastPara="1" rIns="0" wrap="square" tIns="198350">
            <a:noAutofit/>
          </a:bodyPr>
          <a:lstStyle/>
          <a:p>
            <a:pPr indent="-216000" lvl="0" marL="216000" marR="0" rtl="0" algn="l">
              <a:lnSpc>
                <a:spcPct val="100000"/>
              </a:lnSpc>
              <a:spcBef>
                <a:spcPts val="0"/>
              </a:spcBef>
              <a:spcAft>
                <a:spcPts val="0"/>
              </a:spcAft>
              <a:buClr>
                <a:srgbClr val="000000"/>
              </a:buClr>
              <a:buSzPts val="1600"/>
              <a:buFont typeface="Noto Sans Symbols"/>
              <a:buChar char="●"/>
            </a:pPr>
            <a:r>
              <a:rPr b="1" lang="en-US" sz="1600" strike="noStrike">
                <a:solidFill>
                  <a:srgbClr val="000000"/>
                </a:solidFill>
                <a:latin typeface="Arial"/>
                <a:ea typeface="Arial"/>
                <a:cs typeface="Arial"/>
                <a:sym typeface="Arial"/>
              </a:rPr>
              <a:t>Empathetic Support:</a:t>
            </a:r>
            <a:r>
              <a:rPr b="0" lang="en-US" sz="1600" strike="noStrike">
                <a:solidFill>
                  <a:srgbClr val="000000"/>
                </a:solidFill>
                <a:latin typeface="Arial"/>
                <a:ea typeface="Arial"/>
                <a:cs typeface="Arial"/>
                <a:sym typeface="Arial"/>
              </a:rPr>
              <a:t> Our chatbot engages users in empathetic conversations, demonstrating sensitivity and understanding towards their mental health concerns. This creates a safe and non-judgmental space for users to express themselves and seek assistance.</a:t>
            </a:r>
            <a:endParaRPr b="0" sz="1600" strike="noStrike">
              <a:solidFill>
                <a:srgbClr val="000000"/>
              </a:solidFill>
              <a:latin typeface="Arial"/>
              <a:ea typeface="Arial"/>
              <a:cs typeface="Arial"/>
              <a:sym typeface="Arial"/>
            </a:endParaRPr>
          </a:p>
          <a:p>
            <a:pPr indent="-170279" lvl="0" marL="216000" marR="0" rtl="0" algn="l">
              <a:lnSpc>
                <a:spcPct val="100000"/>
              </a:lnSpc>
              <a:spcBef>
                <a:spcPts val="0"/>
              </a:spcBef>
              <a:spcAft>
                <a:spcPts val="0"/>
              </a:spcAft>
              <a:buNone/>
            </a:pPr>
            <a:r>
              <a:t/>
            </a:r>
            <a:endParaRPr b="0" sz="1600"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1600"/>
              <a:buFont typeface="Noto Sans Symbols"/>
              <a:buChar char="●"/>
            </a:pPr>
            <a:r>
              <a:rPr b="1" lang="en-US" sz="1600" strike="noStrike">
                <a:solidFill>
                  <a:srgbClr val="000000"/>
                </a:solidFill>
                <a:latin typeface="Arial"/>
                <a:ea typeface="Arial"/>
                <a:cs typeface="Arial"/>
                <a:sym typeface="Arial"/>
              </a:rPr>
              <a:t>Personalized Assistance:</a:t>
            </a:r>
            <a:r>
              <a:rPr b="0" lang="en-US" sz="1600" strike="noStrike">
                <a:solidFill>
                  <a:srgbClr val="000000"/>
                </a:solidFill>
                <a:latin typeface="Arial"/>
                <a:ea typeface="Arial"/>
                <a:cs typeface="Arial"/>
                <a:sym typeface="Arial"/>
              </a:rPr>
              <a:t> By tailoring responses based on individual user profiles and preferences, our chatbot delivers personalized recommendations, coping strategies, and resources tailored to each user's unique needs and circumstances.</a:t>
            </a:r>
            <a:endParaRPr b="0" sz="1600" strike="noStrike">
              <a:solidFill>
                <a:srgbClr val="000000"/>
              </a:solidFill>
              <a:latin typeface="Arial"/>
              <a:ea typeface="Arial"/>
              <a:cs typeface="Arial"/>
              <a:sym typeface="Arial"/>
            </a:endParaRPr>
          </a:p>
          <a:p>
            <a:pPr indent="-170279" lvl="0" marL="216000" marR="0" rtl="0" algn="l">
              <a:lnSpc>
                <a:spcPct val="100000"/>
              </a:lnSpc>
              <a:spcBef>
                <a:spcPts val="0"/>
              </a:spcBef>
              <a:spcAft>
                <a:spcPts val="0"/>
              </a:spcAft>
              <a:buNone/>
            </a:pPr>
            <a:r>
              <a:t/>
            </a:r>
            <a:endParaRPr b="0" sz="1600"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1600"/>
              <a:buFont typeface="Noto Sans Symbols"/>
              <a:buChar char="●"/>
            </a:pPr>
            <a:r>
              <a:rPr b="1" lang="en-US" sz="1600" strike="noStrike">
                <a:solidFill>
                  <a:srgbClr val="000000"/>
                </a:solidFill>
                <a:latin typeface="Arial"/>
                <a:ea typeface="Arial"/>
                <a:cs typeface="Arial"/>
                <a:sym typeface="Arial"/>
              </a:rPr>
              <a:t>Crisis Intervention:</a:t>
            </a:r>
            <a:r>
              <a:rPr b="0" lang="en-US" sz="1600" strike="noStrike">
                <a:solidFill>
                  <a:srgbClr val="000000"/>
                </a:solidFill>
                <a:latin typeface="Arial"/>
                <a:ea typeface="Arial"/>
                <a:cs typeface="Arial"/>
                <a:sym typeface="Arial"/>
              </a:rPr>
              <a:t> Our chatbot includes features for crisis intervention, providing immediate access to helplines, de-escalation techniques, and emergency response protocols. This ensures timely support and assistance during critical situations.</a:t>
            </a:r>
            <a:endParaRPr b="0" sz="1600" strike="noStrike">
              <a:solidFill>
                <a:srgbClr val="000000"/>
              </a:solidFill>
              <a:latin typeface="Arial"/>
              <a:ea typeface="Arial"/>
              <a:cs typeface="Arial"/>
              <a:sym typeface="Arial"/>
            </a:endParaRPr>
          </a:p>
          <a:p>
            <a:pPr indent="-170279" lvl="0" marL="216000" marR="0" rtl="0" algn="l">
              <a:lnSpc>
                <a:spcPct val="100000"/>
              </a:lnSpc>
              <a:spcBef>
                <a:spcPts val="0"/>
              </a:spcBef>
              <a:spcAft>
                <a:spcPts val="0"/>
              </a:spcAft>
              <a:buNone/>
            </a:pPr>
            <a:r>
              <a:t/>
            </a:r>
            <a:endParaRPr b="0" sz="1600" strike="noStrike">
              <a:solidFill>
                <a:srgbClr val="000000"/>
              </a:solidFill>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1600"/>
              <a:buFont typeface="Noto Sans Symbols"/>
              <a:buChar char="●"/>
            </a:pPr>
            <a:r>
              <a:rPr b="1" lang="en-US" sz="1600" strike="noStrike">
                <a:solidFill>
                  <a:srgbClr val="000000"/>
                </a:solidFill>
                <a:latin typeface="Arial"/>
                <a:ea typeface="Arial"/>
                <a:cs typeface="Arial"/>
                <a:sym typeface="Arial"/>
              </a:rPr>
              <a:t>Accessible Resources:</a:t>
            </a:r>
            <a:r>
              <a:rPr b="0" lang="en-US" sz="1600" strike="noStrike">
                <a:solidFill>
                  <a:srgbClr val="000000"/>
                </a:solidFill>
                <a:latin typeface="Arial"/>
                <a:ea typeface="Arial"/>
                <a:cs typeface="Arial"/>
                <a:sym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b="0" sz="1600" strike="noStrike">
              <a:solidFill>
                <a:srgbClr val="000000"/>
              </a:solidFill>
              <a:latin typeface="Arial"/>
              <a:ea typeface="Arial"/>
              <a:cs typeface="Arial"/>
              <a:sym typeface="Arial"/>
            </a:endParaRPr>
          </a:p>
        </p:txBody>
      </p:sp>
      <p:sp>
        <p:nvSpPr>
          <p:cNvPr id="249" name="Google Shape;249;p33"/>
          <p:cNvSpPr/>
          <p:nvPr/>
        </p:nvSpPr>
        <p:spPr>
          <a:xfrm>
            <a:off x="152280" y="152280"/>
            <a:ext cx="3148920" cy="360"/>
          </a:xfrm>
          <a:prstGeom prst="rect">
            <a:avLst/>
          </a:prstGeom>
          <a:noFill/>
          <a:ln>
            <a:noFill/>
          </a:ln>
        </p:spPr>
        <p:txBody>
          <a:bodyPr anchorCtr="0" anchor="ctr" bIns="350" lIns="91425" spcFirstLastPara="1" rIns="91425" wrap="square" tIns="350">
            <a:noAutofit/>
          </a:bodyPr>
          <a:lstStyle/>
          <a:p>
            <a:pPr indent="0" lvl="0" marL="0" marR="0" rtl="0" algn="l">
              <a:lnSpc>
                <a:spcPct val="100000"/>
              </a:lnSpc>
              <a:spcBef>
                <a:spcPts val="0"/>
              </a:spcBef>
              <a:spcAft>
                <a:spcPts val="0"/>
              </a:spcAft>
              <a:buNone/>
            </a:pPr>
            <a:br>
              <a:rPr lang="en-US" sz="1800">
                <a:latin typeface="Arial"/>
                <a:ea typeface="Arial"/>
                <a:cs typeface="Arial"/>
                <a:sym typeface="Arial"/>
              </a:rPr>
            </a:br>
            <a:endParaRPr b="0" sz="18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p:nvPr/>
        </p:nvSpPr>
        <p:spPr>
          <a:xfrm>
            <a:off x="752400" y="6486120"/>
            <a:ext cx="1773000" cy="19296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55" name="Google Shape;255;p34"/>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 name="Google Shape;256;p34"/>
          <p:cNvSpPr/>
          <p:nvPr/>
        </p:nvSpPr>
        <p:spPr>
          <a:xfrm>
            <a:off x="6696000" y="169560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 name="Google Shape;257;p34"/>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34"/>
          <p:cNvSpPr/>
          <p:nvPr/>
        </p:nvSpPr>
        <p:spPr>
          <a:xfrm>
            <a:off x="739800" y="474840"/>
            <a:ext cx="8619840" cy="131112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1" lang="en-US" sz="4250" strike="noStrike">
                <a:solidFill>
                  <a:srgbClr val="000000"/>
                </a:solidFill>
                <a:latin typeface="Trebuchet MS"/>
                <a:ea typeface="Trebuchet MS"/>
                <a:cs typeface="Trebuchet MS"/>
                <a:sym typeface="Trebuchet MS"/>
              </a:rPr>
              <a:t>THE WOW IN YOUR SOLUTION</a:t>
            </a:r>
            <a:endParaRPr b="0" sz="4250" strike="noStrike">
              <a:solidFill>
                <a:srgbClr val="000000"/>
              </a:solidFill>
              <a:latin typeface="Arial"/>
              <a:ea typeface="Arial"/>
              <a:cs typeface="Arial"/>
              <a:sym typeface="Arial"/>
            </a:endParaRPr>
          </a:p>
        </p:txBody>
      </p:sp>
      <p:sp>
        <p:nvSpPr>
          <p:cNvPr id="259" name="Google Shape;259;p34"/>
          <p:cNvSpPr/>
          <p:nvPr/>
        </p:nvSpPr>
        <p:spPr>
          <a:xfrm>
            <a:off x="11277360" y="6473160"/>
            <a:ext cx="227880" cy="17424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60" name="Google Shape;260;p34"/>
          <p:cNvSpPr/>
          <p:nvPr/>
        </p:nvSpPr>
        <p:spPr>
          <a:xfrm>
            <a:off x="685800" y="1995840"/>
            <a:ext cx="8848080" cy="436068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Empathetic Conversations:</a:t>
            </a:r>
            <a:r>
              <a:rPr b="0" lang="en-US" sz="1400" strike="noStrike">
                <a:solidFill>
                  <a:srgbClr val="000000"/>
                </a:solidFill>
                <a:latin typeface="Arial"/>
                <a:ea typeface="Arial"/>
                <a:cs typeface="Arial"/>
                <a:sym typeface="Arial"/>
              </a:rPr>
              <a:t> Our chatbot engages users in conversations that feel natural, empathetic, and human-like, thanks to advanced natural language processing (NLP) techniques. Users feel understood, heard, and supported, creating a profound emotional connection.</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Crisis Intervention Features: </a:t>
            </a:r>
            <a:r>
              <a:rPr b="0" lang="en-US" sz="1400" strike="noStrike">
                <a:solidFill>
                  <a:srgbClr val="000000"/>
                </a:solidFill>
                <a:latin typeface="Arial"/>
                <a:ea typeface="Arial"/>
                <a:cs typeface="Arial"/>
                <a:sym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Personalized Assistance:</a:t>
            </a:r>
            <a:r>
              <a:rPr b="0" lang="en-US" sz="1400" strike="noStrike">
                <a:solidFill>
                  <a:srgbClr val="000000"/>
                </a:solidFill>
                <a:latin typeface="Arial"/>
                <a:ea typeface="Arial"/>
                <a:cs typeface="Arial"/>
                <a:sym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Comprehensive Resource Repository:</a:t>
            </a:r>
            <a:r>
              <a:rPr b="0" lang="en-US" sz="1400" strike="noStrike">
                <a:solidFill>
                  <a:srgbClr val="000000"/>
                </a:solidFill>
                <a:latin typeface="Arial"/>
                <a:ea typeface="Arial"/>
                <a:cs typeface="Arial"/>
                <a:sym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User-Friendly Interface: </a:t>
            </a:r>
            <a:r>
              <a:rPr b="0" lang="en-US" sz="1400" strike="noStrike">
                <a:solidFill>
                  <a:srgbClr val="000000"/>
                </a:solidFill>
                <a:latin typeface="Arial"/>
                <a:ea typeface="Arial"/>
                <a:cs typeface="Arial"/>
                <a:sym typeface="Arial"/>
              </a:rPr>
              <a:t>Our chatbot features a user-friendly interface designed for ease of use and accessibility. Whether users are tech-savvy or not, they can navigate the chatbot effortlessly, ensuring that everyone can benefit from its support and resources.</a:t>
            </a:r>
            <a:endParaRPr b="0" sz="14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p:nvPr/>
        </p:nvSpPr>
        <p:spPr>
          <a:xfrm>
            <a:off x="752400" y="6486120"/>
            <a:ext cx="1773000" cy="19296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b="0" lang="en-US" sz="1100" strike="noStrike">
                <a:solidFill>
                  <a:srgbClr val="2D83C3"/>
                </a:solidFill>
                <a:latin typeface="Trebuchet MS"/>
                <a:ea typeface="Trebuchet MS"/>
                <a:cs typeface="Trebuchet MS"/>
                <a:sym typeface="Trebuchet MS"/>
              </a:rPr>
              <a:t>3/21/2024  </a:t>
            </a:r>
            <a:r>
              <a:rPr b="1" lang="en-US" sz="1100" strike="noStrike">
                <a:solidFill>
                  <a:srgbClr val="2D83C3"/>
                </a:solidFill>
                <a:latin typeface="Trebuchet MS"/>
                <a:ea typeface="Trebuchet MS"/>
                <a:cs typeface="Trebuchet MS"/>
                <a:sym typeface="Trebuchet MS"/>
              </a:rPr>
              <a:t>Annual Review</a:t>
            </a:r>
            <a:endParaRPr b="0" sz="1100" strike="noStrike">
              <a:solidFill>
                <a:srgbClr val="000000"/>
              </a:solidFill>
              <a:latin typeface="Arial"/>
              <a:ea typeface="Arial"/>
              <a:cs typeface="Arial"/>
              <a:sym typeface="Arial"/>
            </a:endParaRPr>
          </a:p>
        </p:txBody>
      </p:sp>
      <p:sp>
        <p:nvSpPr>
          <p:cNvPr id="266" name="Google Shape;266;p35"/>
          <p:cNvSpPr/>
          <p:nvPr/>
        </p:nvSpPr>
        <p:spPr>
          <a:xfrm>
            <a:off x="9353520" y="5362560"/>
            <a:ext cx="456480" cy="45648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35"/>
          <p:cNvSpPr/>
          <p:nvPr/>
        </p:nvSpPr>
        <p:spPr>
          <a:xfrm>
            <a:off x="8424000" y="540360"/>
            <a:ext cx="313560" cy="32328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35"/>
          <p:cNvSpPr/>
          <p:nvPr/>
        </p:nvSpPr>
        <p:spPr>
          <a:xfrm>
            <a:off x="9353520" y="5896080"/>
            <a:ext cx="180360" cy="180360"/>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69" name="Google Shape;269;p35"/>
          <p:cNvPicPr preferRelativeResize="0"/>
          <p:nvPr/>
        </p:nvPicPr>
        <p:blipFill rotWithShape="1">
          <a:blip r:embed="rId3">
            <a:alphaModFix/>
          </a:blip>
          <a:srcRect b="0" l="0" r="0" t="0"/>
          <a:stretch/>
        </p:blipFill>
        <p:spPr>
          <a:xfrm>
            <a:off x="1666800" y="6467400"/>
            <a:ext cx="75600" cy="177120"/>
          </a:xfrm>
          <a:prstGeom prst="rect">
            <a:avLst/>
          </a:prstGeom>
          <a:noFill/>
          <a:ln>
            <a:noFill/>
          </a:ln>
        </p:spPr>
      </p:pic>
      <p:sp>
        <p:nvSpPr>
          <p:cNvPr id="270" name="Google Shape;270;p35"/>
          <p:cNvSpPr/>
          <p:nvPr/>
        </p:nvSpPr>
        <p:spPr>
          <a:xfrm>
            <a:off x="11277360" y="6473160"/>
            <a:ext cx="227880" cy="174240"/>
          </a:xfrm>
          <a:prstGeom prst="rect">
            <a:avLst/>
          </a:prstGeom>
          <a:noFill/>
          <a:ln>
            <a:noFill/>
          </a:ln>
        </p:spPr>
        <p:txBody>
          <a:bodyPr anchorCtr="0" anchor="t" bIns="0" lIns="0" spcFirstLastPara="1" rIns="0" wrap="square" tIns="6825">
            <a:noAutofit/>
          </a:bodyPr>
          <a:lstStyle/>
          <a:p>
            <a:pPr indent="0" lvl="0" marL="38160" marR="0" rtl="0" algn="l">
              <a:lnSpc>
                <a:spcPct val="100000"/>
              </a:lnSpc>
              <a:spcBef>
                <a:spcPts val="0"/>
              </a:spcBef>
              <a:spcAft>
                <a:spcPts val="0"/>
              </a:spcAft>
              <a:buNone/>
            </a:pPr>
            <a:fld id="{00000000-1234-1234-1234-123412341234}" type="slidenum">
              <a:rPr b="0" lang="en-US" sz="1100" strike="noStrike">
                <a:solidFill>
                  <a:srgbClr val="2D936B"/>
                </a:solidFill>
                <a:latin typeface="Trebuchet MS"/>
                <a:ea typeface="Trebuchet MS"/>
                <a:cs typeface="Trebuchet MS"/>
                <a:sym typeface="Trebuchet MS"/>
              </a:rPr>
              <a:t>‹#›</a:t>
            </a:fld>
            <a:endParaRPr b="0" sz="1100" strike="noStrike">
              <a:solidFill>
                <a:srgbClr val="000000"/>
              </a:solidFill>
              <a:latin typeface="Arial"/>
              <a:ea typeface="Arial"/>
              <a:cs typeface="Arial"/>
              <a:sym typeface="Arial"/>
            </a:endParaRPr>
          </a:p>
        </p:txBody>
      </p:sp>
      <p:sp>
        <p:nvSpPr>
          <p:cNvPr id="271" name="Google Shape;271;p35"/>
          <p:cNvSpPr/>
          <p:nvPr/>
        </p:nvSpPr>
        <p:spPr>
          <a:xfrm>
            <a:off x="739800" y="291240"/>
            <a:ext cx="5379840" cy="7444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en-US" sz="4800" strike="noStrike">
                <a:solidFill>
                  <a:srgbClr val="000000"/>
                </a:solidFill>
                <a:latin typeface="Trebuchet MS"/>
                <a:ea typeface="Trebuchet MS"/>
                <a:cs typeface="Trebuchet MS"/>
                <a:sym typeface="Trebuchet MS"/>
              </a:rPr>
              <a:t>MODELLING</a:t>
            </a:r>
            <a:endParaRPr b="0" sz="4800" strike="noStrike">
              <a:solidFill>
                <a:srgbClr val="000000"/>
              </a:solidFill>
              <a:latin typeface="Arial"/>
              <a:ea typeface="Arial"/>
              <a:cs typeface="Arial"/>
              <a:sym typeface="Arial"/>
            </a:endParaRPr>
          </a:p>
        </p:txBody>
      </p:sp>
      <p:sp>
        <p:nvSpPr>
          <p:cNvPr id="272" name="Google Shape;272;p35"/>
          <p:cNvSpPr/>
          <p:nvPr/>
        </p:nvSpPr>
        <p:spPr>
          <a:xfrm>
            <a:off x="648000" y="1080000"/>
            <a:ext cx="7394400" cy="536112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Data Collection:</a:t>
            </a:r>
            <a:r>
              <a:rPr b="0" lang="en-US" sz="1400" strike="noStrike">
                <a:solidFill>
                  <a:srgbClr val="000000"/>
                </a:solidFill>
                <a:latin typeface="Arial"/>
                <a:ea typeface="Arial"/>
                <a:cs typeface="Arial"/>
                <a:sym typeface="Arial"/>
              </a:rPr>
              <a:t> We gather a diverse range of conversational data relevant to mental health topics. This data includes user queries, responses, and context-rich interactions to train our chatbot effectively.</a:t>
            </a:r>
            <a:endParaRPr b="0" sz="1400" strike="noStrike">
              <a:solidFill>
                <a:srgbClr val="000000"/>
              </a:solidFill>
              <a:latin typeface="Arial"/>
              <a:ea typeface="Arial"/>
              <a:cs typeface="Arial"/>
              <a:sym typeface="Arial"/>
            </a:endParaRPr>
          </a:p>
          <a:p>
            <a:pPr indent="0" lvl="0" marL="0" marR="0" rtl="0" algn="l">
              <a:lnSpc>
                <a:spcPct val="100000"/>
              </a:lnSpc>
              <a:spcBef>
                <a:spcPts val="283"/>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283"/>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Data Preprocessing:</a:t>
            </a:r>
            <a:r>
              <a:rPr b="0" lang="en-US" sz="1400" strike="noStrike">
                <a:solidFill>
                  <a:srgbClr val="000000"/>
                </a:solidFill>
                <a:latin typeface="Arial"/>
                <a:ea typeface="Arial"/>
                <a:cs typeface="Arial"/>
                <a:sym typeface="Arial"/>
              </a:rPr>
              <a:t> The collected data undergoes preprocessing steps such as tokenization, lemmatization, and cleaning to ensure consistency and prepare it for modeling.</a:t>
            </a:r>
            <a:endParaRPr b="0" sz="1400" strike="noStrike">
              <a:solidFill>
                <a:srgbClr val="000000"/>
              </a:solidFill>
              <a:latin typeface="Arial"/>
              <a:ea typeface="Arial"/>
              <a:cs typeface="Arial"/>
              <a:sym typeface="Arial"/>
            </a:endParaRPr>
          </a:p>
          <a:p>
            <a:pPr indent="0" lvl="0" marL="0" marR="0" rtl="0" algn="l">
              <a:lnSpc>
                <a:spcPct val="100000"/>
              </a:lnSpc>
              <a:spcBef>
                <a:spcPts val="283"/>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283"/>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Model Selection: </a:t>
            </a:r>
            <a:r>
              <a:rPr b="0" lang="en-US" sz="1400" strike="noStrike">
                <a:solidFill>
                  <a:srgbClr val="000000"/>
                </a:solidFill>
                <a:latin typeface="Arial"/>
                <a:ea typeface="Arial"/>
                <a:cs typeface="Arial"/>
                <a:sym typeface="Arial"/>
              </a:rPr>
              <a:t>We choose a suitable machine learning or deep learning model architecture for our chatbot. This could include recurrent neural networks (RNNs), long short-term memory networks (LSTMs), or transformer-based models like BERT or GPT.</a:t>
            </a:r>
            <a:endParaRPr b="0" sz="1400" strike="noStrike">
              <a:solidFill>
                <a:srgbClr val="000000"/>
              </a:solidFill>
              <a:latin typeface="Arial"/>
              <a:ea typeface="Arial"/>
              <a:cs typeface="Arial"/>
              <a:sym typeface="Arial"/>
            </a:endParaRPr>
          </a:p>
          <a:p>
            <a:pPr indent="0" lvl="0" marL="0" marR="0" rtl="0" algn="l">
              <a:lnSpc>
                <a:spcPct val="100000"/>
              </a:lnSpc>
              <a:spcBef>
                <a:spcPts val="283"/>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283"/>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Training: </a:t>
            </a:r>
            <a:r>
              <a:rPr b="0" lang="en-US" sz="1400" strike="noStrike">
                <a:solidFill>
                  <a:srgbClr val="000000"/>
                </a:solidFill>
                <a:latin typeface="Arial"/>
                <a:ea typeface="Arial"/>
                <a:cs typeface="Arial"/>
                <a:sym typeface="Arial"/>
              </a:rPr>
              <a:t>The selected model is trained on the preprocessed data to learn patterns and relationships between user queries and responses. We use techniques like backpropagation and gradient descent to optimize the model's parameters.</a:t>
            </a:r>
            <a:endParaRPr b="0" sz="1400" strike="noStrike">
              <a:solidFill>
                <a:srgbClr val="000000"/>
              </a:solidFill>
              <a:latin typeface="Arial"/>
              <a:ea typeface="Arial"/>
              <a:cs typeface="Arial"/>
              <a:sym typeface="Arial"/>
            </a:endParaRPr>
          </a:p>
          <a:p>
            <a:pPr indent="0" lvl="0" marL="0" marR="0" rtl="0" algn="l">
              <a:lnSpc>
                <a:spcPct val="100000"/>
              </a:lnSpc>
              <a:spcBef>
                <a:spcPts val="283"/>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283"/>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Validation: </a:t>
            </a:r>
            <a:r>
              <a:rPr b="0" lang="en-US" sz="1400" strike="noStrike">
                <a:solidFill>
                  <a:srgbClr val="000000"/>
                </a:solidFill>
                <a:latin typeface="Arial"/>
                <a:ea typeface="Arial"/>
                <a:cs typeface="Arial"/>
                <a:sym typeface="Arial"/>
              </a:rPr>
              <a:t>We validate the trained model using separate validation data to ensure its performance and generalization ability. This step helps us identify and address any overfitting or underfitting issues.</a:t>
            </a:r>
            <a:endParaRPr b="0" sz="1400" strike="noStrike">
              <a:solidFill>
                <a:srgbClr val="000000"/>
              </a:solidFill>
              <a:latin typeface="Arial"/>
              <a:ea typeface="Arial"/>
              <a:cs typeface="Arial"/>
              <a:sym typeface="Arial"/>
            </a:endParaRPr>
          </a:p>
          <a:p>
            <a:pPr indent="0" lvl="0" marL="0" marR="0" rtl="0" algn="l">
              <a:lnSpc>
                <a:spcPct val="100000"/>
              </a:lnSpc>
              <a:spcBef>
                <a:spcPts val="283"/>
              </a:spcBef>
              <a:spcAft>
                <a:spcPts val="0"/>
              </a:spcAft>
              <a:buNone/>
            </a:pPr>
            <a:r>
              <a:t/>
            </a:r>
            <a:endParaRPr b="0" sz="1400" strike="noStrike">
              <a:solidFill>
                <a:srgbClr val="000000"/>
              </a:solidFill>
              <a:latin typeface="Arial"/>
              <a:ea typeface="Arial"/>
              <a:cs typeface="Arial"/>
              <a:sym typeface="Arial"/>
            </a:endParaRPr>
          </a:p>
          <a:p>
            <a:pPr indent="-88900" lvl="0" marL="0" marR="0" rtl="0" algn="l">
              <a:lnSpc>
                <a:spcPct val="100000"/>
              </a:lnSpc>
              <a:spcBef>
                <a:spcPts val="283"/>
              </a:spcBef>
              <a:spcAft>
                <a:spcPts val="0"/>
              </a:spcAft>
              <a:buClr>
                <a:srgbClr val="000000"/>
              </a:buClr>
              <a:buSzPts val="1400"/>
              <a:buFont typeface="Arial"/>
              <a:buChar char="•"/>
            </a:pPr>
            <a:r>
              <a:rPr b="1" lang="en-US" sz="1400" strike="noStrike">
                <a:solidFill>
                  <a:srgbClr val="000000"/>
                </a:solidFill>
                <a:latin typeface="Arial"/>
                <a:ea typeface="Arial"/>
                <a:cs typeface="Arial"/>
                <a:sym typeface="Arial"/>
              </a:rPr>
              <a:t>Evaluation: </a:t>
            </a:r>
            <a:r>
              <a:rPr b="0" lang="en-US" sz="1400" strike="noStrike">
                <a:solidFill>
                  <a:srgbClr val="000000"/>
                </a:solidFill>
                <a:latin typeface="Arial"/>
                <a:ea typeface="Arial"/>
                <a:cs typeface="Arial"/>
                <a:sym typeface="Arial"/>
              </a:rPr>
              <a:t>The model's performance is evaluated using metrics such as accuracy, precision, recall, and F1-score. We analyze the model's ability to understand user intents, generate relevant responses, and handle various conversational scenarios.</a:t>
            </a:r>
            <a:endParaRPr b="0" sz="14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