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Slides/notesSlide3.xml" ContentType="application/vnd.openxmlformats-officedocument.presentationml.notesSlide+xml"/>
  <Override PartName="/ppt/notesSlides/_rels/notesSlide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14.xml.rels" ContentType="application/vnd.openxmlformats-package.relationships+xml"/>
  <Override PartName="/ppt/slideLayouts/_rels/slideLayout9.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media/image1.png" ContentType="image/png"/>
  <Override PartName="/ppt/media/image2.png" ContentType="image/png"/>
  <Override PartName="/ppt/media/image3.png" ContentType="image/png"/>
  <Override PartName="/ppt/media/image4.jpeg" ContentType="image/jpeg"/>
  <Override PartName="/ppt/media/image5.png" ContentType="image/png"/>
  <Override PartName="/ppt/media/image6.png" ContentType="image/png"/>
  <Override PartName="/ppt/media/image7.png" ContentType="image/png"/>
  <Override PartName="/ppt/media/image8.png" ContentType="image/png"/>
  <Override PartName="/ppt/media/image9.jpeg" ContentType="image/jpeg"/>
  <Override PartName="/ppt/media/image10.jpeg" ContentType="image/jpeg"/>
  <Override PartName="/ppt/_rels/presentation.xml.rels" ContentType="application/vnd.openxmlformats-package.relationships+xml"/>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x="12192000" cy="6858000"/>
  <p:notesSz cx="12192000" cy="6858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r>
              <a:rPr b="0" lang="en-US" sz="1400" spc="-1" strike="noStrike">
                <a:solidFill>
                  <a:srgbClr val="000000"/>
                </a:solidFill>
                <a:latin typeface="Arial"/>
              </a:rPr>
              <a:t>Click to move the slide</a:t>
            </a:r>
            <a:endParaRPr b="0" lang="en-US" sz="1400" spc="-1" strike="noStrike">
              <a:solidFill>
                <a:srgbClr val="000000"/>
              </a:solidFill>
              <a:latin typeface="Arial"/>
            </a:endParaRPr>
          </a:p>
        </p:txBody>
      </p:sp>
      <p:sp>
        <p:nvSpPr>
          <p:cNvPr id="97"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98" name="PlaceHolder 3"/>
          <p:cNvSpPr>
            <a:spLocks noGrp="1"/>
          </p:cNvSpPr>
          <p:nvPr>
            <p:ph type="hdr"/>
          </p:nvPr>
        </p:nvSpPr>
        <p:spPr>
          <a:xfrm>
            <a:off x="0" y="0"/>
            <a:ext cx="3372840" cy="50256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99" name="PlaceHolder 4"/>
          <p:cNvSpPr>
            <a:spLocks noGrp="1"/>
          </p:cNvSpPr>
          <p:nvPr>
            <p:ph type="dt" idx="1"/>
          </p:nvPr>
        </p:nvSpPr>
        <p:spPr>
          <a:xfrm>
            <a:off x="4399200" y="0"/>
            <a:ext cx="3372840" cy="50256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100" name="PlaceHolder 5"/>
          <p:cNvSpPr>
            <a:spLocks noGrp="1"/>
          </p:cNvSpPr>
          <p:nvPr>
            <p:ph type="ftr" idx="2"/>
          </p:nvPr>
        </p:nvSpPr>
        <p:spPr>
          <a:xfrm>
            <a:off x="0" y="9555480"/>
            <a:ext cx="3372840" cy="50256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01" name="PlaceHolder 6"/>
          <p:cNvSpPr>
            <a:spLocks noGrp="1"/>
          </p:cNvSpPr>
          <p:nvPr>
            <p:ph type="sldNum" idx="3"/>
          </p:nvPr>
        </p:nvSpPr>
        <p:spPr>
          <a:xfrm>
            <a:off x="4399200" y="9555480"/>
            <a:ext cx="3372840" cy="50256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39C1837C-0CDA-410D-B7A5-D1EAEBCBD04F}"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PlaceHolder 1"/>
          <p:cNvSpPr>
            <a:spLocks noGrp="1"/>
          </p:cNvSpPr>
          <p:nvPr>
            <p:ph type="sldImg"/>
          </p:nvPr>
        </p:nvSpPr>
        <p:spPr>
          <a:xfrm>
            <a:off x="4038480" y="857160"/>
            <a:ext cx="4114080" cy="2313720"/>
          </a:xfrm>
          <a:prstGeom prst="rect">
            <a:avLst/>
          </a:prstGeom>
          <a:ln w="0">
            <a:noFill/>
          </a:ln>
        </p:spPr>
      </p:sp>
      <p:sp>
        <p:nvSpPr>
          <p:cNvPr id="219" name="PlaceHolder 2"/>
          <p:cNvSpPr>
            <a:spLocks noGrp="1"/>
          </p:cNvSpPr>
          <p:nvPr>
            <p:ph type="body"/>
          </p:nvPr>
        </p:nvSpPr>
        <p:spPr>
          <a:xfrm>
            <a:off x="1219320" y="3300480"/>
            <a:ext cx="9752760" cy="2699640"/>
          </a:xfrm>
          <a:prstGeom prst="rect">
            <a:avLst/>
          </a:prstGeom>
          <a:noFill/>
          <a:ln w="0">
            <a:noFill/>
          </a:ln>
        </p:spPr>
        <p:txBody>
          <a:bodyPr lIns="0" rIns="0" tIns="0" bIns="0" anchor="t">
            <a:noAutofit/>
          </a:bodyPr>
          <a:p>
            <a:pPr marL="216000" indent="0">
              <a:buNone/>
            </a:pPr>
            <a:endParaRPr b="0" lang="en-US" sz="1800" spc="-1" strike="noStrike">
              <a:solidFill>
                <a:srgbClr val="000000"/>
              </a:solidFill>
              <a:latin typeface="Arial"/>
            </a:endParaRPr>
          </a:p>
        </p:txBody>
      </p:sp>
      <p:sp>
        <p:nvSpPr>
          <p:cNvPr id="220" name="Google Shape;179;p3:notes"/>
          <p:cNvSpPr/>
          <p:nvPr/>
        </p:nvSpPr>
        <p:spPr>
          <a:xfrm>
            <a:off x="6905520" y="6513480"/>
            <a:ext cx="5282640" cy="343800"/>
          </a:xfrm>
          <a:prstGeom prst="rect">
            <a:avLst/>
          </a:prstGeom>
          <a:noFill/>
          <a:ln w="0">
            <a:noFill/>
          </a:ln>
        </p:spPr>
        <p:style>
          <a:lnRef idx="0"/>
          <a:fillRef idx="0"/>
          <a:effectRef idx="0"/>
          <a:fontRef idx="minor"/>
        </p:style>
        <p:txBody>
          <a:bodyPr anchor="b">
            <a:noAutofit/>
          </a:bodyPr>
          <a:p>
            <a:pPr algn="r">
              <a:lnSpc>
                <a:spcPct val="100000"/>
              </a:lnSpc>
              <a:tabLst>
                <a:tab algn="l" pos="0"/>
              </a:tabLst>
            </a:pPr>
            <a:fld id="{95180842-4BF7-4CEA-AB27-88615633543D}" type="slidenum">
              <a:rPr b="0" lang="en-US" sz="1400" spc="-1" strike="noStrike">
                <a:solidFill>
                  <a:srgbClr val="000000"/>
                </a:solidFill>
                <a:latin typeface="Times New Roman"/>
                <a:ea typeface="Times New Roman"/>
              </a:rPr>
              <a:t>&lt;number&gt;</a:t>
            </a:fld>
            <a:endParaRPr b="0" lang="en-US" sz="1400" spc="-1" strike="noStrike">
              <a:solidFill>
                <a:srgbClr val="000000"/>
              </a:solid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4"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5"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0"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42"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3"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4"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5"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6"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7"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6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6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6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8"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7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3"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7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6"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7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80"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82"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83"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8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8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8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88"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90"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91"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92"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93"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94"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95"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5"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8"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2"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Google Shape;10;p11"/>
          <p:cNvSpPr/>
          <p:nvPr/>
        </p:nvSpPr>
        <p:spPr>
          <a:xfrm>
            <a:off x="9377280" y="4680"/>
            <a:ext cx="1217880" cy="6852960"/>
          </a:xfrm>
          <a:custGeom>
            <a:avLst/>
            <a:gdLst>
              <a:gd name="textAreaLeft" fmla="*/ 0 w 1217880"/>
              <a:gd name="textAreaRight" fmla="*/ 1218240 w 1217880"/>
              <a:gd name="textAreaTop" fmla="*/ 0 h 6852960"/>
              <a:gd name="textAreaBottom" fmla="*/ 6853320 h 685296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 name="Google Shape;11;p11"/>
          <p:cNvSpPr/>
          <p:nvPr/>
        </p:nvSpPr>
        <p:spPr>
          <a:xfrm>
            <a:off x="7448760" y="3695040"/>
            <a:ext cx="4742640" cy="3162960"/>
          </a:xfrm>
          <a:custGeom>
            <a:avLst/>
            <a:gdLst>
              <a:gd name="textAreaLeft" fmla="*/ 0 w 4742640"/>
              <a:gd name="textAreaRight" fmla="*/ 4743000 w 4742640"/>
              <a:gd name="textAreaTop" fmla="*/ 0 h 3162960"/>
              <a:gd name="textAreaBottom" fmla="*/ 3163320 h 316296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2" name="Google Shape;12;p11"/>
          <p:cNvSpPr/>
          <p:nvPr/>
        </p:nvSpPr>
        <p:spPr>
          <a:xfrm>
            <a:off x="9182160" y="0"/>
            <a:ext cx="3009240" cy="6857280"/>
          </a:xfrm>
          <a:custGeom>
            <a:avLst/>
            <a:gdLst>
              <a:gd name="textAreaLeft" fmla="*/ 0 w 3009240"/>
              <a:gd name="textAreaRight" fmla="*/ 3009600 w 3009240"/>
              <a:gd name="textAreaTop" fmla="*/ 0 h 6857280"/>
              <a:gd name="textAreaBottom" fmla="*/ 6857640 h 685728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3" name="Google Shape;13;p11"/>
          <p:cNvSpPr/>
          <p:nvPr/>
        </p:nvSpPr>
        <p:spPr>
          <a:xfrm>
            <a:off x="9603000" y="0"/>
            <a:ext cx="2588760" cy="6857280"/>
          </a:xfrm>
          <a:custGeom>
            <a:avLst/>
            <a:gdLst>
              <a:gd name="textAreaLeft" fmla="*/ 0 w 2588760"/>
              <a:gd name="textAreaRight" fmla="*/ 2589120 w 2588760"/>
              <a:gd name="textAreaTop" fmla="*/ 0 h 6857280"/>
              <a:gd name="textAreaBottom" fmla="*/ 6857640 h 685728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4" name="Google Shape;14;p11"/>
          <p:cNvSpPr/>
          <p:nvPr/>
        </p:nvSpPr>
        <p:spPr>
          <a:xfrm>
            <a:off x="8934480" y="3048120"/>
            <a:ext cx="3256920" cy="3809160"/>
          </a:xfrm>
          <a:custGeom>
            <a:avLst/>
            <a:gdLst>
              <a:gd name="textAreaLeft" fmla="*/ 0 w 3256920"/>
              <a:gd name="textAreaRight" fmla="*/ 3257280 w 3256920"/>
              <a:gd name="textAreaTop" fmla="*/ 0 h 3809160"/>
              <a:gd name="textAreaBottom" fmla="*/ 3809520 h 380916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5000"/>
            </a:srgbClr>
          </a:solid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5" name="Google Shape;15;p11"/>
          <p:cNvSpPr/>
          <p:nvPr/>
        </p:nvSpPr>
        <p:spPr>
          <a:xfrm>
            <a:off x="9338040" y="0"/>
            <a:ext cx="2853720" cy="6857280"/>
          </a:xfrm>
          <a:custGeom>
            <a:avLst/>
            <a:gdLst>
              <a:gd name="textAreaLeft" fmla="*/ 0 w 2853720"/>
              <a:gd name="textAreaRight" fmla="*/ 2854080 w 2853720"/>
              <a:gd name="textAreaTop" fmla="*/ 0 h 6857280"/>
              <a:gd name="textAreaBottom" fmla="*/ 6857640 h 685728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6" name="Google Shape;16;p11"/>
          <p:cNvSpPr/>
          <p:nvPr/>
        </p:nvSpPr>
        <p:spPr>
          <a:xfrm>
            <a:off x="10896480" y="0"/>
            <a:ext cx="1294560" cy="6857280"/>
          </a:xfrm>
          <a:custGeom>
            <a:avLst/>
            <a:gdLst>
              <a:gd name="textAreaLeft" fmla="*/ 0 w 1294560"/>
              <a:gd name="textAreaRight" fmla="*/ 1294920 w 1294560"/>
              <a:gd name="textAreaTop" fmla="*/ 0 h 6857280"/>
              <a:gd name="textAreaBottom" fmla="*/ 6857640 h 685728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7" name="Google Shape;17;p11"/>
          <p:cNvSpPr/>
          <p:nvPr/>
        </p:nvSpPr>
        <p:spPr>
          <a:xfrm>
            <a:off x="10936080" y="0"/>
            <a:ext cx="1255320" cy="6857280"/>
          </a:xfrm>
          <a:custGeom>
            <a:avLst/>
            <a:gdLst>
              <a:gd name="textAreaLeft" fmla="*/ 0 w 1255320"/>
              <a:gd name="textAreaRight" fmla="*/ 1255680 w 1255320"/>
              <a:gd name="textAreaTop" fmla="*/ 0 h 6857280"/>
              <a:gd name="textAreaBottom" fmla="*/ 6857640 h 685728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8" name="Google Shape;18;p11"/>
          <p:cNvSpPr/>
          <p:nvPr/>
        </p:nvSpPr>
        <p:spPr>
          <a:xfrm>
            <a:off x="10372680" y="3591000"/>
            <a:ext cx="1818720" cy="3266280"/>
          </a:xfrm>
          <a:custGeom>
            <a:avLst/>
            <a:gdLst>
              <a:gd name="textAreaLeft" fmla="*/ 0 w 1818720"/>
              <a:gd name="textAreaRight" fmla="*/ 1819080 w 1818720"/>
              <a:gd name="textAreaTop" fmla="*/ 0 h 3266280"/>
              <a:gd name="textAreaBottom" fmla="*/ 3266640 h 326628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5000"/>
            </a:srgbClr>
          </a:solid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9" name="Google Shape;19;p11"/>
          <p:cNvSpPr/>
          <p:nvPr/>
        </p:nvSpPr>
        <p:spPr>
          <a:xfrm>
            <a:off x="0" y="4010040"/>
            <a:ext cx="447120" cy="2847240"/>
          </a:xfrm>
          <a:custGeom>
            <a:avLst/>
            <a:gdLst>
              <a:gd name="textAreaLeft" fmla="*/ 0 w 447120"/>
              <a:gd name="textAreaRight" fmla="*/ 447480 w 447120"/>
              <a:gd name="textAreaTop" fmla="*/ 0 h 2847240"/>
              <a:gd name="textAreaBottom" fmla="*/ 2847600 h 284724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
        <p:nvSpPr>
          <p:cNvPr id="11"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8" name="Google Shape;74;p13"/>
          <p:cNvSpPr/>
          <p:nvPr/>
        </p:nvSpPr>
        <p:spPr>
          <a:xfrm>
            <a:off x="9377280" y="4680"/>
            <a:ext cx="1217880" cy="6852960"/>
          </a:xfrm>
          <a:custGeom>
            <a:avLst/>
            <a:gdLst>
              <a:gd name="textAreaLeft" fmla="*/ 0 w 1217880"/>
              <a:gd name="textAreaRight" fmla="*/ 1218240 w 1217880"/>
              <a:gd name="textAreaTop" fmla="*/ 0 h 6852960"/>
              <a:gd name="textAreaBottom" fmla="*/ 6853320 h 685296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49" name="Google Shape;75;p13"/>
          <p:cNvSpPr/>
          <p:nvPr/>
        </p:nvSpPr>
        <p:spPr>
          <a:xfrm>
            <a:off x="7448760" y="3695040"/>
            <a:ext cx="4742640" cy="3162960"/>
          </a:xfrm>
          <a:custGeom>
            <a:avLst/>
            <a:gdLst>
              <a:gd name="textAreaLeft" fmla="*/ 0 w 4742640"/>
              <a:gd name="textAreaRight" fmla="*/ 4743000 w 4742640"/>
              <a:gd name="textAreaTop" fmla="*/ 0 h 3162960"/>
              <a:gd name="textAreaBottom" fmla="*/ 3163320 h 316296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50" name="Google Shape;76;p13"/>
          <p:cNvSpPr/>
          <p:nvPr/>
        </p:nvSpPr>
        <p:spPr>
          <a:xfrm>
            <a:off x="9182160" y="0"/>
            <a:ext cx="3009240" cy="6857280"/>
          </a:xfrm>
          <a:custGeom>
            <a:avLst/>
            <a:gdLst>
              <a:gd name="textAreaLeft" fmla="*/ 0 w 3009240"/>
              <a:gd name="textAreaRight" fmla="*/ 3009600 w 3009240"/>
              <a:gd name="textAreaTop" fmla="*/ 0 h 6857280"/>
              <a:gd name="textAreaBottom" fmla="*/ 6857640 h 685728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51" name="Google Shape;77;p13"/>
          <p:cNvSpPr/>
          <p:nvPr/>
        </p:nvSpPr>
        <p:spPr>
          <a:xfrm>
            <a:off x="9603000" y="0"/>
            <a:ext cx="2588760" cy="6857280"/>
          </a:xfrm>
          <a:custGeom>
            <a:avLst/>
            <a:gdLst>
              <a:gd name="textAreaLeft" fmla="*/ 0 w 2588760"/>
              <a:gd name="textAreaRight" fmla="*/ 2589120 w 2588760"/>
              <a:gd name="textAreaTop" fmla="*/ 0 h 6857280"/>
              <a:gd name="textAreaBottom" fmla="*/ 6857640 h 685728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52" name="Google Shape;78;p13"/>
          <p:cNvSpPr/>
          <p:nvPr/>
        </p:nvSpPr>
        <p:spPr>
          <a:xfrm>
            <a:off x="8934480" y="3048120"/>
            <a:ext cx="3256920" cy="3809160"/>
          </a:xfrm>
          <a:custGeom>
            <a:avLst/>
            <a:gdLst>
              <a:gd name="textAreaLeft" fmla="*/ 0 w 3256920"/>
              <a:gd name="textAreaRight" fmla="*/ 3257280 w 3256920"/>
              <a:gd name="textAreaTop" fmla="*/ 0 h 3809160"/>
              <a:gd name="textAreaBottom" fmla="*/ 3809520 h 380916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5000"/>
            </a:srgbClr>
          </a:solid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53" name="Google Shape;79;p13"/>
          <p:cNvSpPr/>
          <p:nvPr/>
        </p:nvSpPr>
        <p:spPr>
          <a:xfrm>
            <a:off x="9338040" y="0"/>
            <a:ext cx="2853720" cy="6857280"/>
          </a:xfrm>
          <a:custGeom>
            <a:avLst/>
            <a:gdLst>
              <a:gd name="textAreaLeft" fmla="*/ 0 w 2853720"/>
              <a:gd name="textAreaRight" fmla="*/ 2854080 w 2853720"/>
              <a:gd name="textAreaTop" fmla="*/ 0 h 6857280"/>
              <a:gd name="textAreaBottom" fmla="*/ 6857640 h 685728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54" name="Google Shape;80;p13"/>
          <p:cNvSpPr/>
          <p:nvPr/>
        </p:nvSpPr>
        <p:spPr>
          <a:xfrm>
            <a:off x="10896480" y="0"/>
            <a:ext cx="1294560" cy="6857280"/>
          </a:xfrm>
          <a:custGeom>
            <a:avLst/>
            <a:gdLst>
              <a:gd name="textAreaLeft" fmla="*/ 0 w 1294560"/>
              <a:gd name="textAreaRight" fmla="*/ 1294920 w 1294560"/>
              <a:gd name="textAreaTop" fmla="*/ 0 h 6857280"/>
              <a:gd name="textAreaBottom" fmla="*/ 6857640 h 685728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55" name="Google Shape;81;p13"/>
          <p:cNvSpPr/>
          <p:nvPr/>
        </p:nvSpPr>
        <p:spPr>
          <a:xfrm>
            <a:off x="10936080" y="0"/>
            <a:ext cx="1255320" cy="6857280"/>
          </a:xfrm>
          <a:custGeom>
            <a:avLst/>
            <a:gdLst>
              <a:gd name="textAreaLeft" fmla="*/ 0 w 1255320"/>
              <a:gd name="textAreaRight" fmla="*/ 1255680 w 1255320"/>
              <a:gd name="textAreaTop" fmla="*/ 0 h 6857280"/>
              <a:gd name="textAreaBottom" fmla="*/ 6857640 h 685728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56" name="Google Shape;82;p13"/>
          <p:cNvSpPr/>
          <p:nvPr/>
        </p:nvSpPr>
        <p:spPr>
          <a:xfrm>
            <a:off x="10372680" y="3591000"/>
            <a:ext cx="1818720" cy="3266280"/>
          </a:xfrm>
          <a:custGeom>
            <a:avLst/>
            <a:gdLst>
              <a:gd name="textAreaLeft" fmla="*/ 0 w 1818720"/>
              <a:gd name="textAreaRight" fmla="*/ 1819080 w 1818720"/>
              <a:gd name="textAreaTop" fmla="*/ 0 h 3266280"/>
              <a:gd name="textAreaBottom" fmla="*/ 3266640 h 326628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5000"/>
            </a:srgbClr>
          </a:solid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57" name="Google Shape;83;p13"/>
          <p:cNvSpPr/>
          <p:nvPr/>
        </p:nvSpPr>
        <p:spPr>
          <a:xfrm>
            <a:off x="0" y="4010040"/>
            <a:ext cx="447120" cy="2847240"/>
          </a:xfrm>
          <a:custGeom>
            <a:avLst/>
            <a:gdLst>
              <a:gd name="textAreaLeft" fmla="*/ 0 w 447120"/>
              <a:gd name="textAreaRight" fmla="*/ 447480 w 447120"/>
              <a:gd name="textAreaTop" fmla="*/ 0 h 2847240"/>
              <a:gd name="textAreaBottom" fmla="*/ 2847600 h 284724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5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
        <p:nvSpPr>
          <p:cNvPr id="59"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hyperlink" Target="https://github.com/MUTHUKUMARRR/TNSDC-Genrative-AI" TargetMode="External"/><Relationship Id="rId3" Type="http://schemas.openxmlformats.org/officeDocument/2006/relationships/image" Target="../media/image9.jpeg"/><Relationship Id="rId4" Type="http://schemas.openxmlformats.org/officeDocument/2006/relationships/image" Target="../media/image10.jpeg"/><Relationship Id="rId5"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13.xml"/><Relationship Id="rId5"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5.png"/><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02" name="Google Shape;141;p1"/>
          <p:cNvGrpSpPr/>
          <p:nvPr/>
        </p:nvGrpSpPr>
        <p:grpSpPr>
          <a:xfrm>
            <a:off x="743040" y="1104840"/>
            <a:ext cx="1742040" cy="1332720"/>
            <a:chOff x="743040" y="1104840"/>
            <a:chExt cx="1742040" cy="1332720"/>
          </a:xfrm>
        </p:grpSpPr>
        <p:sp>
          <p:nvSpPr>
            <p:cNvPr id="103" name="Google Shape;142;p1"/>
            <p:cNvSpPr/>
            <p:nvPr/>
          </p:nvSpPr>
          <p:spPr>
            <a:xfrm>
              <a:off x="743040" y="1380960"/>
              <a:ext cx="1227960" cy="1056600"/>
            </a:xfrm>
            <a:custGeom>
              <a:avLst/>
              <a:gdLst>
                <a:gd name="textAreaLeft" fmla="*/ 0 w 1227960"/>
                <a:gd name="textAreaRight" fmla="*/ 1228320 w 1227960"/>
                <a:gd name="textAreaTop" fmla="*/ 0 h 1056600"/>
                <a:gd name="textAreaBottom" fmla="*/ 1056960 h 1056600"/>
              </a:gdLst>
              <a:ahLst/>
              <a:rect l="textAreaLeft" t="textAreaTop" r="textAreaRight" b="textAreaBottom"/>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04" name="Google Shape;143;p1"/>
            <p:cNvSpPr/>
            <p:nvPr/>
          </p:nvSpPr>
          <p:spPr>
            <a:xfrm>
              <a:off x="1838160" y="1104840"/>
              <a:ext cx="646920" cy="561240"/>
            </a:xfrm>
            <a:custGeom>
              <a:avLst/>
              <a:gdLst>
                <a:gd name="textAreaLeft" fmla="*/ 0 w 646920"/>
                <a:gd name="textAreaRight" fmla="*/ 647280 w 646920"/>
                <a:gd name="textAreaTop" fmla="*/ 0 h 561240"/>
                <a:gd name="textAreaBottom" fmla="*/ 561600 h 561240"/>
              </a:gdLst>
              <a:ahLst/>
              <a:rect l="textAreaLeft" t="textAreaTop" r="textAreaRight" b="textAreaBottom"/>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grpSp>
      <p:sp>
        <p:nvSpPr>
          <p:cNvPr id="105" name="Google Shape;144;p1"/>
          <p:cNvSpPr/>
          <p:nvPr/>
        </p:nvSpPr>
        <p:spPr>
          <a:xfrm>
            <a:off x="3753000" y="1190520"/>
            <a:ext cx="1666080" cy="1437480"/>
          </a:xfrm>
          <a:custGeom>
            <a:avLst/>
            <a:gdLst>
              <a:gd name="textAreaLeft" fmla="*/ 0 w 1666080"/>
              <a:gd name="textAreaRight" fmla="*/ 1666440 w 1666080"/>
              <a:gd name="textAreaTop" fmla="*/ 0 h 1437480"/>
              <a:gd name="textAreaBottom" fmla="*/ 1437840 h 1437480"/>
            </a:gdLst>
            <a:ahLst/>
            <a:rect l="textAreaLeft" t="textAreaTop" r="textAreaRight" b="textAreaBottom"/>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06" name="Google Shape;145;p1"/>
          <p:cNvSpPr/>
          <p:nvPr/>
        </p:nvSpPr>
        <p:spPr>
          <a:xfrm>
            <a:off x="3800520" y="5229360"/>
            <a:ext cx="723240" cy="618480"/>
          </a:xfrm>
          <a:custGeom>
            <a:avLst/>
            <a:gdLst>
              <a:gd name="textAreaLeft" fmla="*/ 0 w 723240"/>
              <a:gd name="textAreaRight" fmla="*/ 723600 w 723240"/>
              <a:gd name="textAreaTop" fmla="*/ 0 h 618480"/>
              <a:gd name="textAreaBottom" fmla="*/ 618840 h 618480"/>
            </a:gdLst>
            <a:ahLst/>
            <a:rect l="textAreaLeft" t="textAreaTop" r="textAreaRight" b="textAreaBottom"/>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07" name="Google Shape;146;p1"/>
          <p:cNvSpPr/>
          <p:nvPr/>
        </p:nvSpPr>
        <p:spPr>
          <a:xfrm>
            <a:off x="5257800" y="2437920"/>
            <a:ext cx="6020280" cy="1676880"/>
          </a:xfrm>
          <a:prstGeom prst="rect">
            <a:avLst/>
          </a:prstGeom>
          <a:noFill/>
          <a:ln w="0">
            <a:noFill/>
          </a:ln>
        </p:spPr>
        <p:style>
          <a:lnRef idx="0"/>
          <a:fillRef idx="0"/>
          <a:effectRef idx="0"/>
          <a:fontRef idx="minor"/>
        </p:style>
        <p:txBody>
          <a:bodyPr lIns="0" rIns="0" tIns="16560" bIns="0" anchor="t">
            <a:noAutofit/>
          </a:bodyPr>
          <a:p>
            <a:pPr marL="12600">
              <a:lnSpc>
                <a:spcPct val="115000"/>
              </a:lnSpc>
              <a:tabLst>
                <a:tab algn="l" pos="0"/>
              </a:tabLst>
            </a:pPr>
            <a:r>
              <a:rPr b="1" lang="en-US" sz="2200" spc="-1" strike="noStrike">
                <a:solidFill>
                  <a:srgbClr val="00a933"/>
                </a:solidFill>
                <a:latin typeface="Calibri"/>
                <a:ea typeface="Calibri"/>
              </a:rPr>
              <a:t> </a:t>
            </a:r>
            <a:r>
              <a:rPr b="1" lang="en-US" sz="2200" spc="-1" strike="noStrike">
                <a:solidFill>
                  <a:srgbClr val="00a933"/>
                </a:solidFill>
                <a:latin typeface="Calibri"/>
                <a:ea typeface="Calibri"/>
              </a:rPr>
              <a:t>PRESENTED BY</a:t>
            </a:r>
            <a:r>
              <a:rPr b="1" lang="en-US" sz="2200" spc="-1" strike="noStrike">
                <a:solidFill>
                  <a:srgbClr val="000000"/>
                </a:solidFill>
                <a:latin typeface="Calibri"/>
                <a:ea typeface="Calibri"/>
              </a:rPr>
              <a:t> :S.Muthu Kumar</a:t>
            </a:r>
            <a:endParaRPr b="0" lang="en-US" sz="2200" spc="-1" strike="noStrike">
              <a:solidFill>
                <a:srgbClr val="000000"/>
              </a:solidFill>
              <a:latin typeface="Arial"/>
            </a:endParaRPr>
          </a:p>
          <a:p>
            <a:pPr marL="12600">
              <a:lnSpc>
                <a:spcPct val="115000"/>
              </a:lnSpc>
              <a:tabLst>
                <a:tab algn="l" pos="0"/>
              </a:tabLst>
            </a:pPr>
            <a:r>
              <a:rPr b="1" lang="en-US" sz="2200" spc="-1" strike="noStrike">
                <a:solidFill>
                  <a:srgbClr val="00a933"/>
                </a:solidFill>
                <a:latin typeface="Calibri"/>
                <a:ea typeface="Calibri"/>
              </a:rPr>
              <a:t>REGNO</a:t>
            </a:r>
            <a:r>
              <a:rPr b="1" lang="en-US" sz="2200" spc="-1" strike="noStrike">
                <a:solidFill>
                  <a:srgbClr val="000000"/>
                </a:solidFill>
                <a:latin typeface="Calibri"/>
                <a:ea typeface="Calibri"/>
              </a:rPr>
              <a:t>: 813821205034</a:t>
            </a:r>
            <a:endParaRPr b="0" lang="en-US" sz="2200" spc="-1" strike="noStrike">
              <a:solidFill>
                <a:srgbClr val="000000"/>
              </a:solidFill>
              <a:latin typeface="Arial"/>
            </a:endParaRPr>
          </a:p>
          <a:p>
            <a:pPr marL="12600">
              <a:lnSpc>
                <a:spcPct val="115000"/>
              </a:lnSpc>
              <a:tabLst>
                <a:tab algn="l" pos="0"/>
              </a:tabLst>
            </a:pPr>
            <a:r>
              <a:rPr b="1" lang="en-US" sz="2200" spc="-1" strike="noStrike">
                <a:solidFill>
                  <a:srgbClr val="00a933"/>
                </a:solidFill>
                <a:latin typeface="Calibri"/>
                <a:ea typeface="Calibri"/>
              </a:rPr>
              <a:t>DEPT</a:t>
            </a:r>
            <a:r>
              <a:rPr b="1" lang="en-US" sz="2200" spc="-1" strike="noStrike">
                <a:solidFill>
                  <a:srgbClr val="000000"/>
                </a:solidFill>
                <a:latin typeface="Calibri"/>
                <a:ea typeface="Calibri"/>
              </a:rPr>
              <a:t>: INFORMATION TECHNOLOGY_x000b_ </a:t>
            </a:r>
            <a:r>
              <a:rPr b="1" lang="en-US" sz="2200" spc="-1" strike="noStrike">
                <a:solidFill>
                  <a:srgbClr val="00a933"/>
                </a:solidFill>
                <a:latin typeface="Calibri"/>
                <a:ea typeface="Calibri"/>
              </a:rPr>
              <a:t>COLLEGE</a:t>
            </a:r>
            <a:r>
              <a:rPr b="1" lang="en-US" sz="2200" spc="-1" strike="noStrike">
                <a:solidFill>
                  <a:srgbClr val="000000"/>
                </a:solidFill>
                <a:latin typeface="Calibri"/>
                <a:ea typeface="Calibri"/>
              </a:rPr>
              <a:t>:SARANATHAN COLLEGE OF ENGINEERING_x000b_</a:t>
            </a:r>
            <a:endParaRPr b="0" lang="en-US" sz="2200" spc="-1" strike="noStrike">
              <a:solidFill>
                <a:srgbClr val="000000"/>
              </a:solidFill>
              <a:latin typeface="Arial"/>
            </a:endParaRPr>
          </a:p>
          <a:p>
            <a:pPr marL="12600">
              <a:lnSpc>
                <a:spcPct val="115000"/>
              </a:lnSpc>
              <a:tabLst>
                <a:tab algn="l" pos="0"/>
              </a:tabLst>
            </a:pPr>
            <a:r>
              <a:rPr b="1" lang="en-US" sz="2200" spc="-1" strike="noStrike">
                <a:solidFill>
                  <a:srgbClr val="00a933"/>
                </a:solidFill>
                <a:latin typeface="Calibri"/>
                <a:ea typeface="Calibri"/>
              </a:rPr>
              <a:t>NM MAIL ID</a:t>
            </a:r>
            <a:r>
              <a:rPr b="1" lang="en-US" sz="2200" spc="-1" strike="noStrike">
                <a:solidFill>
                  <a:srgbClr val="000000"/>
                </a:solidFill>
                <a:latin typeface="Calibri"/>
                <a:ea typeface="Calibri"/>
              </a:rPr>
              <a:t>: iammuthukumar3@gmail.com </a:t>
            </a:r>
            <a:endParaRPr b="0" lang="en-US" sz="2200" spc="-1" strike="noStrike">
              <a:solidFill>
                <a:srgbClr val="000000"/>
              </a:solidFill>
              <a:latin typeface="Arial"/>
            </a:endParaRPr>
          </a:p>
        </p:txBody>
      </p:sp>
      <p:sp>
        <p:nvSpPr>
          <p:cNvPr id="108" name="Google Shape;147;p1"/>
          <p:cNvSpPr/>
          <p:nvPr/>
        </p:nvSpPr>
        <p:spPr>
          <a:xfrm>
            <a:off x="6172200" y="1600200"/>
            <a:ext cx="4576680" cy="378000"/>
          </a:xfrm>
          <a:prstGeom prst="rect">
            <a:avLst/>
          </a:prstGeom>
          <a:noFill/>
          <a:ln w="0">
            <a:noFill/>
          </a:ln>
        </p:spPr>
        <p:style>
          <a:lnRef idx="0"/>
          <a:fillRef idx="0"/>
          <a:effectRef idx="0"/>
          <a:fontRef idx="minor"/>
        </p:style>
        <p:txBody>
          <a:bodyPr lIns="0" rIns="0" tIns="12600" bIns="0" anchor="t">
            <a:spAutoFit/>
          </a:bodyPr>
          <a:p>
            <a:pPr marL="12600">
              <a:lnSpc>
                <a:spcPct val="100000"/>
              </a:lnSpc>
              <a:tabLst>
                <a:tab algn="l" pos="0"/>
              </a:tabLst>
            </a:pPr>
            <a:endParaRPr b="0" lang="en-US" sz="1400" spc="-1" strike="noStrike">
              <a:solidFill>
                <a:srgbClr val="000000"/>
              </a:solidFill>
              <a:latin typeface="Arial"/>
            </a:endParaRPr>
          </a:p>
        </p:txBody>
      </p:sp>
      <p:pic>
        <p:nvPicPr>
          <p:cNvPr id="109" name="Google Shape;148;p1" descr=""/>
          <p:cNvPicPr/>
          <p:nvPr/>
        </p:nvPicPr>
        <p:blipFill>
          <a:blip r:embed="rId1"/>
          <a:stretch/>
        </p:blipFill>
        <p:spPr>
          <a:xfrm>
            <a:off x="676440" y="6467400"/>
            <a:ext cx="2142360" cy="199440"/>
          </a:xfrm>
          <a:prstGeom prst="rect">
            <a:avLst/>
          </a:prstGeom>
          <a:ln w="0">
            <a:noFill/>
          </a:ln>
        </p:spPr>
      </p:pic>
      <p:sp>
        <p:nvSpPr>
          <p:cNvPr id="110" name="Google Shape;149;p1"/>
          <p:cNvSpPr/>
          <p:nvPr/>
        </p:nvSpPr>
        <p:spPr>
          <a:xfrm>
            <a:off x="739800" y="6473160"/>
            <a:ext cx="1798200" cy="174240"/>
          </a:xfrm>
          <a:prstGeom prst="rect">
            <a:avLst/>
          </a:prstGeom>
          <a:noFill/>
          <a:ln w="0">
            <a:noFill/>
          </a:ln>
        </p:spPr>
        <p:style>
          <a:lnRef idx="0"/>
          <a:fillRef idx="0"/>
          <a:effectRef idx="0"/>
          <a:fontRef idx="minor"/>
        </p:style>
        <p:txBody>
          <a:bodyPr lIns="0" rIns="0" tIns="6840" bIns="0" anchor="t">
            <a:spAutoFit/>
          </a:bodyPr>
          <a:p>
            <a:pPr marL="12600">
              <a:lnSpc>
                <a:spcPct val="100000"/>
              </a:lnSpc>
              <a:tabLst>
                <a:tab algn="l" pos="0"/>
              </a:tabLst>
            </a:pPr>
            <a:r>
              <a:rPr b="0" lang="en-US" sz="1100" spc="-1" strike="noStrike">
                <a:solidFill>
                  <a:srgbClr val="2d83c3"/>
                </a:solidFill>
                <a:latin typeface="Trebuchet MS"/>
                <a:ea typeface="Trebuchet MS"/>
              </a:rPr>
              <a:t>3/21/2024  </a:t>
            </a:r>
            <a:r>
              <a:rPr b="1" lang="en-US" sz="1100" spc="-1" strike="noStrike">
                <a:solidFill>
                  <a:srgbClr val="2d83c3"/>
                </a:solidFill>
                <a:latin typeface="Trebuchet MS"/>
                <a:ea typeface="Trebuchet MS"/>
              </a:rPr>
              <a:t>Annual Review</a:t>
            </a:r>
            <a:endParaRPr b="0" lang="en-US" sz="1100" spc="-1" strike="noStrike">
              <a:solidFill>
                <a:srgbClr val="000000"/>
              </a:solidFill>
              <a:latin typeface="Arial"/>
            </a:endParaRPr>
          </a:p>
        </p:txBody>
      </p:sp>
      <p:sp>
        <p:nvSpPr>
          <p:cNvPr id="111" name="Google Shape;150;p1"/>
          <p:cNvSpPr/>
          <p:nvPr/>
        </p:nvSpPr>
        <p:spPr>
          <a:xfrm>
            <a:off x="11353320" y="6473160"/>
            <a:ext cx="150480" cy="3984120"/>
          </a:xfrm>
          <a:prstGeom prst="rect">
            <a:avLst/>
          </a:prstGeom>
          <a:noFill/>
          <a:ln w="0">
            <a:noFill/>
          </a:ln>
        </p:spPr>
        <p:style>
          <a:lnRef idx="0"/>
          <a:fillRef idx="0"/>
          <a:effectRef idx="0"/>
          <a:fontRef idx="minor"/>
        </p:style>
        <p:txBody>
          <a:bodyPr lIns="0" rIns="0" tIns="6840" bIns="0" anchor="t">
            <a:noAutofit/>
          </a:bodyPr>
          <a:p>
            <a:pPr marL="38160">
              <a:lnSpc>
                <a:spcPct val="100000"/>
              </a:lnSpc>
              <a:tabLst>
                <a:tab algn="l" pos="0"/>
              </a:tabLst>
            </a:pPr>
            <a:fld id="{E96AF6AF-870D-4F85-897B-E8A6BF44F6CE}" type="slidenum">
              <a:rPr b="0" lang="en-US" sz="1100" spc="-1" strike="noStrike">
                <a:solidFill>
                  <a:srgbClr val="2d936b"/>
                </a:solidFill>
                <a:latin typeface="Trebuchet MS"/>
                <a:ea typeface="Trebuchet MS"/>
              </a:rPr>
              <a:t>&lt;number&gt;</a:t>
            </a:fld>
            <a:endParaRPr b="0" lang="en-US" sz="1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Google Shape;283;p10"/>
          <p:cNvSpPr/>
          <p:nvPr/>
        </p:nvSpPr>
        <p:spPr>
          <a:xfrm>
            <a:off x="752400" y="6486120"/>
            <a:ext cx="1773000" cy="192960"/>
          </a:xfrm>
          <a:prstGeom prst="rect">
            <a:avLst/>
          </a:prstGeom>
          <a:noFill/>
          <a:ln w="0">
            <a:noFill/>
          </a:ln>
        </p:spPr>
        <p:style>
          <a:lnRef idx="0"/>
          <a:fillRef idx="0"/>
          <a:effectRef idx="0"/>
          <a:fontRef idx="minor"/>
        </p:style>
        <p:txBody>
          <a:bodyPr lIns="0" rIns="0" tIns="0" bIns="0" anchor="t">
            <a:spAutoFit/>
          </a:bodyPr>
          <a:p>
            <a:pPr>
              <a:lnSpc>
                <a:spcPct val="115000"/>
              </a:lnSpc>
              <a:tabLst>
                <a:tab algn="l" pos="0"/>
              </a:tabLst>
            </a:pPr>
            <a:r>
              <a:rPr b="0" lang="en-US" sz="1100" spc="-1" strike="noStrike">
                <a:solidFill>
                  <a:srgbClr val="2d83c3"/>
                </a:solidFill>
                <a:latin typeface="Trebuchet MS"/>
                <a:ea typeface="Trebuchet MS"/>
              </a:rPr>
              <a:t>3/21/2024  </a:t>
            </a:r>
            <a:r>
              <a:rPr b="1" lang="en-US" sz="1100" spc="-1" strike="noStrike">
                <a:solidFill>
                  <a:srgbClr val="2d83c3"/>
                </a:solidFill>
                <a:latin typeface="Trebuchet MS"/>
                <a:ea typeface="Trebuchet MS"/>
              </a:rPr>
              <a:t>Annual Review</a:t>
            </a:r>
            <a:endParaRPr b="0" lang="en-US" sz="1100" spc="-1" strike="noStrike">
              <a:solidFill>
                <a:srgbClr val="000000"/>
              </a:solidFill>
              <a:latin typeface="Arial"/>
            </a:endParaRPr>
          </a:p>
        </p:txBody>
      </p:sp>
      <p:sp>
        <p:nvSpPr>
          <p:cNvPr id="208" name="Google Shape;284;p10"/>
          <p:cNvSpPr/>
          <p:nvPr/>
        </p:nvSpPr>
        <p:spPr>
          <a:xfrm>
            <a:off x="9353520" y="5362560"/>
            <a:ext cx="456480" cy="456480"/>
          </a:xfrm>
          <a:custGeom>
            <a:avLst/>
            <a:gdLst>
              <a:gd name="textAreaLeft" fmla="*/ 0 w 456480"/>
              <a:gd name="textAreaRight" fmla="*/ 456840 w 456480"/>
              <a:gd name="textAreaTop" fmla="*/ 0 h 456480"/>
              <a:gd name="textAreaBottom" fmla="*/ 456840 h 45648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209" name="Google Shape;285;p10"/>
          <p:cNvSpPr/>
          <p:nvPr/>
        </p:nvSpPr>
        <p:spPr>
          <a:xfrm>
            <a:off x="6696000" y="1695600"/>
            <a:ext cx="313560" cy="323280"/>
          </a:xfrm>
          <a:custGeom>
            <a:avLst/>
            <a:gdLst>
              <a:gd name="textAreaLeft" fmla="*/ 0 w 313560"/>
              <a:gd name="textAreaRight" fmla="*/ 313920 w 313560"/>
              <a:gd name="textAreaTop" fmla="*/ 0 h 323280"/>
              <a:gd name="textAreaBottom" fmla="*/ 323640 h 32328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210" name="Google Shape;286;p10"/>
          <p:cNvSpPr/>
          <p:nvPr/>
        </p:nvSpPr>
        <p:spPr>
          <a:xfrm>
            <a:off x="9353520" y="5896080"/>
            <a:ext cx="180360" cy="180360"/>
          </a:xfrm>
          <a:custGeom>
            <a:avLst/>
            <a:gdLst>
              <a:gd name="textAreaLeft" fmla="*/ 0 w 180360"/>
              <a:gd name="textAreaRight" fmla="*/ 180720 w 180360"/>
              <a:gd name="textAreaTop" fmla="*/ 0 h 180360"/>
              <a:gd name="textAreaBottom" fmla="*/ 180720 h 18036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pic>
        <p:nvPicPr>
          <p:cNvPr id="211" name="Google Shape;287;p10" descr=""/>
          <p:cNvPicPr/>
          <p:nvPr/>
        </p:nvPicPr>
        <p:blipFill>
          <a:blip r:embed="rId1"/>
          <a:stretch/>
        </p:blipFill>
        <p:spPr>
          <a:xfrm>
            <a:off x="1666800" y="6467400"/>
            <a:ext cx="75600" cy="177120"/>
          </a:xfrm>
          <a:prstGeom prst="rect">
            <a:avLst/>
          </a:prstGeom>
          <a:ln w="0">
            <a:noFill/>
          </a:ln>
        </p:spPr>
      </p:pic>
      <p:sp>
        <p:nvSpPr>
          <p:cNvPr id="212" name="Google Shape;288;p10"/>
          <p:cNvSpPr/>
          <p:nvPr/>
        </p:nvSpPr>
        <p:spPr>
          <a:xfrm>
            <a:off x="755280" y="385560"/>
            <a:ext cx="3348360" cy="1475640"/>
          </a:xfrm>
          <a:prstGeom prst="rect">
            <a:avLst/>
          </a:prstGeom>
          <a:noFill/>
          <a:ln w="0">
            <a:noFill/>
          </a:ln>
        </p:spPr>
        <p:style>
          <a:lnRef idx="0"/>
          <a:fillRef idx="0"/>
          <a:effectRef idx="0"/>
          <a:fontRef idx="minor"/>
        </p:style>
        <p:txBody>
          <a:bodyPr lIns="0" rIns="0" tIns="13320" bIns="0" anchor="t">
            <a:noAutofit/>
          </a:bodyPr>
          <a:p>
            <a:pPr marL="12600">
              <a:lnSpc>
                <a:spcPct val="100000"/>
              </a:lnSpc>
              <a:tabLst>
                <a:tab algn="l" pos="0"/>
              </a:tabLst>
            </a:pPr>
            <a:r>
              <a:rPr b="1" lang="en-US" sz="4800" spc="-1" strike="noStrike">
                <a:solidFill>
                  <a:srgbClr val="000000"/>
                </a:solidFill>
                <a:latin typeface="Trebuchet MS"/>
                <a:ea typeface="Trebuchet MS"/>
              </a:rPr>
              <a:t>RESULTS</a:t>
            </a:r>
            <a:endParaRPr b="0" lang="en-US" sz="4800" spc="-1" strike="noStrike">
              <a:solidFill>
                <a:srgbClr val="000000"/>
              </a:solidFill>
              <a:latin typeface="Arial"/>
            </a:endParaRPr>
          </a:p>
        </p:txBody>
      </p:sp>
      <p:sp>
        <p:nvSpPr>
          <p:cNvPr id="213" name="Google Shape;289;p10"/>
          <p:cNvSpPr/>
          <p:nvPr/>
        </p:nvSpPr>
        <p:spPr>
          <a:xfrm>
            <a:off x="11277360" y="6473160"/>
            <a:ext cx="227880" cy="174240"/>
          </a:xfrm>
          <a:prstGeom prst="rect">
            <a:avLst/>
          </a:prstGeom>
          <a:noFill/>
          <a:ln w="0">
            <a:noFill/>
          </a:ln>
        </p:spPr>
        <p:style>
          <a:lnRef idx="0"/>
          <a:fillRef idx="0"/>
          <a:effectRef idx="0"/>
          <a:fontRef idx="minor"/>
        </p:style>
        <p:txBody>
          <a:bodyPr lIns="0" rIns="0" tIns="6840" bIns="0" anchor="t">
            <a:spAutoFit/>
          </a:bodyPr>
          <a:p>
            <a:pPr marL="38160">
              <a:lnSpc>
                <a:spcPct val="100000"/>
              </a:lnSpc>
              <a:tabLst>
                <a:tab algn="l" pos="0"/>
              </a:tabLst>
            </a:pPr>
            <a:fld id="{1A80A3EE-80D4-479B-9535-DD6D7AC50533}" type="slidenum">
              <a:rPr b="0" lang="en-US" sz="1100" spc="-1" strike="noStrike">
                <a:solidFill>
                  <a:srgbClr val="2d936b"/>
                </a:solidFill>
                <a:latin typeface="Trebuchet MS"/>
                <a:ea typeface="Trebuchet MS"/>
              </a:rPr>
              <a:t>&lt;number&gt;</a:t>
            </a:fld>
            <a:endParaRPr b="0" lang="en-US" sz="1100" spc="-1" strike="noStrike">
              <a:solidFill>
                <a:srgbClr val="000000"/>
              </a:solidFill>
              <a:latin typeface="Arial"/>
            </a:endParaRPr>
          </a:p>
        </p:txBody>
      </p:sp>
      <p:sp>
        <p:nvSpPr>
          <p:cNvPr id="214" name="Google Shape;290;p10"/>
          <p:cNvSpPr/>
          <p:nvPr/>
        </p:nvSpPr>
        <p:spPr>
          <a:xfrm>
            <a:off x="0" y="0"/>
            <a:ext cx="850320" cy="360"/>
          </a:xfrm>
          <a:prstGeom prst="rect">
            <a:avLst/>
          </a:prstGeom>
          <a:noFill/>
          <a:ln w="0">
            <a:noFill/>
          </a:ln>
        </p:spPr>
        <p:style>
          <a:lnRef idx="0"/>
          <a:fillRef idx="0"/>
          <a:effectRef idx="0"/>
          <a:fontRef idx="minor"/>
        </p:style>
        <p:txBody>
          <a:bodyPr tIns="360" bIns="360" anchor="ctr">
            <a:noAutofit/>
          </a:bodyPr>
          <a:p>
            <a:pPr>
              <a:lnSpc>
                <a:spcPct val="100000"/>
              </a:lnSpc>
              <a:tabLst>
                <a:tab algn="l" pos="0"/>
              </a:tabLst>
            </a:pPr>
            <a:br>
              <a:rPr sz="1800"/>
            </a:br>
            <a:endParaRPr b="0" lang="en-US" sz="1800" spc="-1" strike="noStrike">
              <a:solidFill>
                <a:srgbClr val="000000"/>
              </a:solidFill>
              <a:latin typeface="Arial"/>
            </a:endParaRPr>
          </a:p>
        </p:txBody>
      </p:sp>
      <p:sp>
        <p:nvSpPr>
          <p:cNvPr id="215" name="Google Shape;291;p10"/>
          <p:cNvSpPr/>
          <p:nvPr/>
        </p:nvSpPr>
        <p:spPr>
          <a:xfrm>
            <a:off x="634320" y="6083280"/>
            <a:ext cx="6621480" cy="36540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lang="en-IN" sz="1800" spc="-1" strike="noStrike">
                <a:solidFill>
                  <a:srgbClr val="0000ff"/>
                </a:solidFill>
                <a:latin typeface="Arial"/>
                <a:ea typeface="Arial"/>
                <a:hlinkClick r:id="rId2"/>
              </a:rPr>
              <a:t>https://github.com/MUTHUKUMARRR/TNSDC-Genrative-AI</a:t>
            </a:r>
            <a:endParaRPr b="0" lang="en-US" sz="1800" spc="-1" strike="noStrike">
              <a:solidFill>
                <a:srgbClr val="000000"/>
              </a:solidFill>
              <a:latin typeface="Arial"/>
            </a:endParaRPr>
          </a:p>
        </p:txBody>
      </p:sp>
      <p:pic>
        <p:nvPicPr>
          <p:cNvPr id="216" name="Google Shape;292;p10" descr=""/>
          <p:cNvPicPr/>
          <p:nvPr/>
        </p:nvPicPr>
        <p:blipFill>
          <a:blip r:embed="rId3"/>
          <a:srcRect l="17318" t="0" r="22447" b="6304"/>
          <a:stretch/>
        </p:blipFill>
        <p:spPr>
          <a:xfrm>
            <a:off x="720000" y="1584000"/>
            <a:ext cx="4278600" cy="3743640"/>
          </a:xfrm>
          <a:prstGeom prst="rect">
            <a:avLst/>
          </a:prstGeom>
          <a:ln w="0">
            <a:noFill/>
          </a:ln>
        </p:spPr>
      </p:pic>
      <p:pic>
        <p:nvPicPr>
          <p:cNvPr id="217" name="Google Shape;293;p10" descr=""/>
          <p:cNvPicPr/>
          <p:nvPr/>
        </p:nvPicPr>
        <p:blipFill>
          <a:blip r:embed="rId4"/>
          <a:srcRect l="20862" t="44269" r="32485" b="0"/>
          <a:stretch/>
        </p:blipFill>
        <p:spPr>
          <a:xfrm>
            <a:off x="5256360" y="2142000"/>
            <a:ext cx="5687280" cy="304164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Google Shape;155;p2"/>
          <p:cNvSpPr/>
          <p:nvPr/>
        </p:nvSpPr>
        <p:spPr>
          <a:xfrm>
            <a:off x="570960" y="2162160"/>
            <a:ext cx="8933400" cy="6857280"/>
          </a:xfrm>
          <a:custGeom>
            <a:avLst/>
            <a:gdLst>
              <a:gd name="textAreaLeft" fmla="*/ 0 w 8933400"/>
              <a:gd name="textAreaRight" fmla="*/ 8933760 w 8933400"/>
              <a:gd name="textAreaTop" fmla="*/ 0 h 6857280"/>
              <a:gd name="textAreaBottom" fmla="*/ 6857640 h 6857280"/>
            </a:gdLst>
            <a:ahLst/>
            <a:rect l="textAreaLeft" t="textAreaTop" r="textAreaRight" b="textAreaBottom"/>
            <a:pathLst>
              <a:path w="12192000" h="6858000">
                <a:moveTo>
                  <a:pt x="12192000" y="0"/>
                </a:moveTo>
                <a:lnTo>
                  <a:pt x="0" y="0"/>
                </a:lnTo>
                <a:lnTo>
                  <a:pt x="0" y="6858000"/>
                </a:lnTo>
                <a:lnTo>
                  <a:pt x="12192000" y="6858000"/>
                </a:lnTo>
                <a:lnTo>
                  <a:pt x="12192000" y="0"/>
                </a:lnTo>
                <a:close/>
              </a:path>
            </a:pathLst>
          </a:custGeom>
          <a:noFill/>
          <a:ln w="0">
            <a:noFill/>
          </a:ln>
        </p:spPr>
        <p:style>
          <a:lnRef idx="0"/>
          <a:fillRef idx="0"/>
          <a:effectRef idx="0"/>
          <a:fontRef idx="minor"/>
        </p:style>
        <p:txBody>
          <a:bodyPr lIns="0" rIns="0" tIns="0" bIns="0" anchor="t">
            <a:noAutofit/>
          </a:bodyPr>
          <a:p>
            <a:pPr marL="12600">
              <a:lnSpc>
                <a:spcPct val="100000"/>
              </a:lnSpc>
              <a:tabLst>
                <a:tab algn="l" pos="0"/>
              </a:tabLst>
            </a:pPr>
            <a:r>
              <a:rPr b="1" lang="en-US" sz="2000" spc="-1" strike="noStrike">
                <a:solidFill>
                  <a:srgbClr val="000000"/>
                </a:solidFill>
                <a:latin typeface="Calibri"/>
                <a:ea typeface="Calibri"/>
              </a:rPr>
              <a:t>Project Title: </a:t>
            </a:r>
            <a:r>
              <a:rPr b="0" lang="en-US" sz="2400" spc="-1" strike="noStrike">
                <a:solidFill>
                  <a:srgbClr val="000000"/>
                </a:solidFill>
                <a:latin typeface="Calibri"/>
                <a:ea typeface="Calibri"/>
              </a:rPr>
              <a:t> AI Chatbot Development: Creating a Versatile Virtual Assistant</a:t>
            </a:r>
            <a:endParaRPr b="0" lang="en-US" sz="2400" spc="-1" strike="noStrike">
              <a:solidFill>
                <a:srgbClr val="000000"/>
              </a:solidFill>
              <a:latin typeface="Arial"/>
            </a:endParaRPr>
          </a:p>
          <a:p>
            <a:pPr>
              <a:lnSpc>
                <a:spcPct val="100000"/>
              </a:lnSpc>
              <a:tabLst>
                <a:tab algn="l" pos="0"/>
              </a:tabLst>
            </a:pPr>
            <a:endParaRPr b="0" lang="en-US" sz="2400" spc="-1" strike="noStrike">
              <a:solidFill>
                <a:srgbClr val="000000"/>
              </a:solidFill>
              <a:latin typeface="Arial"/>
            </a:endParaRPr>
          </a:p>
          <a:p>
            <a:pPr>
              <a:lnSpc>
                <a:spcPct val="100000"/>
              </a:lnSpc>
              <a:tabLst>
                <a:tab algn="l" pos="0"/>
              </a:tabLst>
            </a:pPr>
            <a:r>
              <a:rPr b="1" lang="en-US" sz="2000" spc="-1" strike="noStrike">
                <a:solidFill>
                  <a:srgbClr val="000000"/>
                </a:solidFill>
                <a:latin typeface="Calibri"/>
                <a:ea typeface="Calibri"/>
              </a:rPr>
              <a:t>Problem Statement:</a:t>
            </a:r>
            <a:endParaRPr b="0" lang="en-US" sz="2000" spc="-1" strike="noStrike">
              <a:solidFill>
                <a:srgbClr val="000000"/>
              </a:solidFill>
              <a:latin typeface="Arial"/>
            </a:endParaRPr>
          </a:p>
          <a:p>
            <a:pPr>
              <a:lnSpc>
                <a:spcPct val="100000"/>
              </a:lnSpc>
              <a:tabLst>
                <a:tab algn="l" pos="0"/>
              </a:tabLst>
            </a:pPr>
            <a:endParaRPr b="0" lang="en-US" sz="2000" spc="-1" strike="noStrike">
              <a:solidFill>
                <a:srgbClr val="000000"/>
              </a:solidFill>
              <a:latin typeface="Arial"/>
            </a:endParaRPr>
          </a:p>
          <a:p>
            <a:pPr>
              <a:lnSpc>
                <a:spcPct val="100000"/>
              </a:lnSpc>
              <a:tabLst>
                <a:tab algn="l" pos="0"/>
              </a:tabLst>
            </a:pPr>
            <a:r>
              <a:rPr b="0" lang="en-US" sz="2000" spc="-1" strike="noStrike">
                <a:solidFill>
                  <a:srgbClr val="000000"/>
                </a:solidFill>
                <a:latin typeface="Calibri"/>
                <a:ea typeface="Calibri"/>
              </a:rPr>
              <a:t>Develop a chatbot application using Python and TensorFlow/Keras to facilitate natural language interactions between users and the system. The chatbot should be capable of understanding user queries, providing relevant responses, and engaging in meaningful conversations on various topics. The primary goal is to create an intelligent conversational interface that enhances user experience and assists users in obtaining information or completing tasks efficiently.</a:t>
            </a:r>
            <a:endParaRPr b="0" lang="en-US" sz="2000" spc="-1" strike="noStrike">
              <a:solidFill>
                <a:srgbClr val="000000"/>
              </a:solidFill>
              <a:latin typeface="Arial"/>
            </a:endParaRPr>
          </a:p>
        </p:txBody>
      </p:sp>
      <p:grpSp>
        <p:nvGrpSpPr>
          <p:cNvPr id="113" name="Google Shape;156;p2"/>
          <p:cNvGrpSpPr/>
          <p:nvPr/>
        </p:nvGrpSpPr>
        <p:grpSpPr>
          <a:xfrm>
            <a:off x="7448760" y="0"/>
            <a:ext cx="4743000" cy="6858000"/>
            <a:chOff x="7448760" y="0"/>
            <a:chExt cx="4743000" cy="6858000"/>
          </a:xfrm>
        </p:grpSpPr>
        <p:sp>
          <p:nvSpPr>
            <p:cNvPr id="114" name="Google Shape;157;p2"/>
            <p:cNvSpPr/>
            <p:nvPr/>
          </p:nvSpPr>
          <p:spPr>
            <a:xfrm>
              <a:off x="9377280" y="4680"/>
              <a:ext cx="1217880" cy="6852960"/>
            </a:xfrm>
            <a:custGeom>
              <a:avLst/>
              <a:gdLst>
                <a:gd name="textAreaLeft" fmla="*/ 0 w 1217880"/>
                <a:gd name="textAreaRight" fmla="*/ 1218240 w 1217880"/>
                <a:gd name="textAreaTop" fmla="*/ 0 h 6852960"/>
                <a:gd name="textAreaBottom" fmla="*/ 6853320 h 685296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15" name="Google Shape;158;p2"/>
            <p:cNvSpPr/>
            <p:nvPr/>
          </p:nvSpPr>
          <p:spPr>
            <a:xfrm>
              <a:off x="7448760" y="3695040"/>
              <a:ext cx="4742640" cy="3162960"/>
            </a:xfrm>
            <a:custGeom>
              <a:avLst/>
              <a:gdLst>
                <a:gd name="textAreaLeft" fmla="*/ 0 w 4742640"/>
                <a:gd name="textAreaRight" fmla="*/ 4743000 w 4742640"/>
                <a:gd name="textAreaTop" fmla="*/ 0 h 3162960"/>
                <a:gd name="textAreaBottom" fmla="*/ 3163320 h 316296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16" name="Google Shape;159;p2"/>
            <p:cNvSpPr/>
            <p:nvPr/>
          </p:nvSpPr>
          <p:spPr>
            <a:xfrm>
              <a:off x="9182160" y="0"/>
              <a:ext cx="3009240" cy="6857280"/>
            </a:xfrm>
            <a:custGeom>
              <a:avLst/>
              <a:gdLst>
                <a:gd name="textAreaLeft" fmla="*/ 0 w 3009240"/>
                <a:gd name="textAreaRight" fmla="*/ 3009600 w 3009240"/>
                <a:gd name="textAreaTop" fmla="*/ 0 h 6857280"/>
                <a:gd name="textAreaBottom" fmla="*/ 6857640 h 685728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17" name="Google Shape;160;p2"/>
            <p:cNvSpPr/>
            <p:nvPr/>
          </p:nvSpPr>
          <p:spPr>
            <a:xfrm>
              <a:off x="9603000" y="0"/>
              <a:ext cx="2588760" cy="6857280"/>
            </a:xfrm>
            <a:custGeom>
              <a:avLst/>
              <a:gdLst>
                <a:gd name="textAreaLeft" fmla="*/ 0 w 2588760"/>
                <a:gd name="textAreaRight" fmla="*/ 2589120 w 2588760"/>
                <a:gd name="textAreaTop" fmla="*/ 0 h 6857280"/>
                <a:gd name="textAreaBottom" fmla="*/ 6857640 h 685728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18" name="Google Shape;161;p2"/>
            <p:cNvSpPr/>
            <p:nvPr/>
          </p:nvSpPr>
          <p:spPr>
            <a:xfrm>
              <a:off x="8934480" y="3048120"/>
              <a:ext cx="3256920" cy="3809160"/>
            </a:xfrm>
            <a:custGeom>
              <a:avLst/>
              <a:gdLst>
                <a:gd name="textAreaLeft" fmla="*/ 0 w 3256920"/>
                <a:gd name="textAreaRight" fmla="*/ 3257280 w 3256920"/>
                <a:gd name="textAreaTop" fmla="*/ 0 h 3809160"/>
                <a:gd name="textAreaBottom" fmla="*/ 3809520 h 380916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5000"/>
              </a:srgbClr>
            </a:solid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19" name="Google Shape;162;p2"/>
            <p:cNvSpPr/>
            <p:nvPr/>
          </p:nvSpPr>
          <p:spPr>
            <a:xfrm>
              <a:off x="9338040" y="0"/>
              <a:ext cx="2853720" cy="6857280"/>
            </a:xfrm>
            <a:custGeom>
              <a:avLst/>
              <a:gdLst>
                <a:gd name="textAreaLeft" fmla="*/ 0 w 2853720"/>
                <a:gd name="textAreaRight" fmla="*/ 2854080 w 2853720"/>
                <a:gd name="textAreaTop" fmla="*/ 0 h 6857280"/>
                <a:gd name="textAreaBottom" fmla="*/ 6857640 h 685728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20" name="Google Shape;163;p2"/>
            <p:cNvSpPr/>
            <p:nvPr/>
          </p:nvSpPr>
          <p:spPr>
            <a:xfrm>
              <a:off x="10896480" y="0"/>
              <a:ext cx="1294560" cy="6857280"/>
            </a:xfrm>
            <a:custGeom>
              <a:avLst/>
              <a:gdLst>
                <a:gd name="textAreaLeft" fmla="*/ 0 w 1294560"/>
                <a:gd name="textAreaRight" fmla="*/ 1294920 w 1294560"/>
                <a:gd name="textAreaTop" fmla="*/ 0 h 6857280"/>
                <a:gd name="textAreaBottom" fmla="*/ 6857640 h 685728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21" name="Google Shape;164;p2"/>
            <p:cNvSpPr/>
            <p:nvPr/>
          </p:nvSpPr>
          <p:spPr>
            <a:xfrm>
              <a:off x="10936080" y="0"/>
              <a:ext cx="1255320" cy="6857280"/>
            </a:xfrm>
            <a:custGeom>
              <a:avLst/>
              <a:gdLst>
                <a:gd name="textAreaLeft" fmla="*/ 0 w 1255320"/>
                <a:gd name="textAreaRight" fmla="*/ 1255680 w 1255320"/>
                <a:gd name="textAreaTop" fmla="*/ 0 h 6857280"/>
                <a:gd name="textAreaBottom" fmla="*/ 6857640 h 685728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22" name="Google Shape;165;p2"/>
            <p:cNvSpPr/>
            <p:nvPr/>
          </p:nvSpPr>
          <p:spPr>
            <a:xfrm>
              <a:off x="10372680" y="3591000"/>
              <a:ext cx="1818720" cy="3266280"/>
            </a:xfrm>
            <a:custGeom>
              <a:avLst/>
              <a:gdLst>
                <a:gd name="textAreaLeft" fmla="*/ 0 w 1818720"/>
                <a:gd name="textAreaRight" fmla="*/ 1819080 w 1818720"/>
                <a:gd name="textAreaTop" fmla="*/ 0 h 3266280"/>
                <a:gd name="textAreaBottom" fmla="*/ 3266640 h 326628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5000"/>
              </a:srgbClr>
            </a:solid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grpSp>
      <p:sp>
        <p:nvSpPr>
          <p:cNvPr id="123" name="Google Shape;166;p2"/>
          <p:cNvSpPr/>
          <p:nvPr/>
        </p:nvSpPr>
        <p:spPr>
          <a:xfrm>
            <a:off x="0" y="4010040"/>
            <a:ext cx="447120" cy="2847240"/>
          </a:xfrm>
          <a:custGeom>
            <a:avLst/>
            <a:gdLst>
              <a:gd name="textAreaLeft" fmla="*/ 0 w 447120"/>
              <a:gd name="textAreaRight" fmla="*/ 447480 w 447120"/>
              <a:gd name="textAreaTop" fmla="*/ 0 h 2847240"/>
              <a:gd name="textAreaBottom" fmla="*/ 2847600 h 284724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24" name="Google Shape;167;p2"/>
          <p:cNvSpPr/>
          <p:nvPr/>
        </p:nvSpPr>
        <p:spPr>
          <a:xfrm>
            <a:off x="9353520" y="5362560"/>
            <a:ext cx="456480" cy="456480"/>
          </a:xfrm>
          <a:custGeom>
            <a:avLst/>
            <a:gdLst>
              <a:gd name="textAreaLeft" fmla="*/ 0 w 456480"/>
              <a:gd name="textAreaRight" fmla="*/ 456840 w 456480"/>
              <a:gd name="textAreaTop" fmla="*/ 0 h 456480"/>
              <a:gd name="textAreaBottom" fmla="*/ 456840 h 45648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25" name="Google Shape;168;p2"/>
          <p:cNvSpPr/>
          <p:nvPr/>
        </p:nvSpPr>
        <p:spPr>
          <a:xfrm>
            <a:off x="8542080" y="1152000"/>
            <a:ext cx="313560" cy="323280"/>
          </a:xfrm>
          <a:custGeom>
            <a:avLst/>
            <a:gdLst>
              <a:gd name="textAreaLeft" fmla="*/ 0 w 313560"/>
              <a:gd name="textAreaRight" fmla="*/ 313920 w 313560"/>
              <a:gd name="textAreaTop" fmla="*/ 0 h 323280"/>
              <a:gd name="textAreaBottom" fmla="*/ 323640 h 32328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26" name="Google Shape;169;p2"/>
          <p:cNvSpPr/>
          <p:nvPr/>
        </p:nvSpPr>
        <p:spPr>
          <a:xfrm>
            <a:off x="9353520" y="5896080"/>
            <a:ext cx="180360" cy="180360"/>
          </a:xfrm>
          <a:custGeom>
            <a:avLst/>
            <a:gdLst>
              <a:gd name="textAreaLeft" fmla="*/ 0 w 180360"/>
              <a:gd name="textAreaRight" fmla="*/ 180720 w 180360"/>
              <a:gd name="textAreaTop" fmla="*/ 0 h 180360"/>
              <a:gd name="textAreaBottom" fmla="*/ 180720 h 18036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27" name="Google Shape;170;p2"/>
          <p:cNvSpPr/>
          <p:nvPr/>
        </p:nvSpPr>
        <p:spPr>
          <a:xfrm>
            <a:off x="576000" y="632520"/>
            <a:ext cx="6747840" cy="1311120"/>
          </a:xfrm>
          <a:prstGeom prst="rect">
            <a:avLst/>
          </a:prstGeom>
          <a:noFill/>
          <a:ln w="0">
            <a:noFill/>
          </a:ln>
        </p:spPr>
        <p:style>
          <a:lnRef idx="0"/>
          <a:fillRef idx="0"/>
          <a:effectRef idx="0"/>
          <a:fontRef idx="minor"/>
        </p:style>
        <p:txBody>
          <a:bodyPr lIns="0" rIns="0" tIns="16560" bIns="0" anchor="t">
            <a:noAutofit/>
          </a:bodyPr>
          <a:p>
            <a:pPr marL="12600">
              <a:lnSpc>
                <a:spcPct val="100000"/>
              </a:lnSpc>
              <a:tabLst>
                <a:tab algn="l" pos="0"/>
              </a:tabLst>
            </a:pPr>
            <a:r>
              <a:rPr b="1" lang="en-US" sz="4250" spc="-1" strike="noStrike">
                <a:solidFill>
                  <a:srgbClr val="000000"/>
                </a:solidFill>
                <a:latin typeface="Trebuchet MS"/>
                <a:ea typeface="Trebuchet MS"/>
              </a:rPr>
              <a:t>PROJECT TITLE</a:t>
            </a:r>
            <a:endParaRPr b="0" lang="en-US" sz="4250" spc="-1" strike="noStrike">
              <a:solidFill>
                <a:srgbClr val="000000"/>
              </a:solidFill>
              <a:latin typeface="Arial"/>
            </a:endParaRPr>
          </a:p>
        </p:txBody>
      </p:sp>
      <p:grpSp>
        <p:nvGrpSpPr>
          <p:cNvPr id="128" name="Google Shape;171;p2"/>
          <p:cNvGrpSpPr/>
          <p:nvPr/>
        </p:nvGrpSpPr>
        <p:grpSpPr>
          <a:xfrm>
            <a:off x="466560" y="6410160"/>
            <a:ext cx="3704400" cy="294480"/>
            <a:chOff x="466560" y="6410160"/>
            <a:chExt cx="3704400" cy="294480"/>
          </a:xfrm>
        </p:grpSpPr>
        <p:pic>
          <p:nvPicPr>
            <p:cNvPr id="129" name="Google Shape;172;p2" descr=""/>
            <p:cNvPicPr/>
            <p:nvPr/>
          </p:nvPicPr>
          <p:blipFill>
            <a:blip r:embed="rId1"/>
            <a:stretch/>
          </p:blipFill>
          <p:spPr>
            <a:xfrm>
              <a:off x="676440" y="6467400"/>
              <a:ext cx="2142360" cy="199440"/>
            </a:xfrm>
            <a:prstGeom prst="rect">
              <a:avLst/>
            </a:prstGeom>
            <a:ln w="0">
              <a:noFill/>
            </a:ln>
          </p:spPr>
        </p:pic>
        <p:pic>
          <p:nvPicPr>
            <p:cNvPr id="130" name="Google Shape;173;p2" descr=""/>
            <p:cNvPicPr/>
            <p:nvPr/>
          </p:nvPicPr>
          <p:blipFill>
            <a:blip r:embed="rId2"/>
            <a:stretch/>
          </p:blipFill>
          <p:spPr>
            <a:xfrm>
              <a:off x="466560" y="6410160"/>
              <a:ext cx="3704400" cy="294480"/>
            </a:xfrm>
            <a:prstGeom prst="rect">
              <a:avLst/>
            </a:prstGeom>
            <a:ln w="0">
              <a:noFill/>
            </a:ln>
          </p:spPr>
        </p:pic>
      </p:grpSp>
      <p:sp>
        <p:nvSpPr>
          <p:cNvPr id="131" name="Google Shape;174;p2"/>
          <p:cNvSpPr/>
          <p:nvPr/>
        </p:nvSpPr>
        <p:spPr>
          <a:xfrm>
            <a:off x="739800" y="6473160"/>
            <a:ext cx="1798200" cy="174240"/>
          </a:xfrm>
          <a:prstGeom prst="rect">
            <a:avLst/>
          </a:prstGeom>
          <a:noFill/>
          <a:ln w="0">
            <a:noFill/>
          </a:ln>
        </p:spPr>
        <p:style>
          <a:lnRef idx="0"/>
          <a:fillRef idx="0"/>
          <a:effectRef idx="0"/>
          <a:fontRef idx="minor"/>
        </p:style>
        <p:txBody>
          <a:bodyPr lIns="0" rIns="0" tIns="6840" bIns="0" anchor="t">
            <a:spAutoFit/>
          </a:bodyPr>
          <a:p>
            <a:pPr marL="12600">
              <a:lnSpc>
                <a:spcPct val="100000"/>
              </a:lnSpc>
              <a:tabLst>
                <a:tab algn="l" pos="0"/>
              </a:tabLst>
            </a:pPr>
            <a:r>
              <a:rPr b="0" lang="en-US" sz="1100" spc="-1" strike="noStrike">
                <a:solidFill>
                  <a:srgbClr val="2d83c3"/>
                </a:solidFill>
                <a:latin typeface="Trebuchet MS"/>
                <a:ea typeface="Trebuchet MS"/>
              </a:rPr>
              <a:t>3/21/2024  </a:t>
            </a:r>
            <a:r>
              <a:rPr b="1" lang="en-US" sz="1100" spc="-1" strike="noStrike">
                <a:solidFill>
                  <a:srgbClr val="2d83c3"/>
                </a:solidFill>
                <a:latin typeface="Trebuchet MS"/>
                <a:ea typeface="Trebuchet MS"/>
              </a:rPr>
              <a:t>Annual Review</a:t>
            </a:r>
            <a:endParaRPr b="0" lang="en-US" sz="1100" spc="-1" strike="noStrike">
              <a:solidFill>
                <a:srgbClr val="000000"/>
              </a:solidFill>
              <a:latin typeface="Arial"/>
            </a:endParaRPr>
          </a:p>
        </p:txBody>
      </p:sp>
      <p:sp>
        <p:nvSpPr>
          <p:cNvPr id="132" name="Google Shape;175;p2"/>
          <p:cNvSpPr/>
          <p:nvPr/>
        </p:nvSpPr>
        <p:spPr>
          <a:xfrm>
            <a:off x="11353320" y="6473160"/>
            <a:ext cx="150480" cy="3984120"/>
          </a:xfrm>
          <a:prstGeom prst="rect">
            <a:avLst/>
          </a:prstGeom>
          <a:noFill/>
          <a:ln w="0">
            <a:noFill/>
          </a:ln>
        </p:spPr>
        <p:style>
          <a:lnRef idx="0"/>
          <a:fillRef idx="0"/>
          <a:effectRef idx="0"/>
          <a:fontRef idx="minor"/>
        </p:style>
        <p:txBody>
          <a:bodyPr lIns="0" rIns="0" tIns="6840" bIns="0" anchor="t">
            <a:noAutofit/>
          </a:bodyPr>
          <a:p>
            <a:pPr marL="38160">
              <a:lnSpc>
                <a:spcPct val="100000"/>
              </a:lnSpc>
              <a:tabLst>
                <a:tab algn="l" pos="0"/>
              </a:tabLst>
            </a:pPr>
            <a:fld id="{AA6FFEC4-11DD-40C5-B028-705FDCFD922C}" type="slidenum">
              <a:rPr b="0" lang="en-US" sz="1100" spc="-1" strike="noStrike">
                <a:solidFill>
                  <a:srgbClr val="2d936b"/>
                </a:solidFill>
                <a:latin typeface="Trebuchet MS"/>
                <a:ea typeface="Trebuchet MS"/>
              </a:rPr>
              <a:t>&lt;number&gt;</a:t>
            </a:fld>
            <a:endParaRPr b="0" lang="en-US" sz="1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Google Shape;181;p3"/>
          <p:cNvSpPr/>
          <p:nvPr/>
        </p:nvSpPr>
        <p:spPr>
          <a:xfrm>
            <a:off x="1872000" y="864000"/>
            <a:ext cx="7919640" cy="5824080"/>
          </a:xfrm>
          <a:custGeom>
            <a:avLst/>
            <a:gdLst>
              <a:gd name="textAreaLeft" fmla="*/ 0 w 7919640"/>
              <a:gd name="textAreaRight" fmla="*/ 7920000 w 7919640"/>
              <a:gd name="textAreaTop" fmla="*/ 0 h 5824080"/>
              <a:gd name="textAreaBottom" fmla="*/ 5824440 h 5824080"/>
            </a:gdLst>
            <a:ahLst/>
            <a:rect l="textAreaLeft" t="textAreaTop" r="textAreaRight" b="textAreaBottom"/>
            <a:pathLst>
              <a:path w="12192000" h="6858000">
                <a:moveTo>
                  <a:pt x="12192000" y="0"/>
                </a:moveTo>
                <a:lnTo>
                  <a:pt x="0" y="0"/>
                </a:lnTo>
                <a:lnTo>
                  <a:pt x="0" y="6858000"/>
                </a:lnTo>
                <a:lnTo>
                  <a:pt x="12192000" y="6858000"/>
                </a:lnTo>
                <a:lnTo>
                  <a:pt x="12192000" y="0"/>
                </a:lnTo>
                <a:close/>
              </a:path>
            </a:pathLst>
          </a:custGeom>
          <a:solidFill>
            <a:srgbClr val="f1f1f1">
              <a:alpha val="3000"/>
            </a:srgbClr>
          </a:solidFill>
          <a:ln w="0">
            <a:noFill/>
          </a:ln>
        </p:spPr>
        <p:style>
          <a:lnRef idx="0"/>
          <a:fillRef idx="0"/>
          <a:effectRef idx="0"/>
          <a:fontRef idx="minor"/>
        </p:style>
        <p:txBody>
          <a:bodyPr lIns="0" rIns="0" tIns="0" bIns="0" anchor="t">
            <a:noAutofit/>
          </a:bodyPr>
          <a:p>
            <a:pPr>
              <a:lnSpc>
                <a:spcPct val="100000"/>
              </a:lnSpc>
              <a:tabLst>
                <a:tab algn="l" pos="0"/>
              </a:tabLst>
            </a:pPr>
            <a:endParaRPr b="0" lang="en-US" sz="1400" spc="-1" strike="noStrike">
              <a:solidFill>
                <a:srgbClr val="000000"/>
              </a:solidFill>
              <a:latin typeface="Arial"/>
            </a:endParaRPr>
          </a:p>
          <a:p>
            <a:pPr>
              <a:lnSpc>
                <a:spcPct val="100000"/>
              </a:lnSpc>
              <a:tabLst>
                <a:tab algn="l" pos="0"/>
              </a:tabLst>
            </a:pPr>
            <a:endParaRPr b="0" lang="en-US" sz="1400" spc="-1" strike="noStrike">
              <a:solidFill>
                <a:srgbClr val="000000"/>
              </a:solidFill>
              <a:latin typeface="Arial"/>
            </a:endParaRPr>
          </a:p>
          <a:p>
            <a:pPr>
              <a:lnSpc>
                <a:spcPct val="100000"/>
              </a:lnSpc>
              <a:tabLst>
                <a:tab algn="l" pos="0"/>
              </a:tabLst>
            </a:pPr>
            <a:r>
              <a:rPr b="1" lang="en-US" sz="1400" spc="-1" strike="noStrike">
                <a:solidFill>
                  <a:srgbClr val="000000"/>
                </a:solidFill>
                <a:latin typeface="Arial"/>
                <a:ea typeface="Arial"/>
              </a:rPr>
              <a:t>1. Project Goals and Objectives:</a:t>
            </a:r>
            <a:endParaRPr b="0" lang="en-US" sz="1400" spc="-1" strike="noStrike">
              <a:solidFill>
                <a:srgbClr val="000000"/>
              </a:solidFill>
              <a:latin typeface="Arial"/>
            </a:endParaRPr>
          </a:p>
          <a:p>
            <a:pPr>
              <a:lnSpc>
                <a:spcPct val="100000"/>
              </a:lnSpc>
              <a:tabLst>
                <a:tab algn="l" pos="0"/>
              </a:tabLst>
            </a:pPr>
            <a:r>
              <a:rPr b="1" lang="en-US" sz="1400" spc="-1" strike="noStrike">
                <a:solidFill>
                  <a:srgbClr val="000000"/>
                </a:solidFill>
                <a:latin typeface="Arial"/>
                <a:ea typeface="Arial"/>
              </a:rPr>
              <a:t>   </a:t>
            </a:r>
            <a:r>
              <a:rPr b="1" lang="en-US" sz="1400" spc="-1" strike="noStrike">
                <a:solidFill>
                  <a:srgbClr val="000000"/>
                </a:solidFill>
                <a:latin typeface="Arial"/>
                <a:ea typeface="Arial"/>
              </a:rPr>
              <a:t>-</a:t>
            </a:r>
            <a:r>
              <a:rPr b="0" lang="en-US" sz="1400" spc="-1" strike="noStrike">
                <a:solidFill>
                  <a:srgbClr val="000000"/>
                </a:solidFill>
                <a:latin typeface="Arial"/>
                <a:ea typeface="Arial"/>
              </a:rPr>
              <a:t> Overview of the main goals and objectives of the project.</a:t>
            </a:r>
            <a:endParaRPr b="0" lang="en-US" sz="1400" spc="-1" strike="noStrike">
              <a:solidFill>
                <a:srgbClr val="000000"/>
              </a:solidFill>
              <a:latin typeface="Arial"/>
            </a:endParaRPr>
          </a:p>
          <a:p>
            <a:pPr>
              <a:lnSpc>
                <a:spcPct val="100000"/>
              </a:lnSpc>
              <a:tabLst>
                <a:tab algn="l" pos="0"/>
              </a:tabLst>
            </a:pPr>
            <a:r>
              <a:rPr b="0" lang="en-US" sz="1400" spc="-1" strike="noStrike">
                <a:solidFill>
                  <a:srgbClr val="000000"/>
                </a:solidFill>
                <a:latin typeface="Arial"/>
                <a:ea typeface="Arial"/>
              </a:rPr>
              <a:t>   </a:t>
            </a:r>
            <a:r>
              <a:rPr b="0" lang="en-US" sz="1400" spc="-1" strike="noStrike">
                <a:solidFill>
                  <a:srgbClr val="000000"/>
                </a:solidFill>
                <a:latin typeface="Arial"/>
                <a:ea typeface="Arial"/>
              </a:rPr>
              <a:t>- Highlights what the project aims to achieve.</a:t>
            </a:r>
            <a:endParaRPr b="0" lang="en-US" sz="1400" spc="-1" strike="noStrike">
              <a:solidFill>
                <a:srgbClr val="000000"/>
              </a:solidFill>
              <a:latin typeface="Arial"/>
            </a:endParaRPr>
          </a:p>
          <a:p>
            <a:pPr>
              <a:lnSpc>
                <a:spcPct val="100000"/>
              </a:lnSpc>
              <a:tabLst>
                <a:tab algn="l" pos="0"/>
              </a:tabLst>
            </a:pPr>
            <a:endParaRPr b="0" lang="en-US" sz="1400" spc="-1" strike="noStrike">
              <a:solidFill>
                <a:srgbClr val="000000"/>
              </a:solidFill>
              <a:latin typeface="Arial"/>
            </a:endParaRPr>
          </a:p>
          <a:p>
            <a:pPr>
              <a:lnSpc>
                <a:spcPct val="100000"/>
              </a:lnSpc>
              <a:tabLst>
                <a:tab algn="l" pos="0"/>
              </a:tabLst>
            </a:pPr>
            <a:r>
              <a:rPr b="1" lang="en-US" sz="1400" spc="-1" strike="noStrike">
                <a:solidFill>
                  <a:srgbClr val="000000"/>
                </a:solidFill>
                <a:latin typeface="Arial"/>
                <a:ea typeface="Arial"/>
              </a:rPr>
              <a:t>2. Target Audience:</a:t>
            </a:r>
            <a:endParaRPr b="0" lang="en-US" sz="1400" spc="-1" strike="noStrike">
              <a:solidFill>
                <a:srgbClr val="000000"/>
              </a:solidFill>
              <a:latin typeface="Arial"/>
            </a:endParaRPr>
          </a:p>
          <a:p>
            <a:pPr>
              <a:lnSpc>
                <a:spcPct val="100000"/>
              </a:lnSpc>
              <a:tabLst>
                <a:tab algn="l" pos="0"/>
              </a:tabLst>
            </a:pPr>
            <a:r>
              <a:rPr b="1" lang="en-US" sz="1400" spc="-1" strike="noStrike">
                <a:solidFill>
                  <a:srgbClr val="000000"/>
                </a:solidFill>
                <a:latin typeface="Arial"/>
                <a:ea typeface="Arial"/>
              </a:rPr>
              <a:t>   </a:t>
            </a:r>
            <a:r>
              <a:rPr b="1" lang="en-US" sz="1400" spc="-1" strike="noStrike">
                <a:solidFill>
                  <a:srgbClr val="000000"/>
                </a:solidFill>
                <a:latin typeface="Arial"/>
                <a:ea typeface="Arial"/>
              </a:rPr>
              <a:t>-</a:t>
            </a:r>
            <a:r>
              <a:rPr b="0" lang="en-US" sz="1400" spc="-1" strike="noStrike">
                <a:solidFill>
                  <a:srgbClr val="000000"/>
                </a:solidFill>
                <a:latin typeface="Arial"/>
                <a:ea typeface="Arial"/>
              </a:rPr>
              <a:t> Description of the intended users or audience for the chatbot application.</a:t>
            </a:r>
            <a:endParaRPr b="0" lang="en-US" sz="1400" spc="-1" strike="noStrike">
              <a:solidFill>
                <a:srgbClr val="000000"/>
              </a:solidFill>
              <a:latin typeface="Arial"/>
            </a:endParaRPr>
          </a:p>
          <a:p>
            <a:pPr>
              <a:lnSpc>
                <a:spcPct val="100000"/>
              </a:lnSpc>
              <a:tabLst>
                <a:tab algn="l" pos="0"/>
              </a:tabLst>
            </a:pPr>
            <a:r>
              <a:rPr b="0" lang="en-US" sz="1400" spc="-1" strike="noStrike">
                <a:solidFill>
                  <a:srgbClr val="000000"/>
                </a:solidFill>
                <a:latin typeface="Arial"/>
                <a:ea typeface="Arial"/>
              </a:rPr>
              <a:t>   </a:t>
            </a:r>
            <a:r>
              <a:rPr b="0" lang="en-US" sz="1400" spc="-1" strike="noStrike">
                <a:solidFill>
                  <a:srgbClr val="000000"/>
                </a:solidFill>
                <a:latin typeface="Arial"/>
                <a:ea typeface="Arial"/>
              </a:rPr>
              <a:t>- Helps in understanding user needs and preferences.</a:t>
            </a:r>
            <a:endParaRPr b="0" lang="en-US" sz="1400" spc="-1" strike="noStrike">
              <a:solidFill>
                <a:srgbClr val="000000"/>
              </a:solidFill>
              <a:latin typeface="Arial"/>
            </a:endParaRPr>
          </a:p>
          <a:p>
            <a:pPr>
              <a:lnSpc>
                <a:spcPct val="100000"/>
              </a:lnSpc>
              <a:tabLst>
                <a:tab algn="l" pos="0"/>
              </a:tabLst>
            </a:pPr>
            <a:endParaRPr b="0" lang="en-US" sz="1400" spc="-1" strike="noStrike">
              <a:solidFill>
                <a:srgbClr val="000000"/>
              </a:solidFill>
              <a:latin typeface="Arial"/>
            </a:endParaRPr>
          </a:p>
          <a:p>
            <a:pPr>
              <a:lnSpc>
                <a:spcPct val="100000"/>
              </a:lnSpc>
              <a:tabLst>
                <a:tab algn="l" pos="0"/>
              </a:tabLst>
            </a:pPr>
            <a:r>
              <a:rPr b="1" lang="en-US" sz="1400" spc="-1" strike="noStrike">
                <a:solidFill>
                  <a:srgbClr val="000000"/>
                </a:solidFill>
                <a:latin typeface="Arial"/>
                <a:ea typeface="Arial"/>
              </a:rPr>
              <a:t>3. Scope of Work:</a:t>
            </a:r>
            <a:endParaRPr b="0" lang="en-US" sz="1400" spc="-1" strike="noStrike">
              <a:solidFill>
                <a:srgbClr val="000000"/>
              </a:solidFill>
              <a:latin typeface="Arial"/>
            </a:endParaRPr>
          </a:p>
          <a:p>
            <a:pPr>
              <a:lnSpc>
                <a:spcPct val="100000"/>
              </a:lnSpc>
              <a:tabLst>
                <a:tab algn="l" pos="0"/>
              </a:tabLst>
            </a:pPr>
            <a:r>
              <a:rPr b="1" lang="en-US" sz="1400" spc="-1" strike="noStrike">
                <a:solidFill>
                  <a:srgbClr val="000000"/>
                </a:solidFill>
                <a:latin typeface="Arial"/>
                <a:ea typeface="Arial"/>
              </a:rPr>
              <a:t>   </a:t>
            </a:r>
            <a:r>
              <a:rPr b="1" lang="en-US" sz="1400" spc="-1" strike="noStrike">
                <a:solidFill>
                  <a:srgbClr val="000000"/>
                </a:solidFill>
                <a:latin typeface="Arial"/>
                <a:ea typeface="Arial"/>
              </a:rPr>
              <a:t>-</a:t>
            </a:r>
            <a:r>
              <a:rPr b="0" lang="en-US" sz="1400" spc="-1" strike="noStrike">
                <a:solidFill>
                  <a:srgbClr val="000000"/>
                </a:solidFill>
                <a:latin typeface="Arial"/>
                <a:ea typeface="Arial"/>
              </a:rPr>
              <a:t> Definition of the boundaries and extent of the project.</a:t>
            </a:r>
            <a:endParaRPr b="0" lang="en-US" sz="1400" spc="-1" strike="noStrike">
              <a:solidFill>
                <a:srgbClr val="000000"/>
              </a:solidFill>
              <a:latin typeface="Arial"/>
            </a:endParaRPr>
          </a:p>
          <a:p>
            <a:pPr>
              <a:lnSpc>
                <a:spcPct val="100000"/>
              </a:lnSpc>
              <a:tabLst>
                <a:tab algn="l" pos="0"/>
              </a:tabLst>
            </a:pPr>
            <a:r>
              <a:rPr b="0" lang="en-US" sz="1400" spc="-1" strike="noStrike">
                <a:solidFill>
                  <a:srgbClr val="000000"/>
                </a:solidFill>
                <a:latin typeface="Arial"/>
                <a:ea typeface="Arial"/>
              </a:rPr>
              <a:t>   </a:t>
            </a:r>
            <a:r>
              <a:rPr b="0" lang="en-US" sz="1400" spc="-1" strike="noStrike">
                <a:solidFill>
                  <a:srgbClr val="000000"/>
                </a:solidFill>
                <a:latin typeface="Arial"/>
                <a:ea typeface="Arial"/>
              </a:rPr>
              <a:t>- Clarifies what functionalities and features are included.</a:t>
            </a:r>
            <a:endParaRPr b="0" lang="en-US" sz="1400" spc="-1" strike="noStrike">
              <a:solidFill>
                <a:srgbClr val="000000"/>
              </a:solidFill>
              <a:latin typeface="Arial"/>
            </a:endParaRPr>
          </a:p>
          <a:p>
            <a:pPr>
              <a:lnSpc>
                <a:spcPct val="100000"/>
              </a:lnSpc>
              <a:tabLst>
                <a:tab algn="l" pos="0"/>
              </a:tabLst>
            </a:pPr>
            <a:endParaRPr b="0" lang="en-US" sz="1400" spc="-1" strike="noStrike">
              <a:solidFill>
                <a:srgbClr val="000000"/>
              </a:solidFill>
              <a:latin typeface="Arial"/>
            </a:endParaRPr>
          </a:p>
          <a:p>
            <a:pPr>
              <a:lnSpc>
                <a:spcPct val="100000"/>
              </a:lnSpc>
              <a:tabLst>
                <a:tab algn="l" pos="0"/>
              </a:tabLst>
            </a:pPr>
            <a:r>
              <a:rPr b="1" lang="en-US" sz="1400" spc="-1" strike="noStrike">
                <a:solidFill>
                  <a:srgbClr val="000000"/>
                </a:solidFill>
                <a:latin typeface="Arial"/>
                <a:ea typeface="Arial"/>
              </a:rPr>
              <a:t>4. Research and Planning:</a:t>
            </a:r>
            <a:endParaRPr b="0" lang="en-US" sz="1400" spc="-1" strike="noStrike">
              <a:solidFill>
                <a:srgbClr val="000000"/>
              </a:solidFill>
              <a:latin typeface="Arial"/>
            </a:endParaRPr>
          </a:p>
          <a:p>
            <a:pPr>
              <a:lnSpc>
                <a:spcPct val="100000"/>
              </a:lnSpc>
              <a:tabLst>
                <a:tab algn="l" pos="0"/>
              </a:tabLst>
            </a:pPr>
            <a:r>
              <a:rPr b="1" lang="en-US" sz="1400" spc="-1" strike="noStrike">
                <a:solidFill>
                  <a:srgbClr val="000000"/>
                </a:solidFill>
                <a:latin typeface="Arial"/>
                <a:ea typeface="Arial"/>
              </a:rPr>
              <a:t> </a:t>
            </a:r>
            <a:r>
              <a:rPr b="0" lang="en-US" sz="1400" spc="-1" strike="noStrike">
                <a:solidFill>
                  <a:srgbClr val="000000"/>
                </a:solidFill>
                <a:latin typeface="Arial"/>
                <a:ea typeface="Arial"/>
              </a:rPr>
              <a:t>  </a:t>
            </a:r>
            <a:r>
              <a:rPr b="0" lang="en-US" sz="1400" spc="-1" strike="noStrike">
                <a:solidFill>
                  <a:srgbClr val="000000"/>
                </a:solidFill>
                <a:latin typeface="Arial"/>
                <a:ea typeface="Arial"/>
              </a:rPr>
              <a:t>- Brief overview of the research conducted on mental health issues and existing chatbots.</a:t>
            </a:r>
            <a:endParaRPr b="0" lang="en-US" sz="1400" spc="-1" strike="noStrike">
              <a:solidFill>
                <a:srgbClr val="000000"/>
              </a:solidFill>
              <a:latin typeface="Arial"/>
            </a:endParaRPr>
          </a:p>
          <a:p>
            <a:pPr>
              <a:lnSpc>
                <a:spcPct val="100000"/>
              </a:lnSpc>
              <a:tabLst>
                <a:tab algn="l" pos="0"/>
              </a:tabLst>
            </a:pPr>
            <a:endParaRPr b="0" lang="en-US" sz="1400" spc="-1" strike="noStrike">
              <a:solidFill>
                <a:srgbClr val="000000"/>
              </a:solidFill>
              <a:latin typeface="Arial"/>
            </a:endParaRPr>
          </a:p>
          <a:p>
            <a:pPr>
              <a:lnSpc>
                <a:spcPct val="100000"/>
              </a:lnSpc>
              <a:tabLst>
                <a:tab algn="l" pos="0"/>
              </a:tabLst>
            </a:pPr>
            <a:r>
              <a:rPr b="1" lang="en-US" sz="1400" spc="-1" strike="noStrike">
                <a:solidFill>
                  <a:srgbClr val="000000"/>
                </a:solidFill>
                <a:latin typeface="Arial"/>
                <a:ea typeface="Arial"/>
              </a:rPr>
              <a:t>5. Challenges and Opportunities:</a:t>
            </a:r>
            <a:endParaRPr b="0" lang="en-US" sz="1400" spc="-1" strike="noStrike">
              <a:solidFill>
                <a:srgbClr val="000000"/>
              </a:solidFill>
              <a:latin typeface="Arial"/>
            </a:endParaRPr>
          </a:p>
          <a:p>
            <a:pPr>
              <a:lnSpc>
                <a:spcPct val="100000"/>
              </a:lnSpc>
              <a:tabLst>
                <a:tab algn="l" pos="0"/>
              </a:tabLst>
            </a:pPr>
            <a:r>
              <a:rPr b="0" lang="en-US" sz="1400" spc="-1" strike="noStrike">
                <a:solidFill>
                  <a:srgbClr val="000000"/>
                </a:solidFill>
                <a:latin typeface="Arial"/>
                <a:ea typeface="Arial"/>
              </a:rPr>
              <a:t>   </a:t>
            </a:r>
            <a:r>
              <a:rPr b="0" lang="en-US" sz="1400" spc="-1" strike="noStrike">
                <a:solidFill>
                  <a:srgbClr val="000000"/>
                </a:solidFill>
                <a:latin typeface="Arial"/>
                <a:ea typeface="Arial"/>
              </a:rPr>
              <a:t>- Identification of potential challenges and opportunities associated with the project.</a:t>
            </a:r>
            <a:endParaRPr b="0" lang="en-US" sz="1400" spc="-1" strike="noStrike">
              <a:solidFill>
                <a:srgbClr val="000000"/>
              </a:solidFill>
              <a:latin typeface="Arial"/>
            </a:endParaRPr>
          </a:p>
          <a:p>
            <a:pPr>
              <a:lnSpc>
                <a:spcPct val="100000"/>
              </a:lnSpc>
              <a:tabLst>
                <a:tab algn="l" pos="0"/>
              </a:tabLst>
            </a:pPr>
            <a:r>
              <a:rPr b="1" lang="en-US" sz="1400" spc="-1" strike="noStrike">
                <a:solidFill>
                  <a:srgbClr val="000000"/>
                </a:solidFill>
                <a:latin typeface="Arial"/>
                <a:ea typeface="Arial"/>
              </a:rPr>
              <a:t>6. Expected Outcomes:</a:t>
            </a:r>
            <a:endParaRPr b="0" lang="en-US" sz="1400" spc="-1" strike="noStrike">
              <a:solidFill>
                <a:srgbClr val="000000"/>
              </a:solidFill>
              <a:latin typeface="Arial"/>
            </a:endParaRPr>
          </a:p>
          <a:p>
            <a:pPr>
              <a:lnSpc>
                <a:spcPct val="100000"/>
              </a:lnSpc>
              <a:tabLst>
                <a:tab algn="l" pos="0"/>
              </a:tabLst>
            </a:pPr>
            <a:r>
              <a:rPr b="1" lang="en-US" sz="1400" spc="-1" strike="noStrike">
                <a:solidFill>
                  <a:srgbClr val="000000"/>
                </a:solidFill>
                <a:latin typeface="Arial"/>
                <a:ea typeface="Arial"/>
              </a:rPr>
              <a:t>  </a:t>
            </a:r>
            <a:r>
              <a:rPr b="0" lang="en-US" sz="1400" spc="-1" strike="noStrike">
                <a:solidFill>
                  <a:srgbClr val="000000"/>
                </a:solidFill>
                <a:latin typeface="Arial"/>
                <a:ea typeface="Arial"/>
              </a:rPr>
              <a:t> </a:t>
            </a:r>
            <a:r>
              <a:rPr b="0" lang="en-US" sz="1400" spc="-1" strike="noStrike">
                <a:solidFill>
                  <a:srgbClr val="000000"/>
                </a:solidFill>
                <a:latin typeface="Arial"/>
                <a:ea typeface="Arial"/>
              </a:rPr>
              <a:t>- Description of the expected outcomes and deliverables of the project.</a:t>
            </a:r>
            <a:endParaRPr b="0" lang="en-US" sz="1400" spc="-1" strike="noStrike">
              <a:solidFill>
                <a:srgbClr val="000000"/>
              </a:solidFill>
              <a:latin typeface="Arial"/>
            </a:endParaRPr>
          </a:p>
          <a:p>
            <a:pPr>
              <a:lnSpc>
                <a:spcPct val="100000"/>
              </a:lnSpc>
              <a:tabLst>
                <a:tab algn="l" pos="0"/>
              </a:tabLst>
            </a:pPr>
            <a:r>
              <a:rPr b="0" lang="en-US" sz="1400" spc="-1" strike="noStrike">
                <a:solidFill>
                  <a:srgbClr val="000000"/>
                </a:solidFill>
                <a:latin typeface="Arial"/>
                <a:ea typeface="Arial"/>
              </a:rPr>
              <a:t>   </a:t>
            </a:r>
            <a:r>
              <a:rPr b="0" lang="en-US" sz="1400" spc="-1" strike="noStrike">
                <a:solidFill>
                  <a:srgbClr val="000000"/>
                </a:solidFill>
                <a:latin typeface="Arial"/>
                <a:ea typeface="Arial"/>
              </a:rPr>
              <a:t>- Provides a vision of what success looks like for the project.</a:t>
            </a:r>
            <a:endParaRPr b="0" lang="en-US" sz="1400" spc="-1" strike="noStrike">
              <a:solidFill>
                <a:srgbClr val="000000"/>
              </a:solidFill>
              <a:latin typeface="Arial"/>
            </a:endParaRPr>
          </a:p>
          <a:p>
            <a:pPr>
              <a:lnSpc>
                <a:spcPct val="100000"/>
              </a:lnSpc>
              <a:tabLst>
                <a:tab algn="l" pos="0"/>
              </a:tabLst>
            </a:pPr>
            <a:endParaRPr b="0" lang="en-US" sz="1400" spc="-1" strike="noStrike">
              <a:solidFill>
                <a:srgbClr val="000000"/>
              </a:solidFill>
              <a:latin typeface="Arial"/>
            </a:endParaRPr>
          </a:p>
          <a:p>
            <a:pPr>
              <a:lnSpc>
                <a:spcPct val="100000"/>
              </a:lnSpc>
              <a:tabLst>
                <a:tab algn="l" pos="0"/>
              </a:tabLst>
            </a:pPr>
            <a:r>
              <a:rPr b="1" lang="en-US" sz="1400" spc="-1" strike="noStrike">
                <a:solidFill>
                  <a:srgbClr val="000000"/>
                </a:solidFill>
                <a:latin typeface="Arial"/>
                <a:ea typeface="Arial"/>
              </a:rPr>
              <a:t>7. Timeline and Milestones:</a:t>
            </a:r>
            <a:endParaRPr b="0" lang="en-US" sz="1400" spc="-1" strike="noStrike">
              <a:solidFill>
                <a:srgbClr val="000000"/>
              </a:solidFill>
              <a:latin typeface="Arial"/>
            </a:endParaRPr>
          </a:p>
          <a:p>
            <a:pPr>
              <a:lnSpc>
                <a:spcPct val="100000"/>
              </a:lnSpc>
              <a:tabLst>
                <a:tab algn="l" pos="0"/>
              </a:tabLst>
            </a:pPr>
            <a:r>
              <a:rPr b="0" lang="en-US" sz="1400" spc="-1" strike="noStrike">
                <a:solidFill>
                  <a:srgbClr val="000000"/>
                </a:solidFill>
                <a:latin typeface="Arial"/>
                <a:ea typeface="Arial"/>
              </a:rPr>
              <a:t>   </a:t>
            </a:r>
            <a:r>
              <a:rPr b="0" lang="en-US" sz="1400" spc="-1" strike="noStrike">
                <a:solidFill>
                  <a:srgbClr val="000000"/>
                </a:solidFill>
                <a:latin typeface="Arial"/>
                <a:ea typeface="Arial"/>
              </a:rPr>
              <a:t>- Overview of the project timeline and key milestones.</a:t>
            </a:r>
            <a:endParaRPr b="0" lang="en-US" sz="1400" spc="-1" strike="noStrike">
              <a:solidFill>
                <a:srgbClr val="000000"/>
              </a:solidFill>
              <a:latin typeface="Arial"/>
            </a:endParaRPr>
          </a:p>
          <a:p>
            <a:pPr>
              <a:lnSpc>
                <a:spcPct val="100000"/>
              </a:lnSpc>
              <a:tabLst>
                <a:tab algn="l" pos="0"/>
              </a:tabLst>
            </a:pPr>
            <a:r>
              <a:rPr b="0" lang="en-US" sz="1400" spc="-1" strike="noStrike">
                <a:solidFill>
                  <a:srgbClr val="000000"/>
                </a:solidFill>
                <a:latin typeface="Arial"/>
                <a:ea typeface="Arial"/>
              </a:rPr>
              <a:t>   </a:t>
            </a:r>
            <a:r>
              <a:rPr b="0" lang="en-US" sz="1400" spc="-1" strike="noStrike">
                <a:solidFill>
                  <a:srgbClr val="000000"/>
                </a:solidFill>
                <a:latin typeface="Arial"/>
                <a:ea typeface="Arial"/>
              </a:rPr>
              <a:t>- Helps in tracking progress and managing project deadlines.</a:t>
            </a:r>
            <a:endParaRPr b="0" lang="en-US" sz="1400" spc="-1" strike="noStrike">
              <a:solidFill>
                <a:srgbClr val="000000"/>
              </a:solidFill>
              <a:latin typeface="Arial"/>
            </a:endParaRPr>
          </a:p>
        </p:txBody>
      </p:sp>
      <p:grpSp>
        <p:nvGrpSpPr>
          <p:cNvPr id="134" name="Google Shape;182;p3"/>
          <p:cNvGrpSpPr/>
          <p:nvPr/>
        </p:nvGrpSpPr>
        <p:grpSpPr>
          <a:xfrm>
            <a:off x="7416000" y="-720"/>
            <a:ext cx="4743000" cy="6858000"/>
            <a:chOff x="7416000" y="-720"/>
            <a:chExt cx="4743000" cy="6858000"/>
          </a:xfrm>
        </p:grpSpPr>
        <p:sp>
          <p:nvSpPr>
            <p:cNvPr id="135" name="Google Shape;183;p3"/>
            <p:cNvSpPr/>
            <p:nvPr/>
          </p:nvSpPr>
          <p:spPr>
            <a:xfrm>
              <a:off x="9344520" y="3960"/>
              <a:ext cx="1217880" cy="6852960"/>
            </a:xfrm>
            <a:custGeom>
              <a:avLst/>
              <a:gdLst>
                <a:gd name="textAreaLeft" fmla="*/ 0 w 1217880"/>
                <a:gd name="textAreaRight" fmla="*/ 1218240 w 1217880"/>
                <a:gd name="textAreaTop" fmla="*/ 0 h 6852960"/>
                <a:gd name="textAreaBottom" fmla="*/ 6853320 h 685296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36" name="Google Shape;184;p3"/>
            <p:cNvSpPr/>
            <p:nvPr/>
          </p:nvSpPr>
          <p:spPr>
            <a:xfrm>
              <a:off x="7416000" y="3694320"/>
              <a:ext cx="4742640" cy="3162960"/>
            </a:xfrm>
            <a:custGeom>
              <a:avLst/>
              <a:gdLst>
                <a:gd name="textAreaLeft" fmla="*/ 0 w 4742640"/>
                <a:gd name="textAreaRight" fmla="*/ 4743000 w 4742640"/>
                <a:gd name="textAreaTop" fmla="*/ 0 h 3162960"/>
                <a:gd name="textAreaBottom" fmla="*/ 3163320 h 316296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37" name="Google Shape;185;p3"/>
            <p:cNvSpPr/>
            <p:nvPr/>
          </p:nvSpPr>
          <p:spPr>
            <a:xfrm>
              <a:off x="9149400" y="-720"/>
              <a:ext cx="3009240" cy="6857280"/>
            </a:xfrm>
            <a:custGeom>
              <a:avLst/>
              <a:gdLst>
                <a:gd name="textAreaLeft" fmla="*/ 0 w 3009240"/>
                <a:gd name="textAreaRight" fmla="*/ 3009600 w 3009240"/>
                <a:gd name="textAreaTop" fmla="*/ 0 h 6857280"/>
                <a:gd name="textAreaBottom" fmla="*/ 6857640 h 685728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38" name="Google Shape;186;p3"/>
            <p:cNvSpPr/>
            <p:nvPr/>
          </p:nvSpPr>
          <p:spPr>
            <a:xfrm>
              <a:off x="9570240" y="-720"/>
              <a:ext cx="2588760" cy="6857280"/>
            </a:xfrm>
            <a:custGeom>
              <a:avLst/>
              <a:gdLst>
                <a:gd name="textAreaLeft" fmla="*/ 0 w 2588760"/>
                <a:gd name="textAreaRight" fmla="*/ 2589120 w 2588760"/>
                <a:gd name="textAreaTop" fmla="*/ 0 h 6857280"/>
                <a:gd name="textAreaBottom" fmla="*/ 6857640 h 685728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39" name="Google Shape;187;p3"/>
            <p:cNvSpPr/>
            <p:nvPr/>
          </p:nvSpPr>
          <p:spPr>
            <a:xfrm>
              <a:off x="8901720" y="3047400"/>
              <a:ext cx="3256920" cy="3809160"/>
            </a:xfrm>
            <a:custGeom>
              <a:avLst/>
              <a:gdLst>
                <a:gd name="textAreaLeft" fmla="*/ 0 w 3256920"/>
                <a:gd name="textAreaRight" fmla="*/ 3257280 w 3256920"/>
                <a:gd name="textAreaTop" fmla="*/ 0 h 3809160"/>
                <a:gd name="textAreaBottom" fmla="*/ 3809520 h 380916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5000"/>
              </a:srgbClr>
            </a:solid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40" name="Google Shape;188;p3"/>
            <p:cNvSpPr/>
            <p:nvPr/>
          </p:nvSpPr>
          <p:spPr>
            <a:xfrm>
              <a:off x="9305280" y="-720"/>
              <a:ext cx="2853720" cy="6857280"/>
            </a:xfrm>
            <a:custGeom>
              <a:avLst/>
              <a:gdLst>
                <a:gd name="textAreaLeft" fmla="*/ 0 w 2853720"/>
                <a:gd name="textAreaRight" fmla="*/ 2854080 w 2853720"/>
                <a:gd name="textAreaTop" fmla="*/ 0 h 6857280"/>
                <a:gd name="textAreaBottom" fmla="*/ 6857640 h 685728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41" name="Google Shape;189;p3"/>
            <p:cNvSpPr/>
            <p:nvPr/>
          </p:nvSpPr>
          <p:spPr>
            <a:xfrm>
              <a:off x="10863720" y="-720"/>
              <a:ext cx="1294560" cy="6857280"/>
            </a:xfrm>
            <a:custGeom>
              <a:avLst/>
              <a:gdLst>
                <a:gd name="textAreaLeft" fmla="*/ 0 w 1294560"/>
                <a:gd name="textAreaRight" fmla="*/ 1294920 w 1294560"/>
                <a:gd name="textAreaTop" fmla="*/ 0 h 6857280"/>
                <a:gd name="textAreaBottom" fmla="*/ 6857640 h 685728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42" name="Google Shape;190;p3"/>
            <p:cNvSpPr/>
            <p:nvPr/>
          </p:nvSpPr>
          <p:spPr>
            <a:xfrm>
              <a:off x="10903320" y="-720"/>
              <a:ext cx="1255320" cy="6857280"/>
            </a:xfrm>
            <a:custGeom>
              <a:avLst/>
              <a:gdLst>
                <a:gd name="textAreaLeft" fmla="*/ 0 w 1255320"/>
                <a:gd name="textAreaRight" fmla="*/ 1255680 w 1255320"/>
                <a:gd name="textAreaTop" fmla="*/ 0 h 6857280"/>
                <a:gd name="textAreaBottom" fmla="*/ 6857640 h 685728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43" name="Google Shape;191;p3"/>
            <p:cNvSpPr/>
            <p:nvPr/>
          </p:nvSpPr>
          <p:spPr>
            <a:xfrm>
              <a:off x="10339920" y="3590280"/>
              <a:ext cx="1818720" cy="3266280"/>
            </a:xfrm>
            <a:custGeom>
              <a:avLst/>
              <a:gdLst>
                <a:gd name="textAreaLeft" fmla="*/ 0 w 1818720"/>
                <a:gd name="textAreaRight" fmla="*/ 1819080 w 1818720"/>
                <a:gd name="textAreaTop" fmla="*/ 0 h 3266280"/>
                <a:gd name="textAreaBottom" fmla="*/ 3266640 h 326628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5000"/>
              </a:srgbClr>
            </a:solid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grpSp>
      <p:sp>
        <p:nvSpPr>
          <p:cNvPr id="144" name="Google Shape;192;p3"/>
          <p:cNvSpPr/>
          <p:nvPr/>
        </p:nvSpPr>
        <p:spPr>
          <a:xfrm>
            <a:off x="0" y="4010040"/>
            <a:ext cx="447120" cy="2847240"/>
          </a:xfrm>
          <a:custGeom>
            <a:avLst/>
            <a:gdLst>
              <a:gd name="textAreaLeft" fmla="*/ 0 w 447120"/>
              <a:gd name="textAreaRight" fmla="*/ 447480 w 447120"/>
              <a:gd name="textAreaTop" fmla="*/ 0 h 2847240"/>
              <a:gd name="textAreaBottom" fmla="*/ 2847600 h 284724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45" name="Google Shape;193;p3"/>
          <p:cNvSpPr/>
          <p:nvPr/>
        </p:nvSpPr>
        <p:spPr>
          <a:xfrm>
            <a:off x="752400" y="6486120"/>
            <a:ext cx="1773000" cy="192960"/>
          </a:xfrm>
          <a:prstGeom prst="rect">
            <a:avLst/>
          </a:prstGeom>
          <a:noFill/>
          <a:ln w="0">
            <a:noFill/>
          </a:ln>
        </p:spPr>
        <p:style>
          <a:lnRef idx="0"/>
          <a:fillRef idx="0"/>
          <a:effectRef idx="0"/>
          <a:fontRef idx="minor"/>
        </p:style>
        <p:txBody>
          <a:bodyPr lIns="0" rIns="0" tIns="0" bIns="0" anchor="t">
            <a:spAutoFit/>
          </a:bodyPr>
          <a:p>
            <a:pPr>
              <a:lnSpc>
                <a:spcPct val="115000"/>
              </a:lnSpc>
              <a:tabLst>
                <a:tab algn="l" pos="0"/>
              </a:tabLst>
            </a:pPr>
            <a:r>
              <a:rPr b="0" lang="en-US" sz="1100" spc="-1" strike="noStrike">
                <a:solidFill>
                  <a:srgbClr val="2d83c3"/>
                </a:solidFill>
                <a:latin typeface="Trebuchet MS"/>
                <a:ea typeface="Trebuchet MS"/>
              </a:rPr>
              <a:t>3/21/2024  </a:t>
            </a:r>
            <a:r>
              <a:rPr b="1" lang="en-US" sz="1100" spc="-1" strike="noStrike">
                <a:solidFill>
                  <a:srgbClr val="2d83c3"/>
                </a:solidFill>
                <a:latin typeface="Trebuchet MS"/>
                <a:ea typeface="Trebuchet MS"/>
              </a:rPr>
              <a:t>Annual Review</a:t>
            </a:r>
            <a:endParaRPr b="0" lang="en-US" sz="1100" spc="-1" strike="noStrike">
              <a:solidFill>
                <a:srgbClr val="000000"/>
              </a:solidFill>
              <a:latin typeface="Arial"/>
            </a:endParaRPr>
          </a:p>
        </p:txBody>
      </p:sp>
      <p:sp>
        <p:nvSpPr>
          <p:cNvPr id="146" name="Google Shape;194;p3"/>
          <p:cNvSpPr/>
          <p:nvPr/>
        </p:nvSpPr>
        <p:spPr>
          <a:xfrm>
            <a:off x="7362720" y="447840"/>
            <a:ext cx="361080" cy="361080"/>
          </a:xfrm>
          <a:custGeom>
            <a:avLst/>
            <a:gdLst>
              <a:gd name="textAreaLeft" fmla="*/ 0 w 361080"/>
              <a:gd name="textAreaRight" fmla="*/ 361440 w 361080"/>
              <a:gd name="textAreaTop" fmla="*/ 0 h 361080"/>
              <a:gd name="textAreaBottom" fmla="*/ 361440 h 361080"/>
            </a:gdLst>
            <a:ahLst/>
            <a:rect l="textAreaLeft" t="textAreaTop" r="textAreaRight" b="textAreaBottom"/>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47" name="Google Shape;195;p3"/>
          <p:cNvSpPr/>
          <p:nvPr/>
        </p:nvSpPr>
        <p:spPr>
          <a:xfrm>
            <a:off x="11010960" y="5610240"/>
            <a:ext cx="646920" cy="646920"/>
          </a:xfrm>
          <a:custGeom>
            <a:avLst/>
            <a:gdLst>
              <a:gd name="textAreaLeft" fmla="*/ 0 w 646920"/>
              <a:gd name="textAreaRight" fmla="*/ 647280 w 646920"/>
              <a:gd name="textAreaTop" fmla="*/ 0 h 646920"/>
              <a:gd name="textAreaBottom" fmla="*/ 647280 h 646920"/>
            </a:gdLst>
            <a:ahLst/>
            <a:rect l="textAreaLeft" t="textAreaTop" r="textAreaRight" b="textAreaBottom"/>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pic>
        <p:nvPicPr>
          <p:cNvPr id="148" name="Google Shape;196;p3" descr=""/>
          <p:cNvPicPr/>
          <p:nvPr/>
        </p:nvPicPr>
        <p:blipFill>
          <a:blip r:embed="rId1"/>
          <a:stretch/>
        </p:blipFill>
        <p:spPr>
          <a:xfrm>
            <a:off x="10686960" y="6134040"/>
            <a:ext cx="246960" cy="246960"/>
          </a:xfrm>
          <a:prstGeom prst="rect">
            <a:avLst/>
          </a:prstGeom>
          <a:ln w="0">
            <a:noFill/>
          </a:ln>
        </p:spPr>
      </p:pic>
      <p:grpSp>
        <p:nvGrpSpPr>
          <p:cNvPr id="149" name="Google Shape;197;p3"/>
          <p:cNvGrpSpPr/>
          <p:nvPr/>
        </p:nvGrpSpPr>
        <p:grpSpPr>
          <a:xfrm>
            <a:off x="47520" y="3819600"/>
            <a:ext cx="4123440" cy="3009240"/>
            <a:chOff x="47520" y="3819600"/>
            <a:chExt cx="4123440" cy="3009240"/>
          </a:xfrm>
        </p:grpSpPr>
        <p:pic>
          <p:nvPicPr>
            <p:cNvPr id="150" name="Google Shape;198;p3" descr=""/>
            <p:cNvPicPr/>
            <p:nvPr/>
          </p:nvPicPr>
          <p:blipFill>
            <a:blip r:embed="rId2"/>
            <a:stretch/>
          </p:blipFill>
          <p:spPr>
            <a:xfrm>
              <a:off x="466560" y="6410160"/>
              <a:ext cx="3704400" cy="294480"/>
            </a:xfrm>
            <a:prstGeom prst="rect">
              <a:avLst/>
            </a:prstGeom>
            <a:ln w="0">
              <a:noFill/>
            </a:ln>
          </p:spPr>
        </p:pic>
        <p:pic>
          <p:nvPicPr>
            <p:cNvPr id="151" name="Google Shape;199;p3" descr=""/>
            <p:cNvPicPr/>
            <p:nvPr/>
          </p:nvPicPr>
          <p:blipFill>
            <a:blip r:embed="rId3"/>
            <a:stretch/>
          </p:blipFill>
          <p:spPr>
            <a:xfrm>
              <a:off x="47520" y="3819600"/>
              <a:ext cx="1732680" cy="3009240"/>
            </a:xfrm>
            <a:prstGeom prst="rect">
              <a:avLst/>
            </a:prstGeom>
            <a:ln w="0">
              <a:noFill/>
            </a:ln>
          </p:spPr>
        </p:pic>
      </p:grpSp>
      <p:sp>
        <p:nvSpPr>
          <p:cNvPr id="152" name="Google Shape;200;p3"/>
          <p:cNvSpPr/>
          <p:nvPr/>
        </p:nvSpPr>
        <p:spPr>
          <a:xfrm>
            <a:off x="1666440" y="252000"/>
            <a:ext cx="3877200" cy="1475640"/>
          </a:xfrm>
          <a:prstGeom prst="rect">
            <a:avLst/>
          </a:prstGeom>
          <a:noFill/>
          <a:ln w="0">
            <a:noFill/>
          </a:ln>
        </p:spPr>
        <p:style>
          <a:lnRef idx="0"/>
          <a:fillRef idx="0"/>
          <a:effectRef idx="0"/>
          <a:fontRef idx="minor"/>
        </p:style>
        <p:txBody>
          <a:bodyPr lIns="0" rIns="0" tIns="13320" bIns="0" anchor="t">
            <a:noAutofit/>
          </a:bodyPr>
          <a:p>
            <a:pPr marL="12600" algn="ctr">
              <a:lnSpc>
                <a:spcPct val="100000"/>
              </a:lnSpc>
              <a:tabLst>
                <a:tab algn="l" pos="0"/>
              </a:tabLst>
            </a:pPr>
            <a:r>
              <a:rPr b="1" lang="en-US" sz="4800" spc="-1" strike="noStrike">
                <a:solidFill>
                  <a:srgbClr val="000000"/>
                </a:solidFill>
                <a:latin typeface="Trebuchet MS"/>
                <a:ea typeface="Trebuchet MS"/>
              </a:rPr>
              <a:t>AGENDA</a:t>
            </a:r>
            <a:endParaRPr b="0" lang="en-US" sz="4800" spc="-1" strike="noStrike">
              <a:solidFill>
                <a:srgbClr val="000000"/>
              </a:solidFill>
              <a:latin typeface="Arial"/>
            </a:endParaRPr>
          </a:p>
        </p:txBody>
      </p:sp>
      <p:sp>
        <p:nvSpPr>
          <p:cNvPr id="153" name="Google Shape;201;p3"/>
          <p:cNvSpPr/>
          <p:nvPr/>
        </p:nvSpPr>
        <p:spPr>
          <a:xfrm>
            <a:off x="11353320" y="6473160"/>
            <a:ext cx="150480" cy="3984120"/>
          </a:xfrm>
          <a:prstGeom prst="rect">
            <a:avLst/>
          </a:prstGeom>
          <a:noFill/>
          <a:ln w="0">
            <a:noFill/>
          </a:ln>
        </p:spPr>
        <p:style>
          <a:lnRef idx="0"/>
          <a:fillRef idx="0"/>
          <a:effectRef idx="0"/>
          <a:fontRef idx="minor"/>
        </p:style>
        <p:txBody>
          <a:bodyPr lIns="0" rIns="0" tIns="6840" bIns="0" anchor="t">
            <a:noAutofit/>
          </a:bodyPr>
          <a:p>
            <a:pPr marL="38160">
              <a:lnSpc>
                <a:spcPct val="100000"/>
              </a:lnSpc>
              <a:tabLst>
                <a:tab algn="l" pos="0"/>
              </a:tabLst>
            </a:pPr>
            <a:fld id="{79FA42C0-8318-475C-9402-C494EE9FF6B2}" type="slidenum">
              <a:rPr b="0" lang="en-US" sz="1100" spc="-1" strike="noStrike">
                <a:solidFill>
                  <a:srgbClr val="2d936b"/>
                </a:solidFill>
                <a:latin typeface="Trebuchet MS"/>
                <a:ea typeface="Trebuchet MS"/>
              </a:rPr>
              <a:t>&lt;number&gt;</a:t>
            </a:fld>
            <a:endParaRPr b="0" lang="en-US" sz="1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Google Shape;206;p4"/>
          <p:cNvSpPr/>
          <p:nvPr/>
        </p:nvSpPr>
        <p:spPr>
          <a:xfrm>
            <a:off x="7920000" y="972360"/>
            <a:ext cx="313560" cy="323280"/>
          </a:xfrm>
          <a:custGeom>
            <a:avLst/>
            <a:gdLst>
              <a:gd name="textAreaLeft" fmla="*/ 0 w 313560"/>
              <a:gd name="textAreaRight" fmla="*/ 313920 w 313560"/>
              <a:gd name="textAreaTop" fmla="*/ 0 h 323280"/>
              <a:gd name="textAreaBottom" fmla="*/ 323640 h 32328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55" name="Google Shape;207;p4"/>
          <p:cNvSpPr/>
          <p:nvPr/>
        </p:nvSpPr>
        <p:spPr>
          <a:xfrm>
            <a:off x="648000" y="288000"/>
            <a:ext cx="7229520" cy="1311120"/>
          </a:xfrm>
          <a:prstGeom prst="rect">
            <a:avLst/>
          </a:prstGeom>
          <a:noFill/>
          <a:ln w="0">
            <a:noFill/>
          </a:ln>
        </p:spPr>
        <p:style>
          <a:lnRef idx="0"/>
          <a:fillRef idx="0"/>
          <a:effectRef idx="0"/>
          <a:fontRef idx="minor"/>
        </p:style>
        <p:txBody>
          <a:bodyPr lIns="0" rIns="0" tIns="16560" bIns="0" anchor="t">
            <a:noAutofit/>
          </a:bodyPr>
          <a:p>
            <a:pPr marL="12600">
              <a:lnSpc>
                <a:spcPct val="100000"/>
              </a:lnSpc>
              <a:tabLst>
                <a:tab algn="l" pos="0"/>
              </a:tabLst>
            </a:pPr>
            <a:r>
              <a:rPr b="1" lang="en-US" sz="4250" spc="-1" strike="noStrike">
                <a:solidFill>
                  <a:srgbClr val="000000"/>
                </a:solidFill>
                <a:latin typeface="Trebuchet MS"/>
                <a:ea typeface="Trebuchet MS"/>
              </a:rPr>
              <a:t>PROBLEM</a:t>
            </a:r>
            <a:r>
              <a:rPr b="1" lang="en-US" sz="4250" spc="-1" strike="noStrike">
                <a:solidFill>
                  <a:srgbClr val="000000"/>
                </a:solidFill>
                <a:latin typeface="Trebuchet MS"/>
                <a:ea typeface="Trebuchet MS"/>
              </a:rPr>
              <a:t>	</a:t>
            </a:r>
            <a:r>
              <a:rPr b="1" lang="en-US" sz="4250" spc="-1" strike="noStrike">
                <a:solidFill>
                  <a:srgbClr val="000000"/>
                </a:solidFill>
                <a:latin typeface="Trebuchet MS"/>
                <a:ea typeface="Trebuchet MS"/>
              </a:rPr>
              <a:t>STATEMENT</a:t>
            </a:r>
            <a:endParaRPr b="0" lang="en-US" sz="4250" spc="-1" strike="noStrike">
              <a:solidFill>
                <a:srgbClr val="000000"/>
              </a:solidFill>
              <a:latin typeface="Arial"/>
            </a:endParaRPr>
          </a:p>
        </p:txBody>
      </p:sp>
      <p:pic>
        <p:nvPicPr>
          <p:cNvPr id="156" name="Google Shape;208;p4" descr=""/>
          <p:cNvPicPr/>
          <p:nvPr/>
        </p:nvPicPr>
        <p:blipFill>
          <a:blip r:embed="rId1"/>
          <a:stretch/>
        </p:blipFill>
        <p:spPr>
          <a:xfrm>
            <a:off x="676440" y="6467400"/>
            <a:ext cx="2142360" cy="199440"/>
          </a:xfrm>
          <a:prstGeom prst="rect">
            <a:avLst/>
          </a:prstGeom>
          <a:ln w="0">
            <a:noFill/>
          </a:ln>
        </p:spPr>
      </p:pic>
      <p:sp>
        <p:nvSpPr>
          <p:cNvPr id="157" name="Google Shape;209;p4"/>
          <p:cNvSpPr/>
          <p:nvPr/>
        </p:nvSpPr>
        <p:spPr>
          <a:xfrm>
            <a:off x="739800" y="6473160"/>
            <a:ext cx="1798200" cy="174240"/>
          </a:xfrm>
          <a:prstGeom prst="rect">
            <a:avLst/>
          </a:prstGeom>
          <a:noFill/>
          <a:ln w="0">
            <a:noFill/>
          </a:ln>
        </p:spPr>
        <p:style>
          <a:lnRef idx="0"/>
          <a:fillRef idx="0"/>
          <a:effectRef idx="0"/>
          <a:fontRef idx="minor"/>
        </p:style>
        <p:txBody>
          <a:bodyPr lIns="0" rIns="0" tIns="6840" bIns="0" anchor="t">
            <a:spAutoFit/>
          </a:bodyPr>
          <a:p>
            <a:pPr marL="12600">
              <a:lnSpc>
                <a:spcPct val="100000"/>
              </a:lnSpc>
              <a:tabLst>
                <a:tab algn="l" pos="0"/>
              </a:tabLst>
            </a:pPr>
            <a:r>
              <a:rPr b="0" lang="en-US" sz="1100" spc="-1" strike="noStrike">
                <a:solidFill>
                  <a:srgbClr val="2d83c3"/>
                </a:solidFill>
                <a:latin typeface="Trebuchet MS"/>
                <a:ea typeface="Trebuchet MS"/>
              </a:rPr>
              <a:t>3/21/2024  </a:t>
            </a:r>
            <a:r>
              <a:rPr b="1" lang="en-US" sz="1100" spc="-1" strike="noStrike">
                <a:solidFill>
                  <a:srgbClr val="2d83c3"/>
                </a:solidFill>
                <a:latin typeface="Trebuchet MS"/>
                <a:ea typeface="Trebuchet MS"/>
              </a:rPr>
              <a:t>Annual Review</a:t>
            </a:r>
            <a:endParaRPr b="0" lang="en-US" sz="1100" spc="-1" strike="noStrike">
              <a:solidFill>
                <a:srgbClr val="000000"/>
              </a:solidFill>
              <a:latin typeface="Arial"/>
            </a:endParaRPr>
          </a:p>
        </p:txBody>
      </p:sp>
      <p:sp>
        <p:nvSpPr>
          <p:cNvPr id="158" name="Google Shape;210;p4"/>
          <p:cNvSpPr/>
          <p:nvPr/>
        </p:nvSpPr>
        <p:spPr>
          <a:xfrm>
            <a:off x="11353320" y="6473160"/>
            <a:ext cx="150480" cy="3984120"/>
          </a:xfrm>
          <a:prstGeom prst="rect">
            <a:avLst/>
          </a:prstGeom>
          <a:noFill/>
          <a:ln w="0">
            <a:noFill/>
          </a:ln>
        </p:spPr>
        <p:style>
          <a:lnRef idx="0"/>
          <a:fillRef idx="0"/>
          <a:effectRef idx="0"/>
          <a:fontRef idx="minor"/>
        </p:style>
        <p:txBody>
          <a:bodyPr lIns="0" rIns="0" tIns="6840" bIns="0" anchor="t">
            <a:noAutofit/>
          </a:bodyPr>
          <a:p>
            <a:pPr marL="38160">
              <a:lnSpc>
                <a:spcPct val="100000"/>
              </a:lnSpc>
              <a:tabLst>
                <a:tab algn="l" pos="0"/>
              </a:tabLst>
            </a:pPr>
            <a:fld id="{66A8366F-E89A-4FE1-8289-4BF9607D68E2}" type="slidenum">
              <a:rPr b="0" lang="en-US" sz="1100" spc="-1" strike="noStrike">
                <a:solidFill>
                  <a:srgbClr val="2d936b"/>
                </a:solidFill>
                <a:latin typeface="Trebuchet MS"/>
                <a:ea typeface="Trebuchet MS"/>
              </a:rPr>
              <a:t>&lt;number&gt;</a:t>
            </a:fld>
            <a:endParaRPr b="0" lang="en-US" sz="1100" spc="-1" strike="noStrike">
              <a:solidFill>
                <a:srgbClr val="000000"/>
              </a:solidFill>
              <a:latin typeface="Arial"/>
            </a:endParaRPr>
          </a:p>
        </p:txBody>
      </p:sp>
      <p:sp>
        <p:nvSpPr>
          <p:cNvPr id="159" name="Google Shape;211;p4"/>
          <p:cNvSpPr/>
          <p:nvPr/>
        </p:nvSpPr>
        <p:spPr>
          <a:xfrm>
            <a:off x="576000" y="1176840"/>
            <a:ext cx="7575840" cy="502884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lang="en-US" sz="1800" spc="-1" strike="noStrike">
                <a:solidFill>
                  <a:srgbClr val="000000"/>
                </a:solidFill>
                <a:latin typeface="Arial"/>
                <a:ea typeface="Arial"/>
              </a:rPr>
              <a:t>Develop an AI-powered chatbot application aimed at providing mental health support and resources to users. The chatbot should be capable of engaging in empathetic and supportive conversations, offering relevant information, resources, and guidance on various mental health issues. The primary goal is to create a user-friendly and accessible platform that empowers individuals to seek assistance, reduce stigma surrounding mental health, and promote well-being in the digital space.</a:t>
            </a:r>
            <a:endParaRPr b="0" lang="en-US" sz="18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a:p>
            <a:pPr indent="-114480">
              <a:lnSpc>
                <a:spcPct val="100000"/>
              </a:lnSpc>
              <a:buClr>
                <a:srgbClr val="000000"/>
              </a:buClr>
              <a:buFont typeface="Arial"/>
              <a:buChar char="•"/>
              <a:tabLst>
                <a:tab algn="l" pos="0"/>
              </a:tabLst>
            </a:pPr>
            <a:r>
              <a:rPr b="0" lang="en-US" sz="1800" spc="-1" strike="noStrike">
                <a:solidFill>
                  <a:srgbClr val="000000"/>
                </a:solidFill>
                <a:latin typeface="Arial"/>
                <a:ea typeface="Arial"/>
              </a:rPr>
              <a:t>Develop an AI-powered chatbot application to provide mental health support and resources.</a:t>
            </a:r>
            <a:endParaRPr b="0" lang="en-US" sz="1800" spc="-1" strike="noStrike">
              <a:solidFill>
                <a:srgbClr val="000000"/>
              </a:solidFill>
              <a:latin typeface="Arial"/>
            </a:endParaRPr>
          </a:p>
          <a:p>
            <a:pPr indent="-114480">
              <a:lnSpc>
                <a:spcPct val="100000"/>
              </a:lnSpc>
              <a:buClr>
                <a:srgbClr val="000000"/>
              </a:buClr>
              <a:buFont typeface="Arial"/>
              <a:buChar char="•"/>
              <a:tabLst>
                <a:tab algn="l" pos="0"/>
              </a:tabLst>
            </a:pPr>
            <a:r>
              <a:rPr b="0" lang="en-US" sz="1800" spc="-1" strike="noStrike">
                <a:solidFill>
                  <a:srgbClr val="000000"/>
                </a:solidFill>
                <a:latin typeface="Arial"/>
                <a:ea typeface="Arial"/>
              </a:rPr>
              <a:t>Create empathetic conversations and offer relevant information on various mental health issues.</a:t>
            </a:r>
            <a:endParaRPr b="0" lang="en-US" sz="1800" spc="-1" strike="noStrike">
              <a:solidFill>
                <a:srgbClr val="000000"/>
              </a:solidFill>
              <a:latin typeface="Arial"/>
            </a:endParaRPr>
          </a:p>
          <a:p>
            <a:pPr indent="-114480">
              <a:lnSpc>
                <a:spcPct val="100000"/>
              </a:lnSpc>
              <a:buClr>
                <a:srgbClr val="000000"/>
              </a:buClr>
              <a:buFont typeface="Arial"/>
              <a:buChar char="•"/>
              <a:tabLst>
                <a:tab algn="l" pos="0"/>
              </a:tabLst>
            </a:pPr>
            <a:r>
              <a:rPr b="0" lang="en-US" sz="1800" spc="-1" strike="noStrike">
                <a:solidFill>
                  <a:srgbClr val="000000"/>
                </a:solidFill>
                <a:latin typeface="Arial"/>
                <a:ea typeface="Arial"/>
              </a:rPr>
              <a:t>Enable crisis intervention features and connections with mental health professionals.</a:t>
            </a:r>
            <a:endParaRPr b="0" lang="en-US" sz="1800" spc="-1" strike="noStrike">
              <a:solidFill>
                <a:srgbClr val="000000"/>
              </a:solidFill>
              <a:latin typeface="Arial"/>
            </a:endParaRPr>
          </a:p>
          <a:p>
            <a:pPr indent="-114480">
              <a:lnSpc>
                <a:spcPct val="100000"/>
              </a:lnSpc>
              <a:buClr>
                <a:srgbClr val="000000"/>
              </a:buClr>
              <a:buFont typeface="Arial"/>
              <a:buChar char="•"/>
              <a:tabLst>
                <a:tab algn="l" pos="0"/>
              </a:tabLst>
            </a:pPr>
            <a:r>
              <a:rPr b="0" lang="en-US" sz="1800" spc="-1" strike="noStrike">
                <a:solidFill>
                  <a:srgbClr val="000000"/>
                </a:solidFill>
                <a:latin typeface="Arial"/>
                <a:ea typeface="Arial"/>
              </a:rPr>
              <a:t>Tailor responses based on individual user profiles while ensuring privacy and confidentiality.</a:t>
            </a:r>
            <a:endParaRPr b="0" lang="en-US" sz="1800" spc="-1" strike="noStrike">
              <a:solidFill>
                <a:srgbClr val="000000"/>
              </a:solidFill>
              <a:latin typeface="Arial"/>
            </a:endParaRPr>
          </a:p>
          <a:p>
            <a:pPr indent="-114480">
              <a:lnSpc>
                <a:spcPct val="100000"/>
              </a:lnSpc>
              <a:buClr>
                <a:srgbClr val="000000"/>
              </a:buClr>
              <a:buFont typeface="Arial"/>
              <a:buChar char="•"/>
              <a:tabLst>
                <a:tab algn="l" pos="0"/>
              </a:tabLst>
            </a:pPr>
            <a:r>
              <a:rPr b="0" lang="en-US" sz="1800" spc="-1" strike="noStrike">
                <a:solidFill>
                  <a:srgbClr val="000000"/>
                </a:solidFill>
                <a:latin typeface="Arial"/>
                <a:ea typeface="Arial"/>
              </a:rPr>
              <a:t>Aim to reduce stigma surrounding mental health and promote well-being in the digital space.</a:t>
            </a:r>
            <a:endParaRPr b="0" lang="en-US" sz="1800" spc="-1" strike="noStrike">
              <a:solidFill>
                <a:srgbClr val="000000"/>
              </a:solidFill>
              <a:latin typeface="Arial"/>
            </a:endParaRPr>
          </a:p>
        </p:txBody>
      </p:sp>
      <p:grpSp>
        <p:nvGrpSpPr>
          <p:cNvPr id="160" name="Google Shape;212;p4"/>
          <p:cNvGrpSpPr/>
          <p:nvPr/>
        </p:nvGrpSpPr>
        <p:grpSpPr>
          <a:xfrm>
            <a:off x="8458200" y="3309840"/>
            <a:ext cx="2761560" cy="3256920"/>
            <a:chOff x="8458200" y="3309840"/>
            <a:chExt cx="2761560" cy="3256920"/>
          </a:xfrm>
        </p:grpSpPr>
        <p:sp>
          <p:nvSpPr>
            <p:cNvPr id="161" name="Google Shape;213;p4"/>
            <p:cNvSpPr/>
            <p:nvPr/>
          </p:nvSpPr>
          <p:spPr>
            <a:xfrm>
              <a:off x="9820440" y="5738760"/>
              <a:ext cx="456480" cy="456480"/>
            </a:xfrm>
            <a:custGeom>
              <a:avLst/>
              <a:gdLst>
                <a:gd name="textAreaLeft" fmla="*/ 0 w 456480"/>
                <a:gd name="textAreaRight" fmla="*/ 456840 w 456480"/>
                <a:gd name="textAreaTop" fmla="*/ 0 h 456480"/>
                <a:gd name="textAreaBottom" fmla="*/ 456840 h 45648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62" name="Google Shape;214;p4"/>
            <p:cNvSpPr/>
            <p:nvPr/>
          </p:nvSpPr>
          <p:spPr>
            <a:xfrm>
              <a:off x="9820440" y="6272280"/>
              <a:ext cx="180360" cy="180360"/>
            </a:xfrm>
            <a:custGeom>
              <a:avLst/>
              <a:gdLst>
                <a:gd name="textAreaLeft" fmla="*/ 0 w 180360"/>
                <a:gd name="textAreaRight" fmla="*/ 180720 w 180360"/>
                <a:gd name="textAreaTop" fmla="*/ 0 h 180360"/>
                <a:gd name="textAreaBottom" fmla="*/ 180720 h 18036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pic>
          <p:nvPicPr>
            <p:cNvPr id="163" name="Google Shape;215;p4" descr=""/>
            <p:cNvPicPr/>
            <p:nvPr/>
          </p:nvPicPr>
          <p:blipFill>
            <a:blip r:embed="rId2"/>
            <a:stretch/>
          </p:blipFill>
          <p:spPr>
            <a:xfrm>
              <a:off x="8458200" y="3309840"/>
              <a:ext cx="2761560" cy="3256920"/>
            </a:xfrm>
            <a:prstGeom prst="rect">
              <a:avLst/>
            </a:prstGeom>
            <a:ln w="0">
              <a:noFill/>
            </a:ln>
          </p:spPr>
        </p:pic>
      </p:gr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64" name="Google Shape;220;p5"/>
          <p:cNvGrpSpPr/>
          <p:nvPr/>
        </p:nvGrpSpPr>
        <p:grpSpPr>
          <a:xfrm>
            <a:off x="8658360" y="2647800"/>
            <a:ext cx="3533040" cy="3809160"/>
            <a:chOff x="8658360" y="2647800"/>
            <a:chExt cx="3533040" cy="3809160"/>
          </a:xfrm>
        </p:grpSpPr>
        <p:sp>
          <p:nvSpPr>
            <p:cNvPr id="165" name="Google Shape;221;p5"/>
            <p:cNvSpPr/>
            <p:nvPr/>
          </p:nvSpPr>
          <p:spPr>
            <a:xfrm>
              <a:off x="9353520" y="5362560"/>
              <a:ext cx="456480" cy="456480"/>
            </a:xfrm>
            <a:custGeom>
              <a:avLst/>
              <a:gdLst>
                <a:gd name="textAreaLeft" fmla="*/ 0 w 456480"/>
                <a:gd name="textAreaRight" fmla="*/ 456840 w 456480"/>
                <a:gd name="textAreaTop" fmla="*/ 0 h 456480"/>
                <a:gd name="textAreaBottom" fmla="*/ 456840 h 45648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66" name="Google Shape;222;p5"/>
            <p:cNvSpPr/>
            <p:nvPr/>
          </p:nvSpPr>
          <p:spPr>
            <a:xfrm>
              <a:off x="9353520" y="5896080"/>
              <a:ext cx="180360" cy="180360"/>
            </a:xfrm>
            <a:custGeom>
              <a:avLst/>
              <a:gdLst>
                <a:gd name="textAreaLeft" fmla="*/ 0 w 180360"/>
                <a:gd name="textAreaRight" fmla="*/ 180720 w 180360"/>
                <a:gd name="textAreaTop" fmla="*/ 0 h 180360"/>
                <a:gd name="textAreaBottom" fmla="*/ 180720 h 18036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pic>
          <p:nvPicPr>
            <p:cNvPr id="167" name="Google Shape;223;p5" descr=""/>
            <p:cNvPicPr/>
            <p:nvPr/>
          </p:nvPicPr>
          <p:blipFill>
            <a:blip r:embed="rId1"/>
            <a:stretch/>
          </p:blipFill>
          <p:spPr>
            <a:xfrm>
              <a:off x="8658360" y="2647800"/>
              <a:ext cx="3533040" cy="3809160"/>
            </a:xfrm>
            <a:prstGeom prst="rect">
              <a:avLst/>
            </a:prstGeom>
            <a:ln w="0">
              <a:noFill/>
            </a:ln>
          </p:spPr>
        </p:pic>
      </p:grpSp>
      <p:sp>
        <p:nvSpPr>
          <p:cNvPr id="168" name="Google Shape;224;p5"/>
          <p:cNvSpPr/>
          <p:nvPr/>
        </p:nvSpPr>
        <p:spPr>
          <a:xfrm>
            <a:off x="6696000" y="1695600"/>
            <a:ext cx="313560" cy="323280"/>
          </a:xfrm>
          <a:custGeom>
            <a:avLst/>
            <a:gdLst>
              <a:gd name="textAreaLeft" fmla="*/ 0 w 313560"/>
              <a:gd name="textAreaRight" fmla="*/ 313920 w 313560"/>
              <a:gd name="textAreaTop" fmla="*/ 0 h 323280"/>
              <a:gd name="textAreaBottom" fmla="*/ 323640 h 32328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69" name="Google Shape;225;p5"/>
          <p:cNvSpPr/>
          <p:nvPr/>
        </p:nvSpPr>
        <p:spPr>
          <a:xfrm>
            <a:off x="739800" y="829800"/>
            <a:ext cx="7611840" cy="1311120"/>
          </a:xfrm>
          <a:prstGeom prst="rect">
            <a:avLst/>
          </a:prstGeom>
          <a:noFill/>
          <a:ln w="0">
            <a:noFill/>
          </a:ln>
        </p:spPr>
        <p:style>
          <a:lnRef idx="0"/>
          <a:fillRef idx="0"/>
          <a:effectRef idx="0"/>
          <a:fontRef idx="minor"/>
        </p:style>
        <p:txBody>
          <a:bodyPr lIns="0" rIns="0" tIns="16560" bIns="0" anchor="t">
            <a:noAutofit/>
          </a:bodyPr>
          <a:p>
            <a:pPr marL="12600">
              <a:lnSpc>
                <a:spcPct val="100000"/>
              </a:lnSpc>
              <a:tabLst>
                <a:tab algn="l" pos="0"/>
              </a:tabLst>
            </a:pPr>
            <a:r>
              <a:rPr b="1" lang="en-US" sz="4250" spc="-1" strike="noStrike">
                <a:solidFill>
                  <a:srgbClr val="000000"/>
                </a:solidFill>
                <a:latin typeface="Trebuchet MS"/>
                <a:ea typeface="Trebuchet MS"/>
              </a:rPr>
              <a:t>PROJECT</a:t>
            </a:r>
            <a:r>
              <a:rPr b="1" lang="en-US" sz="4250" spc="-1" strike="noStrike">
                <a:solidFill>
                  <a:srgbClr val="000000"/>
                </a:solidFill>
                <a:latin typeface="Trebuchet MS"/>
                <a:ea typeface="Trebuchet MS"/>
              </a:rPr>
              <a:t>	</a:t>
            </a:r>
            <a:r>
              <a:rPr b="1" lang="en-US" sz="4250" spc="-1" strike="noStrike">
                <a:solidFill>
                  <a:srgbClr val="000000"/>
                </a:solidFill>
                <a:latin typeface="Trebuchet MS"/>
                <a:ea typeface="Trebuchet MS"/>
              </a:rPr>
              <a:t>OVERVIEW</a:t>
            </a:r>
            <a:endParaRPr b="0" lang="en-US" sz="4250" spc="-1" strike="noStrike">
              <a:solidFill>
                <a:srgbClr val="000000"/>
              </a:solidFill>
              <a:latin typeface="Arial"/>
            </a:endParaRPr>
          </a:p>
        </p:txBody>
      </p:sp>
      <p:pic>
        <p:nvPicPr>
          <p:cNvPr id="170" name="Google Shape;226;p5" descr=""/>
          <p:cNvPicPr/>
          <p:nvPr/>
        </p:nvPicPr>
        <p:blipFill>
          <a:blip r:embed="rId2"/>
          <a:stretch/>
        </p:blipFill>
        <p:spPr>
          <a:xfrm>
            <a:off x="676440" y="6467400"/>
            <a:ext cx="2142360" cy="199440"/>
          </a:xfrm>
          <a:prstGeom prst="rect">
            <a:avLst/>
          </a:prstGeom>
          <a:ln w="0">
            <a:noFill/>
          </a:ln>
        </p:spPr>
      </p:pic>
      <p:sp>
        <p:nvSpPr>
          <p:cNvPr id="171" name="Google Shape;227;p5"/>
          <p:cNvSpPr/>
          <p:nvPr/>
        </p:nvSpPr>
        <p:spPr>
          <a:xfrm>
            <a:off x="739800" y="6473160"/>
            <a:ext cx="1798200" cy="174240"/>
          </a:xfrm>
          <a:prstGeom prst="rect">
            <a:avLst/>
          </a:prstGeom>
          <a:noFill/>
          <a:ln w="0">
            <a:noFill/>
          </a:ln>
        </p:spPr>
        <p:style>
          <a:lnRef idx="0"/>
          <a:fillRef idx="0"/>
          <a:effectRef idx="0"/>
          <a:fontRef idx="minor"/>
        </p:style>
        <p:txBody>
          <a:bodyPr lIns="0" rIns="0" tIns="6840" bIns="0" anchor="t">
            <a:spAutoFit/>
          </a:bodyPr>
          <a:p>
            <a:pPr marL="12600">
              <a:lnSpc>
                <a:spcPct val="100000"/>
              </a:lnSpc>
              <a:tabLst>
                <a:tab algn="l" pos="0"/>
              </a:tabLst>
            </a:pPr>
            <a:r>
              <a:rPr b="0" lang="en-US" sz="1100" spc="-1" strike="noStrike">
                <a:solidFill>
                  <a:srgbClr val="2d83c3"/>
                </a:solidFill>
                <a:latin typeface="Trebuchet MS"/>
                <a:ea typeface="Trebuchet MS"/>
              </a:rPr>
              <a:t>3/21/2024  </a:t>
            </a:r>
            <a:r>
              <a:rPr b="1" lang="en-US" sz="1100" spc="-1" strike="noStrike">
                <a:solidFill>
                  <a:srgbClr val="2d83c3"/>
                </a:solidFill>
                <a:latin typeface="Trebuchet MS"/>
                <a:ea typeface="Trebuchet MS"/>
              </a:rPr>
              <a:t>Annual Review</a:t>
            </a:r>
            <a:endParaRPr b="0" lang="en-US" sz="1100" spc="-1" strike="noStrike">
              <a:solidFill>
                <a:srgbClr val="000000"/>
              </a:solidFill>
              <a:latin typeface="Arial"/>
            </a:endParaRPr>
          </a:p>
        </p:txBody>
      </p:sp>
      <p:sp>
        <p:nvSpPr>
          <p:cNvPr id="172" name="Google Shape;228;p5"/>
          <p:cNvSpPr/>
          <p:nvPr/>
        </p:nvSpPr>
        <p:spPr>
          <a:xfrm>
            <a:off x="11353320" y="6473160"/>
            <a:ext cx="150480" cy="3984120"/>
          </a:xfrm>
          <a:prstGeom prst="rect">
            <a:avLst/>
          </a:prstGeom>
          <a:noFill/>
          <a:ln w="0">
            <a:noFill/>
          </a:ln>
        </p:spPr>
        <p:style>
          <a:lnRef idx="0"/>
          <a:fillRef idx="0"/>
          <a:effectRef idx="0"/>
          <a:fontRef idx="minor"/>
        </p:style>
        <p:txBody>
          <a:bodyPr lIns="0" rIns="0" tIns="6840" bIns="0" anchor="t">
            <a:noAutofit/>
          </a:bodyPr>
          <a:p>
            <a:pPr marL="38160">
              <a:lnSpc>
                <a:spcPct val="100000"/>
              </a:lnSpc>
              <a:tabLst>
                <a:tab algn="l" pos="0"/>
              </a:tabLst>
            </a:pPr>
            <a:fld id="{0422C883-F905-4704-A973-E20A058D3038}" type="slidenum">
              <a:rPr b="0" lang="en-US" sz="1100" spc="-1" strike="noStrike">
                <a:solidFill>
                  <a:srgbClr val="2d936b"/>
                </a:solidFill>
                <a:latin typeface="Trebuchet MS"/>
                <a:ea typeface="Trebuchet MS"/>
              </a:rPr>
              <a:t>&lt;number&gt;</a:t>
            </a:fld>
            <a:endParaRPr b="0" lang="en-US" sz="1100" spc="-1" strike="noStrike">
              <a:solidFill>
                <a:srgbClr val="000000"/>
              </a:solidFill>
              <a:latin typeface="Arial"/>
            </a:endParaRPr>
          </a:p>
        </p:txBody>
      </p:sp>
      <p:sp>
        <p:nvSpPr>
          <p:cNvPr id="173" name="Google Shape;229;p5"/>
          <p:cNvSpPr/>
          <p:nvPr/>
        </p:nvSpPr>
        <p:spPr>
          <a:xfrm>
            <a:off x="656640" y="2019240"/>
            <a:ext cx="7846200" cy="3931560"/>
          </a:xfrm>
          <a:prstGeom prst="rect">
            <a:avLst/>
          </a:prstGeom>
          <a:noFill/>
          <a:ln w="0">
            <a:noFill/>
          </a:ln>
        </p:spPr>
        <p:style>
          <a:lnRef idx="0"/>
          <a:fillRef idx="0"/>
          <a:effectRef idx="0"/>
          <a:fontRef idx="minor"/>
        </p:style>
        <p:txBody>
          <a:bodyPr anchor="t">
            <a:spAutoFit/>
          </a:bodyPr>
          <a:p>
            <a:pPr>
              <a:lnSpc>
                <a:spcPct val="100000"/>
              </a:lnSpc>
              <a:buClr>
                <a:srgbClr val="000000"/>
              </a:buClr>
              <a:buFont typeface="Arial"/>
              <a:buChar char="•"/>
            </a:pPr>
            <a:r>
              <a:rPr b="1" lang="en-US" sz="1800" spc="-1" strike="noStrike">
                <a:solidFill>
                  <a:srgbClr val="000000"/>
                </a:solidFill>
                <a:latin typeface="Arial"/>
                <a:ea typeface="Arial"/>
              </a:rPr>
              <a:t>Chatbot Application Project:</a:t>
            </a:r>
            <a:endParaRPr b="0" lang="en-US" sz="1800" spc="-1" strike="noStrike">
              <a:solidFill>
                <a:srgbClr val="000000"/>
              </a:solidFill>
              <a:latin typeface="Arial"/>
            </a:endParaRPr>
          </a:p>
          <a:p>
            <a:pPr>
              <a:lnSpc>
                <a:spcPct val="100000"/>
              </a:lnSpc>
              <a:buClr>
                <a:srgbClr val="000000"/>
              </a:buClr>
              <a:buFont typeface="Arial"/>
              <a:buChar char="•"/>
            </a:pPr>
            <a:r>
              <a:rPr b="0" lang="en-US" sz="1800" spc="-1" strike="noStrike">
                <a:solidFill>
                  <a:srgbClr val="000000"/>
                </a:solidFill>
                <a:latin typeface="Arial"/>
                <a:ea typeface="Arial"/>
              </a:rPr>
              <a:t>Develop a chatbot application leveraging AI and NLP for mental health support.</a:t>
            </a:r>
            <a:endParaRPr b="0" lang="en-US" sz="1800" spc="-1" strike="noStrike">
              <a:solidFill>
                <a:srgbClr val="000000"/>
              </a:solidFill>
              <a:latin typeface="Arial"/>
            </a:endParaRPr>
          </a:p>
          <a:p>
            <a:pPr>
              <a:lnSpc>
                <a:spcPct val="100000"/>
              </a:lnSpc>
              <a:buClr>
                <a:srgbClr val="000000"/>
              </a:buClr>
              <a:buFont typeface="Arial"/>
              <a:buChar char="•"/>
            </a:pPr>
            <a:r>
              <a:rPr b="1" lang="en-US" sz="1800" spc="-1" strike="noStrike">
                <a:solidFill>
                  <a:srgbClr val="000000"/>
                </a:solidFill>
                <a:latin typeface="Arial"/>
                <a:ea typeface="Arial"/>
              </a:rPr>
              <a:t>Goals and Objectives:</a:t>
            </a:r>
            <a:endParaRPr b="0" lang="en-US" sz="1800" spc="-1" strike="noStrike">
              <a:solidFill>
                <a:srgbClr val="000000"/>
              </a:solidFill>
              <a:latin typeface="Arial"/>
            </a:endParaRPr>
          </a:p>
          <a:p>
            <a:pPr>
              <a:lnSpc>
                <a:spcPct val="100000"/>
              </a:lnSpc>
              <a:buClr>
                <a:srgbClr val="000000"/>
              </a:buClr>
              <a:buFont typeface="Arial"/>
              <a:buChar char="•"/>
            </a:pPr>
            <a:r>
              <a:rPr b="0" lang="en-US" sz="1800" spc="-1" strike="noStrike">
                <a:solidFill>
                  <a:srgbClr val="000000"/>
                </a:solidFill>
                <a:latin typeface="Arial"/>
                <a:ea typeface="Arial"/>
              </a:rPr>
              <a:t>Provide empathetic conversations, crisis intervention, and personalized resources.</a:t>
            </a:r>
            <a:endParaRPr b="0" lang="en-US" sz="1800" spc="-1" strike="noStrike">
              <a:solidFill>
                <a:srgbClr val="000000"/>
              </a:solidFill>
              <a:latin typeface="Arial"/>
            </a:endParaRPr>
          </a:p>
          <a:p>
            <a:pPr>
              <a:lnSpc>
                <a:spcPct val="100000"/>
              </a:lnSpc>
              <a:buClr>
                <a:srgbClr val="000000"/>
              </a:buClr>
              <a:buFont typeface="Arial"/>
              <a:buChar char="•"/>
            </a:pPr>
            <a:r>
              <a:rPr b="1" lang="en-US" sz="1800" spc="-1" strike="noStrike">
                <a:solidFill>
                  <a:srgbClr val="000000"/>
                </a:solidFill>
                <a:latin typeface="Arial"/>
                <a:ea typeface="Arial"/>
              </a:rPr>
              <a:t>Target Audience:</a:t>
            </a:r>
            <a:endParaRPr b="0" lang="en-US" sz="1800" spc="-1" strike="noStrike">
              <a:solidFill>
                <a:srgbClr val="000000"/>
              </a:solidFill>
              <a:latin typeface="Arial"/>
            </a:endParaRPr>
          </a:p>
          <a:p>
            <a:pPr>
              <a:lnSpc>
                <a:spcPct val="100000"/>
              </a:lnSpc>
              <a:buClr>
                <a:srgbClr val="000000"/>
              </a:buClr>
              <a:buFont typeface="Arial"/>
              <a:buChar char="•"/>
            </a:pPr>
            <a:r>
              <a:rPr b="0" lang="en-US" sz="1800" spc="-1" strike="noStrike">
                <a:solidFill>
                  <a:srgbClr val="000000"/>
                </a:solidFill>
                <a:latin typeface="Arial"/>
                <a:ea typeface="Arial"/>
              </a:rPr>
              <a:t>Individuals seeking mental health assistance, support, and information.</a:t>
            </a:r>
            <a:endParaRPr b="0" lang="en-US" sz="1800" spc="-1" strike="noStrike">
              <a:solidFill>
                <a:srgbClr val="000000"/>
              </a:solidFill>
              <a:latin typeface="Arial"/>
            </a:endParaRPr>
          </a:p>
          <a:p>
            <a:pPr>
              <a:lnSpc>
                <a:spcPct val="100000"/>
              </a:lnSpc>
              <a:buClr>
                <a:srgbClr val="000000"/>
              </a:buClr>
              <a:buFont typeface="Arial"/>
              <a:buChar char="•"/>
            </a:pPr>
            <a:r>
              <a:rPr b="1" lang="en-US" sz="1800" spc="-1" strike="noStrike">
                <a:solidFill>
                  <a:srgbClr val="000000"/>
                </a:solidFill>
                <a:latin typeface="Arial"/>
                <a:ea typeface="Arial"/>
              </a:rPr>
              <a:t>Scope of Work:</a:t>
            </a:r>
            <a:endParaRPr b="0" lang="en-US" sz="1800" spc="-1" strike="noStrike">
              <a:solidFill>
                <a:srgbClr val="000000"/>
              </a:solidFill>
              <a:latin typeface="Arial"/>
            </a:endParaRPr>
          </a:p>
          <a:p>
            <a:pPr>
              <a:lnSpc>
                <a:spcPct val="100000"/>
              </a:lnSpc>
              <a:buClr>
                <a:srgbClr val="000000"/>
              </a:buClr>
              <a:buFont typeface="Arial"/>
              <a:buChar char="•"/>
            </a:pPr>
            <a:r>
              <a:rPr b="0" lang="en-US" sz="1800" spc="-1" strike="noStrike">
                <a:solidFill>
                  <a:srgbClr val="000000"/>
                </a:solidFill>
                <a:latin typeface="Arial"/>
                <a:ea typeface="Arial"/>
              </a:rPr>
              <a:t>Design conversational flow, develop NLP models, and integrate with mental health resources.</a:t>
            </a:r>
            <a:endParaRPr b="0" lang="en-US" sz="1800" spc="-1" strike="noStrike">
              <a:solidFill>
                <a:srgbClr val="000000"/>
              </a:solidFill>
              <a:latin typeface="Arial"/>
            </a:endParaRPr>
          </a:p>
          <a:p>
            <a:pPr>
              <a:lnSpc>
                <a:spcPct val="100000"/>
              </a:lnSpc>
              <a:buClr>
                <a:srgbClr val="000000"/>
              </a:buClr>
              <a:buFont typeface="Arial"/>
              <a:buChar char="•"/>
            </a:pPr>
            <a:r>
              <a:rPr b="1" lang="en-US" sz="1800" spc="-1" strike="noStrike">
                <a:solidFill>
                  <a:srgbClr val="000000"/>
                </a:solidFill>
                <a:latin typeface="Arial"/>
                <a:ea typeface="Arial"/>
              </a:rPr>
              <a:t>Expected Outcome:</a:t>
            </a:r>
            <a:endParaRPr b="0" lang="en-US" sz="1800" spc="-1" strike="noStrike">
              <a:solidFill>
                <a:srgbClr val="000000"/>
              </a:solidFill>
              <a:latin typeface="Arial"/>
            </a:endParaRPr>
          </a:p>
          <a:p>
            <a:pPr>
              <a:lnSpc>
                <a:spcPct val="100000"/>
              </a:lnSpc>
              <a:buClr>
                <a:srgbClr val="000000"/>
              </a:buClr>
              <a:buFont typeface="Arial"/>
              <a:buChar char="•"/>
            </a:pPr>
            <a:r>
              <a:rPr b="0" lang="en-US" sz="1800" spc="-1" strike="noStrike">
                <a:solidFill>
                  <a:srgbClr val="000000"/>
                </a:solidFill>
                <a:latin typeface="Arial"/>
                <a:ea typeface="Arial"/>
              </a:rPr>
              <a:t>A user-friendly chatbot platform offering accessible and reliable mental health support.</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Google Shape;234;p6"/>
          <p:cNvSpPr/>
          <p:nvPr/>
        </p:nvSpPr>
        <p:spPr>
          <a:xfrm>
            <a:off x="9353520" y="5362560"/>
            <a:ext cx="456480" cy="456480"/>
          </a:xfrm>
          <a:custGeom>
            <a:avLst/>
            <a:gdLst>
              <a:gd name="textAreaLeft" fmla="*/ 0 w 456480"/>
              <a:gd name="textAreaRight" fmla="*/ 456840 w 456480"/>
              <a:gd name="textAreaTop" fmla="*/ 0 h 456480"/>
              <a:gd name="textAreaBottom" fmla="*/ 456840 h 45648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75" name="Google Shape;235;p6"/>
          <p:cNvSpPr/>
          <p:nvPr/>
        </p:nvSpPr>
        <p:spPr>
          <a:xfrm>
            <a:off x="6696000" y="1695600"/>
            <a:ext cx="313560" cy="323280"/>
          </a:xfrm>
          <a:custGeom>
            <a:avLst/>
            <a:gdLst>
              <a:gd name="textAreaLeft" fmla="*/ 0 w 313560"/>
              <a:gd name="textAreaRight" fmla="*/ 313920 w 313560"/>
              <a:gd name="textAreaTop" fmla="*/ 0 h 323280"/>
              <a:gd name="textAreaBottom" fmla="*/ 323640 h 32328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76" name="Google Shape;236;p6"/>
          <p:cNvSpPr/>
          <p:nvPr/>
        </p:nvSpPr>
        <p:spPr>
          <a:xfrm>
            <a:off x="9353520" y="5896080"/>
            <a:ext cx="180360" cy="180360"/>
          </a:xfrm>
          <a:custGeom>
            <a:avLst/>
            <a:gdLst>
              <a:gd name="textAreaLeft" fmla="*/ 0 w 180360"/>
              <a:gd name="textAreaRight" fmla="*/ 180720 w 180360"/>
              <a:gd name="textAreaTop" fmla="*/ 0 h 180360"/>
              <a:gd name="textAreaBottom" fmla="*/ 180720 h 18036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77" name="Google Shape;237;p6"/>
          <p:cNvSpPr/>
          <p:nvPr/>
        </p:nvSpPr>
        <p:spPr>
          <a:xfrm>
            <a:off x="699480" y="891720"/>
            <a:ext cx="7004160" cy="1161360"/>
          </a:xfrm>
          <a:prstGeom prst="rect">
            <a:avLst/>
          </a:prstGeom>
          <a:noFill/>
          <a:ln w="0">
            <a:noFill/>
          </a:ln>
        </p:spPr>
        <p:style>
          <a:lnRef idx="0"/>
          <a:fillRef idx="0"/>
          <a:effectRef idx="0"/>
          <a:fontRef idx="minor"/>
        </p:style>
        <p:txBody>
          <a:bodyPr lIns="0" rIns="0" tIns="16560" bIns="0" anchor="t">
            <a:noAutofit/>
          </a:bodyPr>
          <a:p>
            <a:pPr marL="12600">
              <a:lnSpc>
                <a:spcPct val="100000"/>
              </a:lnSpc>
              <a:tabLst>
                <a:tab algn="l" pos="0"/>
              </a:tabLst>
            </a:pPr>
            <a:r>
              <a:rPr b="1" lang="en-US" sz="3200" spc="-1" strike="noStrike">
                <a:solidFill>
                  <a:srgbClr val="000000"/>
                </a:solidFill>
                <a:latin typeface="Trebuchet MS"/>
                <a:ea typeface="Trebuchet MS"/>
              </a:rPr>
              <a:t>WHO ARE THE END USERS?</a:t>
            </a:r>
            <a:endParaRPr b="0" lang="en-US" sz="3200" spc="-1" strike="noStrike">
              <a:solidFill>
                <a:srgbClr val="000000"/>
              </a:solidFill>
              <a:latin typeface="Arial"/>
            </a:endParaRPr>
          </a:p>
        </p:txBody>
      </p:sp>
      <p:pic>
        <p:nvPicPr>
          <p:cNvPr id="178" name="Google Shape;238;p6" descr=""/>
          <p:cNvPicPr/>
          <p:nvPr/>
        </p:nvPicPr>
        <p:blipFill>
          <a:blip r:embed="rId1"/>
          <a:stretch/>
        </p:blipFill>
        <p:spPr>
          <a:xfrm>
            <a:off x="723960" y="6172200"/>
            <a:ext cx="2180520" cy="484920"/>
          </a:xfrm>
          <a:prstGeom prst="rect">
            <a:avLst/>
          </a:prstGeom>
          <a:ln w="0">
            <a:noFill/>
          </a:ln>
        </p:spPr>
      </p:pic>
      <p:sp>
        <p:nvSpPr>
          <p:cNvPr id="179" name="Google Shape;239;p6"/>
          <p:cNvSpPr/>
          <p:nvPr/>
        </p:nvSpPr>
        <p:spPr>
          <a:xfrm>
            <a:off x="739800" y="6473160"/>
            <a:ext cx="1798200" cy="174240"/>
          </a:xfrm>
          <a:prstGeom prst="rect">
            <a:avLst/>
          </a:prstGeom>
          <a:noFill/>
          <a:ln w="0">
            <a:noFill/>
          </a:ln>
        </p:spPr>
        <p:style>
          <a:lnRef idx="0"/>
          <a:fillRef idx="0"/>
          <a:effectRef idx="0"/>
          <a:fontRef idx="minor"/>
        </p:style>
        <p:txBody>
          <a:bodyPr lIns="0" rIns="0" tIns="6840" bIns="0" anchor="t">
            <a:spAutoFit/>
          </a:bodyPr>
          <a:p>
            <a:pPr marL="12600">
              <a:lnSpc>
                <a:spcPct val="100000"/>
              </a:lnSpc>
              <a:tabLst>
                <a:tab algn="l" pos="0"/>
              </a:tabLst>
            </a:pPr>
            <a:r>
              <a:rPr b="0" lang="en-US" sz="1100" spc="-1" strike="noStrike">
                <a:solidFill>
                  <a:srgbClr val="2d83c3"/>
                </a:solidFill>
                <a:latin typeface="Trebuchet MS"/>
                <a:ea typeface="Trebuchet MS"/>
              </a:rPr>
              <a:t>3/21/2024  </a:t>
            </a:r>
            <a:r>
              <a:rPr b="1" lang="en-US" sz="1100" spc="-1" strike="noStrike">
                <a:solidFill>
                  <a:srgbClr val="2d83c3"/>
                </a:solidFill>
                <a:latin typeface="Trebuchet MS"/>
                <a:ea typeface="Trebuchet MS"/>
              </a:rPr>
              <a:t>Annual Review</a:t>
            </a:r>
            <a:endParaRPr b="0" lang="en-US" sz="1100" spc="-1" strike="noStrike">
              <a:solidFill>
                <a:srgbClr val="000000"/>
              </a:solidFill>
              <a:latin typeface="Arial"/>
            </a:endParaRPr>
          </a:p>
        </p:txBody>
      </p:sp>
      <p:sp>
        <p:nvSpPr>
          <p:cNvPr id="180" name="Google Shape;240;p6"/>
          <p:cNvSpPr/>
          <p:nvPr/>
        </p:nvSpPr>
        <p:spPr>
          <a:xfrm>
            <a:off x="11353320" y="6473160"/>
            <a:ext cx="150480" cy="3984120"/>
          </a:xfrm>
          <a:prstGeom prst="rect">
            <a:avLst/>
          </a:prstGeom>
          <a:noFill/>
          <a:ln w="0">
            <a:noFill/>
          </a:ln>
        </p:spPr>
        <p:style>
          <a:lnRef idx="0"/>
          <a:fillRef idx="0"/>
          <a:effectRef idx="0"/>
          <a:fontRef idx="minor"/>
        </p:style>
        <p:txBody>
          <a:bodyPr lIns="0" rIns="0" tIns="6840" bIns="0" anchor="t">
            <a:noAutofit/>
          </a:bodyPr>
          <a:p>
            <a:pPr marL="38160">
              <a:lnSpc>
                <a:spcPct val="100000"/>
              </a:lnSpc>
              <a:tabLst>
                <a:tab algn="l" pos="0"/>
              </a:tabLst>
            </a:pPr>
            <a:fld id="{3AD62EC1-1518-49D8-94F4-AD18365B0F69}" type="slidenum">
              <a:rPr b="0" lang="en-US" sz="1100" spc="-1" strike="noStrike">
                <a:solidFill>
                  <a:srgbClr val="2d936b"/>
                </a:solidFill>
                <a:latin typeface="Trebuchet MS"/>
                <a:ea typeface="Trebuchet MS"/>
              </a:rPr>
              <a:t>&lt;number&gt;</a:t>
            </a:fld>
            <a:endParaRPr b="0" lang="en-US" sz="1100" spc="-1" strike="noStrike">
              <a:solidFill>
                <a:srgbClr val="000000"/>
              </a:solidFill>
              <a:latin typeface="Arial"/>
            </a:endParaRPr>
          </a:p>
        </p:txBody>
      </p:sp>
      <p:sp>
        <p:nvSpPr>
          <p:cNvPr id="181" name="Google Shape;241;p6"/>
          <p:cNvSpPr/>
          <p:nvPr/>
        </p:nvSpPr>
        <p:spPr>
          <a:xfrm>
            <a:off x="594360" y="2088000"/>
            <a:ext cx="9053280" cy="3720240"/>
          </a:xfrm>
          <a:prstGeom prst="rect">
            <a:avLst/>
          </a:prstGeom>
          <a:noFill/>
          <a:ln w="0">
            <a:noFill/>
          </a:ln>
        </p:spPr>
        <p:style>
          <a:lnRef idx="0"/>
          <a:fillRef idx="0"/>
          <a:effectRef idx="0"/>
          <a:fontRef idx="minor"/>
        </p:style>
        <p:txBody>
          <a:bodyPr anchor="t">
            <a:spAutoFit/>
          </a:bodyPr>
          <a:p>
            <a:pPr>
              <a:lnSpc>
                <a:spcPct val="100000"/>
              </a:lnSpc>
              <a:buClr>
                <a:srgbClr val="000000"/>
              </a:buClr>
              <a:buFont typeface="Arial"/>
              <a:buChar char="•"/>
            </a:pPr>
            <a:r>
              <a:rPr b="1" lang="en-US" sz="1400" spc="-1" strike="noStrike">
                <a:solidFill>
                  <a:srgbClr val="000000"/>
                </a:solidFill>
                <a:latin typeface="Arial"/>
                <a:ea typeface="Arial"/>
              </a:rPr>
              <a:t>Individuals Seeking Mental Health Support:</a:t>
            </a:r>
            <a:r>
              <a:rPr b="0" lang="en-US" sz="1400" spc="-1" strike="noStrike">
                <a:solidFill>
                  <a:srgbClr val="000000"/>
                </a:solidFill>
                <a:latin typeface="Arial"/>
                <a:ea typeface="Arial"/>
              </a:rPr>
              <a:t> People experiencing mental health challenges such as stress, anxiety, depression, or other mental health conditions who are looking for guidance, resources, or someone to talk to.</a:t>
            </a:r>
            <a:endParaRPr b="0" lang="en-US" sz="1400" spc="-1" strike="noStrike">
              <a:solidFill>
                <a:srgbClr val="000000"/>
              </a:solidFill>
              <a:latin typeface="Arial"/>
            </a:endParaRPr>
          </a:p>
          <a:p>
            <a:pPr>
              <a:lnSpc>
                <a:spcPct val="100000"/>
              </a:lnSpc>
              <a:tabLst>
                <a:tab algn="l" pos="0"/>
              </a:tabLst>
            </a:pPr>
            <a:endParaRPr b="0" lang="en-US" sz="1400" spc="-1" strike="noStrike">
              <a:solidFill>
                <a:srgbClr val="000000"/>
              </a:solidFill>
              <a:latin typeface="Arial"/>
            </a:endParaRPr>
          </a:p>
          <a:p>
            <a:pPr>
              <a:lnSpc>
                <a:spcPct val="100000"/>
              </a:lnSpc>
              <a:buClr>
                <a:srgbClr val="000000"/>
              </a:buClr>
              <a:buFont typeface="Arial"/>
              <a:buChar char="•"/>
              <a:tabLst>
                <a:tab algn="l" pos="0"/>
              </a:tabLst>
            </a:pPr>
            <a:r>
              <a:rPr b="1" lang="en-US" sz="1400" spc="-1" strike="noStrike">
                <a:solidFill>
                  <a:srgbClr val="000000"/>
                </a:solidFill>
                <a:latin typeface="Arial"/>
                <a:ea typeface="Arial"/>
              </a:rPr>
              <a:t>Caregivers and Support Networks:</a:t>
            </a:r>
            <a:r>
              <a:rPr b="0" lang="en-US" sz="1400" spc="-1" strike="noStrike">
                <a:solidFill>
                  <a:srgbClr val="000000"/>
                </a:solidFill>
                <a:latin typeface="Arial"/>
                <a:ea typeface="Arial"/>
              </a:rPr>
              <a:t> Family members, friends, or caregivers of individuals dealing with mental health issues who seek information, advice, or support on how to assist their loved ones.</a:t>
            </a:r>
            <a:endParaRPr b="0" lang="en-US" sz="1400" spc="-1" strike="noStrike">
              <a:solidFill>
                <a:srgbClr val="000000"/>
              </a:solidFill>
              <a:latin typeface="Arial"/>
            </a:endParaRPr>
          </a:p>
          <a:p>
            <a:pPr>
              <a:lnSpc>
                <a:spcPct val="100000"/>
              </a:lnSpc>
              <a:tabLst>
                <a:tab algn="l" pos="0"/>
              </a:tabLst>
            </a:pPr>
            <a:endParaRPr b="0" lang="en-US" sz="1400" spc="-1" strike="noStrike">
              <a:solidFill>
                <a:srgbClr val="000000"/>
              </a:solidFill>
              <a:latin typeface="Arial"/>
            </a:endParaRPr>
          </a:p>
          <a:p>
            <a:pPr>
              <a:lnSpc>
                <a:spcPct val="100000"/>
              </a:lnSpc>
              <a:buClr>
                <a:srgbClr val="000000"/>
              </a:buClr>
              <a:buFont typeface="Arial"/>
              <a:buChar char="•"/>
              <a:tabLst>
                <a:tab algn="l" pos="0"/>
              </a:tabLst>
            </a:pPr>
            <a:r>
              <a:rPr b="1" lang="en-US" sz="1400" spc="-1" strike="noStrike">
                <a:solidFill>
                  <a:srgbClr val="000000"/>
                </a:solidFill>
                <a:latin typeface="Arial"/>
                <a:ea typeface="Arial"/>
              </a:rPr>
              <a:t>Students and Young Adults:</a:t>
            </a:r>
            <a:r>
              <a:rPr b="0" lang="en-US" sz="1400" spc="-1" strike="noStrike">
                <a:solidFill>
                  <a:srgbClr val="000000"/>
                </a:solidFill>
                <a:latin typeface="Arial"/>
                <a:ea typeface="Arial"/>
              </a:rPr>
              <a:t> Students, adolescents, or young adults facing academic, social, or personal stressors who may benefit from access to mental health resources and coping strategies.</a:t>
            </a:r>
            <a:endParaRPr b="0" lang="en-US" sz="1400" spc="-1" strike="noStrike">
              <a:solidFill>
                <a:srgbClr val="000000"/>
              </a:solidFill>
              <a:latin typeface="Arial"/>
            </a:endParaRPr>
          </a:p>
          <a:p>
            <a:pPr>
              <a:lnSpc>
                <a:spcPct val="100000"/>
              </a:lnSpc>
              <a:tabLst>
                <a:tab algn="l" pos="0"/>
              </a:tabLst>
            </a:pPr>
            <a:endParaRPr b="0" lang="en-US" sz="1400" spc="-1" strike="noStrike">
              <a:solidFill>
                <a:srgbClr val="000000"/>
              </a:solidFill>
              <a:latin typeface="Arial"/>
            </a:endParaRPr>
          </a:p>
          <a:p>
            <a:pPr>
              <a:lnSpc>
                <a:spcPct val="100000"/>
              </a:lnSpc>
              <a:buClr>
                <a:srgbClr val="000000"/>
              </a:buClr>
              <a:buFont typeface="Arial"/>
              <a:buChar char="•"/>
              <a:tabLst>
                <a:tab algn="l" pos="0"/>
              </a:tabLst>
            </a:pPr>
            <a:r>
              <a:rPr b="1" lang="en-US" sz="1400" spc="-1" strike="noStrike">
                <a:solidFill>
                  <a:srgbClr val="000000"/>
                </a:solidFill>
                <a:latin typeface="Arial"/>
                <a:ea typeface="Arial"/>
              </a:rPr>
              <a:t>Professionals in the Mental Health Field:</a:t>
            </a:r>
            <a:r>
              <a:rPr b="0" lang="en-US" sz="1400" spc="-1" strike="noStrike">
                <a:solidFill>
                  <a:srgbClr val="000000"/>
                </a:solidFill>
                <a:latin typeface="Arial"/>
                <a:ea typeface="Arial"/>
              </a:rPr>
              <a:t> Mental health professionals, therapists, counselors, or psychologists who may use the chatbot as a supplementary tool for their practice or recommend it to their clients for additional support.</a:t>
            </a:r>
            <a:endParaRPr b="0" lang="en-US" sz="1400" spc="-1" strike="noStrike">
              <a:solidFill>
                <a:srgbClr val="000000"/>
              </a:solidFill>
              <a:latin typeface="Arial"/>
            </a:endParaRPr>
          </a:p>
          <a:p>
            <a:pPr>
              <a:lnSpc>
                <a:spcPct val="100000"/>
              </a:lnSpc>
              <a:tabLst>
                <a:tab algn="l" pos="0"/>
              </a:tabLst>
            </a:pPr>
            <a:endParaRPr b="0" lang="en-US" sz="1400" spc="-1" strike="noStrike">
              <a:solidFill>
                <a:srgbClr val="000000"/>
              </a:solidFill>
              <a:latin typeface="Arial"/>
            </a:endParaRPr>
          </a:p>
          <a:p>
            <a:pPr>
              <a:lnSpc>
                <a:spcPct val="100000"/>
              </a:lnSpc>
              <a:buClr>
                <a:srgbClr val="000000"/>
              </a:buClr>
              <a:buFont typeface="Arial"/>
              <a:buChar char="•"/>
              <a:tabLst>
                <a:tab algn="l" pos="0"/>
              </a:tabLst>
            </a:pPr>
            <a:r>
              <a:rPr b="1" lang="en-US" sz="1400" spc="-1" strike="noStrike">
                <a:solidFill>
                  <a:srgbClr val="000000"/>
                </a:solidFill>
                <a:latin typeface="Arial"/>
                <a:ea typeface="Arial"/>
              </a:rPr>
              <a:t>General Public: </a:t>
            </a:r>
            <a:r>
              <a:rPr b="0" lang="en-US" sz="1400" spc="-1" strike="noStrike">
                <a:solidFill>
                  <a:srgbClr val="000000"/>
                </a:solidFill>
                <a:latin typeface="Arial"/>
                <a:ea typeface="Arial"/>
              </a:rPr>
              <a:t>Individuals interested in learning more about mental health, self-care practices, or ways to support others in their community, regardless of whether they are currently experiencing mental health challenges themselves.</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Google Shape;246;p7"/>
          <p:cNvSpPr/>
          <p:nvPr/>
        </p:nvSpPr>
        <p:spPr>
          <a:xfrm>
            <a:off x="9353520" y="5362560"/>
            <a:ext cx="456480" cy="456480"/>
          </a:xfrm>
          <a:custGeom>
            <a:avLst/>
            <a:gdLst>
              <a:gd name="textAreaLeft" fmla="*/ 0 w 456480"/>
              <a:gd name="textAreaRight" fmla="*/ 456840 w 456480"/>
              <a:gd name="textAreaTop" fmla="*/ 0 h 456480"/>
              <a:gd name="textAreaBottom" fmla="*/ 456840 h 45648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83" name="Google Shape;247;p7"/>
          <p:cNvSpPr/>
          <p:nvPr/>
        </p:nvSpPr>
        <p:spPr>
          <a:xfrm>
            <a:off x="6696000" y="1695600"/>
            <a:ext cx="313560" cy="323280"/>
          </a:xfrm>
          <a:custGeom>
            <a:avLst/>
            <a:gdLst>
              <a:gd name="textAreaLeft" fmla="*/ 0 w 313560"/>
              <a:gd name="textAreaRight" fmla="*/ 313920 w 313560"/>
              <a:gd name="textAreaTop" fmla="*/ 0 h 323280"/>
              <a:gd name="textAreaBottom" fmla="*/ 323640 h 32328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84" name="Google Shape;248;p7"/>
          <p:cNvSpPr/>
          <p:nvPr/>
        </p:nvSpPr>
        <p:spPr>
          <a:xfrm>
            <a:off x="9353520" y="5896080"/>
            <a:ext cx="180360" cy="180360"/>
          </a:xfrm>
          <a:custGeom>
            <a:avLst/>
            <a:gdLst>
              <a:gd name="textAreaLeft" fmla="*/ 0 w 180360"/>
              <a:gd name="textAreaRight" fmla="*/ 180720 w 180360"/>
              <a:gd name="textAreaTop" fmla="*/ 0 h 180360"/>
              <a:gd name="textAreaBottom" fmla="*/ 180720 h 18036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85" name="Google Shape;249;p7"/>
          <p:cNvSpPr/>
          <p:nvPr/>
        </p:nvSpPr>
        <p:spPr>
          <a:xfrm>
            <a:off x="504000" y="432000"/>
            <a:ext cx="9762480" cy="1158120"/>
          </a:xfrm>
          <a:prstGeom prst="rect">
            <a:avLst/>
          </a:prstGeom>
          <a:noFill/>
          <a:ln w="0">
            <a:noFill/>
          </a:ln>
        </p:spPr>
        <p:style>
          <a:lnRef idx="0"/>
          <a:fillRef idx="0"/>
          <a:effectRef idx="0"/>
          <a:fontRef idx="minor"/>
        </p:style>
        <p:txBody>
          <a:bodyPr lIns="0" rIns="0" tIns="13320" bIns="0" anchor="t">
            <a:noAutofit/>
          </a:bodyPr>
          <a:p>
            <a:pPr marL="12600">
              <a:lnSpc>
                <a:spcPct val="100000"/>
              </a:lnSpc>
              <a:tabLst>
                <a:tab algn="l" pos="0"/>
              </a:tabLst>
            </a:pPr>
            <a:r>
              <a:rPr b="1" lang="en-US" sz="3600" spc="-1" strike="noStrike">
                <a:solidFill>
                  <a:srgbClr val="000000"/>
                </a:solidFill>
                <a:latin typeface="Trebuchet MS"/>
                <a:ea typeface="Trebuchet MS"/>
              </a:rPr>
              <a:t>YOUR SOLUTION AND ITS VALUE PROPOSITION</a:t>
            </a:r>
            <a:endParaRPr b="0" lang="en-US" sz="3600" spc="-1" strike="noStrike">
              <a:solidFill>
                <a:srgbClr val="000000"/>
              </a:solidFill>
              <a:latin typeface="Arial"/>
            </a:endParaRPr>
          </a:p>
        </p:txBody>
      </p:sp>
      <p:pic>
        <p:nvPicPr>
          <p:cNvPr id="186" name="Google Shape;250;p7" descr=""/>
          <p:cNvPicPr/>
          <p:nvPr/>
        </p:nvPicPr>
        <p:blipFill>
          <a:blip r:embed="rId1"/>
          <a:stretch/>
        </p:blipFill>
        <p:spPr>
          <a:xfrm>
            <a:off x="676440" y="6467400"/>
            <a:ext cx="2142360" cy="199440"/>
          </a:xfrm>
          <a:prstGeom prst="rect">
            <a:avLst/>
          </a:prstGeom>
          <a:ln w="0">
            <a:noFill/>
          </a:ln>
        </p:spPr>
      </p:pic>
      <p:sp>
        <p:nvSpPr>
          <p:cNvPr id="187" name="Google Shape;251;p7"/>
          <p:cNvSpPr/>
          <p:nvPr/>
        </p:nvSpPr>
        <p:spPr>
          <a:xfrm>
            <a:off x="739800" y="6473160"/>
            <a:ext cx="1798200" cy="174240"/>
          </a:xfrm>
          <a:prstGeom prst="rect">
            <a:avLst/>
          </a:prstGeom>
          <a:noFill/>
          <a:ln w="0">
            <a:noFill/>
          </a:ln>
        </p:spPr>
        <p:style>
          <a:lnRef idx="0"/>
          <a:fillRef idx="0"/>
          <a:effectRef idx="0"/>
          <a:fontRef idx="minor"/>
        </p:style>
        <p:txBody>
          <a:bodyPr lIns="0" rIns="0" tIns="6840" bIns="0" anchor="t">
            <a:spAutoFit/>
          </a:bodyPr>
          <a:p>
            <a:pPr marL="12600">
              <a:lnSpc>
                <a:spcPct val="100000"/>
              </a:lnSpc>
              <a:tabLst>
                <a:tab algn="l" pos="0"/>
              </a:tabLst>
            </a:pPr>
            <a:r>
              <a:rPr b="0" lang="en-US" sz="1100" spc="-1" strike="noStrike">
                <a:solidFill>
                  <a:srgbClr val="2d83c3"/>
                </a:solidFill>
                <a:latin typeface="Trebuchet MS"/>
                <a:ea typeface="Trebuchet MS"/>
              </a:rPr>
              <a:t>3/21/2024  </a:t>
            </a:r>
            <a:r>
              <a:rPr b="1" lang="en-US" sz="1100" spc="-1" strike="noStrike">
                <a:solidFill>
                  <a:srgbClr val="2d83c3"/>
                </a:solidFill>
                <a:latin typeface="Trebuchet MS"/>
                <a:ea typeface="Trebuchet MS"/>
              </a:rPr>
              <a:t>Annual Review</a:t>
            </a:r>
            <a:endParaRPr b="0" lang="en-US" sz="1100" spc="-1" strike="noStrike">
              <a:solidFill>
                <a:srgbClr val="000000"/>
              </a:solidFill>
              <a:latin typeface="Arial"/>
            </a:endParaRPr>
          </a:p>
        </p:txBody>
      </p:sp>
      <p:sp>
        <p:nvSpPr>
          <p:cNvPr id="188" name="Google Shape;252;p7"/>
          <p:cNvSpPr/>
          <p:nvPr/>
        </p:nvSpPr>
        <p:spPr>
          <a:xfrm>
            <a:off x="11353320" y="6473160"/>
            <a:ext cx="150480" cy="3984120"/>
          </a:xfrm>
          <a:prstGeom prst="rect">
            <a:avLst/>
          </a:prstGeom>
          <a:noFill/>
          <a:ln w="0">
            <a:noFill/>
          </a:ln>
        </p:spPr>
        <p:style>
          <a:lnRef idx="0"/>
          <a:fillRef idx="0"/>
          <a:effectRef idx="0"/>
          <a:fontRef idx="minor"/>
        </p:style>
        <p:txBody>
          <a:bodyPr lIns="0" rIns="0" tIns="6840" bIns="0" anchor="t">
            <a:noAutofit/>
          </a:bodyPr>
          <a:p>
            <a:pPr marL="38160">
              <a:lnSpc>
                <a:spcPct val="100000"/>
              </a:lnSpc>
              <a:tabLst>
                <a:tab algn="l" pos="0"/>
              </a:tabLst>
            </a:pPr>
            <a:fld id="{F30326CD-342B-4090-9DA9-E63CF3458A81}" type="slidenum">
              <a:rPr b="0" lang="en-US" sz="1100" spc="-1" strike="noStrike">
                <a:solidFill>
                  <a:srgbClr val="2d936b"/>
                </a:solidFill>
                <a:latin typeface="Trebuchet MS"/>
                <a:ea typeface="Trebuchet MS"/>
              </a:rPr>
              <a:t>&lt;number&gt;</a:t>
            </a:fld>
            <a:endParaRPr b="0" lang="en-US" sz="1100" spc="-1" strike="noStrike">
              <a:solidFill>
                <a:srgbClr val="000000"/>
              </a:solidFill>
              <a:latin typeface="Arial"/>
            </a:endParaRPr>
          </a:p>
        </p:txBody>
      </p:sp>
      <p:sp>
        <p:nvSpPr>
          <p:cNvPr id="189" name="Google Shape;253;p7"/>
          <p:cNvSpPr/>
          <p:nvPr/>
        </p:nvSpPr>
        <p:spPr>
          <a:xfrm>
            <a:off x="0" y="0"/>
            <a:ext cx="3148920" cy="360"/>
          </a:xfrm>
          <a:prstGeom prst="rect">
            <a:avLst/>
          </a:prstGeom>
          <a:noFill/>
          <a:ln w="0">
            <a:noFill/>
          </a:ln>
        </p:spPr>
        <p:style>
          <a:lnRef idx="0"/>
          <a:fillRef idx="0"/>
          <a:effectRef idx="0"/>
          <a:fontRef idx="minor"/>
        </p:style>
        <p:txBody>
          <a:bodyPr tIns="360" bIns="360" anchor="ctr">
            <a:noAutofit/>
          </a:bodyPr>
          <a:p>
            <a:pPr>
              <a:lnSpc>
                <a:spcPct val="100000"/>
              </a:lnSpc>
              <a:tabLst>
                <a:tab algn="l" pos="0"/>
              </a:tabLst>
            </a:pPr>
            <a:br>
              <a:rPr sz="1800"/>
            </a:br>
            <a:endParaRPr b="0" lang="en-US" sz="1800" spc="-1" strike="noStrike">
              <a:solidFill>
                <a:srgbClr val="000000"/>
              </a:solidFill>
              <a:latin typeface="Arial"/>
            </a:endParaRPr>
          </a:p>
        </p:txBody>
      </p:sp>
      <p:sp>
        <p:nvSpPr>
          <p:cNvPr id="190" name="Google Shape;254;p7"/>
          <p:cNvSpPr/>
          <p:nvPr/>
        </p:nvSpPr>
        <p:spPr>
          <a:xfrm>
            <a:off x="668520" y="1256040"/>
            <a:ext cx="8141040" cy="4816080"/>
          </a:xfrm>
          <a:prstGeom prst="rect">
            <a:avLst/>
          </a:prstGeom>
          <a:noFill/>
          <a:ln w="0">
            <a:noFill/>
          </a:ln>
        </p:spPr>
        <p:style>
          <a:lnRef idx="0"/>
          <a:fillRef idx="0"/>
          <a:effectRef idx="0"/>
          <a:fontRef idx="minor"/>
        </p:style>
        <p:txBody>
          <a:bodyPr lIns="0" rIns="0" tIns="198360" bIns="0" anchor="ctr">
            <a:noAutofit/>
          </a:bodyPr>
          <a:p>
            <a:pPr marL="216000" indent="-216000">
              <a:lnSpc>
                <a:spcPct val="100000"/>
              </a:lnSpc>
              <a:buClr>
                <a:srgbClr val="000000"/>
              </a:buClr>
              <a:buFont typeface="Noto Sans Symbols"/>
              <a:buChar char="●"/>
            </a:pPr>
            <a:r>
              <a:rPr b="1" lang="en-US" sz="1600" spc="-1" strike="noStrike">
                <a:solidFill>
                  <a:srgbClr val="000000"/>
                </a:solidFill>
                <a:latin typeface="Arial"/>
                <a:ea typeface="Arial"/>
              </a:rPr>
              <a:t>Empathetic Support:</a:t>
            </a:r>
            <a:r>
              <a:rPr b="0" lang="en-US" sz="1600" spc="-1" strike="noStrike">
                <a:solidFill>
                  <a:srgbClr val="000000"/>
                </a:solidFill>
                <a:latin typeface="Arial"/>
                <a:ea typeface="Arial"/>
              </a:rPr>
              <a:t> Our chatbot engages users in empathetic conversations, demonstrating sensitivity and understanding towards their mental health concerns. This creates a safe and non-judgmental space for users to express themselves and seek assistance.</a:t>
            </a:r>
            <a:endParaRPr b="0" lang="en-US" sz="1600" spc="-1" strike="noStrike">
              <a:solidFill>
                <a:srgbClr val="000000"/>
              </a:solidFill>
              <a:latin typeface="Arial"/>
            </a:endParaRPr>
          </a:p>
          <a:p>
            <a:pPr marL="216000" indent="-170280">
              <a:lnSpc>
                <a:spcPct val="100000"/>
              </a:lnSpc>
              <a:tabLst>
                <a:tab algn="l" pos="0"/>
              </a:tabLst>
            </a:pPr>
            <a:endParaRPr b="0" lang="en-US" sz="1600" spc="-1" strike="noStrike">
              <a:solidFill>
                <a:srgbClr val="000000"/>
              </a:solidFill>
              <a:latin typeface="Arial"/>
            </a:endParaRPr>
          </a:p>
          <a:p>
            <a:pPr marL="216000" indent="-216000">
              <a:lnSpc>
                <a:spcPct val="100000"/>
              </a:lnSpc>
              <a:buClr>
                <a:srgbClr val="000000"/>
              </a:buClr>
              <a:buFont typeface="Noto Sans Symbols"/>
              <a:buChar char="●"/>
              <a:tabLst>
                <a:tab algn="l" pos="0"/>
              </a:tabLst>
            </a:pPr>
            <a:r>
              <a:rPr b="1" lang="en-US" sz="1600" spc="-1" strike="noStrike">
                <a:solidFill>
                  <a:srgbClr val="000000"/>
                </a:solidFill>
                <a:latin typeface="Arial"/>
                <a:ea typeface="Arial"/>
              </a:rPr>
              <a:t>Personalized Assistance:</a:t>
            </a:r>
            <a:r>
              <a:rPr b="0" lang="en-US" sz="1600" spc="-1" strike="noStrike">
                <a:solidFill>
                  <a:srgbClr val="000000"/>
                </a:solidFill>
                <a:latin typeface="Arial"/>
                <a:ea typeface="Arial"/>
              </a:rPr>
              <a:t> By tailoring responses based on individual user profiles and preferences, our chatbot delivers personalized recommendations, coping strategies, and resources tailored to each user's unique needs and circumstances.</a:t>
            </a:r>
            <a:endParaRPr b="0" lang="en-US" sz="1600" spc="-1" strike="noStrike">
              <a:solidFill>
                <a:srgbClr val="000000"/>
              </a:solidFill>
              <a:latin typeface="Arial"/>
            </a:endParaRPr>
          </a:p>
          <a:p>
            <a:pPr marL="216000" indent="-170280">
              <a:lnSpc>
                <a:spcPct val="100000"/>
              </a:lnSpc>
              <a:tabLst>
                <a:tab algn="l" pos="0"/>
              </a:tabLst>
            </a:pPr>
            <a:endParaRPr b="0" lang="en-US" sz="1600" spc="-1" strike="noStrike">
              <a:solidFill>
                <a:srgbClr val="000000"/>
              </a:solidFill>
              <a:latin typeface="Arial"/>
            </a:endParaRPr>
          </a:p>
          <a:p>
            <a:pPr marL="216000" indent="-216000">
              <a:lnSpc>
                <a:spcPct val="100000"/>
              </a:lnSpc>
              <a:buClr>
                <a:srgbClr val="000000"/>
              </a:buClr>
              <a:buFont typeface="Noto Sans Symbols"/>
              <a:buChar char="●"/>
              <a:tabLst>
                <a:tab algn="l" pos="0"/>
              </a:tabLst>
            </a:pPr>
            <a:r>
              <a:rPr b="1" lang="en-US" sz="1600" spc="-1" strike="noStrike">
                <a:solidFill>
                  <a:srgbClr val="000000"/>
                </a:solidFill>
                <a:latin typeface="Arial"/>
                <a:ea typeface="Arial"/>
              </a:rPr>
              <a:t>Crisis Intervention:</a:t>
            </a:r>
            <a:r>
              <a:rPr b="0" lang="en-US" sz="1600" spc="-1" strike="noStrike">
                <a:solidFill>
                  <a:srgbClr val="000000"/>
                </a:solidFill>
                <a:latin typeface="Arial"/>
                <a:ea typeface="Arial"/>
              </a:rPr>
              <a:t> Our chatbot includes features for crisis intervention, providing immediate access to helplines, de-escalation techniques, and emergency response protocols. This ensures timely support and assistance during critical situations.</a:t>
            </a:r>
            <a:endParaRPr b="0" lang="en-US" sz="1600" spc="-1" strike="noStrike">
              <a:solidFill>
                <a:srgbClr val="000000"/>
              </a:solidFill>
              <a:latin typeface="Arial"/>
            </a:endParaRPr>
          </a:p>
          <a:p>
            <a:pPr marL="216000" indent="-170280">
              <a:lnSpc>
                <a:spcPct val="100000"/>
              </a:lnSpc>
              <a:tabLst>
                <a:tab algn="l" pos="0"/>
              </a:tabLst>
            </a:pPr>
            <a:endParaRPr b="0" lang="en-US" sz="1600" spc="-1" strike="noStrike">
              <a:solidFill>
                <a:srgbClr val="000000"/>
              </a:solidFill>
              <a:latin typeface="Arial"/>
            </a:endParaRPr>
          </a:p>
          <a:p>
            <a:pPr marL="216000" indent="-216000">
              <a:lnSpc>
                <a:spcPct val="100000"/>
              </a:lnSpc>
              <a:buClr>
                <a:srgbClr val="000000"/>
              </a:buClr>
              <a:buFont typeface="Noto Sans Symbols"/>
              <a:buChar char="●"/>
              <a:tabLst>
                <a:tab algn="l" pos="0"/>
              </a:tabLst>
            </a:pPr>
            <a:r>
              <a:rPr b="1" lang="en-US" sz="1600" spc="-1" strike="noStrike">
                <a:solidFill>
                  <a:srgbClr val="000000"/>
                </a:solidFill>
                <a:latin typeface="Arial"/>
                <a:ea typeface="Arial"/>
              </a:rPr>
              <a:t>Accessible Resources:</a:t>
            </a:r>
            <a:r>
              <a:rPr b="0" lang="en-US" sz="1600" spc="-1" strike="noStrike">
                <a:solidFill>
                  <a:srgbClr val="000000"/>
                </a:solidFill>
                <a:latin typeface="Arial"/>
                <a:ea typeface="Arial"/>
              </a:rPr>
              <a:t> Users can access a comprehensive repository of mental health resources, including articles, self-help tips, coping strategies, and professional support services. This empowers users to learn more about mental health, develop self-care practices, and connect with relevant support networks.</a:t>
            </a:r>
            <a:endParaRPr b="0" lang="en-US" sz="1600" spc="-1" strike="noStrike">
              <a:solidFill>
                <a:srgbClr val="000000"/>
              </a:solidFill>
              <a:latin typeface="Arial"/>
            </a:endParaRPr>
          </a:p>
        </p:txBody>
      </p:sp>
      <p:sp>
        <p:nvSpPr>
          <p:cNvPr id="191" name="Google Shape;255;p7"/>
          <p:cNvSpPr/>
          <p:nvPr/>
        </p:nvSpPr>
        <p:spPr>
          <a:xfrm>
            <a:off x="152280" y="152280"/>
            <a:ext cx="3148920" cy="360"/>
          </a:xfrm>
          <a:prstGeom prst="rect">
            <a:avLst/>
          </a:prstGeom>
          <a:noFill/>
          <a:ln w="0">
            <a:noFill/>
          </a:ln>
        </p:spPr>
        <p:style>
          <a:lnRef idx="0"/>
          <a:fillRef idx="0"/>
          <a:effectRef idx="0"/>
          <a:fontRef idx="minor"/>
        </p:style>
        <p:txBody>
          <a:bodyPr tIns="360" bIns="360" anchor="ctr">
            <a:noAutofit/>
          </a:bodyPr>
          <a:p>
            <a:pPr>
              <a:lnSpc>
                <a:spcPct val="100000"/>
              </a:lnSpc>
              <a:tabLst>
                <a:tab algn="l" pos="0"/>
              </a:tabLst>
            </a:pPr>
            <a:br>
              <a:rPr sz="1800"/>
            </a:b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Google Shape;260;p8"/>
          <p:cNvSpPr/>
          <p:nvPr/>
        </p:nvSpPr>
        <p:spPr>
          <a:xfrm>
            <a:off x="752400" y="6486120"/>
            <a:ext cx="1773000" cy="192960"/>
          </a:xfrm>
          <a:prstGeom prst="rect">
            <a:avLst/>
          </a:prstGeom>
          <a:noFill/>
          <a:ln w="0">
            <a:noFill/>
          </a:ln>
        </p:spPr>
        <p:style>
          <a:lnRef idx="0"/>
          <a:fillRef idx="0"/>
          <a:effectRef idx="0"/>
          <a:fontRef idx="minor"/>
        </p:style>
        <p:txBody>
          <a:bodyPr lIns="0" rIns="0" tIns="0" bIns="0" anchor="t">
            <a:spAutoFit/>
          </a:bodyPr>
          <a:p>
            <a:pPr>
              <a:lnSpc>
                <a:spcPct val="115000"/>
              </a:lnSpc>
              <a:tabLst>
                <a:tab algn="l" pos="0"/>
              </a:tabLst>
            </a:pPr>
            <a:r>
              <a:rPr b="0" lang="en-US" sz="1100" spc="-1" strike="noStrike">
                <a:solidFill>
                  <a:srgbClr val="2d83c3"/>
                </a:solidFill>
                <a:latin typeface="Trebuchet MS"/>
                <a:ea typeface="Trebuchet MS"/>
              </a:rPr>
              <a:t>3/21/2024  </a:t>
            </a:r>
            <a:r>
              <a:rPr b="1" lang="en-US" sz="1100" spc="-1" strike="noStrike">
                <a:solidFill>
                  <a:srgbClr val="2d83c3"/>
                </a:solidFill>
                <a:latin typeface="Trebuchet MS"/>
                <a:ea typeface="Trebuchet MS"/>
              </a:rPr>
              <a:t>Annual Review</a:t>
            </a:r>
            <a:endParaRPr b="0" lang="en-US" sz="1100" spc="-1" strike="noStrike">
              <a:solidFill>
                <a:srgbClr val="000000"/>
              </a:solidFill>
              <a:latin typeface="Arial"/>
            </a:endParaRPr>
          </a:p>
        </p:txBody>
      </p:sp>
      <p:sp>
        <p:nvSpPr>
          <p:cNvPr id="193" name="Google Shape;261;p8"/>
          <p:cNvSpPr/>
          <p:nvPr/>
        </p:nvSpPr>
        <p:spPr>
          <a:xfrm>
            <a:off x="9353520" y="5362560"/>
            <a:ext cx="456480" cy="456480"/>
          </a:xfrm>
          <a:custGeom>
            <a:avLst/>
            <a:gdLst>
              <a:gd name="textAreaLeft" fmla="*/ 0 w 456480"/>
              <a:gd name="textAreaRight" fmla="*/ 456840 w 456480"/>
              <a:gd name="textAreaTop" fmla="*/ 0 h 456480"/>
              <a:gd name="textAreaBottom" fmla="*/ 456840 h 45648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94" name="Google Shape;262;p8"/>
          <p:cNvSpPr/>
          <p:nvPr/>
        </p:nvSpPr>
        <p:spPr>
          <a:xfrm>
            <a:off x="6696000" y="1695600"/>
            <a:ext cx="313560" cy="323280"/>
          </a:xfrm>
          <a:custGeom>
            <a:avLst/>
            <a:gdLst>
              <a:gd name="textAreaLeft" fmla="*/ 0 w 313560"/>
              <a:gd name="textAreaRight" fmla="*/ 313920 w 313560"/>
              <a:gd name="textAreaTop" fmla="*/ 0 h 323280"/>
              <a:gd name="textAreaBottom" fmla="*/ 323640 h 32328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95" name="Google Shape;263;p8"/>
          <p:cNvSpPr/>
          <p:nvPr/>
        </p:nvSpPr>
        <p:spPr>
          <a:xfrm>
            <a:off x="9353520" y="5896080"/>
            <a:ext cx="180360" cy="180360"/>
          </a:xfrm>
          <a:custGeom>
            <a:avLst/>
            <a:gdLst>
              <a:gd name="textAreaLeft" fmla="*/ 0 w 180360"/>
              <a:gd name="textAreaRight" fmla="*/ 180720 w 180360"/>
              <a:gd name="textAreaTop" fmla="*/ 0 h 180360"/>
              <a:gd name="textAreaBottom" fmla="*/ 180720 h 18036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96" name="Google Shape;264;p8"/>
          <p:cNvSpPr/>
          <p:nvPr/>
        </p:nvSpPr>
        <p:spPr>
          <a:xfrm>
            <a:off x="739800" y="474840"/>
            <a:ext cx="8619840" cy="1311120"/>
          </a:xfrm>
          <a:prstGeom prst="rect">
            <a:avLst/>
          </a:prstGeom>
          <a:noFill/>
          <a:ln w="0">
            <a:noFill/>
          </a:ln>
        </p:spPr>
        <p:style>
          <a:lnRef idx="0"/>
          <a:fillRef idx="0"/>
          <a:effectRef idx="0"/>
          <a:fontRef idx="minor"/>
        </p:style>
        <p:txBody>
          <a:bodyPr lIns="0" rIns="0" tIns="16560" bIns="0" anchor="t">
            <a:noAutofit/>
          </a:bodyPr>
          <a:p>
            <a:pPr marL="12600">
              <a:lnSpc>
                <a:spcPct val="100000"/>
              </a:lnSpc>
              <a:tabLst>
                <a:tab algn="l" pos="0"/>
              </a:tabLst>
            </a:pPr>
            <a:r>
              <a:rPr b="1" lang="en-US" sz="4250" spc="-1" strike="noStrike">
                <a:solidFill>
                  <a:srgbClr val="000000"/>
                </a:solidFill>
                <a:latin typeface="Trebuchet MS"/>
                <a:ea typeface="Trebuchet MS"/>
              </a:rPr>
              <a:t>THE WOW IN YOUR SOLUTION</a:t>
            </a:r>
            <a:endParaRPr b="0" lang="en-US" sz="4250" spc="-1" strike="noStrike">
              <a:solidFill>
                <a:srgbClr val="000000"/>
              </a:solidFill>
              <a:latin typeface="Arial"/>
            </a:endParaRPr>
          </a:p>
        </p:txBody>
      </p:sp>
      <p:sp>
        <p:nvSpPr>
          <p:cNvPr id="197" name="Google Shape;265;p8"/>
          <p:cNvSpPr/>
          <p:nvPr/>
        </p:nvSpPr>
        <p:spPr>
          <a:xfrm>
            <a:off x="11277360" y="6473160"/>
            <a:ext cx="227880" cy="174240"/>
          </a:xfrm>
          <a:prstGeom prst="rect">
            <a:avLst/>
          </a:prstGeom>
          <a:noFill/>
          <a:ln w="0">
            <a:noFill/>
          </a:ln>
        </p:spPr>
        <p:style>
          <a:lnRef idx="0"/>
          <a:fillRef idx="0"/>
          <a:effectRef idx="0"/>
          <a:fontRef idx="minor"/>
        </p:style>
        <p:txBody>
          <a:bodyPr lIns="0" rIns="0" tIns="6840" bIns="0" anchor="t">
            <a:spAutoFit/>
          </a:bodyPr>
          <a:p>
            <a:pPr marL="38160">
              <a:lnSpc>
                <a:spcPct val="100000"/>
              </a:lnSpc>
              <a:tabLst>
                <a:tab algn="l" pos="0"/>
              </a:tabLst>
            </a:pPr>
            <a:fld id="{1E1B7A1F-ED71-4C2D-95B0-D150F60DF1C8}" type="slidenum">
              <a:rPr b="0" lang="en-US" sz="1100" spc="-1" strike="noStrike">
                <a:solidFill>
                  <a:srgbClr val="2d936b"/>
                </a:solidFill>
                <a:latin typeface="Trebuchet MS"/>
                <a:ea typeface="Trebuchet MS"/>
              </a:rPr>
              <a:t>&lt;number&gt;</a:t>
            </a:fld>
            <a:endParaRPr b="0" lang="en-US" sz="1100" spc="-1" strike="noStrike">
              <a:solidFill>
                <a:srgbClr val="000000"/>
              </a:solidFill>
              <a:latin typeface="Arial"/>
            </a:endParaRPr>
          </a:p>
        </p:txBody>
      </p:sp>
      <p:sp>
        <p:nvSpPr>
          <p:cNvPr id="198" name="Google Shape;266;p8"/>
          <p:cNvSpPr/>
          <p:nvPr/>
        </p:nvSpPr>
        <p:spPr>
          <a:xfrm>
            <a:off x="685800" y="1995840"/>
            <a:ext cx="8848080" cy="4360680"/>
          </a:xfrm>
          <a:prstGeom prst="rect">
            <a:avLst/>
          </a:prstGeom>
          <a:noFill/>
          <a:ln w="0">
            <a:noFill/>
          </a:ln>
        </p:spPr>
        <p:style>
          <a:lnRef idx="0"/>
          <a:fillRef idx="0"/>
          <a:effectRef idx="0"/>
          <a:fontRef idx="minor"/>
        </p:style>
        <p:txBody>
          <a:bodyPr anchor="t">
            <a:spAutoFit/>
          </a:bodyPr>
          <a:p>
            <a:pPr>
              <a:lnSpc>
                <a:spcPct val="100000"/>
              </a:lnSpc>
              <a:buClr>
                <a:srgbClr val="000000"/>
              </a:buClr>
              <a:buFont typeface="Arial"/>
              <a:buChar char="•"/>
            </a:pPr>
            <a:r>
              <a:rPr b="1" lang="en-US" sz="1400" spc="-1" strike="noStrike">
                <a:solidFill>
                  <a:srgbClr val="000000"/>
                </a:solidFill>
                <a:latin typeface="Arial"/>
                <a:ea typeface="Arial"/>
              </a:rPr>
              <a:t>Empathetic Conversations:</a:t>
            </a:r>
            <a:r>
              <a:rPr b="0" lang="en-US" sz="1400" spc="-1" strike="noStrike">
                <a:solidFill>
                  <a:srgbClr val="000000"/>
                </a:solidFill>
                <a:latin typeface="Arial"/>
                <a:ea typeface="Arial"/>
              </a:rPr>
              <a:t> Our chatbot engages users in conversations that feel natural, empathetic, and human-like, thanks to advanced natural language processing (NLP) techniques. Users feel understood, heard, and supported, creating a profound emotional connection.</a:t>
            </a:r>
            <a:endParaRPr b="0" lang="en-US" sz="1400" spc="-1" strike="noStrike">
              <a:solidFill>
                <a:srgbClr val="000000"/>
              </a:solidFill>
              <a:latin typeface="Arial"/>
            </a:endParaRPr>
          </a:p>
          <a:p>
            <a:pPr>
              <a:lnSpc>
                <a:spcPct val="100000"/>
              </a:lnSpc>
              <a:tabLst>
                <a:tab algn="l" pos="0"/>
              </a:tabLst>
            </a:pPr>
            <a:endParaRPr b="0" lang="en-US" sz="1400" spc="-1" strike="noStrike">
              <a:solidFill>
                <a:srgbClr val="000000"/>
              </a:solidFill>
              <a:latin typeface="Arial"/>
            </a:endParaRPr>
          </a:p>
          <a:p>
            <a:pPr>
              <a:lnSpc>
                <a:spcPct val="100000"/>
              </a:lnSpc>
              <a:buClr>
                <a:srgbClr val="000000"/>
              </a:buClr>
              <a:buFont typeface="Arial"/>
              <a:buChar char="•"/>
              <a:tabLst>
                <a:tab algn="l" pos="0"/>
              </a:tabLst>
            </a:pPr>
            <a:r>
              <a:rPr b="1" lang="en-US" sz="1400" spc="-1" strike="noStrike">
                <a:solidFill>
                  <a:srgbClr val="000000"/>
                </a:solidFill>
                <a:latin typeface="Arial"/>
                <a:ea typeface="Arial"/>
              </a:rPr>
              <a:t>Crisis Intervention Features: </a:t>
            </a:r>
            <a:r>
              <a:rPr b="0" lang="en-US" sz="1400" spc="-1" strike="noStrike">
                <a:solidFill>
                  <a:srgbClr val="000000"/>
                </a:solidFill>
                <a:latin typeface="Arial"/>
                <a:ea typeface="Arial"/>
              </a:rPr>
              <a:t>In moments of crisis, our chatbot provides immediate access to helplines, de-escalation techniques, and emergency response protocols. This proactive approach can make a life-saving difference during critical situations, offering reassurance and support when it's needed most.</a:t>
            </a:r>
            <a:endParaRPr b="0" lang="en-US" sz="1400" spc="-1" strike="noStrike">
              <a:solidFill>
                <a:srgbClr val="000000"/>
              </a:solidFill>
              <a:latin typeface="Arial"/>
            </a:endParaRPr>
          </a:p>
          <a:p>
            <a:pPr>
              <a:lnSpc>
                <a:spcPct val="100000"/>
              </a:lnSpc>
              <a:tabLst>
                <a:tab algn="l" pos="0"/>
              </a:tabLst>
            </a:pPr>
            <a:endParaRPr b="0" lang="en-US" sz="1400" spc="-1" strike="noStrike">
              <a:solidFill>
                <a:srgbClr val="000000"/>
              </a:solidFill>
              <a:latin typeface="Arial"/>
            </a:endParaRPr>
          </a:p>
          <a:p>
            <a:pPr>
              <a:lnSpc>
                <a:spcPct val="100000"/>
              </a:lnSpc>
              <a:buClr>
                <a:srgbClr val="000000"/>
              </a:buClr>
              <a:buFont typeface="Arial"/>
              <a:buChar char="•"/>
              <a:tabLst>
                <a:tab algn="l" pos="0"/>
              </a:tabLst>
            </a:pPr>
            <a:r>
              <a:rPr b="1" lang="en-US" sz="1400" spc="-1" strike="noStrike">
                <a:solidFill>
                  <a:srgbClr val="000000"/>
                </a:solidFill>
                <a:latin typeface="Arial"/>
                <a:ea typeface="Arial"/>
              </a:rPr>
              <a:t>Personalized Assistance:</a:t>
            </a:r>
            <a:r>
              <a:rPr b="0" lang="en-US" sz="1400" spc="-1" strike="noStrike">
                <a:solidFill>
                  <a:srgbClr val="000000"/>
                </a:solidFill>
                <a:latin typeface="Arial"/>
                <a:ea typeface="Arial"/>
              </a:rPr>
              <a:t> Our chatbot delivers personalized recommendations, coping strategies, and resources tailored to each user's unique needs and circumstances. By understanding and adapting to individual preferences and challenges, it provides highly relevant and impactful support.</a:t>
            </a:r>
            <a:endParaRPr b="0" lang="en-US" sz="1400" spc="-1" strike="noStrike">
              <a:solidFill>
                <a:srgbClr val="000000"/>
              </a:solidFill>
              <a:latin typeface="Arial"/>
            </a:endParaRPr>
          </a:p>
          <a:p>
            <a:pPr>
              <a:lnSpc>
                <a:spcPct val="100000"/>
              </a:lnSpc>
              <a:tabLst>
                <a:tab algn="l" pos="0"/>
              </a:tabLst>
            </a:pPr>
            <a:endParaRPr b="0" lang="en-US" sz="1400" spc="-1" strike="noStrike">
              <a:solidFill>
                <a:srgbClr val="000000"/>
              </a:solidFill>
              <a:latin typeface="Arial"/>
            </a:endParaRPr>
          </a:p>
          <a:p>
            <a:pPr>
              <a:lnSpc>
                <a:spcPct val="100000"/>
              </a:lnSpc>
              <a:buClr>
                <a:srgbClr val="000000"/>
              </a:buClr>
              <a:buFont typeface="Arial"/>
              <a:buChar char="•"/>
              <a:tabLst>
                <a:tab algn="l" pos="0"/>
              </a:tabLst>
            </a:pPr>
            <a:r>
              <a:rPr b="1" lang="en-US" sz="1400" spc="-1" strike="noStrike">
                <a:solidFill>
                  <a:srgbClr val="000000"/>
                </a:solidFill>
                <a:latin typeface="Arial"/>
                <a:ea typeface="Arial"/>
              </a:rPr>
              <a:t>Comprehensive Resource Repository:</a:t>
            </a:r>
            <a:r>
              <a:rPr b="0" lang="en-US" sz="1400" spc="-1" strike="noStrike">
                <a:solidFill>
                  <a:srgbClr val="000000"/>
                </a:solidFill>
                <a:latin typeface="Arial"/>
                <a:ea typeface="Arial"/>
              </a:rPr>
              <a:t> Users have access to a wealth of mental health resources, including articles, self-help tips, coping strategies, and professional support services. This comprehensive repository empowers users to explore, learn, and take proactive steps towards improving their mental well-being.</a:t>
            </a:r>
            <a:endParaRPr b="0" lang="en-US" sz="1400" spc="-1" strike="noStrike">
              <a:solidFill>
                <a:srgbClr val="000000"/>
              </a:solidFill>
              <a:latin typeface="Arial"/>
            </a:endParaRPr>
          </a:p>
          <a:p>
            <a:pPr>
              <a:lnSpc>
                <a:spcPct val="100000"/>
              </a:lnSpc>
              <a:tabLst>
                <a:tab algn="l" pos="0"/>
              </a:tabLst>
            </a:pPr>
            <a:endParaRPr b="0" lang="en-US" sz="1400" spc="-1" strike="noStrike">
              <a:solidFill>
                <a:srgbClr val="000000"/>
              </a:solidFill>
              <a:latin typeface="Arial"/>
            </a:endParaRPr>
          </a:p>
          <a:p>
            <a:pPr>
              <a:lnSpc>
                <a:spcPct val="100000"/>
              </a:lnSpc>
              <a:buClr>
                <a:srgbClr val="000000"/>
              </a:buClr>
              <a:buFont typeface="Arial"/>
              <a:buChar char="•"/>
              <a:tabLst>
                <a:tab algn="l" pos="0"/>
              </a:tabLst>
            </a:pPr>
            <a:r>
              <a:rPr b="1" lang="en-US" sz="1400" spc="-1" strike="noStrike">
                <a:solidFill>
                  <a:srgbClr val="000000"/>
                </a:solidFill>
                <a:latin typeface="Arial"/>
                <a:ea typeface="Arial"/>
              </a:rPr>
              <a:t>User-Friendly Interface: </a:t>
            </a:r>
            <a:r>
              <a:rPr b="0" lang="en-US" sz="1400" spc="-1" strike="noStrike">
                <a:solidFill>
                  <a:srgbClr val="000000"/>
                </a:solidFill>
                <a:latin typeface="Arial"/>
                <a:ea typeface="Arial"/>
              </a:rPr>
              <a:t>Our chatbot features a user-friendly interface designed for ease of use and accessibility. Whether users are tech-savvy or not, they can navigate the chatbot effortlessly, ensuring that everyone can benefit from its support and resources.</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Google Shape;271;p9"/>
          <p:cNvSpPr/>
          <p:nvPr/>
        </p:nvSpPr>
        <p:spPr>
          <a:xfrm>
            <a:off x="752400" y="6486120"/>
            <a:ext cx="1773000" cy="192960"/>
          </a:xfrm>
          <a:prstGeom prst="rect">
            <a:avLst/>
          </a:prstGeom>
          <a:noFill/>
          <a:ln w="0">
            <a:noFill/>
          </a:ln>
        </p:spPr>
        <p:style>
          <a:lnRef idx="0"/>
          <a:fillRef idx="0"/>
          <a:effectRef idx="0"/>
          <a:fontRef idx="minor"/>
        </p:style>
        <p:txBody>
          <a:bodyPr lIns="0" rIns="0" tIns="0" bIns="0" anchor="t">
            <a:spAutoFit/>
          </a:bodyPr>
          <a:p>
            <a:pPr>
              <a:lnSpc>
                <a:spcPct val="115000"/>
              </a:lnSpc>
              <a:tabLst>
                <a:tab algn="l" pos="0"/>
              </a:tabLst>
            </a:pPr>
            <a:r>
              <a:rPr b="0" lang="en-US" sz="1100" spc="-1" strike="noStrike">
                <a:solidFill>
                  <a:srgbClr val="2d83c3"/>
                </a:solidFill>
                <a:latin typeface="Trebuchet MS"/>
                <a:ea typeface="Trebuchet MS"/>
              </a:rPr>
              <a:t>3/21/2024  </a:t>
            </a:r>
            <a:r>
              <a:rPr b="1" lang="en-US" sz="1100" spc="-1" strike="noStrike">
                <a:solidFill>
                  <a:srgbClr val="2d83c3"/>
                </a:solidFill>
                <a:latin typeface="Trebuchet MS"/>
                <a:ea typeface="Trebuchet MS"/>
              </a:rPr>
              <a:t>Annual Review</a:t>
            </a:r>
            <a:endParaRPr b="0" lang="en-US" sz="1100" spc="-1" strike="noStrike">
              <a:solidFill>
                <a:srgbClr val="000000"/>
              </a:solidFill>
              <a:latin typeface="Arial"/>
            </a:endParaRPr>
          </a:p>
        </p:txBody>
      </p:sp>
      <p:sp>
        <p:nvSpPr>
          <p:cNvPr id="200" name="Google Shape;272;p9"/>
          <p:cNvSpPr/>
          <p:nvPr/>
        </p:nvSpPr>
        <p:spPr>
          <a:xfrm>
            <a:off x="9353520" y="5362560"/>
            <a:ext cx="456480" cy="456480"/>
          </a:xfrm>
          <a:custGeom>
            <a:avLst/>
            <a:gdLst>
              <a:gd name="textAreaLeft" fmla="*/ 0 w 456480"/>
              <a:gd name="textAreaRight" fmla="*/ 456840 w 456480"/>
              <a:gd name="textAreaTop" fmla="*/ 0 h 456480"/>
              <a:gd name="textAreaBottom" fmla="*/ 456840 h 45648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201" name="Google Shape;273;p9"/>
          <p:cNvSpPr/>
          <p:nvPr/>
        </p:nvSpPr>
        <p:spPr>
          <a:xfrm>
            <a:off x="8424000" y="540360"/>
            <a:ext cx="313560" cy="323280"/>
          </a:xfrm>
          <a:custGeom>
            <a:avLst/>
            <a:gdLst>
              <a:gd name="textAreaLeft" fmla="*/ 0 w 313560"/>
              <a:gd name="textAreaRight" fmla="*/ 313920 w 313560"/>
              <a:gd name="textAreaTop" fmla="*/ 0 h 323280"/>
              <a:gd name="textAreaBottom" fmla="*/ 323640 h 32328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202" name="Google Shape;274;p9"/>
          <p:cNvSpPr/>
          <p:nvPr/>
        </p:nvSpPr>
        <p:spPr>
          <a:xfrm>
            <a:off x="9353520" y="5896080"/>
            <a:ext cx="180360" cy="180360"/>
          </a:xfrm>
          <a:custGeom>
            <a:avLst/>
            <a:gdLst>
              <a:gd name="textAreaLeft" fmla="*/ 0 w 180360"/>
              <a:gd name="textAreaRight" fmla="*/ 180720 w 180360"/>
              <a:gd name="textAreaTop" fmla="*/ 0 h 180360"/>
              <a:gd name="textAreaBottom" fmla="*/ 180720 h 18036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pic>
        <p:nvPicPr>
          <p:cNvPr id="203" name="Google Shape;275;p9" descr=""/>
          <p:cNvPicPr/>
          <p:nvPr/>
        </p:nvPicPr>
        <p:blipFill>
          <a:blip r:embed="rId1"/>
          <a:stretch/>
        </p:blipFill>
        <p:spPr>
          <a:xfrm>
            <a:off x="1666800" y="6467400"/>
            <a:ext cx="75600" cy="177120"/>
          </a:xfrm>
          <a:prstGeom prst="rect">
            <a:avLst/>
          </a:prstGeom>
          <a:ln w="0">
            <a:noFill/>
          </a:ln>
        </p:spPr>
      </p:pic>
      <p:sp>
        <p:nvSpPr>
          <p:cNvPr id="204" name="Google Shape;276;p9"/>
          <p:cNvSpPr/>
          <p:nvPr/>
        </p:nvSpPr>
        <p:spPr>
          <a:xfrm>
            <a:off x="11277360" y="6473160"/>
            <a:ext cx="227880" cy="174240"/>
          </a:xfrm>
          <a:prstGeom prst="rect">
            <a:avLst/>
          </a:prstGeom>
          <a:noFill/>
          <a:ln w="0">
            <a:noFill/>
          </a:ln>
        </p:spPr>
        <p:style>
          <a:lnRef idx="0"/>
          <a:fillRef idx="0"/>
          <a:effectRef idx="0"/>
          <a:fontRef idx="minor"/>
        </p:style>
        <p:txBody>
          <a:bodyPr lIns="0" rIns="0" tIns="6840" bIns="0" anchor="t">
            <a:spAutoFit/>
          </a:bodyPr>
          <a:p>
            <a:pPr marL="38160">
              <a:lnSpc>
                <a:spcPct val="100000"/>
              </a:lnSpc>
              <a:tabLst>
                <a:tab algn="l" pos="0"/>
              </a:tabLst>
            </a:pPr>
            <a:fld id="{95DA0D39-9BCB-432C-8142-EF243EAC59E2}" type="slidenum">
              <a:rPr b="0" lang="en-US" sz="1100" spc="-1" strike="noStrike">
                <a:solidFill>
                  <a:srgbClr val="2d936b"/>
                </a:solidFill>
                <a:latin typeface="Trebuchet MS"/>
                <a:ea typeface="Trebuchet MS"/>
              </a:rPr>
              <a:t>&lt;number&gt;</a:t>
            </a:fld>
            <a:endParaRPr b="0" lang="en-US" sz="1100" spc="-1" strike="noStrike">
              <a:solidFill>
                <a:srgbClr val="000000"/>
              </a:solidFill>
              <a:latin typeface="Arial"/>
            </a:endParaRPr>
          </a:p>
        </p:txBody>
      </p:sp>
      <p:sp>
        <p:nvSpPr>
          <p:cNvPr id="205" name="Google Shape;277;p9"/>
          <p:cNvSpPr/>
          <p:nvPr/>
        </p:nvSpPr>
        <p:spPr>
          <a:xfrm>
            <a:off x="739800" y="291240"/>
            <a:ext cx="5379840" cy="744480"/>
          </a:xfrm>
          <a:prstGeom prst="rect">
            <a:avLst/>
          </a:prstGeom>
          <a:noFill/>
          <a:ln w="0">
            <a:noFill/>
          </a:ln>
        </p:spPr>
        <p:style>
          <a:lnRef idx="0"/>
          <a:fillRef idx="0"/>
          <a:effectRef idx="0"/>
          <a:fontRef idx="minor"/>
        </p:style>
        <p:txBody>
          <a:bodyPr lIns="0" rIns="0" tIns="13320" bIns="0" anchor="t">
            <a:spAutoFit/>
          </a:bodyPr>
          <a:p>
            <a:pPr marL="12600">
              <a:lnSpc>
                <a:spcPct val="100000"/>
              </a:lnSpc>
              <a:tabLst>
                <a:tab algn="l" pos="0"/>
              </a:tabLst>
            </a:pPr>
            <a:r>
              <a:rPr b="1" lang="en-US" sz="4800" spc="-1" strike="noStrike">
                <a:solidFill>
                  <a:srgbClr val="000000"/>
                </a:solidFill>
                <a:latin typeface="Trebuchet MS"/>
                <a:ea typeface="Trebuchet MS"/>
              </a:rPr>
              <a:t>MODELLING</a:t>
            </a:r>
            <a:endParaRPr b="0" lang="en-US" sz="4800" spc="-1" strike="noStrike">
              <a:solidFill>
                <a:srgbClr val="000000"/>
              </a:solidFill>
              <a:latin typeface="Arial"/>
            </a:endParaRPr>
          </a:p>
        </p:txBody>
      </p:sp>
      <p:sp>
        <p:nvSpPr>
          <p:cNvPr id="206" name="Google Shape;278;p9"/>
          <p:cNvSpPr/>
          <p:nvPr/>
        </p:nvSpPr>
        <p:spPr>
          <a:xfrm>
            <a:off x="648000" y="1080000"/>
            <a:ext cx="7394400" cy="5361120"/>
          </a:xfrm>
          <a:prstGeom prst="rect">
            <a:avLst/>
          </a:prstGeom>
          <a:noFill/>
          <a:ln w="0">
            <a:noFill/>
          </a:ln>
        </p:spPr>
        <p:style>
          <a:lnRef idx="0"/>
          <a:fillRef idx="0"/>
          <a:effectRef idx="0"/>
          <a:fontRef idx="minor"/>
        </p:style>
        <p:txBody>
          <a:bodyPr anchor="t">
            <a:spAutoFit/>
          </a:bodyPr>
          <a:p>
            <a:pPr>
              <a:lnSpc>
                <a:spcPct val="100000"/>
              </a:lnSpc>
              <a:buClr>
                <a:srgbClr val="000000"/>
              </a:buClr>
              <a:buFont typeface="Arial"/>
              <a:buChar char="•"/>
            </a:pPr>
            <a:r>
              <a:rPr b="1" lang="en-US" sz="1400" spc="-1" strike="noStrike">
                <a:solidFill>
                  <a:srgbClr val="000000"/>
                </a:solidFill>
                <a:latin typeface="Arial"/>
                <a:ea typeface="Arial"/>
              </a:rPr>
              <a:t>Data Collection:</a:t>
            </a:r>
            <a:r>
              <a:rPr b="0" lang="en-US" sz="1400" spc="-1" strike="noStrike">
                <a:solidFill>
                  <a:srgbClr val="000000"/>
                </a:solidFill>
                <a:latin typeface="Arial"/>
                <a:ea typeface="Arial"/>
              </a:rPr>
              <a:t> We gather a diverse range of conversational data relevant to mental health topics. This data includes user queries, responses, and context-rich interactions to train our chatbot effectively.</a:t>
            </a:r>
            <a:endParaRPr b="0" lang="en-US" sz="1400" spc="-1" strike="noStrike">
              <a:solidFill>
                <a:srgbClr val="000000"/>
              </a:solidFill>
              <a:latin typeface="Arial"/>
            </a:endParaRPr>
          </a:p>
          <a:p>
            <a:pPr>
              <a:lnSpc>
                <a:spcPct val="100000"/>
              </a:lnSpc>
              <a:spcBef>
                <a:spcPts val="283"/>
              </a:spcBef>
              <a:tabLst>
                <a:tab algn="l" pos="0"/>
              </a:tabLst>
            </a:pPr>
            <a:endParaRPr b="0" lang="en-US" sz="1400" spc="-1" strike="noStrike">
              <a:solidFill>
                <a:srgbClr val="000000"/>
              </a:solidFill>
              <a:latin typeface="Arial"/>
            </a:endParaRPr>
          </a:p>
          <a:p>
            <a:pPr>
              <a:lnSpc>
                <a:spcPct val="100000"/>
              </a:lnSpc>
              <a:spcBef>
                <a:spcPts val="283"/>
              </a:spcBef>
              <a:buClr>
                <a:srgbClr val="000000"/>
              </a:buClr>
              <a:buFont typeface="Arial"/>
              <a:buChar char="•"/>
              <a:tabLst>
                <a:tab algn="l" pos="0"/>
              </a:tabLst>
            </a:pPr>
            <a:r>
              <a:rPr b="1" lang="en-US" sz="1400" spc="-1" strike="noStrike">
                <a:solidFill>
                  <a:srgbClr val="000000"/>
                </a:solidFill>
                <a:latin typeface="Arial"/>
                <a:ea typeface="Arial"/>
              </a:rPr>
              <a:t>Data Preprocessing:</a:t>
            </a:r>
            <a:r>
              <a:rPr b="0" lang="en-US" sz="1400" spc="-1" strike="noStrike">
                <a:solidFill>
                  <a:srgbClr val="000000"/>
                </a:solidFill>
                <a:latin typeface="Arial"/>
                <a:ea typeface="Arial"/>
              </a:rPr>
              <a:t> The collected data undergoes preprocessing steps such as tokenization, lemmatization, and cleaning to ensure consistency and prepare it for modeling.</a:t>
            </a:r>
            <a:endParaRPr b="0" lang="en-US" sz="1400" spc="-1" strike="noStrike">
              <a:solidFill>
                <a:srgbClr val="000000"/>
              </a:solidFill>
              <a:latin typeface="Arial"/>
            </a:endParaRPr>
          </a:p>
          <a:p>
            <a:pPr>
              <a:lnSpc>
                <a:spcPct val="100000"/>
              </a:lnSpc>
              <a:spcBef>
                <a:spcPts val="283"/>
              </a:spcBef>
              <a:tabLst>
                <a:tab algn="l" pos="0"/>
              </a:tabLst>
            </a:pPr>
            <a:endParaRPr b="0" lang="en-US" sz="1400" spc="-1" strike="noStrike">
              <a:solidFill>
                <a:srgbClr val="000000"/>
              </a:solidFill>
              <a:latin typeface="Arial"/>
            </a:endParaRPr>
          </a:p>
          <a:p>
            <a:pPr>
              <a:lnSpc>
                <a:spcPct val="100000"/>
              </a:lnSpc>
              <a:spcBef>
                <a:spcPts val="283"/>
              </a:spcBef>
              <a:buClr>
                <a:srgbClr val="000000"/>
              </a:buClr>
              <a:buFont typeface="Arial"/>
              <a:buChar char="•"/>
              <a:tabLst>
                <a:tab algn="l" pos="0"/>
              </a:tabLst>
            </a:pPr>
            <a:r>
              <a:rPr b="1" lang="en-US" sz="1400" spc="-1" strike="noStrike">
                <a:solidFill>
                  <a:srgbClr val="000000"/>
                </a:solidFill>
                <a:latin typeface="Arial"/>
                <a:ea typeface="Arial"/>
              </a:rPr>
              <a:t>Model Selection: </a:t>
            </a:r>
            <a:r>
              <a:rPr b="0" lang="en-US" sz="1400" spc="-1" strike="noStrike">
                <a:solidFill>
                  <a:srgbClr val="000000"/>
                </a:solidFill>
                <a:latin typeface="Arial"/>
                <a:ea typeface="Arial"/>
              </a:rPr>
              <a:t>We choose a suitable machine learning or deep learning model architecture for our chatbot. This could include recurrent neural networks (RNNs), long short-term memory networks (LSTMs), or transformer-based models like BERT or GPT.</a:t>
            </a:r>
            <a:endParaRPr b="0" lang="en-US" sz="1400" spc="-1" strike="noStrike">
              <a:solidFill>
                <a:srgbClr val="000000"/>
              </a:solidFill>
              <a:latin typeface="Arial"/>
            </a:endParaRPr>
          </a:p>
          <a:p>
            <a:pPr>
              <a:lnSpc>
                <a:spcPct val="100000"/>
              </a:lnSpc>
              <a:spcBef>
                <a:spcPts val="283"/>
              </a:spcBef>
              <a:tabLst>
                <a:tab algn="l" pos="0"/>
              </a:tabLst>
            </a:pPr>
            <a:endParaRPr b="0" lang="en-US" sz="1400" spc="-1" strike="noStrike">
              <a:solidFill>
                <a:srgbClr val="000000"/>
              </a:solidFill>
              <a:latin typeface="Arial"/>
            </a:endParaRPr>
          </a:p>
          <a:p>
            <a:pPr>
              <a:lnSpc>
                <a:spcPct val="100000"/>
              </a:lnSpc>
              <a:spcBef>
                <a:spcPts val="283"/>
              </a:spcBef>
              <a:buClr>
                <a:srgbClr val="000000"/>
              </a:buClr>
              <a:buFont typeface="Arial"/>
              <a:buChar char="•"/>
              <a:tabLst>
                <a:tab algn="l" pos="0"/>
              </a:tabLst>
            </a:pPr>
            <a:r>
              <a:rPr b="1" lang="en-US" sz="1400" spc="-1" strike="noStrike">
                <a:solidFill>
                  <a:srgbClr val="000000"/>
                </a:solidFill>
                <a:latin typeface="Arial"/>
                <a:ea typeface="Arial"/>
              </a:rPr>
              <a:t>Training: </a:t>
            </a:r>
            <a:r>
              <a:rPr b="0" lang="en-US" sz="1400" spc="-1" strike="noStrike">
                <a:solidFill>
                  <a:srgbClr val="000000"/>
                </a:solidFill>
                <a:latin typeface="Arial"/>
                <a:ea typeface="Arial"/>
              </a:rPr>
              <a:t>The selected model is trained on the preprocessed data to learn patterns and relationships between user queries and responses. We use techniques like backpropagation and gradient descent to optimize the model's parameters.</a:t>
            </a:r>
            <a:endParaRPr b="0" lang="en-US" sz="1400" spc="-1" strike="noStrike">
              <a:solidFill>
                <a:srgbClr val="000000"/>
              </a:solidFill>
              <a:latin typeface="Arial"/>
            </a:endParaRPr>
          </a:p>
          <a:p>
            <a:pPr>
              <a:lnSpc>
                <a:spcPct val="100000"/>
              </a:lnSpc>
              <a:spcBef>
                <a:spcPts val="283"/>
              </a:spcBef>
              <a:tabLst>
                <a:tab algn="l" pos="0"/>
              </a:tabLst>
            </a:pPr>
            <a:endParaRPr b="0" lang="en-US" sz="1400" spc="-1" strike="noStrike">
              <a:solidFill>
                <a:srgbClr val="000000"/>
              </a:solidFill>
              <a:latin typeface="Arial"/>
            </a:endParaRPr>
          </a:p>
          <a:p>
            <a:pPr>
              <a:lnSpc>
                <a:spcPct val="100000"/>
              </a:lnSpc>
              <a:spcBef>
                <a:spcPts val="283"/>
              </a:spcBef>
              <a:buClr>
                <a:srgbClr val="000000"/>
              </a:buClr>
              <a:buFont typeface="Arial"/>
              <a:buChar char="•"/>
              <a:tabLst>
                <a:tab algn="l" pos="0"/>
              </a:tabLst>
            </a:pPr>
            <a:r>
              <a:rPr b="1" lang="en-US" sz="1400" spc="-1" strike="noStrike">
                <a:solidFill>
                  <a:srgbClr val="000000"/>
                </a:solidFill>
                <a:latin typeface="Arial"/>
                <a:ea typeface="Arial"/>
              </a:rPr>
              <a:t>Validation: </a:t>
            </a:r>
            <a:r>
              <a:rPr b="0" lang="en-US" sz="1400" spc="-1" strike="noStrike">
                <a:solidFill>
                  <a:srgbClr val="000000"/>
                </a:solidFill>
                <a:latin typeface="Arial"/>
                <a:ea typeface="Arial"/>
              </a:rPr>
              <a:t>We validate the trained model using separate validation data to ensure its performance and generalization ability. This step helps us identify and address any overfitting or underfitting issues.</a:t>
            </a:r>
            <a:endParaRPr b="0" lang="en-US" sz="1400" spc="-1" strike="noStrike">
              <a:solidFill>
                <a:srgbClr val="000000"/>
              </a:solidFill>
              <a:latin typeface="Arial"/>
            </a:endParaRPr>
          </a:p>
          <a:p>
            <a:pPr>
              <a:lnSpc>
                <a:spcPct val="100000"/>
              </a:lnSpc>
              <a:spcBef>
                <a:spcPts val="283"/>
              </a:spcBef>
              <a:tabLst>
                <a:tab algn="l" pos="0"/>
              </a:tabLst>
            </a:pPr>
            <a:endParaRPr b="0" lang="en-US" sz="1400" spc="-1" strike="noStrike">
              <a:solidFill>
                <a:srgbClr val="000000"/>
              </a:solidFill>
              <a:latin typeface="Arial"/>
            </a:endParaRPr>
          </a:p>
          <a:p>
            <a:pPr>
              <a:lnSpc>
                <a:spcPct val="100000"/>
              </a:lnSpc>
              <a:spcBef>
                <a:spcPts val="283"/>
              </a:spcBef>
              <a:buClr>
                <a:srgbClr val="000000"/>
              </a:buClr>
              <a:buFont typeface="Arial"/>
              <a:buChar char="•"/>
              <a:tabLst>
                <a:tab algn="l" pos="0"/>
              </a:tabLst>
            </a:pPr>
            <a:r>
              <a:rPr b="1" lang="en-US" sz="1400" spc="-1" strike="noStrike">
                <a:solidFill>
                  <a:srgbClr val="000000"/>
                </a:solidFill>
                <a:latin typeface="Arial"/>
                <a:ea typeface="Arial"/>
              </a:rPr>
              <a:t>Evaluation: </a:t>
            </a:r>
            <a:r>
              <a:rPr b="0" lang="en-US" sz="1400" spc="-1" strike="noStrike">
                <a:solidFill>
                  <a:srgbClr val="000000"/>
                </a:solidFill>
                <a:latin typeface="Arial"/>
                <a:ea typeface="Arial"/>
              </a:rPr>
              <a:t>The model's performance is evaluated using metrics such as accuracy, precision, recall, and F1-score. We analyze the model's ability to understand user intents, generate relevant responses, and handle various conversational scenarios.</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98</TotalTime>
  <Application>LibreOffice/7.6.2.1$Windows_X86_64 LibreOffice_project/56f7684011345957bbf33a7ee678afaf4d2ba333</Application>
  <AppVersion>15.0000</AppVersion>
  <Words>1350</Words>
  <Paragraphs>121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NIVETAA M</dc:creator>
  <dc:description/>
  <dc:language>en-US</dc:language>
  <cp:lastModifiedBy/>
  <dcterms:modified xsi:type="dcterms:W3CDTF">2024-04-05T11:21:18Z</dcterms:modified>
  <cp:revision>3</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10</vt:i4>
  </property>
  <property fmtid="{D5CDD505-2E9C-101B-9397-08002B2CF9AE}" pid="3" name="PresentationFormat">
    <vt:lpwstr>Widescreen</vt:lpwstr>
  </property>
  <property fmtid="{D5CDD505-2E9C-101B-9397-08002B2CF9AE}" pid="4" name="Slides">
    <vt:i4>10</vt:i4>
  </property>
</Properties>
</file>