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8" r:id="rId7"/>
    <p:sldId id="269"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29C264-C8F7-62A9-D6F4-5F242E174111}" v="72" dt="2024-11-15T07:12:48.571"/>
    <p1510:client id="{4F5873AB-DF1C-F561-509E-3B9B0B518CC1}" v="109" dt="2024-11-14T10:41:58.803"/>
    <p1510:client id="{8EF09260-D581-DEEB-7DD1-2C844D1E3EFD}" v="333" dt="2024-11-15T07:01:43.230"/>
    <p1510:client id="{D0C15A14-1A43-DB9D-FA32-FFBBE24628F1}" v="203" dt="2024-11-14T10:04:46.6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dirty="0"/>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1539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56199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31005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04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73001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78639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29925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588835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45429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46040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dirty="0"/>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44818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9892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92178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777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01177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91906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2131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11/14/2024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2201475"/>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9397" y="810218"/>
            <a:ext cx="9144000" cy="1588878"/>
          </a:xfrm>
        </p:spPr>
        <p:txBody>
          <a:bodyPr vert="horz" lIns="91440" tIns="45720" rIns="91440" bIns="45720" rtlCol="0" anchor="ctr">
            <a:normAutofit/>
          </a:bodyPr>
          <a:lstStyle/>
          <a:p>
            <a:pPr algn="ctr"/>
            <a:r>
              <a:rPr lang="en-US" sz="4400" dirty="0">
                <a:ea typeface="+mj-lt"/>
                <a:cs typeface="+mj-lt"/>
              </a:rPr>
              <a:t>A Sleep Tracking App for a                    Better Night's Rest</a:t>
            </a:r>
            <a:endParaRPr lang="en-US" sz="4400"/>
          </a:p>
        </p:txBody>
      </p:sp>
      <p:sp>
        <p:nvSpPr>
          <p:cNvPr id="3" name="Subtitle 2"/>
          <p:cNvSpPr>
            <a:spLocks noGrp="1"/>
          </p:cNvSpPr>
          <p:nvPr>
            <p:ph type="subTitle" idx="1"/>
          </p:nvPr>
        </p:nvSpPr>
        <p:spPr>
          <a:xfrm>
            <a:off x="6178627" y="4465026"/>
            <a:ext cx="5903204" cy="2087256"/>
          </a:xfrm>
        </p:spPr>
        <p:txBody>
          <a:bodyPr vert="horz" lIns="91440" tIns="45720" rIns="91440" bIns="45720" rtlCol="0" anchor="t">
            <a:noAutofit/>
          </a:bodyPr>
          <a:lstStyle/>
          <a:p>
            <a:r>
              <a:rPr lang="en-US" sz="2400" b="1" dirty="0">
                <a:solidFill>
                  <a:schemeClr val="tx1"/>
                </a:solidFill>
              </a:rPr>
              <a:t>PRESENTED BY :</a:t>
            </a:r>
          </a:p>
          <a:p>
            <a:r>
              <a:rPr lang="en-US" sz="2400" b="1" dirty="0">
                <a:solidFill>
                  <a:schemeClr val="tx1"/>
                </a:solidFill>
              </a:rPr>
              <a:t>LOGESWARAN B</a:t>
            </a:r>
          </a:p>
          <a:p>
            <a:r>
              <a:rPr lang="en-US" sz="2400" b="1" dirty="0">
                <a:solidFill>
                  <a:schemeClr val="tx1"/>
                </a:solidFill>
                <a:ea typeface="+mn-lt"/>
                <a:cs typeface="+mn-lt"/>
              </a:rPr>
              <a:t>36A989DA0866716B9004B9DFCFFE594C</a:t>
            </a:r>
            <a:endParaRPr lang="en-US" sz="2400" b="1" dirty="0">
              <a:solidFill>
                <a:schemeClr val="tx1"/>
              </a:solidFill>
            </a:endParaRPr>
          </a:p>
          <a:p>
            <a:r>
              <a:rPr lang="en-US" sz="2400" b="1" dirty="0">
                <a:solidFill>
                  <a:schemeClr val="tx1"/>
                </a:solidFill>
              </a:rPr>
              <a:t>MUTHUPANDIYAN K</a:t>
            </a:r>
          </a:p>
          <a:p>
            <a:r>
              <a:rPr lang="en-US" sz="2400" b="1" dirty="0">
                <a:solidFill>
                  <a:schemeClr val="tx1"/>
                </a:solidFill>
                <a:ea typeface="+mn-lt"/>
                <a:cs typeface="+mn-lt"/>
              </a:rPr>
              <a:t>4295CF347661613B2E14623FF4B65C3D</a:t>
            </a:r>
            <a:endParaRPr lang="en-US" sz="2400" b="1" dirty="0">
              <a:solidFill>
                <a:schemeClr val="tx1"/>
              </a:solidFill>
            </a:endParaRPr>
          </a:p>
          <a:p>
            <a:endParaRPr lang="en-US" sz="2400" b="1" dirty="0">
              <a:solidFill>
                <a:schemeClr val="tx1"/>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C3BA66AC-0DA5-D4B1-B14B-5A7FB2DDE28A}"/>
              </a:ext>
            </a:extLst>
          </p:cNvPr>
          <p:cNvPicPr>
            <a:picLocks noChangeAspect="1"/>
          </p:cNvPicPr>
          <p:nvPr/>
        </p:nvPicPr>
        <p:blipFill>
          <a:blip r:embed="rId2"/>
          <a:stretch>
            <a:fillRect/>
          </a:stretch>
        </p:blipFill>
        <p:spPr>
          <a:xfrm>
            <a:off x="596747" y="897416"/>
            <a:ext cx="10236505" cy="5760902"/>
          </a:xfrm>
          <a:prstGeom prst="rect">
            <a:avLst/>
          </a:prstGeom>
        </p:spPr>
      </p:pic>
    </p:spTree>
    <p:extLst>
      <p:ext uri="{BB962C8B-B14F-4D97-AF65-F5344CB8AC3E}">
        <p14:creationId xmlns:p14="http://schemas.microsoft.com/office/powerpoint/2010/main" val="2635065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5664473E-1A46-5404-A373-9737EBB556E3}"/>
              </a:ext>
            </a:extLst>
          </p:cNvPr>
          <p:cNvPicPr>
            <a:picLocks noChangeAspect="1"/>
          </p:cNvPicPr>
          <p:nvPr/>
        </p:nvPicPr>
        <p:blipFill>
          <a:blip r:embed="rId2"/>
          <a:stretch>
            <a:fillRect/>
          </a:stretch>
        </p:blipFill>
        <p:spPr>
          <a:xfrm>
            <a:off x="495759" y="456742"/>
            <a:ext cx="11200481" cy="6293385"/>
          </a:xfrm>
          <a:prstGeom prst="rect">
            <a:avLst/>
          </a:prstGeom>
        </p:spPr>
      </p:pic>
    </p:spTree>
    <p:extLst>
      <p:ext uri="{BB962C8B-B14F-4D97-AF65-F5344CB8AC3E}">
        <p14:creationId xmlns:p14="http://schemas.microsoft.com/office/powerpoint/2010/main" val="3334377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 shot of a cell phone&#10;&#10;Description automatically generated">
            <a:extLst>
              <a:ext uri="{FF2B5EF4-FFF2-40B4-BE49-F238E27FC236}">
                <a16:creationId xmlns:a16="http://schemas.microsoft.com/office/drawing/2014/main" id="{976C4889-F024-5FC1-0BE9-212258739D72}"/>
              </a:ext>
            </a:extLst>
          </p:cNvPr>
          <p:cNvPicPr>
            <a:picLocks noChangeAspect="1"/>
          </p:cNvPicPr>
          <p:nvPr/>
        </p:nvPicPr>
        <p:blipFill>
          <a:blip r:embed="rId2"/>
          <a:stretch>
            <a:fillRect/>
          </a:stretch>
        </p:blipFill>
        <p:spPr>
          <a:xfrm>
            <a:off x="275422" y="493464"/>
            <a:ext cx="11182119" cy="6275023"/>
          </a:xfrm>
          <a:prstGeom prst="rect">
            <a:avLst/>
          </a:prstGeom>
        </p:spPr>
      </p:pic>
    </p:spTree>
    <p:extLst>
      <p:ext uri="{BB962C8B-B14F-4D97-AF65-F5344CB8AC3E}">
        <p14:creationId xmlns:p14="http://schemas.microsoft.com/office/powerpoint/2010/main" val="1723550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E50BBE90-B0BF-F633-EAB0-E9DC7C62A6C1}"/>
              </a:ext>
            </a:extLst>
          </p:cNvPr>
          <p:cNvPicPr>
            <a:picLocks noChangeAspect="1"/>
          </p:cNvPicPr>
          <p:nvPr/>
        </p:nvPicPr>
        <p:blipFill>
          <a:blip r:embed="rId2"/>
          <a:stretch>
            <a:fillRect/>
          </a:stretch>
        </p:blipFill>
        <p:spPr>
          <a:xfrm>
            <a:off x="229518" y="511825"/>
            <a:ext cx="10970963" cy="6164855"/>
          </a:xfrm>
          <a:prstGeom prst="rect">
            <a:avLst/>
          </a:prstGeom>
        </p:spPr>
      </p:pic>
    </p:spTree>
    <p:extLst>
      <p:ext uri="{BB962C8B-B14F-4D97-AF65-F5344CB8AC3E}">
        <p14:creationId xmlns:p14="http://schemas.microsoft.com/office/powerpoint/2010/main" val="3846400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50579-5CFA-F849-4875-05C0D16F9504}"/>
              </a:ext>
            </a:extLst>
          </p:cNvPr>
          <p:cNvSpPr>
            <a:spLocks noGrp="1"/>
          </p:cNvSpPr>
          <p:nvPr>
            <p:ph type="title"/>
          </p:nvPr>
        </p:nvSpPr>
        <p:spPr>
          <a:xfrm>
            <a:off x="289441" y="-167294"/>
            <a:ext cx="8534400" cy="1507067"/>
          </a:xfrm>
        </p:spPr>
        <p:txBody>
          <a:bodyPr>
            <a:normAutofit/>
          </a:bodyPr>
          <a:lstStyle/>
          <a:p>
            <a:r>
              <a:rPr lang="en-US" sz="4000" dirty="0">
                <a:ea typeface="+mj-lt"/>
                <a:cs typeface="+mj-lt"/>
              </a:rPr>
              <a:t>Project Overview :</a:t>
            </a:r>
            <a:endParaRPr lang="en-US" dirty="0">
              <a:ea typeface="+mj-lt"/>
              <a:cs typeface="+mj-lt"/>
            </a:endParaRPr>
          </a:p>
        </p:txBody>
      </p:sp>
      <p:sp>
        <p:nvSpPr>
          <p:cNvPr id="3" name="Content Placeholder 2">
            <a:extLst>
              <a:ext uri="{FF2B5EF4-FFF2-40B4-BE49-F238E27FC236}">
                <a16:creationId xmlns:a16="http://schemas.microsoft.com/office/drawing/2014/main" id="{7713DF1A-5461-C8D4-3882-6A38B8F3645B}"/>
              </a:ext>
            </a:extLst>
          </p:cNvPr>
          <p:cNvSpPr>
            <a:spLocks noGrp="1"/>
          </p:cNvSpPr>
          <p:nvPr>
            <p:ph idx="1"/>
          </p:nvPr>
        </p:nvSpPr>
        <p:spPr>
          <a:xfrm>
            <a:off x="362887" y="1530426"/>
            <a:ext cx="8534400" cy="3615267"/>
          </a:xfrm>
        </p:spPr>
        <p:txBody>
          <a:bodyPr vert="horz" lIns="91440" tIns="45720" rIns="91440" bIns="45720" rtlCol="0" anchor="t">
            <a:noAutofit/>
          </a:bodyPr>
          <a:lstStyle/>
          <a:p>
            <a:pPr marL="0" indent="0">
              <a:buNone/>
            </a:pPr>
            <a:r>
              <a:rPr lang="en-US" sz="3200" dirty="0">
                <a:solidFill>
                  <a:schemeClr val="tx1"/>
                </a:solidFill>
                <a:ea typeface="+mn-lt"/>
                <a:cs typeface="+mn-lt"/>
              </a:rPr>
              <a:t> Sleep Track is a mobile application designed to help users monitor and improve their sleep quality through personalized insights and recommendations. By tracking sleep patterns, providing educational resources, and offering tools for relaxation, SleepTrack aims to empower users to achieve restorative sleep and enhance their overall well-being.</a:t>
            </a:r>
            <a:endParaRPr lang="en-US">
              <a:solidFill>
                <a:schemeClr val="tx1"/>
              </a:solidFill>
            </a:endParaRPr>
          </a:p>
          <a:p>
            <a:pPr marL="0" indent="0">
              <a:buNone/>
            </a:pPr>
            <a:endParaRPr lang="en-US" sz="3200" dirty="0">
              <a:solidFill>
                <a:schemeClr val="tx1"/>
              </a:solidFill>
            </a:endParaRPr>
          </a:p>
          <a:p>
            <a:endParaRPr lang="en-US" sz="3200" dirty="0">
              <a:solidFill>
                <a:schemeClr val="tx1"/>
              </a:solidFill>
            </a:endParaRPr>
          </a:p>
        </p:txBody>
      </p:sp>
    </p:spTree>
    <p:extLst>
      <p:ext uri="{BB962C8B-B14F-4D97-AF65-F5344CB8AC3E}">
        <p14:creationId xmlns:p14="http://schemas.microsoft.com/office/powerpoint/2010/main" val="3679270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7B8DC-A529-51E8-32AD-9569CA58E992}"/>
              </a:ext>
            </a:extLst>
          </p:cNvPr>
          <p:cNvSpPr>
            <a:spLocks noGrp="1"/>
          </p:cNvSpPr>
          <p:nvPr>
            <p:ph type="title"/>
          </p:nvPr>
        </p:nvSpPr>
        <p:spPr>
          <a:xfrm>
            <a:off x="838200" y="-268345"/>
            <a:ext cx="10515600" cy="1325563"/>
          </a:xfrm>
        </p:spPr>
        <p:txBody>
          <a:bodyPr>
            <a:normAutofit/>
          </a:bodyPr>
          <a:lstStyle/>
          <a:p>
            <a:r>
              <a:rPr lang="en-US" sz="4000" dirty="0">
                <a:latin typeface="Arial"/>
                <a:cs typeface="Arial"/>
              </a:rPr>
              <a:t>Objectives :</a:t>
            </a:r>
            <a:endParaRPr lang="en-US" sz="4000" dirty="0"/>
          </a:p>
        </p:txBody>
      </p:sp>
      <p:sp>
        <p:nvSpPr>
          <p:cNvPr id="3" name="Content Placeholder 2">
            <a:extLst>
              <a:ext uri="{FF2B5EF4-FFF2-40B4-BE49-F238E27FC236}">
                <a16:creationId xmlns:a16="http://schemas.microsoft.com/office/drawing/2014/main" id="{F12B3A14-5F85-D472-0C7E-A72A73D5CA23}"/>
              </a:ext>
            </a:extLst>
          </p:cNvPr>
          <p:cNvSpPr>
            <a:spLocks noGrp="1"/>
          </p:cNvSpPr>
          <p:nvPr>
            <p:ph idx="1"/>
          </p:nvPr>
        </p:nvSpPr>
        <p:spPr>
          <a:xfrm>
            <a:off x="838200" y="751480"/>
            <a:ext cx="10515600" cy="4351338"/>
          </a:xfrm>
        </p:spPr>
        <p:txBody>
          <a:bodyPr vert="horz" lIns="91440" tIns="45720" rIns="91440" bIns="45720" rtlCol="0" anchor="t">
            <a:noAutofit/>
          </a:bodyPr>
          <a:lstStyle/>
          <a:p>
            <a:r>
              <a:rPr lang="en-US" sz="3200" b="1" dirty="0">
                <a:solidFill>
                  <a:schemeClr val="bg1"/>
                </a:solidFill>
                <a:latin typeface="Arial"/>
                <a:cs typeface="Arial"/>
              </a:rPr>
              <a:t>Track Sleep Patterns</a:t>
            </a:r>
            <a:r>
              <a:rPr lang="en-US" sz="3200" dirty="0">
                <a:solidFill>
                  <a:schemeClr val="bg1"/>
                </a:solidFill>
                <a:latin typeface="Arial"/>
                <a:cs typeface="Arial"/>
              </a:rPr>
              <a:t>: </a:t>
            </a:r>
            <a:r>
              <a:rPr lang="en-US" sz="3200" dirty="0">
                <a:solidFill>
                  <a:schemeClr val="tx1"/>
                </a:solidFill>
                <a:latin typeface="Arial"/>
                <a:cs typeface="Arial"/>
              </a:rPr>
              <a:t>Allow users to log their sleep duration, quality, and any disturbances.</a:t>
            </a:r>
          </a:p>
          <a:p>
            <a:r>
              <a:rPr lang="en-US" sz="3200" b="1" dirty="0">
                <a:solidFill>
                  <a:schemeClr val="bg1"/>
                </a:solidFill>
                <a:latin typeface="Arial"/>
                <a:cs typeface="Arial"/>
              </a:rPr>
              <a:t>Analyze Sleep Data</a:t>
            </a:r>
            <a:r>
              <a:rPr lang="en-US" sz="3200" dirty="0">
                <a:solidFill>
                  <a:schemeClr val="bg1"/>
                </a:solidFill>
                <a:latin typeface="Arial"/>
                <a:cs typeface="Arial"/>
              </a:rPr>
              <a:t>: </a:t>
            </a:r>
            <a:r>
              <a:rPr lang="en-US" sz="3200" dirty="0">
                <a:solidFill>
                  <a:schemeClr val="tx1"/>
                </a:solidFill>
                <a:latin typeface="Arial"/>
                <a:cs typeface="Arial"/>
              </a:rPr>
              <a:t>Use algorithms to analyze sleep trends and provide insights into users' sleep habits.</a:t>
            </a:r>
          </a:p>
          <a:p>
            <a:r>
              <a:rPr lang="en-US" sz="3200" b="1" dirty="0">
                <a:solidFill>
                  <a:schemeClr val="bg1"/>
                </a:solidFill>
                <a:latin typeface="Arial"/>
                <a:cs typeface="Arial"/>
              </a:rPr>
              <a:t>Personalized Recommendations</a:t>
            </a:r>
            <a:r>
              <a:rPr lang="en-US" sz="3200" dirty="0">
                <a:solidFill>
                  <a:schemeClr val="bg1"/>
                </a:solidFill>
                <a:latin typeface="Arial"/>
                <a:cs typeface="Arial"/>
              </a:rPr>
              <a:t>: </a:t>
            </a:r>
            <a:r>
              <a:rPr lang="en-US" sz="3200" dirty="0">
                <a:solidFill>
                  <a:schemeClr val="tx1"/>
                </a:solidFill>
                <a:latin typeface="Arial"/>
                <a:cs typeface="Arial"/>
              </a:rPr>
              <a:t>Offer tailored advice for improving sleep based on individual data.</a:t>
            </a:r>
          </a:p>
          <a:p>
            <a:r>
              <a:rPr lang="en-US" sz="3200" b="1" dirty="0">
                <a:solidFill>
                  <a:schemeClr val="bg1"/>
                </a:solidFill>
                <a:latin typeface="Arial"/>
                <a:cs typeface="Arial"/>
              </a:rPr>
              <a:t>Educational Resources</a:t>
            </a:r>
            <a:r>
              <a:rPr lang="en-US" sz="3200" dirty="0">
                <a:solidFill>
                  <a:schemeClr val="bg1"/>
                </a:solidFill>
                <a:latin typeface="Arial"/>
                <a:cs typeface="Arial"/>
              </a:rPr>
              <a:t>:</a:t>
            </a:r>
            <a:r>
              <a:rPr lang="en-US" sz="3200" dirty="0">
                <a:solidFill>
                  <a:schemeClr val="tx1"/>
                </a:solidFill>
                <a:latin typeface="Arial"/>
                <a:cs typeface="Arial"/>
              </a:rPr>
              <a:t> Provide articles, tips, and videos on sleep hygiene and relaxation techniques.</a:t>
            </a:r>
          </a:p>
          <a:p>
            <a:r>
              <a:rPr lang="en-US" sz="3200" b="1" dirty="0">
                <a:solidFill>
                  <a:schemeClr val="bg1"/>
                </a:solidFill>
                <a:latin typeface="Arial"/>
                <a:cs typeface="Arial"/>
              </a:rPr>
              <a:t>Integration with Wearables</a:t>
            </a:r>
            <a:r>
              <a:rPr lang="en-US" sz="3200" dirty="0">
                <a:solidFill>
                  <a:schemeClr val="bg1"/>
                </a:solidFill>
                <a:latin typeface="Arial"/>
                <a:cs typeface="Arial"/>
              </a:rPr>
              <a:t>: </a:t>
            </a:r>
            <a:r>
              <a:rPr lang="en-US" sz="3200" dirty="0">
                <a:solidFill>
                  <a:schemeClr val="tx1"/>
                </a:solidFill>
                <a:latin typeface="Arial"/>
                <a:cs typeface="Arial"/>
              </a:rPr>
              <a:t>Sync with wearable devices (like smartwatches and fitness trackers) for automatic sleep tracking.</a:t>
            </a:r>
            <a:endParaRPr lang="en-US" sz="3200">
              <a:solidFill>
                <a:schemeClr val="tx1"/>
              </a:solidFill>
            </a:endParaRPr>
          </a:p>
        </p:txBody>
      </p:sp>
    </p:spTree>
    <p:extLst>
      <p:ext uri="{BB962C8B-B14F-4D97-AF65-F5344CB8AC3E}">
        <p14:creationId xmlns:p14="http://schemas.microsoft.com/office/powerpoint/2010/main" val="1621141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C9749-C004-EE02-4A51-5046BF4F1B07}"/>
              </a:ext>
            </a:extLst>
          </p:cNvPr>
          <p:cNvSpPr>
            <a:spLocks noGrp="1"/>
          </p:cNvSpPr>
          <p:nvPr>
            <p:ph type="title"/>
          </p:nvPr>
        </p:nvSpPr>
        <p:spPr>
          <a:xfrm>
            <a:off x="571959" y="-130634"/>
            <a:ext cx="10515600" cy="1325563"/>
          </a:xfrm>
        </p:spPr>
        <p:txBody>
          <a:bodyPr>
            <a:normAutofit/>
          </a:bodyPr>
          <a:lstStyle/>
          <a:p>
            <a:r>
              <a:rPr lang="en-US" sz="4000" dirty="0">
                <a:ea typeface="+mj-lt"/>
                <a:cs typeface="+mj-lt"/>
              </a:rPr>
              <a:t>Key Features :</a:t>
            </a:r>
          </a:p>
        </p:txBody>
      </p:sp>
      <p:sp>
        <p:nvSpPr>
          <p:cNvPr id="3" name="Content Placeholder 2">
            <a:extLst>
              <a:ext uri="{FF2B5EF4-FFF2-40B4-BE49-F238E27FC236}">
                <a16:creationId xmlns:a16="http://schemas.microsoft.com/office/drawing/2014/main" id="{FFE97EDD-403F-7229-FCE1-B2063736624B}"/>
              </a:ext>
            </a:extLst>
          </p:cNvPr>
          <p:cNvSpPr>
            <a:spLocks noGrp="1"/>
          </p:cNvSpPr>
          <p:nvPr>
            <p:ph idx="1"/>
          </p:nvPr>
        </p:nvSpPr>
        <p:spPr>
          <a:xfrm>
            <a:off x="571959" y="962637"/>
            <a:ext cx="10515600" cy="4351338"/>
          </a:xfrm>
        </p:spPr>
        <p:txBody>
          <a:bodyPr vert="horz" lIns="91440" tIns="45720" rIns="91440" bIns="45720" rtlCol="0" anchor="t">
            <a:noAutofit/>
          </a:bodyPr>
          <a:lstStyle/>
          <a:p>
            <a:r>
              <a:rPr lang="en-US" sz="3200" b="1" dirty="0">
                <a:solidFill>
                  <a:schemeClr val="bg1"/>
                </a:solidFill>
                <a:latin typeface="Arial"/>
                <a:cs typeface="Arial"/>
              </a:rPr>
              <a:t>User Profiles</a:t>
            </a:r>
            <a:r>
              <a:rPr lang="en-US" sz="3200" dirty="0">
                <a:solidFill>
                  <a:schemeClr val="tx1"/>
                </a:solidFill>
                <a:latin typeface="Arial"/>
                <a:cs typeface="Arial"/>
              </a:rPr>
              <a:t>: Users can create profiles to log sleep data, set sleep goals, and track progress over time.</a:t>
            </a:r>
          </a:p>
          <a:p>
            <a:r>
              <a:rPr lang="en-US" sz="3200" b="1" dirty="0">
                <a:solidFill>
                  <a:schemeClr val="bg1"/>
                </a:solidFill>
                <a:latin typeface="Arial"/>
                <a:cs typeface="Arial"/>
              </a:rPr>
              <a:t>Sleep Journal</a:t>
            </a:r>
            <a:r>
              <a:rPr lang="en-US" sz="3200" dirty="0">
                <a:solidFill>
                  <a:schemeClr val="bg1"/>
                </a:solidFill>
                <a:latin typeface="Arial"/>
                <a:cs typeface="Arial"/>
              </a:rPr>
              <a:t>:</a:t>
            </a:r>
            <a:r>
              <a:rPr lang="en-US" sz="3200" dirty="0">
                <a:solidFill>
                  <a:schemeClr val="tx1"/>
                </a:solidFill>
                <a:latin typeface="Arial"/>
                <a:cs typeface="Arial"/>
              </a:rPr>
              <a:t> A feature that allows users to record their sleep experiences, including pre-sleep activities, stress levels, and caffeine intake.</a:t>
            </a:r>
          </a:p>
          <a:p>
            <a:r>
              <a:rPr lang="en-US" sz="3200" b="1" dirty="0">
                <a:solidFill>
                  <a:schemeClr val="bg1"/>
                </a:solidFill>
                <a:latin typeface="Arial"/>
                <a:cs typeface="Arial"/>
              </a:rPr>
              <a:t>Sleep Analysis</a:t>
            </a:r>
            <a:r>
              <a:rPr lang="en-US" sz="3200" dirty="0">
                <a:solidFill>
                  <a:schemeClr val="bg1"/>
                </a:solidFill>
                <a:latin typeface="Arial"/>
                <a:cs typeface="Arial"/>
              </a:rPr>
              <a:t>:</a:t>
            </a:r>
            <a:r>
              <a:rPr lang="en-US" sz="3200" dirty="0">
                <a:solidFill>
                  <a:schemeClr val="tx1"/>
                </a:solidFill>
                <a:latin typeface="Arial"/>
                <a:cs typeface="Arial"/>
              </a:rPr>
              <a:t> Visualizations of sleep patterns over time, including duration, quality, and disturbances.</a:t>
            </a:r>
          </a:p>
          <a:p>
            <a:r>
              <a:rPr lang="en-US" sz="3200" b="1" dirty="0">
                <a:solidFill>
                  <a:schemeClr val="bg1"/>
                </a:solidFill>
                <a:latin typeface="Arial"/>
                <a:cs typeface="Arial"/>
              </a:rPr>
              <a:t>Relaxation Tools</a:t>
            </a:r>
            <a:r>
              <a:rPr lang="en-US" sz="3200" dirty="0">
                <a:solidFill>
                  <a:schemeClr val="bg1"/>
                </a:solidFill>
                <a:latin typeface="Arial"/>
                <a:cs typeface="Arial"/>
              </a:rPr>
              <a:t>:</a:t>
            </a:r>
            <a:r>
              <a:rPr lang="en-US" sz="3200" dirty="0">
                <a:solidFill>
                  <a:schemeClr val="tx1"/>
                </a:solidFill>
                <a:latin typeface="Arial"/>
                <a:cs typeface="Arial"/>
              </a:rPr>
              <a:t> Guided meditations, calming music, and breathing exercises to help users wind down before sleep.</a:t>
            </a:r>
          </a:p>
          <a:p>
            <a:endParaRPr lang="en-US" sz="3200" dirty="0">
              <a:solidFill>
                <a:schemeClr val="tx1"/>
              </a:solidFill>
              <a:latin typeface="Arial"/>
              <a:cs typeface="Arial"/>
            </a:endParaRPr>
          </a:p>
          <a:p>
            <a:endParaRPr lang="en-US" dirty="0">
              <a:solidFill>
                <a:schemeClr val="tx1"/>
              </a:solidFill>
            </a:endParaRPr>
          </a:p>
        </p:txBody>
      </p:sp>
    </p:spTree>
    <p:extLst>
      <p:ext uri="{BB962C8B-B14F-4D97-AF65-F5344CB8AC3E}">
        <p14:creationId xmlns:p14="http://schemas.microsoft.com/office/powerpoint/2010/main" val="1070785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317F56-3680-36A0-DE2F-D03AF94739FA}"/>
              </a:ext>
            </a:extLst>
          </p:cNvPr>
          <p:cNvSpPr txBox="1"/>
          <p:nvPr/>
        </p:nvSpPr>
        <p:spPr>
          <a:xfrm>
            <a:off x="216665" y="124858"/>
            <a:ext cx="11795393" cy="69865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sz="3200" b="1" dirty="0">
                <a:solidFill>
                  <a:schemeClr val="bg1"/>
                </a:solidFill>
                <a:latin typeface="Arial"/>
                <a:cs typeface="Arial"/>
              </a:rPr>
              <a:t>Smart Alarm</a:t>
            </a:r>
            <a:r>
              <a:rPr lang="en-US" sz="3200" dirty="0">
                <a:solidFill>
                  <a:schemeClr val="bg1"/>
                </a:solidFill>
                <a:latin typeface="Arial"/>
                <a:cs typeface="Arial"/>
              </a:rPr>
              <a:t>: </a:t>
            </a:r>
            <a:r>
              <a:rPr lang="en-US" sz="3200" dirty="0">
                <a:latin typeface="Arial"/>
                <a:cs typeface="Arial"/>
              </a:rPr>
              <a:t>An intelligent alarm that wakes users during light sleep phases for a more refreshing experience.​</a:t>
            </a:r>
          </a:p>
          <a:p>
            <a:pPr marL="228600" indent="-228600">
              <a:buFont typeface=""/>
              <a:buChar char="•"/>
            </a:pPr>
            <a:r>
              <a:rPr lang="en-US" sz="3200" b="1" dirty="0">
                <a:solidFill>
                  <a:schemeClr val="bg1"/>
                </a:solidFill>
                <a:latin typeface="Arial"/>
                <a:cs typeface="Arial"/>
              </a:rPr>
              <a:t>Community Forum</a:t>
            </a:r>
            <a:r>
              <a:rPr lang="en-US" sz="3200" dirty="0">
                <a:solidFill>
                  <a:schemeClr val="bg1"/>
                </a:solidFill>
                <a:latin typeface="Arial"/>
                <a:cs typeface="Arial"/>
              </a:rPr>
              <a:t>: </a:t>
            </a:r>
            <a:r>
              <a:rPr lang="en-US" sz="3200" dirty="0">
                <a:latin typeface="Arial"/>
                <a:cs typeface="Arial"/>
              </a:rPr>
              <a:t>A space for users to share experiences, tips, and support with each other.​</a:t>
            </a:r>
          </a:p>
          <a:p>
            <a:pPr marL="228600" indent="-228600">
              <a:buFont typeface=""/>
              <a:buChar char="•"/>
            </a:pPr>
            <a:r>
              <a:rPr lang="en-US" sz="3200" b="1" dirty="0">
                <a:solidFill>
                  <a:schemeClr val="bg1"/>
                </a:solidFill>
                <a:latin typeface="Arial"/>
                <a:cs typeface="Arial"/>
              </a:rPr>
              <a:t>Reminders &amp; Notifications</a:t>
            </a:r>
            <a:r>
              <a:rPr lang="en-US" sz="3200" dirty="0">
                <a:solidFill>
                  <a:schemeClr val="bg1"/>
                </a:solidFill>
                <a:latin typeface="Arial"/>
                <a:cs typeface="Arial"/>
              </a:rPr>
              <a:t>: </a:t>
            </a:r>
            <a:r>
              <a:rPr lang="en-US" sz="3200" dirty="0">
                <a:latin typeface="Arial"/>
                <a:cs typeface="Arial"/>
              </a:rPr>
              <a:t>Gentle nudges to maintain a consistent sleep schedule and healthy sleep habits.​</a:t>
            </a:r>
          </a:p>
          <a:p>
            <a:pPr marL="228600" indent="-228600">
              <a:buFont typeface=""/>
              <a:buChar char="•"/>
            </a:pPr>
            <a:r>
              <a:rPr lang="en-US" sz="3200" dirty="0">
                <a:latin typeface="Arial"/>
                <a:cs typeface="Arial"/>
              </a:rPr>
              <a:t>Target Audience​</a:t>
            </a:r>
          </a:p>
          <a:p>
            <a:pPr marL="228600" indent="-228600">
              <a:buFont typeface=""/>
              <a:buChar char="•"/>
            </a:pPr>
            <a:r>
              <a:rPr lang="en-US" sz="3200" b="1" dirty="0">
                <a:solidFill>
                  <a:schemeClr val="bg1"/>
                </a:solidFill>
                <a:latin typeface="Arial"/>
                <a:cs typeface="Arial"/>
              </a:rPr>
              <a:t>General Public</a:t>
            </a:r>
            <a:r>
              <a:rPr lang="en-US" sz="3200" dirty="0">
                <a:solidFill>
                  <a:schemeClr val="bg1"/>
                </a:solidFill>
                <a:latin typeface="Arial"/>
                <a:cs typeface="Arial"/>
              </a:rPr>
              <a:t>: </a:t>
            </a:r>
            <a:r>
              <a:rPr lang="en-US" sz="3200" dirty="0">
                <a:latin typeface="Arial"/>
                <a:cs typeface="Arial"/>
              </a:rPr>
              <a:t>Individuals looking to improve their sleep quality and overall health.​</a:t>
            </a:r>
          </a:p>
          <a:p>
            <a:pPr marL="228600" indent="-228600">
              <a:buFont typeface=""/>
              <a:buChar char="•"/>
            </a:pPr>
            <a:r>
              <a:rPr lang="en-US" sz="3200" b="1" dirty="0">
                <a:solidFill>
                  <a:schemeClr val="bg1"/>
                </a:solidFill>
                <a:latin typeface="Arial"/>
                <a:cs typeface="Arial"/>
              </a:rPr>
              <a:t>Students</a:t>
            </a:r>
            <a:r>
              <a:rPr lang="en-US" sz="3200" dirty="0">
                <a:solidFill>
                  <a:schemeClr val="bg1"/>
                </a:solidFill>
                <a:latin typeface="Arial"/>
                <a:cs typeface="Arial"/>
              </a:rPr>
              <a:t>:</a:t>
            </a:r>
            <a:r>
              <a:rPr lang="en-US" sz="3200" dirty="0">
                <a:latin typeface="Arial"/>
                <a:cs typeface="Arial"/>
              </a:rPr>
              <a:t> Those managing busy schedules and seeking effective sleep strategies.​</a:t>
            </a:r>
          </a:p>
          <a:p>
            <a:pPr marL="228600" indent="-228600">
              <a:buFont typeface=""/>
              <a:buChar char="•"/>
            </a:pPr>
            <a:r>
              <a:rPr lang="en-US" sz="3200" b="1" dirty="0">
                <a:solidFill>
                  <a:schemeClr val="bg1"/>
                </a:solidFill>
                <a:latin typeface="Arial"/>
                <a:cs typeface="Arial"/>
              </a:rPr>
              <a:t>Professionals</a:t>
            </a:r>
            <a:r>
              <a:rPr lang="en-US" sz="3200" dirty="0">
                <a:solidFill>
                  <a:schemeClr val="bg1"/>
                </a:solidFill>
                <a:latin typeface="Arial"/>
                <a:cs typeface="Arial"/>
              </a:rPr>
              <a:t>:</a:t>
            </a:r>
            <a:r>
              <a:rPr lang="en-US" sz="3200" dirty="0">
                <a:latin typeface="Arial"/>
                <a:cs typeface="Arial"/>
              </a:rPr>
              <a:t> Individuals with demanding jobs who may experience sleep disturbances.​</a:t>
            </a:r>
          </a:p>
          <a:p>
            <a:endParaRPr lang="en-US" sz="3200" dirty="0">
              <a:latin typeface="Arial"/>
              <a:cs typeface="Arial"/>
            </a:endParaRPr>
          </a:p>
        </p:txBody>
      </p:sp>
    </p:spTree>
    <p:extLst>
      <p:ext uri="{BB962C8B-B14F-4D97-AF65-F5344CB8AC3E}">
        <p14:creationId xmlns:p14="http://schemas.microsoft.com/office/powerpoint/2010/main" val="2218946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65A2E-2819-DF59-0FC9-727CFFFD9E7D}"/>
              </a:ext>
            </a:extLst>
          </p:cNvPr>
          <p:cNvSpPr>
            <a:spLocks noGrp="1"/>
          </p:cNvSpPr>
          <p:nvPr>
            <p:ph type="title"/>
          </p:nvPr>
        </p:nvSpPr>
        <p:spPr>
          <a:xfrm>
            <a:off x="583224" y="209115"/>
            <a:ext cx="8534400" cy="1507067"/>
          </a:xfrm>
        </p:spPr>
        <p:txBody>
          <a:bodyPr/>
          <a:lstStyle/>
          <a:p>
            <a:r>
              <a:rPr lang="en-US" dirty="0"/>
              <a:t>CODE :</a:t>
            </a:r>
          </a:p>
        </p:txBody>
      </p:sp>
      <p:sp>
        <p:nvSpPr>
          <p:cNvPr id="4" name="Content Placeholder 3">
            <a:extLst>
              <a:ext uri="{FF2B5EF4-FFF2-40B4-BE49-F238E27FC236}">
                <a16:creationId xmlns:a16="http://schemas.microsoft.com/office/drawing/2014/main" id="{D96397CC-B646-C576-B881-FE0A37049A59}"/>
              </a:ext>
            </a:extLst>
          </p:cNvPr>
          <p:cNvSpPr>
            <a:spLocks noGrp="1"/>
          </p:cNvSpPr>
          <p:nvPr>
            <p:ph idx="1"/>
          </p:nvPr>
        </p:nvSpPr>
        <p:spPr>
          <a:xfrm>
            <a:off x="711754" y="1851752"/>
            <a:ext cx="8534400" cy="3615267"/>
          </a:xfrm>
        </p:spPr>
        <p:txBody>
          <a:bodyPr vert="horz" lIns="91440" tIns="45720" rIns="91440" bIns="45720" rtlCol="0" anchor="t">
            <a:noAutofit/>
          </a:bodyPr>
          <a:lstStyle/>
          <a:p>
            <a:pPr marL="0" indent="0">
              <a:buNone/>
            </a:pPr>
            <a:r>
              <a:rPr lang="en-US" dirty="0">
                <a:solidFill>
                  <a:schemeClr val="tx1"/>
                </a:solidFill>
                <a:ea typeface="+mn-lt"/>
                <a:cs typeface="+mn-lt"/>
              </a:rPr>
              <a:t> package </a:t>
            </a:r>
            <a:r>
              <a:rPr lang="en-US" err="1">
                <a:solidFill>
                  <a:schemeClr val="tx1"/>
                </a:solidFill>
                <a:ea typeface="+mn-lt"/>
                <a:cs typeface="+mn-lt"/>
              </a:rPr>
              <a:t>com.example.projectone</a:t>
            </a:r>
            <a:endParaRPr lang="en-US" dirty="0">
              <a:solidFill>
                <a:schemeClr val="tx1"/>
              </a:solidFill>
            </a:endParaRPr>
          </a:p>
          <a:p>
            <a:endParaRPr lang="en-US" dirty="0">
              <a:solidFill>
                <a:schemeClr val="tx1"/>
              </a:solidFill>
            </a:endParaRPr>
          </a:p>
          <a:p>
            <a:pPr marL="0" indent="0">
              <a:buNone/>
            </a:pPr>
            <a:r>
              <a:rPr lang="en-US" dirty="0">
                <a:solidFill>
                  <a:schemeClr val="tx1"/>
                </a:solidFill>
                <a:ea typeface="+mn-lt"/>
                <a:cs typeface="+mn-lt"/>
              </a:rPr>
              <a:t> import </a:t>
            </a:r>
            <a:r>
              <a:rPr lang="en-US" dirty="0" err="1">
                <a:solidFill>
                  <a:schemeClr val="tx1"/>
                </a:solidFill>
                <a:ea typeface="+mn-lt"/>
                <a:cs typeface="+mn-lt"/>
              </a:rPr>
              <a:t>android.content.Context</a:t>
            </a:r>
            <a:endParaRPr lang="en-US" dirty="0">
              <a:solidFill>
                <a:schemeClr val="tx1"/>
              </a:solidFill>
            </a:endParaRPr>
          </a:p>
          <a:p>
            <a:pPr marL="0" indent="0">
              <a:buNone/>
            </a:pPr>
            <a:r>
              <a:rPr lang="en-US" dirty="0">
                <a:solidFill>
                  <a:schemeClr val="tx1"/>
                </a:solidFill>
                <a:ea typeface="+mn-lt"/>
                <a:cs typeface="+mn-lt"/>
              </a:rPr>
              <a:t> import </a:t>
            </a:r>
            <a:r>
              <a:rPr lang="en-US" dirty="0" err="1">
                <a:solidFill>
                  <a:schemeClr val="tx1"/>
                </a:solidFill>
                <a:ea typeface="+mn-lt"/>
                <a:cs typeface="+mn-lt"/>
              </a:rPr>
              <a:t>androidx.room.Database</a:t>
            </a:r>
            <a:endParaRPr lang="en-US" dirty="0">
              <a:solidFill>
                <a:schemeClr val="tx1"/>
              </a:solidFill>
            </a:endParaRPr>
          </a:p>
          <a:p>
            <a:pPr marL="0" indent="0">
              <a:buNone/>
            </a:pPr>
            <a:r>
              <a:rPr lang="en-US" dirty="0">
                <a:solidFill>
                  <a:schemeClr val="tx1"/>
                </a:solidFill>
                <a:ea typeface="+mn-lt"/>
                <a:cs typeface="+mn-lt"/>
              </a:rPr>
              <a:t> import </a:t>
            </a:r>
            <a:r>
              <a:rPr lang="en-US" dirty="0" err="1">
                <a:solidFill>
                  <a:schemeClr val="tx1"/>
                </a:solidFill>
                <a:ea typeface="+mn-lt"/>
                <a:cs typeface="+mn-lt"/>
              </a:rPr>
              <a:t>androidx.room.Room</a:t>
            </a:r>
            <a:endParaRPr lang="en-US" dirty="0">
              <a:solidFill>
                <a:schemeClr val="tx1"/>
              </a:solidFill>
            </a:endParaRPr>
          </a:p>
          <a:p>
            <a:pPr marL="0" indent="0">
              <a:buNone/>
            </a:pPr>
            <a:r>
              <a:rPr lang="en-US" dirty="0">
                <a:solidFill>
                  <a:schemeClr val="tx1"/>
                </a:solidFill>
                <a:ea typeface="+mn-lt"/>
                <a:cs typeface="+mn-lt"/>
              </a:rPr>
              <a:t> import </a:t>
            </a:r>
            <a:r>
              <a:rPr lang="en-US" dirty="0" err="1">
                <a:solidFill>
                  <a:schemeClr val="tx1"/>
                </a:solidFill>
                <a:ea typeface="+mn-lt"/>
                <a:cs typeface="+mn-lt"/>
              </a:rPr>
              <a:t>androidx.room.RoomDatabase</a:t>
            </a:r>
            <a:endParaRPr lang="en-US" dirty="0">
              <a:solidFill>
                <a:schemeClr val="tx1"/>
              </a:solidFill>
            </a:endParaRPr>
          </a:p>
          <a:p>
            <a:endParaRPr lang="en-US" dirty="0">
              <a:solidFill>
                <a:schemeClr val="tx1"/>
              </a:solidFill>
            </a:endParaRPr>
          </a:p>
          <a:p>
            <a:pPr marL="0" indent="0">
              <a:buNone/>
            </a:pPr>
            <a:r>
              <a:rPr lang="en-US" dirty="0">
                <a:solidFill>
                  <a:schemeClr val="tx1"/>
                </a:solidFill>
                <a:ea typeface="+mn-lt"/>
                <a:cs typeface="+mn-lt"/>
              </a:rPr>
              <a:t> @Database(entities = [</a:t>
            </a:r>
            <a:r>
              <a:rPr lang="en-US" err="1">
                <a:solidFill>
                  <a:schemeClr val="tx1"/>
                </a:solidFill>
                <a:ea typeface="+mn-lt"/>
                <a:cs typeface="+mn-lt"/>
              </a:rPr>
              <a:t>TimeLog</a:t>
            </a:r>
            <a:r>
              <a:rPr lang="en-US" dirty="0">
                <a:solidFill>
                  <a:schemeClr val="tx1"/>
                </a:solidFill>
                <a:ea typeface="+mn-lt"/>
                <a:cs typeface="+mn-lt"/>
              </a:rPr>
              <a:t>::class], version = 1, </a:t>
            </a:r>
            <a:r>
              <a:rPr lang="en-US" err="1">
                <a:solidFill>
                  <a:schemeClr val="tx1"/>
                </a:solidFill>
                <a:ea typeface="+mn-lt"/>
                <a:cs typeface="+mn-lt"/>
              </a:rPr>
              <a:t>exportSchema</a:t>
            </a:r>
            <a:r>
              <a:rPr lang="en-US" dirty="0">
                <a:solidFill>
                  <a:schemeClr val="tx1"/>
                </a:solidFill>
                <a:ea typeface="+mn-lt"/>
                <a:cs typeface="+mn-lt"/>
              </a:rPr>
              <a:t> = false)</a:t>
            </a:r>
            <a:endParaRPr lang="en-US" dirty="0">
              <a:solidFill>
                <a:schemeClr val="tx1"/>
              </a:solidFill>
            </a:endParaRPr>
          </a:p>
          <a:p>
            <a:pPr marL="0" indent="0">
              <a:buNone/>
            </a:pPr>
            <a:r>
              <a:rPr lang="en-US" dirty="0">
                <a:solidFill>
                  <a:schemeClr val="tx1"/>
                </a:solidFill>
                <a:ea typeface="+mn-lt"/>
                <a:cs typeface="+mn-lt"/>
              </a:rPr>
              <a:t> abstract class </a:t>
            </a:r>
            <a:r>
              <a:rPr lang="en-US" dirty="0" err="1">
                <a:solidFill>
                  <a:schemeClr val="tx1"/>
                </a:solidFill>
                <a:ea typeface="+mn-lt"/>
                <a:cs typeface="+mn-lt"/>
              </a:rPr>
              <a:t>AppDatabase</a:t>
            </a:r>
            <a:r>
              <a:rPr lang="en-US" dirty="0">
                <a:solidFill>
                  <a:schemeClr val="tx1"/>
                </a:solidFill>
                <a:ea typeface="+mn-lt"/>
                <a:cs typeface="+mn-lt"/>
              </a:rPr>
              <a:t> : </a:t>
            </a:r>
            <a:r>
              <a:rPr lang="en-US" dirty="0" err="1">
                <a:solidFill>
                  <a:schemeClr val="tx1"/>
                </a:solidFill>
                <a:ea typeface="+mn-lt"/>
                <a:cs typeface="+mn-lt"/>
              </a:rPr>
              <a:t>RoomDatabase</a:t>
            </a:r>
            <a:r>
              <a:rPr lang="en-US" dirty="0">
                <a:solidFill>
                  <a:schemeClr val="tx1"/>
                </a:solidFill>
                <a:ea typeface="+mn-lt"/>
                <a:cs typeface="+mn-lt"/>
              </a:rPr>
              <a:t>() {</a:t>
            </a:r>
            <a:endParaRPr lang="en-US" dirty="0">
              <a:solidFill>
                <a:schemeClr val="tx1"/>
              </a:solidFill>
            </a:endParaRPr>
          </a:p>
          <a:p>
            <a:pPr marL="0" indent="0">
              <a:buNone/>
            </a:pPr>
            <a:r>
              <a:rPr lang="en-US" dirty="0">
                <a:solidFill>
                  <a:schemeClr val="tx1"/>
                </a:solidFill>
                <a:ea typeface="+mn-lt"/>
                <a:cs typeface="+mn-lt"/>
              </a:rPr>
              <a:t>   abstract fun </a:t>
            </a:r>
            <a:r>
              <a:rPr lang="en-US" dirty="0" err="1">
                <a:solidFill>
                  <a:schemeClr val="tx1"/>
                </a:solidFill>
                <a:ea typeface="+mn-lt"/>
                <a:cs typeface="+mn-lt"/>
              </a:rPr>
              <a:t>timeLogDao</a:t>
            </a:r>
            <a:r>
              <a:rPr lang="en-US" dirty="0">
                <a:solidFill>
                  <a:schemeClr val="tx1"/>
                </a:solidFill>
                <a:ea typeface="+mn-lt"/>
                <a:cs typeface="+mn-lt"/>
              </a:rPr>
              <a:t>(): </a:t>
            </a:r>
            <a:r>
              <a:rPr lang="en-US" dirty="0" err="1">
                <a:solidFill>
                  <a:schemeClr val="tx1"/>
                </a:solidFill>
                <a:ea typeface="+mn-lt"/>
                <a:cs typeface="+mn-lt"/>
              </a:rPr>
              <a:t>TimeLogDao</a:t>
            </a:r>
            <a:endParaRPr lang="en-US" dirty="0">
              <a:solidFill>
                <a:schemeClr val="tx1"/>
              </a:solidFill>
            </a:endParaRP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339348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5DB6D3-C828-5AE3-43CF-4CEA33226A93}"/>
              </a:ext>
            </a:extLst>
          </p:cNvPr>
          <p:cNvSpPr txBox="1"/>
          <p:nvPr/>
        </p:nvSpPr>
        <p:spPr>
          <a:xfrm>
            <a:off x="528810" y="326834"/>
            <a:ext cx="6938790"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cs typeface="Arial"/>
              </a:rPr>
              <a:t>  companion object {​</a:t>
            </a:r>
            <a:endParaRPr lang="en-US"/>
          </a:p>
          <a:p>
            <a:r>
              <a:rPr lang="en-US" sz="2000" dirty="0">
                <a:cs typeface="Arial"/>
              </a:rPr>
              <a:t>        private var INSTANCE: </a:t>
            </a:r>
            <a:r>
              <a:rPr lang="en-US" sz="2000" err="1">
                <a:cs typeface="Arial"/>
              </a:rPr>
              <a:t>AppDatabase</a:t>
            </a:r>
            <a:r>
              <a:rPr lang="en-US" sz="2000" dirty="0">
                <a:cs typeface="Arial"/>
              </a:rPr>
              <a:t>? = null​</a:t>
            </a:r>
          </a:p>
          <a:p>
            <a:pPr marL="228600" indent="-228600">
              <a:buFont typeface=""/>
              <a:buChar char="•"/>
            </a:pPr>
            <a:endParaRPr lang="en-US" sz="2000" dirty="0">
              <a:cs typeface="Arial"/>
            </a:endParaRPr>
          </a:p>
          <a:p>
            <a:r>
              <a:rPr lang="en-US" sz="2000" dirty="0">
                <a:cs typeface="Arial"/>
              </a:rPr>
              <a:t>        fun </a:t>
            </a:r>
            <a:r>
              <a:rPr lang="en-US" sz="2000" err="1">
                <a:cs typeface="Arial"/>
              </a:rPr>
              <a:t>getDatabase</a:t>
            </a:r>
            <a:r>
              <a:rPr lang="en-US" sz="2000" dirty="0">
                <a:cs typeface="Arial"/>
              </a:rPr>
              <a:t>(context: Context): </a:t>
            </a:r>
            <a:r>
              <a:rPr lang="en-US" sz="2000" err="1">
                <a:cs typeface="Arial"/>
              </a:rPr>
              <a:t>AppDatabase</a:t>
            </a:r>
            <a:r>
              <a:rPr lang="en-US" sz="2000" dirty="0">
                <a:cs typeface="Arial"/>
              </a:rPr>
              <a:t> {​</a:t>
            </a:r>
          </a:p>
          <a:p>
            <a:r>
              <a:rPr lang="en-US" sz="2000" dirty="0">
                <a:cs typeface="Arial"/>
              </a:rPr>
              <a:t>            </a:t>
            </a:r>
            <a:r>
              <a:rPr lang="en-US" sz="2000" err="1">
                <a:cs typeface="Arial"/>
              </a:rPr>
              <a:t>val</a:t>
            </a:r>
            <a:r>
              <a:rPr lang="en-US" sz="2000" dirty="0">
                <a:cs typeface="Arial"/>
              </a:rPr>
              <a:t> </a:t>
            </a:r>
            <a:r>
              <a:rPr lang="en-US" sz="2000" err="1">
                <a:cs typeface="Arial"/>
              </a:rPr>
              <a:t>tempInstance</a:t>
            </a:r>
            <a:r>
              <a:rPr lang="en-US" sz="2000" dirty="0">
                <a:cs typeface="Arial"/>
              </a:rPr>
              <a:t> = INSTANCE​</a:t>
            </a:r>
          </a:p>
          <a:p>
            <a:r>
              <a:rPr lang="en-US" sz="2000" dirty="0">
                <a:cs typeface="Arial"/>
              </a:rPr>
              <a:t>            if (</a:t>
            </a:r>
            <a:r>
              <a:rPr lang="en-US" sz="2000" err="1">
                <a:cs typeface="Arial"/>
              </a:rPr>
              <a:t>tempInstance</a:t>
            </a:r>
            <a:r>
              <a:rPr lang="en-US" sz="2000" dirty="0">
                <a:cs typeface="Arial"/>
              </a:rPr>
              <a:t> != null) {​</a:t>
            </a:r>
          </a:p>
          <a:p>
            <a:r>
              <a:rPr lang="en-US" sz="2000" dirty="0">
                <a:cs typeface="Arial"/>
              </a:rPr>
              <a:t>                return </a:t>
            </a:r>
            <a:r>
              <a:rPr lang="en-US" sz="2000" err="1">
                <a:cs typeface="Arial"/>
              </a:rPr>
              <a:t>tempInstance</a:t>
            </a:r>
            <a:r>
              <a:rPr lang="en-US" sz="2000" dirty="0">
                <a:cs typeface="Arial"/>
              </a:rPr>
              <a:t>​</a:t>
            </a:r>
          </a:p>
          <a:p>
            <a:r>
              <a:rPr lang="en-US" sz="2000" dirty="0">
                <a:cs typeface="Arial"/>
              </a:rPr>
              <a:t>            }​</a:t>
            </a:r>
          </a:p>
          <a:p>
            <a:r>
              <a:rPr lang="en-US" sz="2000" dirty="0">
                <a:cs typeface="Arial"/>
              </a:rPr>
              <a:t>            synchronized(this) {​</a:t>
            </a:r>
          </a:p>
          <a:p>
            <a:r>
              <a:rPr lang="en-US" sz="2000" dirty="0">
                <a:cs typeface="Arial"/>
              </a:rPr>
              <a:t>                </a:t>
            </a:r>
            <a:r>
              <a:rPr lang="en-US" sz="2000" err="1">
                <a:cs typeface="Arial"/>
              </a:rPr>
              <a:t>val</a:t>
            </a:r>
            <a:r>
              <a:rPr lang="en-US" sz="2000" dirty="0">
                <a:cs typeface="Arial"/>
              </a:rPr>
              <a:t> instance = </a:t>
            </a:r>
            <a:r>
              <a:rPr lang="en-US" sz="2000" err="1">
                <a:cs typeface="Arial"/>
              </a:rPr>
              <a:t>Room.databaseBuilder</a:t>
            </a:r>
            <a:r>
              <a:rPr lang="en-US" sz="2000" dirty="0">
                <a:cs typeface="Arial"/>
              </a:rPr>
              <a:t>(​</a:t>
            </a:r>
          </a:p>
          <a:p>
            <a:r>
              <a:rPr lang="en-US" sz="2000" dirty="0">
                <a:cs typeface="Arial"/>
              </a:rPr>
              <a:t>                    </a:t>
            </a:r>
            <a:r>
              <a:rPr lang="en-US" sz="2000" err="1">
                <a:cs typeface="Arial"/>
              </a:rPr>
              <a:t>context.applicationContext</a:t>
            </a:r>
            <a:r>
              <a:rPr lang="en-US" sz="2000" dirty="0">
                <a:cs typeface="Arial"/>
              </a:rPr>
              <a:t>,​</a:t>
            </a:r>
          </a:p>
          <a:p>
            <a:r>
              <a:rPr lang="en-US" sz="2000" dirty="0">
                <a:cs typeface="Arial"/>
              </a:rPr>
              <a:t>                    </a:t>
            </a:r>
            <a:r>
              <a:rPr lang="en-US" sz="2000" err="1">
                <a:cs typeface="Arial"/>
              </a:rPr>
              <a:t>AppDatabase</a:t>
            </a:r>
            <a:r>
              <a:rPr lang="en-US" sz="2000" dirty="0">
                <a:cs typeface="Arial"/>
              </a:rPr>
              <a:t>::class.java,​</a:t>
            </a:r>
          </a:p>
          <a:p>
            <a:r>
              <a:rPr lang="en-US" sz="2000" dirty="0">
                <a:cs typeface="Arial"/>
              </a:rPr>
              <a:t>                    "</a:t>
            </a:r>
            <a:r>
              <a:rPr lang="en-US" sz="2000" err="1">
                <a:cs typeface="Arial"/>
              </a:rPr>
              <a:t>app_database</a:t>
            </a:r>
            <a:r>
              <a:rPr lang="en-US" sz="2000" dirty="0">
                <a:cs typeface="Arial"/>
              </a:rPr>
              <a:t>"​</a:t>
            </a:r>
          </a:p>
          <a:p>
            <a:r>
              <a:rPr lang="en-US" sz="2000" dirty="0">
                <a:cs typeface="Arial"/>
              </a:rPr>
              <a:t>                ).build()​</a:t>
            </a:r>
          </a:p>
          <a:p>
            <a:r>
              <a:rPr lang="en-US" sz="2000" dirty="0">
                <a:cs typeface="Arial"/>
              </a:rPr>
              <a:t>                INSTANCE = instance​</a:t>
            </a:r>
            <a:endParaRPr lang="en-US" dirty="0"/>
          </a:p>
          <a:p>
            <a:r>
              <a:rPr lang="en-US" sz="2000" dirty="0">
                <a:cs typeface="Arial"/>
              </a:rPr>
              <a:t>                return instance​</a:t>
            </a:r>
          </a:p>
          <a:p>
            <a:r>
              <a:rPr lang="en-US" sz="2000" dirty="0">
                <a:cs typeface="Arial"/>
              </a:rPr>
              <a:t>            }​</a:t>
            </a:r>
          </a:p>
          <a:p>
            <a:r>
              <a:rPr lang="en-US" sz="2000" dirty="0">
                <a:cs typeface="Arial"/>
              </a:rPr>
              <a:t>        }​</a:t>
            </a:r>
          </a:p>
          <a:p>
            <a:r>
              <a:rPr lang="en-US" sz="2000" dirty="0">
                <a:cs typeface="Arial"/>
              </a:rPr>
              <a:t>    }​</a:t>
            </a:r>
          </a:p>
          <a:p>
            <a:r>
              <a:rPr lang="en-US" sz="700" dirty="0">
                <a:cs typeface="Arial"/>
              </a:rPr>
              <a:t>      </a:t>
            </a:r>
            <a:r>
              <a:rPr lang="en-US" sz="2000" dirty="0">
                <a:cs typeface="Arial"/>
              </a:rPr>
              <a:t>}</a:t>
            </a:r>
          </a:p>
        </p:txBody>
      </p:sp>
    </p:spTree>
    <p:extLst>
      <p:ext uri="{BB962C8B-B14F-4D97-AF65-F5344CB8AC3E}">
        <p14:creationId xmlns:p14="http://schemas.microsoft.com/office/powerpoint/2010/main" val="289199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42951-BEE6-1BBA-B0B0-1A6BBA254DB8}"/>
              </a:ext>
            </a:extLst>
          </p:cNvPr>
          <p:cNvSpPr>
            <a:spLocks noGrp="1"/>
          </p:cNvSpPr>
          <p:nvPr>
            <p:ph type="title"/>
          </p:nvPr>
        </p:nvSpPr>
        <p:spPr>
          <a:xfrm>
            <a:off x="553598" y="264137"/>
            <a:ext cx="10515600" cy="609467"/>
          </a:xfrm>
        </p:spPr>
        <p:txBody>
          <a:bodyPr>
            <a:normAutofit fontScale="90000"/>
          </a:bodyPr>
          <a:lstStyle/>
          <a:p>
            <a:r>
              <a:rPr lang="en-US" dirty="0"/>
              <a:t>OUTPUT : </a:t>
            </a:r>
          </a:p>
        </p:txBody>
      </p:sp>
      <p:pic>
        <p:nvPicPr>
          <p:cNvPr id="5" name="Picture 4" descr="A screenshot of a computer&#10;&#10;Description automatically generated">
            <a:extLst>
              <a:ext uri="{FF2B5EF4-FFF2-40B4-BE49-F238E27FC236}">
                <a16:creationId xmlns:a16="http://schemas.microsoft.com/office/drawing/2014/main" id="{8BAE6C4C-FDC6-1BB9-5C39-B88DA208A562}"/>
              </a:ext>
            </a:extLst>
          </p:cNvPr>
          <p:cNvPicPr>
            <a:picLocks noChangeAspect="1"/>
          </p:cNvPicPr>
          <p:nvPr/>
        </p:nvPicPr>
        <p:blipFill>
          <a:blip r:embed="rId2"/>
          <a:stretch>
            <a:fillRect/>
          </a:stretch>
        </p:blipFill>
        <p:spPr>
          <a:xfrm>
            <a:off x="550843" y="1264645"/>
            <a:ext cx="9942722" cy="5595650"/>
          </a:xfrm>
          <a:prstGeom prst="rect">
            <a:avLst/>
          </a:prstGeom>
        </p:spPr>
      </p:pic>
    </p:spTree>
    <p:extLst>
      <p:ext uri="{BB962C8B-B14F-4D97-AF65-F5344CB8AC3E}">
        <p14:creationId xmlns:p14="http://schemas.microsoft.com/office/powerpoint/2010/main" val="1733591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DC8C9661-EF1F-C2FB-16CD-230B0DB1B86D}"/>
              </a:ext>
            </a:extLst>
          </p:cNvPr>
          <p:cNvPicPr>
            <a:picLocks noChangeAspect="1"/>
          </p:cNvPicPr>
          <p:nvPr/>
        </p:nvPicPr>
        <p:blipFill>
          <a:blip r:embed="rId2"/>
          <a:stretch>
            <a:fillRect/>
          </a:stretch>
        </p:blipFill>
        <p:spPr>
          <a:xfrm>
            <a:off x="452265" y="983944"/>
            <a:ext cx="10534650" cy="5753100"/>
          </a:xfrm>
          <a:prstGeom prst="rect">
            <a:avLst/>
          </a:prstGeom>
        </p:spPr>
      </p:pic>
    </p:spTree>
    <p:extLst>
      <p:ext uri="{BB962C8B-B14F-4D97-AF65-F5344CB8AC3E}">
        <p14:creationId xmlns:p14="http://schemas.microsoft.com/office/powerpoint/2010/main" val="398646773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Slice</vt:lpstr>
      <vt:lpstr>A Sleep Tracking App for a                    Better Night's Rest</vt:lpstr>
      <vt:lpstr>Project Overview :</vt:lpstr>
      <vt:lpstr>Objectives :</vt:lpstr>
      <vt:lpstr>Key Features :</vt:lpstr>
      <vt:lpstr>PowerPoint Presentation</vt:lpstr>
      <vt:lpstr>CODE :</vt:lpstr>
      <vt:lpstr>PowerPoint Presentation</vt:lpstr>
      <vt:lpstr>OUTPUT :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362</cp:revision>
  <dcterms:created xsi:type="dcterms:W3CDTF">2024-11-14T09:32:05Z</dcterms:created>
  <dcterms:modified xsi:type="dcterms:W3CDTF">2024-11-15T07:12:52Z</dcterms:modified>
</cp:coreProperties>
</file>