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3" r:id="rId2"/>
    <p:sldId id="272"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6" d="100"/>
          <a:sy n="86" d="100"/>
        </p:scale>
        <p:origin x="6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4175601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44DA3-B6EA-462C-9470-1F52ABB21CAE}"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3630838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612891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10987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736309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29045985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824164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4858272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787220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230171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670060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4D44DA3-B6EA-462C-9470-1F52ABB21CAE}"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2691981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4D44DA3-B6EA-462C-9470-1F52ABB21CAE}" type="datetimeFigureOut">
              <a:rPr lang="en-IN" smtClean="0"/>
              <a:t>16-01-2025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508387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21681827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449548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D4D44DA3-B6EA-462C-9470-1F52ABB21CAE}" type="datetimeFigureOut">
              <a:rPr lang="en-IN" smtClean="0"/>
              <a:t>16-01-2025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1814859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4D44DA3-B6EA-462C-9470-1F52ABB21CAE}" type="datetimeFigureOut">
              <a:rPr lang="en-IN" smtClean="0"/>
              <a:t>16-01-2025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126661E-0081-401B-8C7D-C97D3991987C}" type="slidenum">
              <a:rPr lang="en-IN" smtClean="0"/>
              <a:t>‹#›</a:t>
            </a:fld>
            <a:endParaRPr lang="en-IN"/>
          </a:p>
        </p:txBody>
      </p:sp>
    </p:spTree>
    <p:extLst>
      <p:ext uri="{BB962C8B-B14F-4D97-AF65-F5344CB8AC3E}">
        <p14:creationId xmlns:p14="http://schemas.microsoft.com/office/powerpoint/2010/main" val="20593633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4D44DA3-B6EA-462C-9470-1F52ABB21CAE}" type="datetimeFigureOut">
              <a:rPr lang="en-IN" smtClean="0"/>
              <a:t>16-01-2025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126661E-0081-401B-8C7D-C97D3991987C}" type="slidenum">
              <a:rPr lang="en-IN" smtClean="0"/>
              <a:t>‹#›</a:t>
            </a:fld>
            <a:endParaRPr lang="en-IN"/>
          </a:p>
        </p:txBody>
      </p:sp>
    </p:spTree>
    <p:extLst>
      <p:ext uri="{BB962C8B-B14F-4D97-AF65-F5344CB8AC3E}">
        <p14:creationId xmlns:p14="http://schemas.microsoft.com/office/powerpoint/2010/main" val="385344498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geeksforgeeks.org/supervised-unsupervised-learning/" TargetMode="External"/><Relationship Id="rId2" Type="http://schemas.openxmlformats.org/officeDocument/2006/relationships/hyperlink" Target="https://www.geeksforgeeks.org/machine-learning/" TargetMode="External"/><Relationship Id="rId1" Type="http://schemas.openxmlformats.org/officeDocument/2006/relationships/slideLayout" Target="../slideLayouts/slideLayout7.xml"/><Relationship Id="rId5" Type="http://schemas.openxmlformats.org/officeDocument/2006/relationships/hyperlink" Target="https://www.geeksforgeeks.org/microsoft-azure/" TargetMode="External"/><Relationship Id="rId4" Type="http://schemas.openxmlformats.org/officeDocument/2006/relationships/hyperlink" Target="https://www.geeksforgeeks.org/aws-tutoria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hyperlink" Target="https://www.bloomberg.com/news/articles/1994-09-04/database-marketing" TargetMode="Externa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3214" y="474345"/>
            <a:ext cx="10300772" cy="5632311"/>
          </a:xfrm>
          <a:prstGeom prst="rect">
            <a:avLst/>
          </a:prstGeom>
        </p:spPr>
        <p:txBody>
          <a:bodyPr wrap="square">
            <a:spAutoFit/>
          </a:bodyPr>
          <a:lstStyle/>
          <a:p>
            <a:endParaRPr lang="en-US" dirty="0" smtClean="0"/>
          </a:p>
          <a:p>
            <a:endParaRPr lang="en-US" dirty="0"/>
          </a:p>
          <a:p>
            <a:r>
              <a:rPr lang="en-US" dirty="0" smtClean="0">
                <a:latin typeface="Times New Roman" panose="02020603050405020304" pitchFamily="18" charset="0"/>
                <a:cs typeface="Times New Roman" panose="02020603050405020304" pitchFamily="18" charset="0"/>
              </a:rPr>
              <a:t>Course Objectives:</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This course aims to: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To understand the fundamentals concepts of Data Science </a:t>
            </a:r>
          </a:p>
          <a:p>
            <a:r>
              <a:rPr lang="en-US" dirty="0" smtClean="0">
                <a:latin typeface="Times New Roman" panose="02020603050405020304" pitchFamily="18" charset="0"/>
                <a:cs typeface="Times New Roman" panose="02020603050405020304" pitchFamily="18" charset="0"/>
              </a:rPr>
              <a:t>2. Demonstrate and analyze the different data types and analytic techniques. </a:t>
            </a:r>
          </a:p>
          <a:p>
            <a:r>
              <a:rPr lang="en-US" dirty="0" smtClean="0">
                <a:latin typeface="Times New Roman" panose="02020603050405020304" pitchFamily="18" charset="0"/>
                <a:cs typeface="Times New Roman" panose="02020603050405020304" pitchFamily="18" charset="0"/>
              </a:rPr>
              <a:t>3. To learn about various machine learning algorithms. </a:t>
            </a:r>
          </a:p>
          <a:p>
            <a:r>
              <a:rPr lang="en-US" dirty="0" smtClean="0">
                <a:latin typeface="Times New Roman" panose="02020603050405020304" pitchFamily="18" charset="0"/>
                <a:cs typeface="Times New Roman" panose="02020603050405020304" pitchFamily="18" charset="0"/>
              </a:rPr>
              <a:t>4. To familiarize with data collection techniques. </a:t>
            </a:r>
          </a:p>
          <a:p>
            <a:r>
              <a:rPr lang="en-US" dirty="0" smtClean="0">
                <a:latin typeface="Times New Roman" panose="02020603050405020304" pitchFamily="18" charset="0"/>
                <a:cs typeface="Times New Roman" panose="02020603050405020304" pitchFamily="18" charset="0"/>
              </a:rPr>
              <a:t>5. To study different evaluation techniques. </a:t>
            </a:r>
          </a:p>
          <a:p>
            <a:r>
              <a:rPr lang="en-US" dirty="0" smtClean="0">
                <a:latin typeface="Times New Roman" panose="02020603050405020304" pitchFamily="18" charset="0"/>
                <a:cs typeface="Times New Roman" panose="02020603050405020304" pitchFamily="18" charset="0"/>
              </a:rPr>
              <a:t> </a:t>
            </a:r>
          </a:p>
          <a:p>
            <a:r>
              <a:rPr lang="en-US" dirty="0" smtClean="0">
                <a:latin typeface="Times New Roman" panose="02020603050405020304" pitchFamily="18" charset="0"/>
                <a:cs typeface="Times New Roman" panose="02020603050405020304" pitchFamily="18" charset="0"/>
              </a:rPr>
              <a:t>Course Outcomes: </a:t>
            </a:r>
          </a:p>
          <a:p>
            <a:r>
              <a:rPr lang="en-US" dirty="0" smtClean="0">
                <a:latin typeface="Times New Roman" panose="02020603050405020304" pitchFamily="18" charset="0"/>
                <a:cs typeface="Times New Roman" panose="02020603050405020304" pitchFamily="18" charset="0"/>
              </a:rPr>
              <a:t>Upon completion of this course, students will be able to: </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Explain the need of Data Science to analyze the skill sets of data scientists. </a:t>
            </a:r>
          </a:p>
          <a:p>
            <a:r>
              <a:rPr lang="en-US" dirty="0" smtClean="0">
                <a:latin typeface="Times New Roman" panose="02020603050405020304" pitchFamily="18" charset="0"/>
                <a:cs typeface="Times New Roman" panose="02020603050405020304" pitchFamily="18" charset="0"/>
              </a:rPr>
              <a:t>2. Describe the Data Science Process and its components interact. </a:t>
            </a:r>
          </a:p>
          <a:p>
            <a:r>
              <a:rPr lang="en-US" dirty="0" smtClean="0">
                <a:latin typeface="Times New Roman" panose="02020603050405020304" pitchFamily="18" charset="0"/>
                <a:cs typeface="Times New Roman" panose="02020603050405020304" pitchFamily="18" charset="0"/>
              </a:rPr>
              <a:t>3. Apply basic machine learning algorithms for predictive modeling. </a:t>
            </a:r>
          </a:p>
          <a:p>
            <a:r>
              <a:rPr lang="en-US" dirty="0" smtClean="0">
                <a:latin typeface="Times New Roman" panose="02020603050405020304" pitchFamily="18" charset="0"/>
                <a:cs typeface="Times New Roman" panose="02020603050405020304" pitchFamily="18" charset="0"/>
              </a:rPr>
              <a:t>4. Simplify a real-world problem into mathematical terms. </a:t>
            </a:r>
          </a:p>
          <a:p>
            <a:r>
              <a:rPr lang="en-US" dirty="0" smtClean="0">
                <a:latin typeface="Times New Roman" panose="02020603050405020304" pitchFamily="18" charset="0"/>
                <a:cs typeface="Times New Roman" panose="02020603050405020304" pitchFamily="18" charset="0"/>
              </a:rPr>
              <a:t>5. Create effective visualization of given data.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69896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7451" y="1013552"/>
            <a:ext cx="8196549" cy="2769989"/>
          </a:xfrm>
          <a:prstGeom prst="rect">
            <a:avLst/>
          </a:prstGeom>
        </p:spPr>
        <p:txBody>
          <a:bodyPr wrap="square">
            <a:spAutoFit/>
          </a:bodyPr>
          <a:lstStyle/>
          <a:p>
            <a:r>
              <a:rPr lang="en-US" sz="2000" b="1" dirty="0" smtClean="0">
                <a:solidFill>
                  <a:srgbClr val="C00000"/>
                </a:solidFill>
                <a:latin typeface="Times New Roman" panose="02020603050405020304" pitchFamily="18" charset="0"/>
                <a:cs typeface="Times New Roman" panose="02020603050405020304" pitchFamily="18" charset="0"/>
              </a:rPr>
              <a:t>Applications of Data Science </a:t>
            </a:r>
          </a:p>
          <a:p>
            <a:endParaRPr lang="en-US" dirty="0" smtClean="0"/>
          </a:p>
          <a:p>
            <a:r>
              <a:rPr lang="en-US" sz="2000" dirty="0" smtClean="0">
                <a:latin typeface="Times New Roman" panose="02020603050405020304" pitchFamily="18" charset="0"/>
                <a:cs typeface="Times New Roman" panose="02020603050405020304" pitchFamily="18" charset="0"/>
              </a:rPr>
              <a:t>1. Data Science in Healthcare </a:t>
            </a:r>
          </a:p>
          <a:p>
            <a:r>
              <a:rPr lang="en-US" sz="2000" dirty="0" smtClean="0">
                <a:latin typeface="Times New Roman" panose="02020603050405020304" pitchFamily="18" charset="0"/>
                <a:cs typeface="Times New Roman" panose="02020603050405020304" pitchFamily="18" charset="0"/>
              </a:rPr>
              <a:t>2. Data Science in E-commerce </a:t>
            </a:r>
          </a:p>
          <a:p>
            <a:r>
              <a:rPr lang="en-US" sz="2000" dirty="0" smtClean="0">
                <a:latin typeface="Times New Roman" panose="02020603050405020304" pitchFamily="18" charset="0"/>
                <a:cs typeface="Times New Roman" panose="02020603050405020304" pitchFamily="18" charset="0"/>
              </a:rPr>
              <a:t>3. Data Science in Manufacturing </a:t>
            </a:r>
          </a:p>
          <a:p>
            <a:r>
              <a:rPr lang="en-US" sz="2000" dirty="0" smtClean="0">
                <a:latin typeface="Times New Roman" panose="02020603050405020304" pitchFamily="18" charset="0"/>
                <a:cs typeface="Times New Roman" panose="02020603050405020304" pitchFamily="18" charset="0"/>
              </a:rPr>
              <a:t>4. Data Science as Conversational Agents </a:t>
            </a:r>
          </a:p>
          <a:p>
            <a:r>
              <a:rPr lang="en-US" sz="2000" dirty="0" smtClean="0">
                <a:latin typeface="Times New Roman" panose="02020603050405020304" pitchFamily="18" charset="0"/>
                <a:cs typeface="Times New Roman" panose="02020603050405020304" pitchFamily="18" charset="0"/>
              </a:rPr>
              <a:t>5. Data Science in Transport</a:t>
            </a:r>
          </a:p>
          <a:p>
            <a:endParaRPr lang="en-US" dirty="0"/>
          </a:p>
          <a:p>
            <a:endParaRPr lang="en-IN" dirty="0"/>
          </a:p>
        </p:txBody>
      </p:sp>
    </p:spTree>
    <p:extLst>
      <p:ext uri="{BB962C8B-B14F-4D97-AF65-F5344CB8AC3E}">
        <p14:creationId xmlns:p14="http://schemas.microsoft.com/office/powerpoint/2010/main" val="368995081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98294" y="1200150"/>
            <a:ext cx="8405870" cy="4457700"/>
          </a:xfrm>
          <a:prstGeom prst="rect">
            <a:avLst/>
          </a:prstGeom>
        </p:spPr>
      </p:pic>
    </p:spTree>
    <p:extLst>
      <p:ext uri="{BB962C8B-B14F-4D97-AF65-F5344CB8AC3E}">
        <p14:creationId xmlns:p14="http://schemas.microsoft.com/office/powerpoint/2010/main" val="22996289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47441" y="352425"/>
            <a:ext cx="8075364" cy="6153150"/>
          </a:xfrm>
          <a:prstGeom prst="rect">
            <a:avLst/>
          </a:prstGeom>
        </p:spPr>
      </p:pic>
    </p:spTree>
    <p:extLst>
      <p:ext uri="{BB962C8B-B14F-4D97-AF65-F5344CB8AC3E}">
        <p14:creationId xmlns:p14="http://schemas.microsoft.com/office/powerpoint/2010/main" val="85601917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405" y="407627"/>
            <a:ext cx="11622795" cy="6894195"/>
          </a:xfrm>
          <a:prstGeom prst="rect">
            <a:avLst/>
          </a:prstGeom>
        </p:spPr>
        <p:txBody>
          <a:bodyPr wrap="square">
            <a:spAutoFit/>
          </a:bodyPr>
          <a:lstStyle/>
          <a:p>
            <a:pPr algn="ctr" fontAlgn="base"/>
            <a:r>
              <a:rPr lang="en-US" b="1" i="0" dirty="0" smtClean="0">
                <a:solidFill>
                  <a:srgbClr val="FFFFFF"/>
                </a:solidFill>
                <a:effectLst/>
                <a:latin typeface="Nunito"/>
              </a:rPr>
              <a:t>Top Data Science Skills to Learn in 2024</a:t>
            </a:r>
          </a:p>
          <a:p>
            <a:pPr fontAlgn="base"/>
            <a:r>
              <a:rPr lang="en-IN" sz="1600" b="1" dirty="0">
                <a:latin typeface="Times New Roman" panose="02020603050405020304" pitchFamily="18" charset="0"/>
                <a:cs typeface="Times New Roman" panose="02020603050405020304" pitchFamily="18" charset="0"/>
              </a:rPr>
              <a:t>1. Statistical Skills</a:t>
            </a:r>
          </a:p>
          <a:p>
            <a:pPr fontAlgn="base"/>
            <a:r>
              <a:rPr lang="en-US" sz="1600" dirty="0" smtClean="0">
                <a:latin typeface="Times New Roman" panose="02020603050405020304" pitchFamily="18" charset="0"/>
                <a:cs typeface="Times New Roman" panose="02020603050405020304" pitchFamily="18" charset="0"/>
              </a:rPr>
              <a:t>As </a:t>
            </a:r>
            <a:r>
              <a:rPr lang="en-US" sz="1600" dirty="0">
                <a:latin typeface="Times New Roman" panose="02020603050405020304" pitchFamily="18" charset="0"/>
                <a:cs typeface="Times New Roman" panose="02020603050405020304" pitchFamily="18" charset="0"/>
              </a:rPr>
              <a:t>a</a:t>
            </a:r>
            <a:r>
              <a:rPr lang="en-US" sz="1600" b="1" dirty="0">
                <a:latin typeface="Times New Roman" panose="02020603050405020304" pitchFamily="18" charset="0"/>
                <a:cs typeface="Times New Roman" panose="02020603050405020304" pitchFamily="18" charset="0"/>
              </a:rPr>
              <a:t> Data Scientist,</a:t>
            </a:r>
            <a:r>
              <a:rPr lang="en-US" sz="1600" dirty="0">
                <a:latin typeface="Times New Roman" panose="02020603050405020304" pitchFamily="18" charset="0"/>
                <a:cs typeface="Times New Roman" panose="02020603050405020304" pitchFamily="18" charset="0"/>
              </a:rPr>
              <a:t> your primary job is to collect, analyze, and interpret large amounts of data and produce actionable insights for a company. So obviously Statistical Skills are a big part of the job </a:t>
            </a:r>
            <a:r>
              <a:rPr lang="en-US" sz="1600" dirty="0" smtClean="0">
                <a:latin typeface="Times New Roman" panose="02020603050405020304" pitchFamily="18" charset="0"/>
                <a:cs typeface="Times New Roman" panose="02020603050405020304" pitchFamily="18" charset="0"/>
              </a:rPr>
              <a:t>description.</a:t>
            </a:r>
          </a:p>
          <a:p>
            <a:pPr fontAlgn="base"/>
            <a:endParaRPr lang="en-US" sz="1600" b="1" i="0" dirty="0">
              <a:solidFill>
                <a:srgbClr val="FFFFFF"/>
              </a:solidFill>
              <a:effectLst/>
              <a:latin typeface="Times New Roman" panose="02020603050405020304" pitchFamily="18" charset="0"/>
              <a:cs typeface="Times New Roman" panose="02020603050405020304" pitchFamily="18" charset="0"/>
            </a:endParaRPr>
          </a:p>
          <a:p>
            <a:pPr fontAlgn="base"/>
            <a:r>
              <a:rPr lang="en-IN" sz="1600" b="1" dirty="0">
                <a:latin typeface="Times New Roman" panose="02020603050405020304" pitchFamily="18" charset="0"/>
                <a:cs typeface="Times New Roman" panose="02020603050405020304" pitchFamily="18" charset="0"/>
              </a:rPr>
              <a:t>2. Programming Languages</a:t>
            </a:r>
          </a:p>
          <a:p>
            <a:pPr fontAlgn="base"/>
            <a:r>
              <a:rPr lang="en-US" sz="1600" dirty="0">
                <a:latin typeface="Times New Roman" panose="02020603050405020304" pitchFamily="18" charset="0"/>
                <a:cs typeface="Times New Roman" panose="02020603050405020304" pitchFamily="18" charset="0"/>
              </a:rPr>
              <a:t>Python is used because of its capacity for statistical analysis and its easy readability. Python also has rich libraries and various packages for Machine Learning, data visualization, data analysis, etc. that make it suited for data science</a:t>
            </a:r>
            <a:r>
              <a:rPr lang="en-US" sz="1600" dirty="0" smtClean="0">
                <a:latin typeface="Times New Roman" panose="02020603050405020304" pitchFamily="18" charset="0"/>
                <a:cs typeface="Times New Roman" panose="02020603050405020304" pitchFamily="18" charset="0"/>
              </a:rPr>
              <a:t>.</a:t>
            </a:r>
          </a:p>
          <a:p>
            <a:pPr fontAlgn="base"/>
            <a:endParaRPr lang="en-US" sz="1600" b="1" i="0" dirty="0">
              <a:solidFill>
                <a:srgbClr val="FFFFFF"/>
              </a:solidFill>
              <a:effectLst/>
              <a:latin typeface="Times New Roman" panose="02020603050405020304" pitchFamily="18" charset="0"/>
              <a:cs typeface="Times New Roman" panose="02020603050405020304" pitchFamily="18" charset="0"/>
            </a:endParaRPr>
          </a:p>
          <a:p>
            <a:pPr fontAlgn="base"/>
            <a:r>
              <a:rPr lang="en-IN" sz="1600" b="1" dirty="0">
                <a:latin typeface="Times New Roman" panose="02020603050405020304" pitchFamily="18" charset="0"/>
                <a:cs typeface="Times New Roman" panose="02020603050405020304" pitchFamily="18" charset="0"/>
              </a:rPr>
              <a:t>3. Machine Learning</a:t>
            </a:r>
          </a:p>
          <a:p>
            <a:pPr fontAlgn="base"/>
            <a:r>
              <a:rPr lang="en-US" sz="1600" dirty="0">
                <a:latin typeface="Times New Roman" panose="02020603050405020304" pitchFamily="18" charset="0"/>
                <a:cs typeface="Times New Roman" panose="02020603050405020304" pitchFamily="18" charset="0"/>
                <a:hlinkClick r:id="rId2"/>
              </a:rPr>
              <a:t>Machine Learning</a:t>
            </a:r>
            <a:r>
              <a:rPr lang="en-US" sz="1600" dirty="0">
                <a:latin typeface="Times New Roman" panose="02020603050405020304" pitchFamily="18" charset="0"/>
                <a:cs typeface="Times New Roman" panose="02020603050405020304" pitchFamily="18" charset="0"/>
              </a:rPr>
              <a:t> is all the rage in Data Science these days! It enables machines to learn a task from experience without programming them specifically. This is done by training the machines using various machine learning models using the data and different algorithms. So you need to be familiar with </a:t>
            </a:r>
            <a:r>
              <a:rPr lang="en-US" sz="1600" dirty="0">
                <a:latin typeface="Times New Roman" panose="02020603050405020304" pitchFamily="18" charset="0"/>
                <a:cs typeface="Times New Roman" panose="02020603050405020304" pitchFamily="18" charset="0"/>
                <a:hlinkClick r:id="rId3"/>
              </a:rPr>
              <a:t>Supervised and Unsupervised Machine Learning </a:t>
            </a:r>
            <a:r>
              <a:rPr lang="en-US" sz="1600" dirty="0">
                <a:latin typeface="Times New Roman" panose="02020603050405020304" pitchFamily="18" charset="0"/>
                <a:cs typeface="Times New Roman" panose="02020603050405020304" pitchFamily="18" charset="0"/>
              </a:rPr>
              <a:t>algorithms like Linear Regression, Logistic Regression, K-means Clustering, Decision Tree, K Nearest </a:t>
            </a:r>
            <a:r>
              <a:rPr lang="en-US" sz="1600" dirty="0" smtClean="0">
                <a:latin typeface="Times New Roman" panose="02020603050405020304" pitchFamily="18" charset="0"/>
                <a:cs typeface="Times New Roman" panose="02020603050405020304" pitchFamily="18" charset="0"/>
              </a:rPr>
              <a:t>Neighbor.</a:t>
            </a:r>
            <a:endParaRPr lang="en-US" sz="1600" b="1" i="0" dirty="0" smtClean="0">
              <a:solidFill>
                <a:srgbClr val="FFFFFF"/>
              </a:solidFill>
              <a:effectLst/>
              <a:latin typeface="Times New Roman" panose="02020603050405020304" pitchFamily="18" charset="0"/>
              <a:cs typeface="Times New Roman" panose="02020603050405020304" pitchFamily="18" charset="0"/>
            </a:endParaRPr>
          </a:p>
          <a:p>
            <a:pPr fontAlgn="base"/>
            <a:endParaRPr lang="en-US" b="1" dirty="0" smtClean="0">
              <a:solidFill>
                <a:srgbClr val="FFFFFF"/>
              </a:solidFill>
              <a:latin typeface="Nunito"/>
            </a:endParaRPr>
          </a:p>
          <a:p>
            <a:pPr fontAlgn="base"/>
            <a:r>
              <a:rPr lang="en-IN" sz="1600" b="1" dirty="0" smtClean="0">
                <a:latin typeface="Times New Roman" panose="02020603050405020304" pitchFamily="18" charset="0"/>
                <a:cs typeface="Times New Roman" panose="02020603050405020304" pitchFamily="18" charset="0"/>
              </a:rPr>
              <a:t>4.Cloud Services</a:t>
            </a:r>
          </a:p>
          <a:p>
            <a:pPr fontAlgn="base"/>
            <a:r>
              <a:rPr lang="en-US" sz="1600" dirty="0">
                <a:latin typeface="Times New Roman" panose="02020603050405020304" pitchFamily="18" charset="0"/>
                <a:cs typeface="Times New Roman" panose="02020603050405020304" pitchFamily="18" charset="0"/>
              </a:rPr>
              <a:t>Well, more and more companies are moving their databases to the cloud with time. This could be a move to the public, private or hybrid cloud with the most popular contenders being </a:t>
            </a:r>
            <a:r>
              <a:rPr lang="en-US" sz="1600" dirty="0">
                <a:latin typeface="Times New Roman" panose="02020603050405020304" pitchFamily="18" charset="0"/>
                <a:cs typeface="Times New Roman" panose="02020603050405020304" pitchFamily="18" charset="0"/>
                <a:hlinkClick r:id="rId4"/>
              </a:rPr>
              <a:t>Amazon Web Services</a:t>
            </a:r>
            <a:r>
              <a:rPr lang="en-US" sz="1600" dirty="0">
                <a:latin typeface="Times New Roman" panose="02020603050405020304" pitchFamily="18" charset="0"/>
                <a:cs typeface="Times New Roman" panose="02020603050405020304" pitchFamily="18" charset="0"/>
              </a:rPr>
              <a:t> and </a:t>
            </a:r>
            <a:r>
              <a:rPr lang="en-US" sz="1600" dirty="0">
                <a:latin typeface="Times New Roman" panose="02020603050405020304" pitchFamily="18" charset="0"/>
                <a:cs typeface="Times New Roman" panose="02020603050405020304" pitchFamily="18" charset="0"/>
                <a:hlinkClick r:id="rId5"/>
              </a:rPr>
              <a:t>Microsoft Azure</a:t>
            </a:r>
            <a:r>
              <a:rPr lang="en-US" sz="1600" dirty="0">
                <a:latin typeface="Times New Roman" panose="02020603050405020304" pitchFamily="18" charset="0"/>
                <a:cs typeface="Times New Roman" panose="02020603050405020304" pitchFamily="18" charset="0"/>
              </a:rPr>
              <a:t>. Most companies are also moving big data and analytics applications on the cloud and so Data Scientist needs to understand these cloud services a little more deeply so that they can perform data analytics effectively.</a:t>
            </a:r>
            <a:endParaRPr lang="en-IN" sz="1600" b="1" dirty="0">
              <a:latin typeface="Times New Roman" panose="02020603050405020304" pitchFamily="18" charset="0"/>
              <a:cs typeface="Times New Roman" panose="02020603050405020304" pitchFamily="18" charset="0"/>
            </a:endParaRPr>
          </a:p>
          <a:p>
            <a:endParaRPr lang="en-IN" dirty="0" smtClean="0"/>
          </a:p>
          <a:p>
            <a:r>
              <a:rPr lang="en-IN" sz="1600" b="1" dirty="0" smtClean="0">
                <a:latin typeface="Times New Roman" panose="02020603050405020304" pitchFamily="18" charset="0"/>
                <a:cs typeface="Times New Roman" panose="02020603050405020304" pitchFamily="18" charset="0"/>
              </a:rPr>
              <a:t>5.SQL</a:t>
            </a:r>
          </a:p>
          <a:p>
            <a:r>
              <a:rPr lang="en-US" sz="1600" dirty="0" smtClean="0">
                <a:latin typeface="Times New Roman" panose="02020603050405020304" pitchFamily="18" charset="0"/>
                <a:cs typeface="Times New Roman" panose="02020603050405020304" pitchFamily="18" charset="0"/>
              </a:rPr>
              <a:t>You should be able to write and execute complex queries in SQL that will help in carrying out analytical functions and changing the database as required. You need to be proficient in SQL as a Data Scientist that you can access the data easily as well as work on it SQL can give you deep insights into a database depending on your query. </a:t>
            </a:r>
          </a:p>
          <a:p>
            <a:pPr fontAlgn="base"/>
            <a:endParaRPr lang="en-US" b="1" dirty="0">
              <a:solidFill>
                <a:srgbClr val="FFFFFF"/>
              </a:solidFill>
              <a:latin typeface="Nunito"/>
            </a:endParaRPr>
          </a:p>
          <a:p>
            <a:pPr fontAlgn="base"/>
            <a:endParaRPr lang="en-US" b="1" i="0" dirty="0">
              <a:solidFill>
                <a:srgbClr val="FFFFFF"/>
              </a:solidFill>
              <a:effectLst/>
              <a:latin typeface="Nunito"/>
            </a:endParaRPr>
          </a:p>
        </p:txBody>
      </p:sp>
    </p:spTree>
    <p:extLst>
      <p:ext uri="{BB962C8B-B14F-4D97-AF65-F5344CB8AC3E}">
        <p14:creationId xmlns:p14="http://schemas.microsoft.com/office/powerpoint/2010/main" val="28049464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405" y="374573"/>
            <a:ext cx="9849079" cy="646331"/>
          </a:xfrm>
          <a:prstGeom prst="rect">
            <a:avLst/>
          </a:prstGeom>
        </p:spPr>
        <p:txBody>
          <a:bodyPr wrap="square">
            <a:spAutoFit/>
          </a:bodyPr>
          <a:lstStyle/>
          <a:p>
            <a:endParaRPr lang="en-US" dirty="0"/>
          </a:p>
          <a:p>
            <a:endParaRPr lang="en-IN" dirty="0"/>
          </a:p>
        </p:txBody>
      </p:sp>
      <p:sp>
        <p:nvSpPr>
          <p:cNvPr id="3" name="Rectangle 2"/>
          <p:cNvSpPr/>
          <p:nvPr/>
        </p:nvSpPr>
        <p:spPr>
          <a:xfrm>
            <a:off x="837282" y="374573"/>
            <a:ext cx="8758410" cy="2616101"/>
          </a:xfrm>
          <a:prstGeom prst="rect">
            <a:avLst/>
          </a:prstGeom>
        </p:spPr>
        <p:txBody>
          <a:bodyPr wrap="square">
            <a:spAutoFit/>
          </a:bodyPr>
          <a:lstStyle/>
          <a:p>
            <a:pPr algn="ctr"/>
            <a:r>
              <a:rPr lang="en-IN" sz="2000" b="1" dirty="0" smtClean="0">
                <a:solidFill>
                  <a:srgbClr val="C00000"/>
                </a:solidFill>
              </a:rPr>
              <a:t>Tools for Data Science </a:t>
            </a:r>
          </a:p>
          <a:p>
            <a:endParaRPr lang="en-IN" dirty="0" smtClean="0"/>
          </a:p>
          <a:p>
            <a:r>
              <a:rPr lang="en-IN" dirty="0" smtClean="0"/>
              <a:t>1. Python </a:t>
            </a:r>
          </a:p>
          <a:p>
            <a:r>
              <a:rPr lang="en-IN" dirty="0" smtClean="0"/>
              <a:t>2. R</a:t>
            </a:r>
          </a:p>
          <a:p>
            <a:r>
              <a:rPr lang="en-IN" dirty="0" smtClean="0"/>
              <a:t>3. SQL </a:t>
            </a:r>
          </a:p>
          <a:p>
            <a:r>
              <a:rPr lang="en-IN" dirty="0" smtClean="0"/>
              <a:t>4. </a:t>
            </a:r>
            <a:r>
              <a:rPr lang="en-IN" dirty="0" err="1" smtClean="0"/>
              <a:t>Hadoop</a:t>
            </a:r>
            <a:r>
              <a:rPr lang="en-IN" dirty="0" smtClean="0"/>
              <a:t> </a:t>
            </a:r>
          </a:p>
          <a:p>
            <a:r>
              <a:rPr lang="en-IN" dirty="0" smtClean="0"/>
              <a:t>5. Tableau </a:t>
            </a:r>
          </a:p>
          <a:p>
            <a:r>
              <a:rPr lang="en-IN" dirty="0" smtClean="0"/>
              <a:t>6. </a:t>
            </a:r>
            <a:r>
              <a:rPr lang="en-IN" dirty="0" err="1" smtClean="0"/>
              <a:t>Weka</a:t>
            </a:r>
            <a:r>
              <a:rPr lang="en-IN" dirty="0" smtClean="0"/>
              <a:t> </a:t>
            </a:r>
          </a:p>
          <a:p>
            <a:endParaRPr lang="en-IN" dirty="0"/>
          </a:p>
        </p:txBody>
      </p:sp>
    </p:spTree>
    <p:extLst>
      <p:ext uri="{BB962C8B-B14F-4D97-AF65-F5344CB8AC3E}">
        <p14:creationId xmlns:p14="http://schemas.microsoft.com/office/powerpoint/2010/main" val="21054260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9657" y="572877"/>
            <a:ext cx="10047383" cy="3231654"/>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The Importance of Ethical Data Usage</a:t>
            </a:r>
          </a:p>
          <a:p>
            <a:pPr algn="ctr"/>
            <a:endParaRPr lang="en-US" b="1" dirty="0" smtClean="0">
              <a:solidFill>
                <a:srgbClr val="C00000"/>
              </a:solidFill>
            </a:endParaRPr>
          </a:p>
          <a:p>
            <a:r>
              <a:rPr lang="en-US" dirty="0" smtClean="0">
                <a:latin typeface="Times New Roman" panose="02020603050405020304" pitchFamily="18" charset="0"/>
                <a:cs typeface="Times New Roman" panose="02020603050405020304" pitchFamily="18" charset="0"/>
              </a:rPr>
              <a:t>Data Scientists are the Heart of Data they hold the data which can make powerful decisions that can shape the future. The data is more valuable than anything so maintaining ethical standards is not a obligation but it's a fundamental aspect of a Data scientist ensuring responsible data usage.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Ethical Data usage is the main block of trust. When individuals provide their Data to organizations or platforms, they expect it to maintain with integrity and basic ethics. Respecting their privacy is most important part as it will increase the organization reputation.</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78361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675" y="1156771"/>
            <a:ext cx="9970265" cy="4616648"/>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Bias Mitigation</a:t>
            </a:r>
          </a:p>
          <a:p>
            <a:pPr algn="ctr"/>
            <a:endParaRPr lang="en-US" b="1" dirty="0" smtClean="0">
              <a:solidFill>
                <a:srgbClr val="C00000"/>
              </a:solidFill>
            </a:endParaRPr>
          </a:p>
          <a:p>
            <a:r>
              <a:rPr lang="en-US" dirty="0" smtClean="0">
                <a:latin typeface="Times New Roman" panose="02020603050405020304" pitchFamily="18" charset="0"/>
                <a:cs typeface="Times New Roman" panose="02020603050405020304" pitchFamily="18" charset="0"/>
              </a:rPr>
              <a:t>Identifying and mitigating biases in data and algorithms is critical for fair outcomes. </a:t>
            </a:r>
          </a:p>
          <a:p>
            <a:endParaRPr lang="en-US" dirty="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This includes: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1. Data Audits: Regularly auditing datasets for inherent biases based on demographics or historical imbalances.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2. Algorithm Fairness: Assessing algorithms to detect and rectify biases in decision-making processes to ensure fairness across diverse groups.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 Diverse Representation: Actively seeking diverse perspectives and inclusivity in datasets and model development to avoid reinforcing existing biases.</a:t>
            </a:r>
          </a:p>
          <a:p>
            <a:endParaRPr lang="en-US" dirty="0"/>
          </a:p>
          <a:p>
            <a:endParaRPr lang="en-IN" dirty="0"/>
          </a:p>
        </p:txBody>
      </p:sp>
    </p:spTree>
    <p:extLst>
      <p:ext uri="{BB962C8B-B14F-4D97-AF65-F5344CB8AC3E}">
        <p14:creationId xmlns:p14="http://schemas.microsoft.com/office/powerpoint/2010/main" val="9071676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439" y="683047"/>
            <a:ext cx="10620260" cy="4339650"/>
          </a:xfrm>
          <a:prstGeom prst="rect">
            <a:avLst/>
          </a:prstGeom>
        </p:spPr>
        <p:txBody>
          <a:bodyPr wrap="square">
            <a:spAutoFit/>
          </a:bodyPr>
          <a:lstStyle/>
          <a:p>
            <a:pPr algn="ctr"/>
            <a:r>
              <a:rPr lang="en-US" sz="2400" b="1" dirty="0" smtClean="0">
                <a:solidFill>
                  <a:srgbClr val="C00000"/>
                </a:solidFill>
                <a:latin typeface="Times New Roman" panose="02020603050405020304" pitchFamily="18" charset="0"/>
                <a:cs typeface="Times New Roman" panose="02020603050405020304" pitchFamily="18" charset="0"/>
              </a:rPr>
              <a:t>Data Privacy and Consent</a:t>
            </a:r>
          </a:p>
          <a:p>
            <a:pPr algn="ctr"/>
            <a:endParaRPr lang="en-US" b="1" dirty="0" smtClean="0">
              <a:solidFill>
                <a:srgbClr val="C00000"/>
              </a:solidFill>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Respecting data privacy laws and obtaining informed consent are foundational principles: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Informed Consent: Clearly communicating to individuals how their data will be used, ensuring they understand and agree to its usage.</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b. Anonymization: Stripping personally identifiable information whenever possible to protect individual identities.</a:t>
            </a: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c. Compliance: Adhering to legal frameworks such as GDPR, HIPAA, or CCPA to ensure lawful and ethical data handling.</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0087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lh7-rt.googleusercontent.com/docsz/AD_4nXec6Mz6FKVlGZqrroomigTTh4tV91PyuNfnpbztX7DV9N-lCqxMtgE9GQC7V9mH6duw7ke8TONZ7AmWiQLVpvjD3io6qTULiavySxcl_t6Iolnchrq6o0XS-yi5B33FUdee_wY2?key=zKdBdCU0XKbrzcMwvGbT1H5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8390" y="1265696"/>
            <a:ext cx="9896475" cy="51054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2962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3388" y="341524"/>
            <a:ext cx="9540607" cy="5570756"/>
          </a:xfrm>
          <a:prstGeom prst="rect">
            <a:avLst/>
          </a:prstGeom>
        </p:spPr>
        <p:txBody>
          <a:bodyPr wrap="square">
            <a:spAutoFit/>
          </a:bodyPr>
          <a:lstStyle/>
          <a:p>
            <a:pPr algn="ctr"/>
            <a:r>
              <a:rPr lang="en-US" sz="2400" b="1" dirty="0" smtClean="0">
                <a:latin typeface="Times New Roman" panose="02020603050405020304" pitchFamily="18" charset="0"/>
                <a:cs typeface="Times New Roman" panose="02020603050405020304" pitchFamily="18" charset="0"/>
              </a:rPr>
              <a:t>UNIT-I </a:t>
            </a:r>
            <a:r>
              <a:rPr lang="en-US" sz="2400" b="1" dirty="0" smtClean="0">
                <a:latin typeface="Times New Roman" panose="02020603050405020304" pitchFamily="18" charset="0"/>
                <a:cs typeface="Times New Roman" panose="02020603050405020304" pitchFamily="18" charset="0"/>
              </a:rPr>
              <a:t>Syllabus </a:t>
            </a:r>
          </a:p>
          <a:p>
            <a:endParaRPr lang="en-US"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Introduction: Introduction to Data Science, </a:t>
            </a:r>
          </a:p>
          <a:p>
            <a:r>
              <a:rPr lang="en-US" dirty="0" smtClean="0">
                <a:latin typeface="Times New Roman" panose="02020603050405020304" pitchFamily="18" charset="0"/>
                <a:cs typeface="Times New Roman" panose="02020603050405020304" pitchFamily="18" charset="0"/>
              </a:rPr>
              <a:t>Evolution of Data Science, </a:t>
            </a:r>
          </a:p>
          <a:p>
            <a:r>
              <a:rPr lang="en-US" dirty="0" smtClean="0">
                <a:latin typeface="Times New Roman" panose="02020603050405020304" pitchFamily="18" charset="0"/>
                <a:cs typeface="Times New Roman" panose="02020603050405020304" pitchFamily="18" charset="0"/>
              </a:rPr>
              <a:t>Data Science Roles, </a:t>
            </a:r>
          </a:p>
          <a:p>
            <a:r>
              <a:rPr lang="en-US" dirty="0" smtClean="0">
                <a:latin typeface="Times New Roman" panose="02020603050405020304" pitchFamily="18" charset="0"/>
                <a:cs typeface="Times New Roman" panose="02020603050405020304" pitchFamily="18" charset="0"/>
              </a:rPr>
              <a:t>Stages in a Data Science Project, </a:t>
            </a:r>
          </a:p>
          <a:p>
            <a:r>
              <a:rPr lang="en-US" dirty="0" smtClean="0">
                <a:latin typeface="Times New Roman" panose="02020603050405020304" pitchFamily="18" charset="0"/>
                <a:cs typeface="Times New Roman" panose="02020603050405020304" pitchFamily="18" charset="0"/>
              </a:rPr>
              <a:t>Information </a:t>
            </a:r>
            <a:r>
              <a:rPr lang="en-US" dirty="0" err="1" smtClean="0">
                <a:latin typeface="Times New Roman" panose="02020603050405020304" pitchFamily="18" charset="0"/>
                <a:cs typeface="Times New Roman" panose="02020603050405020304" pitchFamily="18" charset="0"/>
              </a:rPr>
              <a:t>vs</a:t>
            </a:r>
            <a:r>
              <a:rPr lang="en-US" dirty="0" smtClean="0">
                <a:latin typeface="Times New Roman" panose="02020603050405020304" pitchFamily="18" charset="0"/>
                <a:cs typeface="Times New Roman" panose="02020603050405020304" pitchFamily="18" charset="0"/>
              </a:rPr>
              <a:t> Data, </a:t>
            </a:r>
          </a:p>
          <a:p>
            <a:r>
              <a:rPr lang="en-US" dirty="0" smtClean="0">
                <a:latin typeface="Times New Roman" panose="02020603050405020304" pitchFamily="18" charset="0"/>
                <a:cs typeface="Times New Roman" panose="02020603050405020304" pitchFamily="18" charset="0"/>
              </a:rPr>
              <a:t>Computational Thinking, </a:t>
            </a:r>
          </a:p>
          <a:p>
            <a:r>
              <a:rPr lang="en-US" dirty="0" smtClean="0">
                <a:latin typeface="Times New Roman" panose="02020603050405020304" pitchFamily="18" charset="0"/>
                <a:cs typeface="Times New Roman" panose="02020603050405020304" pitchFamily="18" charset="0"/>
              </a:rPr>
              <a:t>Skills for Data Science, </a:t>
            </a:r>
          </a:p>
          <a:p>
            <a:r>
              <a:rPr lang="en-US" dirty="0" smtClean="0">
                <a:latin typeface="Times New Roman" panose="02020603050405020304" pitchFamily="18" charset="0"/>
                <a:cs typeface="Times New Roman" panose="02020603050405020304" pitchFamily="18" charset="0"/>
              </a:rPr>
              <a:t>Tool for Data Science, </a:t>
            </a:r>
          </a:p>
          <a:p>
            <a:r>
              <a:rPr lang="en-US" dirty="0" smtClean="0">
                <a:latin typeface="Times New Roman" panose="02020603050405020304" pitchFamily="18" charset="0"/>
                <a:cs typeface="Times New Roman" panose="02020603050405020304" pitchFamily="18" charset="0"/>
              </a:rPr>
              <a:t>Issues of Ethics, Bias, Privacy in Data Science.</a:t>
            </a:r>
          </a:p>
          <a:p>
            <a:endParaRPr lang="en-US" dirty="0" smtClean="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Text Books: </a:t>
            </a:r>
            <a:endParaRPr lang="en-IN"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dirty="0" err="1" smtClean="0">
                <a:latin typeface="Times New Roman" panose="02020603050405020304" pitchFamily="18" charset="0"/>
                <a:cs typeface="Times New Roman" panose="02020603050405020304" pitchFamily="18" charset="0"/>
              </a:rPr>
              <a:t>Chirag</a:t>
            </a:r>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Shah, A Hands-On Introduction to Data Science. Cambridge: Cambridge University Press, 2020. </a:t>
            </a:r>
            <a:endParaRPr lang="en-US" sz="1600" dirty="0" smtClean="0">
              <a:latin typeface="Times New Roman" panose="02020603050405020304" pitchFamily="18" charset="0"/>
              <a:cs typeface="Times New Roman" panose="02020603050405020304" pitchFamily="18" charset="0"/>
            </a:endParaRPr>
          </a:p>
          <a:p>
            <a:pPr marL="342900" indent="-342900">
              <a:buAutoNum type="arabicPeriod"/>
            </a:pPr>
            <a:r>
              <a:rPr lang="en-US" sz="1600" dirty="0" smtClean="0">
                <a:latin typeface="Times New Roman" panose="02020603050405020304" pitchFamily="18" charset="0"/>
                <a:cs typeface="Times New Roman" panose="02020603050405020304" pitchFamily="18" charset="0"/>
              </a:rPr>
              <a:t>Rafael </a:t>
            </a:r>
            <a:r>
              <a:rPr lang="en-US" sz="1600" dirty="0">
                <a:latin typeface="Times New Roman" panose="02020603050405020304" pitchFamily="18" charset="0"/>
                <a:cs typeface="Times New Roman" panose="02020603050405020304" pitchFamily="18" charset="0"/>
              </a:rPr>
              <a:t>A. Irizarry, Introduction to Data Science: Data Analysis and Prediction Algorithms with R, CRC Press, 2020. </a:t>
            </a:r>
            <a:endParaRPr lang="en-US" sz="1600" dirty="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628841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422" y="815248"/>
            <a:ext cx="11655845" cy="4247317"/>
          </a:xfrm>
          <a:prstGeom prst="rect">
            <a:avLst/>
          </a:prstGeom>
        </p:spPr>
        <p:txBody>
          <a:bodyPr wrap="square">
            <a:spAutoFit/>
          </a:bodyPr>
          <a:lstStyle/>
          <a:p>
            <a:r>
              <a:rPr lang="en-US" b="1" dirty="0" smtClean="0"/>
              <a:t>What is Data Science? </a:t>
            </a:r>
          </a:p>
          <a:p>
            <a:endParaRPr lang="en-US" dirty="0" smtClean="0"/>
          </a:p>
          <a:p>
            <a:endParaRPr lang="en-US" dirty="0"/>
          </a:p>
          <a:p>
            <a:endParaRPr lang="en-US" dirty="0" smtClean="0"/>
          </a:p>
          <a:p>
            <a:pPr algn="just"/>
            <a:r>
              <a:rPr lang="en-US" b="1" dirty="0" smtClean="0">
                <a:solidFill>
                  <a:srgbClr val="FF0000"/>
                </a:solidFill>
                <a:latin typeface="Times New Roman" panose="02020603050405020304" pitchFamily="18" charset="0"/>
                <a:cs typeface="Times New Roman" panose="02020603050405020304" pitchFamily="18" charset="0"/>
              </a:rPr>
              <a:t>Data science </a:t>
            </a:r>
            <a:r>
              <a:rPr lang="en-US" dirty="0" smtClean="0">
                <a:latin typeface="Times New Roman" panose="02020603050405020304" pitchFamily="18" charset="0"/>
                <a:cs typeface="Times New Roman" panose="02020603050405020304" pitchFamily="18" charset="0"/>
              </a:rPr>
              <a:t>is an interdisciplinary field that uses scientific methods, processes, algorithms and </a:t>
            </a:r>
          </a:p>
          <a:p>
            <a:pPr algn="just"/>
            <a:r>
              <a:rPr lang="en-US" dirty="0" smtClean="0">
                <a:latin typeface="Times New Roman" panose="02020603050405020304" pitchFamily="18" charset="0"/>
                <a:cs typeface="Times New Roman" panose="02020603050405020304" pitchFamily="18" charset="0"/>
              </a:rPr>
              <a:t>systems to extract knowledge and insights from data in various forms, both structured and </a:t>
            </a:r>
          </a:p>
          <a:p>
            <a:pPr algn="just"/>
            <a:r>
              <a:rPr lang="en-US" dirty="0" smtClean="0">
                <a:latin typeface="Times New Roman" panose="02020603050405020304" pitchFamily="18" charset="0"/>
                <a:cs typeface="Times New Roman" panose="02020603050405020304" pitchFamily="18" charset="0"/>
              </a:rPr>
              <a:t>unstructured, similar to data mining.  </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b="1" dirty="0" smtClean="0">
                <a:solidFill>
                  <a:srgbClr val="FF0000"/>
                </a:solidFill>
                <a:latin typeface="Times New Roman" panose="02020603050405020304" pitchFamily="18" charset="0"/>
                <a:cs typeface="Times New Roman" panose="02020603050405020304" pitchFamily="18" charset="0"/>
              </a:rPr>
              <a:t>Why is Data Science? </a:t>
            </a:r>
          </a:p>
          <a:p>
            <a:pPr algn="just"/>
            <a:r>
              <a:rPr lang="en-US" dirty="0" smtClean="0">
                <a:latin typeface="Times New Roman" panose="02020603050405020304" pitchFamily="18" charset="0"/>
                <a:cs typeface="Times New Roman" panose="02020603050405020304" pitchFamily="18" charset="0"/>
              </a:rPr>
              <a:t>• Because you have too many data such as money, reviews, customer data, people working, etc.  </a:t>
            </a:r>
          </a:p>
          <a:p>
            <a:pPr algn="just"/>
            <a:r>
              <a:rPr lang="en-US" dirty="0" smtClean="0">
                <a:latin typeface="Times New Roman" panose="02020603050405020304" pitchFamily="18" charset="0"/>
                <a:cs typeface="Times New Roman" panose="02020603050405020304" pitchFamily="18" charset="0"/>
              </a:rPr>
              <a:t>• You want to keep it clear and easy to understand so you can make a change that’s why data science </a:t>
            </a:r>
          </a:p>
          <a:p>
            <a:pPr algn="just"/>
            <a:r>
              <a:rPr lang="en-US" dirty="0" smtClean="0">
                <a:latin typeface="Times New Roman" panose="02020603050405020304" pitchFamily="18" charset="0"/>
                <a:cs typeface="Times New Roman" panose="02020603050405020304" pitchFamily="18" charset="0"/>
              </a:rPr>
              <a:t>is relevant. </a:t>
            </a:r>
          </a:p>
          <a:p>
            <a:pPr algn="just"/>
            <a:r>
              <a:rPr lang="en-US" dirty="0" smtClean="0">
                <a:latin typeface="Times New Roman" panose="02020603050405020304" pitchFamily="18" charset="0"/>
                <a:cs typeface="Times New Roman" panose="02020603050405020304" pitchFamily="18" charset="0"/>
              </a:rPr>
              <a:t>• Data analysis lets people make better decisions, either faster or better. </a:t>
            </a:r>
          </a:p>
          <a:p>
            <a:pPr algn="just"/>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53445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6607" y="1112704"/>
            <a:ext cx="11049918" cy="4524315"/>
          </a:xfrm>
          <a:prstGeom prst="rect">
            <a:avLst/>
          </a:prstGeom>
        </p:spPr>
        <p:txBody>
          <a:bodyPr wrap="square">
            <a:spAutoFit/>
          </a:bodyPr>
          <a:lstStyle/>
          <a:p>
            <a:pPr algn="just"/>
            <a:r>
              <a:rPr lang="en-US" sz="2000" b="1" dirty="0" smtClean="0">
                <a:solidFill>
                  <a:srgbClr val="FF0000"/>
                </a:solidFill>
                <a:latin typeface="Times New Roman" panose="02020603050405020304" pitchFamily="18" charset="0"/>
                <a:cs typeface="Times New Roman" panose="02020603050405020304" pitchFamily="18" charset="0"/>
              </a:rPr>
              <a:t>Why Data Science is important? </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Every company, however, has information, and its business value depends on how much information it thinks. </a:t>
            </a:r>
          </a:p>
          <a:p>
            <a:pPr algn="just"/>
            <a:r>
              <a:rPr lang="en-US" dirty="0" smtClean="0">
                <a:latin typeface="Times New Roman" panose="02020603050405020304" pitchFamily="18" charset="0"/>
                <a:cs typeface="Times New Roman" panose="02020603050405020304" pitchFamily="18" charset="0"/>
              </a:rPr>
              <a:t>Since late, Information Science has acquired significance in the light of the fact that it can assist companies with growing business estimation of their accessible knowledge and thus allow them to take the upper hand against their rivals. </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It can help us know our customers better, it can help us refine our processes and it can help us make better decisions. Knowledge, in the light of information technology, has become a vital instrument. </a:t>
            </a: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55324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1349" y="1311007"/>
            <a:ext cx="9948232" cy="2616101"/>
          </a:xfrm>
          <a:prstGeom prst="rect">
            <a:avLst/>
          </a:prstGeom>
        </p:spPr>
        <p:txBody>
          <a:bodyPr wrap="square">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Role of Data Scientist </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Data scientists help organizations understand and handle data, and address complex problems using knowledge from a range of technology.</a:t>
            </a:r>
          </a:p>
          <a:p>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 They are typically built in the fields of computer science, modeling, statistics, analytics and mathematics, coupled with modeling statistics and mathematics combined with a clear business sense.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61880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2365" y="1123720"/>
            <a:ext cx="9177051" cy="3724096"/>
          </a:xfrm>
          <a:prstGeom prst="rect">
            <a:avLst/>
          </a:prstGeom>
        </p:spPr>
        <p:txBody>
          <a:bodyPr wrap="square">
            <a:spAutoFit/>
          </a:bodyPr>
          <a:lstStyle/>
          <a:p>
            <a:r>
              <a:rPr lang="en-US" sz="2000" b="1" dirty="0" smtClean="0">
                <a:solidFill>
                  <a:srgbClr val="FF0000"/>
                </a:solidFill>
                <a:latin typeface="Times New Roman" panose="02020603050405020304" pitchFamily="18" charset="0"/>
                <a:cs typeface="Times New Roman" panose="02020603050405020304" pitchFamily="18" charset="0"/>
              </a:rPr>
              <a:t>How to do Data Science?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 typical data science process looks like this, which can be modified for specific use case: </a:t>
            </a:r>
          </a:p>
          <a:p>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 Understand the business </a:t>
            </a:r>
          </a:p>
          <a:p>
            <a:r>
              <a:rPr lang="en-US" sz="2000" dirty="0" smtClean="0">
                <a:latin typeface="Times New Roman" panose="02020603050405020304" pitchFamily="18" charset="0"/>
                <a:cs typeface="Times New Roman" panose="02020603050405020304" pitchFamily="18" charset="0"/>
              </a:rPr>
              <a:t> Collect &amp; explore the data </a:t>
            </a:r>
          </a:p>
          <a:p>
            <a:r>
              <a:rPr lang="en-US" sz="2000" dirty="0" smtClean="0">
                <a:latin typeface="Times New Roman" panose="02020603050405020304" pitchFamily="18" charset="0"/>
                <a:cs typeface="Times New Roman" panose="02020603050405020304" pitchFamily="18" charset="0"/>
              </a:rPr>
              <a:t> Prepare &amp; process the data </a:t>
            </a:r>
          </a:p>
          <a:p>
            <a:r>
              <a:rPr lang="en-US" sz="2000" dirty="0" smtClean="0">
                <a:latin typeface="Times New Roman" panose="02020603050405020304" pitchFamily="18" charset="0"/>
                <a:cs typeface="Times New Roman" panose="02020603050405020304" pitchFamily="18" charset="0"/>
              </a:rPr>
              <a:t> Build &amp; validate the models </a:t>
            </a:r>
          </a:p>
          <a:p>
            <a:r>
              <a:rPr lang="en-US" sz="2000" dirty="0" smtClean="0">
                <a:latin typeface="Times New Roman" panose="02020603050405020304" pitchFamily="18" charset="0"/>
                <a:cs typeface="Times New Roman" panose="02020603050405020304" pitchFamily="18" charset="0"/>
              </a:rPr>
              <a:t> Deploy &amp; monitor the performance</a:t>
            </a:r>
          </a:p>
          <a:p>
            <a:endParaRPr lang="en-US" dirty="0"/>
          </a:p>
          <a:p>
            <a:endParaRPr lang="en-IN" dirty="0"/>
          </a:p>
        </p:txBody>
      </p:sp>
    </p:spTree>
    <p:extLst>
      <p:ext uri="{BB962C8B-B14F-4D97-AF65-F5344CB8AC3E}">
        <p14:creationId xmlns:p14="http://schemas.microsoft.com/office/powerpoint/2010/main" val="11485252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708" y="308473"/>
            <a:ext cx="11093986" cy="6032421"/>
          </a:xfrm>
          <a:prstGeom prst="rect">
            <a:avLst/>
          </a:prstGeom>
        </p:spPr>
        <p:txBody>
          <a:bodyPr wrap="square">
            <a:spAutoFit/>
          </a:bodyPr>
          <a:lstStyle/>
          <a:p>
            <a:pPr algn="ctr"/>
            <a:r>
              <a:rPr lang="en-US" b="1" i="0" dirty="0" smtClean="0">
                <a:solidFill>
                  <a:srgbClr val="C00000"/>
                </a:solidFill>
                <a:effectLst/>
                <a:latin typeface="Times New Roman" panose="02020603050405020304" pitchFamily="18" charset="0"/>
                <a:cs typeface="Times New Roman" panose="02020603050405020304" pitchFamily="18" charset="0"/>
              </a:rPr>
              <a:t>Evolution of Data Science</a:t>
            </a:r>
          </a:p>
          <a:p>
            <a:pPr algn="ctr"/>
            <a:endParaRPr lang="en-US" sz="1600" b="1" i="0" dirty="0" smtClean="0">
              <a:solidFill>
                <a:srgbClr val="C00000"/>
              </a:solidFill>
              <a:effectLst/>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1962:</a:t>
            </a:r>
            <a:r>
              <a:rPr lang="en-US" sz="1400" dirty="0">
                <a:latin typeface="Times New Roman" panose="02020603050405020304" pitchFamily="18" charset="0"/>
                <a:cs typeface="Times New Roman" panose="02020603050405020304" pitchFamily="18" charset="0"/>
              </a:rPr>
              <a:t> American mathematician John W. </a:t>
            </a:r>
            <a:r>
              <a:rPr lang="en-US" sz="1400" dirty="0" err="1">
                <a:latin typeface="Times New Roman" panose="02020603050405020304" pitchFamily="18" charset="0"/>
                <a:cs typeface="Times New Roman" panose="02020603050405020304" pitchFamily="18" charset="0"/>
              </a:rPr>
              <a:t>Tukey</a:t>
            </a:r>
            <a:r>
              <a:rPr lang="en-US" sz="1400" dirty="0">
                <a:latin typeface="Times New Roman" panose="02020603050405020304" pitchFamily="18" charset="0"/>
                <a:cs typeface="Times New Roman" panose="02020603050405020304" pitchFamily="18" charset="0"/>
              </a:rPr>
              <a:t> first articulated the data science dream. In his now-famous article "The Future of Data Analysis," he foresaw the inevitable emergence of a new field nearly two decades before the first personal computers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1977:</a:t>
            </a:r>
            <a:r>
              <a:rPr lang="en-US" sz="1400" dirty="0">
                <a:latin typeface="Times New Roman" panose="02020603050405020304" pitchFamily="18" charset="0"/>
                <a:cs typeface="Times New Roman" panose="02020603050405020304" pitchFamily="18" charset="0"/>
              </a:rPr>
              <a:t> The theories and predictions of "pre" data scientists like </a:t>
            </a:r>
            <a:r>
              <a:rPr lang="en-US" sz="1400" dirty="0" err="1">
                <a:latin typeface="Times New Roman" panose="02020603050405020304" pitchFamily="18" charset="0"/>
                <a:cs typeface="Times New Roman" panose="02020603050405020304" pitchFamily="18" charset="0"/>
              </a:rPr>
              <a:t>Tukey</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Naur</a:t>
            </a:r>
            <a:r>
              <a:rPr lang="en-US" sz="1400" dirty="0">
                <a:latin typeface="Times New Roman" panose="02020603050405020304" pitchFamily="18" charset="0"/>
                <a:cs typeface="Times New Roman" panose="02020603050405020304" pitchFamily="18" charset="0"/>
              </a:rPr>
              <a:t> became more concrete with the establishment of The International Association for Statistical Computing (IASC), whose mission was "to link traditional statistical methodology, modern computer technology, and the knowledge of domain experts in order to convert data into information and knowledge</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1980s and 1990s:</a:t>
            </a:r>
            <a:r>
              <a:rPr lang="en-US" sz="1400" dirty="0">
                <a:latin typeface="Times New Roman" panose="02020603050405020304" pitchFamily="18" charset="0"/>
                <a:cs typeface="Times New Roman" panose="02020603050405020304" pitchFamily="18" charset="0"/>
              </a:rPr>
              <a:t> Data science began taking more significant strides with the emergence of the first Knowledge Discovery in Databases (KDD) workshop and the founding of the International Federation of Classification Societies (IFCS</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1994:</a:t>
            </a:r>
            <a:r>
              <a:rPr lang="en-US" sz="1400" dirty="0">
                <a:latin typeface="Times New Roman" panose="02020603050405020304" pitchFamily="18" charset="0"/>
                <a:cs typeface="Times New Roman" panose="02020603050405020304" pitchFamily="18" charset="0"/>
              </a:rPr>
              <a:t> BusinessWeek published a story on the new phenomenon of "</a:t>
            </a:r>
            <a:r>
              <a:rPr lang="en-US" sz="1400" dirty="0">
                <a:latin typeface="Times New Roman" panose="02020603050405020304" pitchFamily="18" charset="0"/>
                <a:cs typeface="Times New Roman" panose="02020603050405020304" pitchFamily="18" charset="0"/>
                <a:hlinkClick r:id="rId2"/>
              </a:rPr>
              <a:t>Database Marketing</a:t>
            </a:r>
            <a:r>
              <a:rPr lang="en-US" sz="1400" u="sng" dirty="0">
                <a:latin typeface="Times New Roman" panose="02020603050405020304" pitchFamily="18" charset="0"/>
                <a:cs typeface="Times New Roman" panose="02020603050405020304" pitchFamily="18" charset="0"/>
                <a:hlinkClick r:id="rId2"/>
              </a:rPr>
              <a:t>.</a:t>
            </a:r>
            <a:r>
              <a:rPr lang="en-US" sz="1400" dirty="0">
                <a:latin typeface="Times New Roman" panose="02020603050405020304" pitchFamily="18" charset="0"/>
                <a:cs typeface="Times New Roman" panose="02020603050405020304" pitchFamily="18" charset="0"/>
              </a:rPr>
              <a:t>” It described the process by which businesses were collecting and leveraging enormous amounts of data to learn more about their customers, competition, or advertising techniques. The only problem at the time was that these companies were flooded with more information than they could possibly manage</a:t>
            </a:r>
            <a:r>
              <a:rPr lang="en-US" sz="1400" dirty="0" smtClean="0">
                <a:latin typeface="Times New Roman" panose="02020603050405020304" pitchFamily="18" charset="0"/>
                <a:cs typeface="Times New Roman" panose="02020603050405020304" pitchFamily="18" charset="0"/>
              </a:rPr>
              <a:t>.</a:t>
            </a:r>
          </a:p>
          <a:p>
            <a:endParaRPr lang="en-US" sz="1400" dirty="0" smtClean="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1990s and early 2000s: </a:t>
            </a:r>
            <a:r>
              <a:rPr lang="en-US" sz="1400" dirty="0">
                <a:latin typeface="Times New Roman" panose="02020603050405020304" pitchFamily="18" charset="0"/>
                <a:cs typeface="Times New Roman" panose="02020603050405020304" pitchFamily="18" charset="0"/>
              </a:rPr>
              <a:t>We can clearly see that data science has emerged as a recognized and specialized field</a:t>
            </a:r>
            <a:r>
              <a:rPr lang="en-US" sz="1400" dirty="0" smtClean="0">
                <a:latin typeface="Times New Roman" panose="02020603050405020304" pitchFamily="18" charset="0"/>
                <a:cs typeface="Times New Roman" panose="02020603050405020304" pitchFamily="18" charset="0"/>
              </a:rPr>
              <a:t>.</a:t>
            </a:r>
          </a:p>
          <a:p>
            <a:r>
              <a:rPr lang="en-US" sz="1400" dirty="0" smtClean="0">
                <a:latin typeface="Times New Roman" panose="02020603050405020304" pitchFamily="18" charset="0"/>
                <a:cs typeface="Times New Roman" panose="02020603050405020304" pitchFamily="18" charset="0"/>
              </a:rPr>
              <a:t> </a:t>
            </a:r>
          </a:p>
          <a:p>
            <a:r>
              <a:rPr lang="en-US" sz="1400" b="1" dirty="0">
                <a:latin typeface="Times New Roman" panose="02020603050405020304" pitchFamily="18" charset="0"/>
                <a:cs typeface="Times New Roman" panose="02020603050405020304" pitchFamily="18" charset="0"/>
              </a:rPr>
              <a:t>2000s:</a:t>
            </a:r>
            <a:r>
              <a:rPr lang="en-US" sz="1400" dirty="0">
                <a:latin typeface="Times New Roman" panose="02020603050405020304" pitchFamily="18" charset="0"/>
                <a:cs typeface="Times New Roman" panose="02020603050405020304" pitchFamily="18" charset="0"/>
              </a:rPr>
              <a:t> Technology made enormous leaps by providing nearly universal access to internet connectivity, communication, and (of course) data collection</a:t>
            </a:r>
            <a:r>
              <a:rPr lang="en-US" sz="1400" dirty="0" smtClean="0">
                <a:latin typeface="Times New Roman" panose="02020603050405020304" pitchFamily="18" charset="0"/>
                <a:cs typeface="Times New Roman" panose="02020603050405020304" pitchFamily="18" charset="0"/>
              </a:rPr>
              <a:t>.</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2005:</a:t>
            </a:r>
            <a:r>
              <a:rPr lang="en-US" sz="1400" dirty="0">
                <a:latin typeface="Times New Roman" panose="02020603050405020304" pitchFamily="18" charset="0"/>
                <a:cs typeface="Times New Roman" panose="02020603050405020304" pitchFamily="18" charset="0"/>
              </a:rPr>
              <a:t> Big data enters the scene. With tech giants such as Google and Facebook uncovering large amounts of data, new technologies capable of processing them became necessary. </a:t>
            </a:r>
            <a:r>
              <a:rPr lang="en-US" sz="1400" dirty="0" err="1">
                <a:latin typeface="Times New Roman" panose="02020603050405020304" pitchFamily="18" charset="0"/>
                <a:cs typeface="Times New Roman" panose="02020603050405020304" pitchFamily="18" charset="0"/>
              </a:rPr>
              <a:t>Hadoop</a:t>
            </a:r>
            <a:r>
              <a:rPr lang="en-US" sz="1400" dirty="0">
                <a:latin typeface="Times New Roman" panose="02020603050405020304" pitchFamily="18" charset="0"/>
                <a:cs typeface="Times New Roman" panose="02020603050405020304" pitchFamily="18" charset="0"/>
              </a:rPr>
              <a:t> rose to the challenge, and later on Spark and Cassandra made their debuts.</a:t>
            </a:r>
          </a:p>
          <a:p>
            <a:r>
              <a:rPr lang="en-US" sz="1400" b="1" dirty="0">
                <a:latin typeface="Times New Roman" panose="02020603050405020304" pitchFamily="18" charset="0"/>
                <a:cs typeface="Times New Roman" panose="02020603050405020304" pitchFamily="18" charset="0"/>
              </a:rPr>
              <a:t>2014:</a:t>
            </a:r>
            <a:r>
              <a:rPr lang="en-US" sz="1400" dirty="0">
                <a:latin typeface="Times New Roman" panose="02020603050405020304" pitchFamily="18" charset="0"/>
                <a:cs typeface="Times New Roman" panose="02020603050405020304" pitchFamily="18" charset="0"/>
              </a:rPr>
              <a:t> Due to the increasing importance of data, and organizations’ interest in finding patterns and making better business decisions, demand for data scientists began to see dramatic growth in different parts of the world.</a:t>
            </a:r>
          </a:p>
          <a:p>
            <a:endParaRPr lang="en-US" sz="1400" dirty="0" smtClean="0"/>
          </a:p>
          <a:p>
            <a:endParaRPr lang="en-IN" dirty="0"/>
          </a:p>
        </p:txBody>
      </p:sp>
    </p:spTree>
    <p:extLst>
      <p:ext uri="{BB962C8B-B14F-4D97-AF65-F5344CB8AC3E}">
        <p14:creationId xmlns:p14="http://schemas.microsoft.com/office/powerpoint/2010/main" val="1491479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1859" y="881349"/>
            <a:ext cx="10124501" cy="2554545"/>
          </a:xfrm>
          <a:prstGeom prst="rect">
            <a:avLst/>
          </a:prstGeom>
        </p:spPr>
        <p:txBody>
          <a:bodyPr wrap="square">
            <a:spAutoFit/>
          </a:bodyPr>
          <a:lstStyle/>
          <a:p>
            <a:r>
              <a:rPr lang="en-US" sz="1600" dirty="0" smtClean="0">
                <a:latin typeface="Times New Roman" panose="02020603050405020304" pitchFamily="18" charset="0"/>
                <a:cs typeface="Times New Roman" panose="02020603050405020304" pitchFamily="18" charset="0"/>
              </a:rPr>
              <a:t>2015: Machine learning, deep learning, and Artificial Intelligence (AI) officially enter the realm of data science. These technologies have driven innovations over the past decade — from personalized shopping and entertainment to self-driven vehicles along with all the insights to efficiently bring forth these real-life applications of AI into our daily lives.</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2018: New regulations in the field are perhaps one of the biggest aspects in the evolution in data science.</a:t>
            </a:r>
          </a:p>
          <a:p>
            <a:endParaRPr lang="en-US" sz="1600" dirty="0" smtClean="0">
              <a:latin typeface="Times New Roman" panose="02020603050405020304" pitchFamily="18" charset="0"/>
              <a:cs typeface="Times New Roman" panose="02020603050405020304" pitchFamily="18" charset="0"/>
            </a:endParaRPr>
          </a:p>
          <a:p>
            <a:r>
              <a:rPr lang="en-US" sz="1600" dirty="0" smtClean="0">
                <a:latin typeface="Times New Roman" panose="02020603050405020304" pitchFamily="18" charset="0"/>
                <a:cs typeface="Times New Roman" panose="02020603050405020304" pitchFamily="18" charset="0"/>
              </a:rPr>
              <a:t>2020s: We are seeing additional breakthroughs in AI, machine learning, and an ever-more-increasing demand for qualified professionals in Big Data</a:t>
            </a:r>
          </a:p>
          <a:p>
            <a:endParaRPr lang="en-US"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292792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42361" y="605928"/>
            <a:ext cx="8604174" cy="5618602"/>
          </a:xfrm>
          <a:prstGeom prst="rect">
            <a:avLst/>
          </a:prstGeom>
        </p:spPr>
      </p:pic>
    </p:spTree>
    <p:extLst>
      <p:ext uri="{BB962C8B-B14F-4D97-AF65-F5344CB8AC3E}">
        <p14:creationId xmlns:p14="http://schemas.microsoft.com/office/powerpoint/2010/main" val="22237990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104</TotalTime>
  <Words>998</Words>
  <Application>Microsoft Office PowerPoint</Application>
  <PresentationFormat>Widescreen</PresentationFormat>
  <Paragraphs>155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Century Gothic</vt:lpstr>
      <vt:lpstr>Nunito</vt:lpstr>
      <vt:lpstr>Times New Roman</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9</cp:revision>
  <dcterms:created xsi:type="dcterms:W3CDTF">2025-01-16T04:06:44Z</dcterms:created>
  <dcterms:modified xsi:type="dcterms:W3CDTF">2025-01-16T05:53:31Z</dcterms:modified>
</cp:coreProperties>
</file>