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66" r:id="rId5"/>
    <p:sldId id="270" r:id="rId6"/>
    <p:sldId id="264" r:id="rId7"/>
    <p:sldId id="271" r:id="rId8"/>
    <p:sldId id="257" r:id="rId9"/>
    <p:sldId id="265" r:id="rId10"/>
    <p:sldId id="267" r:id="rId11"/>
    <p:sldId id="258" r:id="rId12"/>
    <p:sldId id="259" r:id="rId13"/>
    <p:sldId id="261" r:id="rId14"/>
    <p:sldId id="260" r:id="rId15"/>
    <p:sldId id="262" r:id="rId16"/>
    <p:sldId id="263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13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4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69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35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23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6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46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8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0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9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5296A-9C14-4429-82D1-BFD6219BFF01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391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光に関する物理について</a:t>
            </a:r>
            <a:endParaRPr kumimoji="1" lang="ja-JP" altLang="en-US" sz="2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66693" y="5171766"/>
            <a:ext cx="2858114" cy="1049867"/>
          </a:xfrm>
        </p:spPr>
        <p:txBody>
          <a:bodyPr/>
          <a:lstStyle/>
          <a:p>
            <a:r>
              <a:rPr lang="ja-JP" altLang="en-US" dirty="0" smtClean="0"/>
              <a:t>宮脇　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585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放射エネルギー（</a:t>
            </a:r>
            <a:r>
              <a:rPr kumimoji="1" lang="en-US" altLang="ja-JP" dirty="0" smtClean="0"/>
              <a:t>Radiant Energy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すべての波長に渡ってスペクトル放射エネルギーを積分したもの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放射エネルギー</a:t>
                </a:r>
                <a:r>
                  <a:rPr lang="en-US" altLang="ja-JP" dirty="0" smtClean="0"/>
                  <a:t>Q</a:t>
                </a:r>
                <a:r>
                  <a:rPr lang="ja-JP" altLang="en-US" dirty="0" smtClean="0"/>
                  <a:t>は</a:t>
                </a:r>
                <a:r>
                  <a:rPr lang="ja-JP" altLang="en-US" dirty="0" smtClean="0">
                    <a:effectLst/>
                    <a:latin typeface="Cambria Math" panose="02040503050406030204" pitchFamily="18" charset="0"/>
                  </a:rPr>
                  <a:t>下式で与えられる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</m:e>
                    </m:nary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5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放射束（</a:t>
            </a:r>
            <a:r>
              <a:rPr kumimoji="1" lang="en-US" altLang="ja-JP" dirty="0" smtClean="0"/>
              <a:t>Radiant Flux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単位時間あたりにある領域を通過する放射エネルギー</a:t>
                </a:r>
                <a:r>
                  <a:rPr kumimoji="1" lang="ja-JP" altLang="en-US" dirty="0"/>
                  <a:t>　</a:t>
                </a:r>
                <a:endParaRPr kumimoji="1" lang="en-US" altLang="ja-JP" dirty="0" smtClean="0"/>
              </a:p>
              <a:p>
                <a:pPr marL="3690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dirty="0" smtClean="0"/>
                  <a:t>つまり、放射エネルギーを時間で微分したもの</a:t>
                </a:r>
                <a:endParaRPr lang="en-US" altLang="ja-JP" dirty="0" smtClean="0"/>
              </a:p>
              <a:p>
                <a:pPr marL="36900" indent="0">
                  <a:buNone/>
                </a:pPr>
                <a:r>
                  <a:rPr lang="ja-JP" altLang="en-US" dirty="0" smtClean="0"/>
                  <a:t>　放射束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ja-JP" altLang="en-US" dirty="0" smtClean="0"/>
                  <a:t>は下式で与えられる</a:t>
                </a:r>
                <a:endParaRPr lang="en-US" altLang="ja-JP" dirty="0" smtClean="0"/>
              </a:p>
              <a:p>
                <a:pPr marL="36900" indent="0">
                  <a:buNone/>
                </a:pP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dirty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ja-JP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49" y="2577070"/>
            <a:ext cx="6534130" cy="367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立体角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Solid Angle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平面角</a:t>
                </a:r>
                <a:r>
                  <a:rPr lang="ja-JP" altLang="en-US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ラジアン）の立体版</a:t>
                </a:r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ある半直線が空間を動いた時に囲む領域のことを表す</a:t>
                </a:r>
                <a:endParaRPr lang="en-US" altLang="ja-JP" dirty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領域の面積を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球</m:t>
                    </m:r>
                  </m:oMath>
                </a14:m>
                <a:r>
                  <a:rPr lang="ja-JP" altLang="en-US" dirty="0" smtClean="0"/>
                  <a:t>の半径を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ja-JP" altLang="en-US" dirty="0" smtClean="0"/>
                  <a:t>とすると立体角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ja-JP" altLang="en-US" dirty="0" smtClean="0"/>
                  <a:t>は下式で与えられる</a:t>
                </a:r>
                <a:endParaRPr lang="en-US" altLang="ja-JP" dirty="0" smtClean="0"/>
              </a:p>
              <a:p>
                <a:pPr marL="3690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ja-JP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US" altLang="ja-JP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ja-JP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𝑠𝑟</m:t>
                    </m:r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sz="3200" dirty="0"/>
              </a:p>
              <a:p>
                <a:pPr marL="36900" indent="0">
                  <a:buNone/>
                </a:pPr>
                <a:r>
                  <a:rPr kumimoji="1" lang="ja-JP" altLang="en-US" dirty="0" smtClean="0"/>
                  <a:t>　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𝑠𝑟</m:t>
                        </m:r>
                      </m:e>
                    </m:d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 smtClean="0"/>
                  <a:t>ステラジアン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3244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放射照度（</a:t>
            </a:r>
            <a:r>
              <a:rPr kumimoji="1" lang="en-US" altLang="ja-JP" dirty="0" smtClean="0"/>
              <a:t>Irradiance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単位面積あたりの放射束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放射束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kumimoji="1" lang="ja-JP" altLang="en-US" dirty="0" smtClean="0"/>
                  <a:t>単位面積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dirty="0" smtClean="0"/>
                  <a:t>とすると放射照度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は下式で与えられる</a:t>
                </a:r>
                <a:endParaRPr kumimoji="1" lang="en-US" altLang="ja-JP" dirty="0" smtClean="0"/>
              </a:p>
              <a:p>
                <a:pPr marL="3690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03" y="184115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放射強度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Radiant Intensity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単位立体角あたりの放射束</a:t>
                </a:r>
                <a:endParaRPr kumimoji="1" lang="en-US" altLang="ja-JP" dirty="0" smtClean="0"/>
              </a:p>
              <a:p>
                <a:r>
                  <a:rPr lang="ja-JP" altLang="en-US" dirty="0"/>
                  <a:t>放射束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ja-JP" altLang="en-US" dirty="0"/>
                  <a:t>単位立体</a:t>
                </a:r>
                <a:r>
                  <a:rPr lang="ja-JP" altLang="en-US" dirty="0" smtClean="0"/>
                  <a:t>角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kumimoji="1" lang="ja-JP" altLang="en-US" dirty="0" smtClean="0"/>
                  <a:t>とすると放射強度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は下式で与えられる</a:t>
                </a:r>
                <a:endParaRPr kumimoji="1" lang="en-US" altLang="ja-JP" dirty="0" smtClean="0"/>
              </a:p>
              <a:p>
                <a:pPr marL="3690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𝑠𝑟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放射輝度（</a:t>
            </a:r>
            <a:r>
              <a:rPr kumimoji="1" lang="en-US" altLang="ja-JP" dirty="0" smtClean="0"/>
              <a:t>Radiance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単位立体角あたり、単位投影面積あたりの放射束</a:t>
                </a:r>
                <a:endParaRPr kumimoji="1" lang="en-US" altLang="ja-JP" dirty="0" smtClean="0"/>
              </a:p>
              <a:p>
                <a:r>
                  <a:rPr lang="ja-JP" altLang="en-US" dirty="0"/>
                  <a:t>単位立体</a:t>
                </a:r>
                <a:r>
                  <a:rPr lang="ja-JP" altLang="en-US" dirty="0" smtClean="0"/>
                  <a:t>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kumimoji="1" lang="ja-JP" altLang="en-US" dirty="0" smtClean="0"/>
                  <a:t>、</a:t>
                </a:r>
                <a:r>
                  <a:rPr lang="ja-JP" altLang="en-US" dirty="0"/>
                  <a:t>単位投影</a:t>
                </a:r>
                <a:r>
                  <a:rPr lang="ja-JP" altLang="en-US" dirty="0" smtClean="0"/>
                  <a:t>面積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kumimoji="1" lang="ja-JP" altLang="en-US" dirty="0" err="1" smtClean="0"/>
                  <a:t>、</a:t>
                </a:r>
                <a:r>
                  <a:rPr lang="ja-JP" altLang="en-US" dirty="0" smtClean="0"/>
                  <a:t>放射束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 smtClean="0"/>
                  <a:t>とすると放射輝度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は下式で与えられる</a:t>
                </a:r>
                <a:endParaRPr kumimoji="1" lang="en-US" altLang="ja-JP" dirty="0" smtClean="0"/>
              </a:p>
              <a:p>
                <a:pPr marL="36900" indent="0">
                  <a:buNone/>
                </a:pPr>
                <a:r>
                  <a:rPr lang="ja-JP" altLang="en-US" dirty="0" smtClean="0"/>
                  <a:t>　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func>
                          <m:func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ja-JP" alt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acc>
                          <m:accPr>
                            <m:chr m:val="⃗"/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𝑠𝑟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3200" dirty="0" smtClean="0"/>
              </a:p>
              <a:p>
                <a:endParaRPr kumimoji="1" lang="en-US" altLang="ja-JP" dirty="0" smtClean="0"/>
              </a:p>
              <a:p>
                <a:r>
                  <a:rPr lang="ja-JP" altLang="en-US" dirty="0"/>
                  <a:t>重要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この値を求めることでピクセルの色を決定</a:t>
                </a:r>
                <a:r>
                  <a:rPr lang="ja-JP" altLang="en-US" dirty="0" smtClean="0"/>
                  <a:t>できる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70" y="2733673"/>
            <a:ext cx="7667764" cy="43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kumimoji="1" lang="en-US" altLang="ja-JP" sz="1400" dirty="0" smtClean="0"/>
              <a:t>[1] Jensen H.W.(2002) 『</a:t>
            </a:r>
            <a:r>
              <a:rPr kumimoji="1" lang="ja-JP" altLang="en-US" sz="1400" dirty="0" smtClean="0"/>
              <a:t>フォトンマッピング</a:t>
            </a:r>
            <a:r>
              <a:rPr kumimoji="1" lang="en-US" altLang="ja-JP" sz="1400" dirty="0" smtClean="0"/>
              <a:t>-</a:t>
            </a:r>
            <a:r>
              <a:rPr kumimoji="1" lang="ja-JP" altLang="en-US" sz="1400" dirty="0" smtClean="0"/>
              <a:t>実写に迫るコンピュータグラフィックス</a:t>
            </a:r>
            <a:r>
              <a:rPr kumimoji="1" lang="en-US" altLang="ja-JP" sz="1400" dirty="0" smtClean="0"/>
              <a:t>』,</a:t>
            </a:r>
            <a:r>
              <a:rPr kumimoji="1" lang="ja-JP" altLang="en-US" sz="1400" dirty="0" smtClean="0"/>
              <a:t> オーム社</a:t>
            </a:r>
            <a:r>
              <a:rPr lang="en-US" altLang="ja-JP" sz="1400" dirty="0"/>
              <a:t>.</a:t>
            </a:r>
            <a:endParaRPr kumimoji="1" lang="en-US" altLang="ja-JP" sz="1400" dirty="0" smtClean="0"/>
          </a:p>
          <a:p>
            <a:pPr marL="36900" indent="0">
              <a:buNone/>
            </a:pPr>
            <a:r>
              <a:rPr lang="en-US" altLang="ja-JP" sz="1400" dirty="0" smtClean="0"/>
              <a:t>[2] </a:t>
            </a:r>
            <a:r>
              <a:rPr lang="ja-JP" altLang="en-US" sz="1400" dirty="0" smtClean="0"/>
              <a:t>鈴木　健太郎</a:t>
            </a:r>
            <a:r>
              <a:rPr lang="en-US" altLang="ja-JP" sz="1400" dirty="0" smtClean="0"/>
              <a:t>(2015)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『Computer Graphics Gems JP 2015』,pp3-29,</a:t>
            </a:r>
            <a:r>
              <a:rPr lang="ja-JP" altLang="en-US" sz="1400" dirty="0" smtClean="0"/>
              <a:t>株式会社ボーンデジタル</a:t>
            </a:r>
            <a:r>
              <a:rPr lang="en-US" altLang="ja-JP" sz="1400" dirty="0" smtClean="0"/>
              <a:t>.</a:t>
            </a:r>
          </a:p>
          <a:p>
            <a:pPr marL="36900" indent="0">
              <a:buNone/>
            </a:pPr>
            <a:r>
              <a:rPr lang="en-US" altLang="ja-JP" sz="1400" dirty="0" smtClean="0"/>
              <a:t>[3] h013 『</a:t>
            </a:r>
            <a:r>
              <a:rPr lang="ja-JP" altLang="en-US" sz="1400" dirty="0">
                <a:effectLst/>
              </a:rPr>
              <a:t>物理ベースレンダラ</a:t>
            </a:r>
            <a:r>
              <a:rPr lang="en-US" altLang="ja-JP" sz="1400" dirty="0" err="1">
                <a:effectLst/>
              </a:rPr>
              <a:t>edupt</a:t>
            </a:r>
            <a:r>
              <a:rPr lang="ja-JP" altLang="en-US" sz="1400" dirty="0" smtClean="0">
                <a:effectLst/>
              </a:rPr>
              <a:t>解説</a:t>
            </a:r>
            <a:r>
              <a:rPr lang="en-US" altLang="ja-JP" sz="1400" dirty="0"/>
              <a:t>』, http://</a:t>
            </a:r>
            <a:r>
              <a:rPr lang="en-US" altLang="ja-JP" sz="1400" dirty="0" smtClean="0"/>
              <a:t>www.slideshare.net/h013/edupt-kaisetsu-22852235.</a:t>
            </a:r>
          </a:p>
          <a:p>
            <a:pPr marL="36900" indent="0">
              <a:buNone/>
            </a:pPr>
            <a:r>
              <a:rPr lang="en-US" altLang="ja-JP" sz="1400" dirty="0" smtClean="0"/>
              <a:t>[4] 『</a:t>
            </a:r>
            <a:r>
              <a:rPr lang="en-US" altLang="ja-JP" sz="1400" dirty="0" err="1" smtClean="0"/>
              <a:t>memoRANDOM</a:t>
            </a:r>
            <a:r>
              <a:rPr lang="en-US" altLang="ja-JP" sz="1400" dirty="0" smtClean="0"/>
              <a:t>』, </a:t>
            </a:r>
            <a:r>
              <a:rPr lang="en-US" altLang="ja-JP" sz="1400" dirty="0"/>
              <a:t>http://rayspace.xyz/CG</a:t>
            </a:r>
            <a:r>
              <a:rPr lang="en-US" altLang="ja-JP" sz="1400" dirty="0" smtClean="0"/>
              <a:t>/.</a:t>
            </a:r>
          </a:p>
        </p:txBody>
      </p:sp>
    </p:spTree>
    <p:extLst>
      <p:ext uri="{BB962C8B-B14F-4D97-AF65-F5344CB8AC3E}">
        <p14:creationId xmlns:p14="http://schemas.microsoft.com/office/powerpoint/2010/main" val="19402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kumimoji="1" lang="ja-JP" altLang="en-US" dirty="0" smtClean="0"/>
              <a:t>光に関する物理</a:t>
            </a:r>
            <a:endParaRPr lang="en-US" altLang="ja-JP" dirty="0"/>
          </a:p>
          <a:p>
            <a:pPr marL="494100" indent="-457200">
              <a:buFont typeface="+mj-lt"/>
              <a:buAutoNum type="arabicPeriod"/>
            </a:pPr>
            <a:r>
              <a:rPr lang="ja-JP" altLang="en-US" dirty="0" smtClean="0"/>
              <a:t>光に関する物理量</a:t>
            </a:r>
            <a:endParaRPr lang="en-US" altLang="ja-JP" dirty="0"/>
          </a:p>
          <a:p>
            <a:pPr marL="494100" indent="-457200">
              <a:buFont typeface="+mj-lt"/>
              <a:buAutoNum type="arabicPeriod"/>
            </a:pPr>
            <a:r>
              <a:rPr kumimoji="1" lang="ja-JP" altLang="en-US" dirty="0" smtClean="0"/>
              <a:t>放射分析学に関する用語説明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9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535827"/>
          </a:xfrm>
        </p:spPr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光に関する物理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1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光に関する物理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「光学」という分野で研究されている</a:t>
            </a:r>
            <a:endParaRPr lang="en-US" altLang="ja-JP" dirty="0"/>
          </a:p>
          <a:p>
            <a:pPr marL="3690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/>
              <a:t>幾何</a:t>
            </a:r>
            <a:r>
              <a:rPr lang="ja-JP" altLang="en-US" dirty="0" smtClean="0"/>
              <a:t>光学、波動光学、量子光学などが有名</a:t>
            </a:r>
            <a:endParaRPr lang="en-US" altLang="ja-JP" dirty="0" smtClean="0"/>
          </a:p>
          <a:p>
            <a:pPr marL="3690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現代の</a:t>
            </a:r>
            <a:r>
              <a:rPr lang="en-US" altLang="ja-JP" dirty="0" smtClean="0"/>
              <a:t>CG</a:t>
            </a:r>
            <a:r>
              <a:rPr lang="ja-JP" altLang="en-US" dirty="0" smtClean="0"/>
              <a:t>においては、幾何光学を用いることが多い</a:t>
            </a:r>
            <a:endParaRPr lang="en-US" altLang="ja-JP" dirty="0" smtClean="0"/>
          </a:p>
          <a:p>
            <a:pPr marL="36900" indent="0">
              <a:buNone/>
            </a:pPr>
            <a:r>
              <a:rPr lang="ja-JP" altLang="en-US" dirty="0" smtClean="0"/>
              <a:t>　反射や屈折などを扱える</a:t>
            </a:r>
            <a:endParaRPr lang="en-US" altLang="ja-JP" dirty="0" smtClean="0"/>
          </a:p>
          <a:p>
            <a:pPr marL="3690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いわゆるレイトレーシング</a:t>
            </a:r>
            <a:endParaRPr kumimoji="1" lang="en-US" altLang="ja-JP" dirty="0" smtClean="0"/>
          </a:p>
          <a:p>
            <a:pPr marL="3690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65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535827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光に関する物理量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95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光の物理量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物理ベースのレンダリングをする</a:t>
            </a:r>
            <a:r>
              <a:rPr lang="ja-JP" altLang="en-US" dirty="0"/>
              <a:t>際には「光の物理量」が</a:t>
            </a:r>
            <a:r>
              <a:rPr lang="ja-JP" altLang="en-US" dirty="0" smtClean="0"/>
              <a:t>重要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２つの分野が存在する</a:t>
            </a:r>
            <a:endParaRPr kumimoji="1" lang="en-US" altLang="ja-JP" dirty="0" smtClean="0"/>
          </a:p>
          <a:p>
            <a:pPr marL="36900" indent="0">
              <a:buNone/>
            </a:pPr>
            <a:r>
              <a:rPr lang="ja-JP" altLang="en-US" dirty="0" smtClean="0"/>
              <a:t>　・</a:t>
            </a:r>
            <a:r>
              <a:rPr lang="ja-JP" altLang="en-US" dirty="0"/>
              <a:t>放射</a:t>
            </a:r>
            <a:r>
              <a:rPr lang="ja-JP" altLang="en-US" dirty="0" smtClean="0"/>
              <a:t>分析学（</a:t>
            </a:r>
            <a:r>
              <a:rPr lang="en-US" altLang="ja-JP" dirty="0" smtClean="0"/>
              <a:t>Radiometry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marL="36900" indent="0">
              <a:buNone/>
            </a:pPr>
            <a:r>
              <a:rPr lang="ja-JP" altLang="en-US" dirty="0"/>
              <a:t>　・</a:t>
            </a:r>
            <a:r>
              <a:rPr lang="ja-JP" altLang="en-US" dirty="0" smtClean="0"/>
              <a:t>測光学（</a:t>
            </a:r>
            <a:r>
              <a:rPr lang="en-US" altLang="ja-JP" dirty="0" smtClean="0"/>
              <a:t>Photometry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3690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違いは「人が光を知覚する特性」を考慮しているかどうか</a:t>
            </a:r>
            <a:endParaRPr kumimoji="1" lang="en-US" altLang="ja-JP" dirty="0" smtClean="0"/>
          </a:p>
          <a:p>
            <a:pPr marL="36900" indent="0">
              <a:buNone/>
            </a:pPr>
            <a:r>
              <a:rPr lang="ja-JP" altLang="en-US" dirty="0" smtClean="0"/>
              <a:t>　「測光学」は上記特性を考慮する</a:t>
            </a:r>
            <a:endParaRPr lang="en-US" altLang="ja-JP" dirty="0" smtClean="0"/>
          </a:p>
          <a:p>
            <a:pPr marL="36900" indent="0">
              <a:buNone/>
            </a:pPr>
            <a:endParaRPr lang="en-US" altLang="ja-JP" dirty="0" smtClean="0"/>
          </a:p>
          <a:p>
            <a:r>
              <a:rPr kumimoji="1" lang="en-US" altLang="ja-JP" dirty="0" smtClean="0"/>
              <a:t>CG</a:t>
            </a:r>
            <a:r>
              <a:rPr kumimoji="1" lang="ja-JP" altLang="en-US" dirty="0" smtClean="0"/>
              <a:t>で扱うのは「放射分析学」</a:t>
            </a:r>
            <a:endParaRPr kumimoji="1" lang="en-US" altLang="ja-JP" dirty="0" smtClean="0"/>
          </a:p>
          <a:p>
            <a:pPr marL="36900" indent="0">
              <a:buNone/>
            </a:pPr>
            <a:endParaRPr kumimoji="1" lang="en-US" altLang="ja-JP" dirty="0" smtClean="0"/>
          </a:p>
          <a:p>
            <a:pPr marL="3690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1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535827"/>
          </a:xfrm>
        </p:spPr>
        <p:txBody>
          <a:bodyPr/>
          <a:lstStyle/>
          <a:p>
            <a:pPr marL="36900"/>
            <a:r>
              <a:rPr kumimoji="1" lang="en-US" altLang="ja-JP" dirty="0" smtClean="0"/>
              <a:t>3.</a:t>
            </a:r>
            <a:r>
              <a:rPr lang="ja-JP" altLang="en-US" dirty="0"/>
              <a:t>放射分析学に関する用語説明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2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光子（</a:t>
            </a:r>
            <a:r>
              <a:rPr kumimoji="1" lang="en-US" altLang="ja-JP" dirty="0" smtClean="0"/>
              <a:t>Photon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sz="3600" b="1" dirty="0" smtClean="0"/>
                  <a:t>光の基本単位</a:t>
                </a:r>
                <a:endParaRPr kumimoji="1" lang="en-US" altLang="ja-JP" b="1" dirty="0" smtClean="0">
                  <a:solidFill>
                    <a:srgbClr val="FFFF00"/>
                  </a:solidFill>
                </a:endParaRPr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波長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ja-JP" altLang="en-US" dirty="0" smtClean="0"/>
                  <a:t>の光子のエネルギー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は下式で与えられる</a:t>
                </a:r>
                <a:endParaRPr lang="en-US" altLang="ja-JP" dirty="0"/>
              </a:p>
              <a:p>
                <a:pPr marL="36900" indent="0">
                  <a:buNone/>
                </a:pP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ja-JP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3200" dirty="0" smtClean="0"/>
              </a:p>
              <a:p>
                <a:pPr marL="36900" indent="0">
                  <a:buNone/>
                </a:pPr>
                <a:r>
                  <a:rPr kumimoji="1"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ただし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6.63∙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dirty="0" smtClean="0"/>
                  <a:t>はプランク定数</a:t>
                </a:r>
                <a:endParaRPr kumimoji="1" lang="en-US" altLang="ja-JP" dirty="0" smtClean="0"/>
              </a:p>
              <a:p>
                <a:pPr marL="36900" indent="0">
                  <a:buNone/>
                </a:pPr>
                <a:r>
                  <a:rPr lang="en-US" altLang="ja-JP" dirty="0"/>
                  <a:t> </a:t>
                </a:r>
                <a:r>
                  <a:rPr lang="en-US" altLang="ja-JP" dirty="0" smtClean="0"/>
                  <a:t> c</a:t>
                </a:r>
                <a:r>
                  <a:rPr lang="ja-JP" altLang="en-US" dirty="0" smtClean="0"/>
                  <a:t>は光速（真空中では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=299,792,458 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dirty="0" smtClean="0"/>
                  <a:t>）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5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スペクトル放射エネルギー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Spectral Radiant Energy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波長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ja-JP" altLang="en-US" dirty="0" smtClean="0"/>
                  <a:t>の光子</a:t>
                </a: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が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ja-JP" altLang="en-US" dirty="0" smtClean="0"/>
                  <a:t>ある時のエネルギー</a:t>
                </a:r>
                <a:endParaRPr lang="en-US" altLang="ja-JP" dirty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波長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ja-JP" altLang="en-US" dirty="0" smtClean="0"/>
                  <a:t>の光子が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kumimoji="1" lang="ja-JP" altLang="en-US" dirty="0" smtClean="0"/>
                  <a:t>ある時のスペクトル放射</a:t>
                </a:r>
                <a:r>
                  <a:rPr lang="ja-JP" altLang="en-US" dirty="0" smtClean="0"/>
                  <a:t>エネルギ</a:t>
                </a:r>
                <a:r>
                  <a:rPr kumimoji="1" lang="ja-JP" altLang="en-US" dirty="0" smtClean="0"/>
                  <a:t>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は下式で与えられる</a:t>
                </a:r>
                <a:endParaRPr kumimoji="1" lang="en-US" altLang="ja-JP" dirty="0" smtClean="0"/>
              </a:p>
              <a:p>
                <a:pPr marL="36900" indent="0">
                  <a:buNone/>
                </a:pPr>
                <a:r>
                  <a:rPr kumimoji="1" lang="en-US" altLang="ja-JP" dirty="0" smtClean="0"/>
                  <a:t> 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5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emplateConsolas">
      <a:majorFont>
        <a:latin typeface="Consolas"/>
        <a:ea typeface="Consolas"/>
        <a:cs typeface=""/>
      </a:majorFont>
      <a:minorFont>
        <a:latin typeface="Consolas"/>
        <a:ea typeface="Consolas"/>
        <a:cs typeface="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石版</Template>
  <TotalTime>1495</TotalTime>
  <Words>363</Words>
  <Application>Microsoft Office PowerPoint</Application>
  <PresentationFormat>ワイド画面</PresentationFormat>
  <Paragraphs>77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Consolas</vt:lpstr>
      <vt:lpstr>Trebuchet MS</vt:lpstr>
      <vt:lpstr>Wingdings 2</vt:lpstr>
      <vt:lpstr>石版</vt:lpstr>
      <vt:lpstr>光に関する物理について</vt:lpstr>
      <vt:lpstr>アジェンダ</vt:lpstr>
      <vt:lpstr>1. 光に関する物理</vt:lpstr>
      <vt:lpstr>光に関する物理</vt:lpstr>
      <vt:lpstr>2. 光に関する物理量</vt:lpstr>
      <vt:lpstr>光の物理量</vt:lpstr>
      <vt:lpstr>3.放射分析学に関する用語説明</vt:lpstr>
      <vt:lpstr>光子（Photon）</vt:lpstr>
      <vt:lpstr>スペクトル放射エネルギー （Spectral Radiant Energy）</vt:lpstr>
      <vt:lpstr>放射エネルギー（Radiant Energy）</vt:lpstr>
      <vt:lpstr>放射束（Radiant Flux）</vt:lpstr>
      <vt:lpstr>立体角（Solid Angle）</vt:lpstr>
      <vt:lpstr>放射照度（Irradiance）</vt:lpstr>
      <vt:lpstr>放射強度（Radiant Intensity）</vt:lpstr>
      <vt:lpstr>放射輝度（Radiance）</vt:lpstr>
      <vt:lpstr>参考資料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 Miyawaki</dc:creator>
  <cp:lastModifiedBy>Toru Miyawaki</cp:lastModifiedBy>
  <cp:revision>48</cp:revision>
  <dcterms:created xsi:type="dcterms:W3CDTF">2016-11-19T15:53:25Z</dcterms:created>
  <dcterms:modified xsi:type="dcterms:W3CDTF">2016-11-20T16:49:27Z</dcterms:modified>
</cp:coreProperties>
</file>